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68" r:id="rId12"/>
    <p:sldId id="269" r:id="rId13"/>
    <p:sldId id="270" r:id="rId14"/>
    <p:sldId id="274" r:id="rId15"/>
    <p:sldId id="275" r:id="rId16"/>
    <p:sldId id="273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E7B94-74F6-4159-8DC4-F92A7DB953CF}">
          <p14:sldIdLst>
            <p14:sldId id="256"/>
          </p14:sldIdLst>
        </p14:section>
        <p14:section name="认识函数" id="{67FB6A4B-D364-471C-8854-DAE0C082D704}">
          <p14:sldIdLst>
            <p14:sldId id="261"/>
          </p14:sldIdLst>
        </p14:section>
        <p14:section name="定义和调用函数" id="{17B4A4D2-8A7A-44E0-BAD1-C47920FA1F93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函数的调用栈" id="{6A6404CA-576E-4BE1-AAD5-9051EE99D05A}">
          <p14:sldIdLst>
            <p14:sldId id="271"/>
          </p14:sldIdLst>
        </p14:section>
        <p14:section name="全局变量和局部变量" id="{30C2195B-AA55-4A70-90EC-5E90EFC74D40}">
          <p14:sldIdLst>
            <p14:sldId id="272"/>
          </p14:sldIdLst>
        </p14:section>
        <p14:section name="函数其他定义" id="{6528CF23-A9DF-46F2-A131-0D34B249291D}">
          <p14:sldIdLst>
            <p14:sldId id="268"/>
            <p14:sldId id="269"/>
            <p14:sldId id="270"/>
          </p14:sldIdLst>
        </p14:section>
        <p14:section name="值传递和引用传递" id="{1575DE3B-03DD-43A4-9283-A3E6B3D89090}">
          <p14:sldIdLst>
            <p14:sldId id="274"/>
            <p14:sldId id="275"/>
          </p14:sldIdLst>
        </p14:section>
        <p14:section name="预编译" id="{BACCD2C7-7682-4480-8995-4E57D08EF8BD}">
          <p14:sldIdLst>
            <p14:sldId id="273"/>
          </p14:sldIdLst>
        </p14:section>
        <p14:section name="排序算法" id="{0E044595-FD30-4F15-83C3-927ABCBA2C36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096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2863">
          <p15:clr>
            <a:srgbClr val="A4A3A4"/>
          </p15:clr>
        </p15:guide>
        <p15:guide id="8" pos="2547">
          <p15:clr>
            <a:srgbClr val="A4A3A4"/>
          </p15:clr>
        </p15:guide>
        <p15:guide id="9" pos="5110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8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A5D5-178D-4175-B5D8-87BAC3CD0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函数基础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12A1D50-571F-4F5E-B810-9DA1DF50B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385" y="3417400"/>
            <a:ext cx="6747031" cy="85275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王红元</a:t>
            </a:r>
            <a:endParaRPr lang="en-US" altLang="zh-CN" dirty="0"/>
          </a:p>
          <a:p>
            <a:r>
              <a:rPr lang="zh-CN" altLang="en-US" dirty="0"/>
              <a:t>微博：</a:t>
            </a:r>
            <a:r>
              <a:rPr lang="en-US" altLang="zh-CN" dirty="0" err="1"/>
              <a:t>coderwhy</a:t>
            </a:r>
            <a:endParaRPr lang="en-US" altLang="zh-CN" dirty="0"/>
          </a:p>
          <a:p>
            <a:r>
              <a:rPr lang="zh-CN" altLang="en-US" dirty="0"/>
              <a:t>微信：</a:t>
            </a:r>
            <a:r>
              <a:rPr lang="en-US" altLang="zh-CN" dirty="0"/>
              <a:t>coderwhy001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3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DD2C2-D0F8-4161-A8FB-1481A70E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E2969-D52F-48BF-B1BF-D99835B2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（</a:t>
            </a:r>
            <a:r>
              <a:rPr lang="en-US" altLang="zh-CN"/>
              <a:t>ES5</a:t>
            </a:r>
            <a:r>
              <a:rPr lang="zh-CN" altLang="en-US"/>
              <a:t>之前）中没有块级作用域的概念，但是函数可以定义自己的作用域。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什么是全局变量和局部变量？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定义在函数内部的变量，被称之为局部变量。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定义在</a:t>
            </a:r>
            <a:r>
              <a:rPr lang="en-US" altLang="zh-CN"/>
              <a:t>script</a:t>
            </a:r>
            <a:r>
              <a:rPr lang="zh-CN" altLang="en-US"/>
              <a:t>标签中的变量，被称之为全局变量。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在函数中，访问变量的顺序是什么呢？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优先访问自己函数中的变量，没有找到时，在全局中访问。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59147" y="2051221"/>
            <a:ext cx="5128054" cy="401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Console.log(name);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05274" y="2260825"/>
            <a:ext cx="1680519" cy="16375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Console.log(name)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328454" y="3138616"/>
            <a:ext cx="1334530" cy="3212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9A7A-AAFB-4F33-AFD6-B78C98BD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函数表达式写法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53914-26EC-47A4-9956-1DBB920B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之前定义的函数被称之为函数的声明，除了声明之外，还有其他函数形式：</a:t>
            </a:r>
            <a:endParaRPr lang="en-US" altLang="zh-CN"/>
          </a:p>
          <a:p>
            <a:r>
              <a:rPr lang="zh-CN" altLang="en-US"/>
              <a:t>函数表达式：匿名函数表达式和命名函数表达式</a:t>
            </a:r>
            <a:endParaRPr lang="en-US" altLang="zh-CN"/>
          </a:p>
          <a:p>
            <a:r>
              <a:rPr lang="zh-CN" altLang="en-US"/>
              <a:t>函数的</a:t>
            </a:r>
            <a:r>
              <a:rPr lang="en-US" altLang="zh-CN"/>
              <a:t>name</a:t>
            </a:r>
            <a:r>
              <a:rPr lang="zh-CN" altLang="en-US"/>
              <a:t>属性：所有的函数都有一个</a:t>
            </a:r>
            <a:r>
              <a:rPr lang="en-US" altLang="zh-CN"/>
              <a:t>name</a:t>
            </a:r>
            <a:r>
              <a:rPr lang="zh-CN" altLang="en-US"/>
              <a:t>属性用于获取函数的名称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36DF28-AC13-47E1-8776-068D74BEF2D3}"/>
              </a:ext>
            </a:extLst>
          </p:cNvPr>
          <p:cNvSpPr txBox="1"/>
          <p:nvPr/>
        </p:nvSpPr>
        <p:spPr>
          <a:xfrm>
            <a:off x="569775" y="2750936"/>
            <a:ext cx="3603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var test =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function bar(){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函数封装的代码</a:t>
            </a:r>
          </a:p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6542DB-80B8-4E47-9A82-119A86A4071B}"/>
              </a:ext>
            </a:extLst>
          </p:cNvPr>
          <p:cNvSpPr txBox="1"/>
          <p:nvPr/>
        </p:nvSpPr>
        <p:spPr>
          <a:xfrm>
            <a:off x="649673" y="4081618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var test =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函数封装的代码</a:t>
            </a:r>
          </a:p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25D58-3C7B-4A80-B24E-5EEF089C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立即执行函数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2A92C-0BAD-4400-BADF-5EB76A5E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什么是立即执行函数</a:t>
            </a:r>
            <a:r>
              <a:rPr lang="en-US" altLang="zh-CN"/>
              <a:t>?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专业名字：</a:t>
            </a:r>
            <a:r>
              <a:rPr lang="en-US" altLang="zh-CN"/>
              <a:t>Immediately-Invoked Function Expression</a:t>
            </a:r>
            <a:r>
              <a:rPr lang="zh-CN" altLang="en-US"/>
              <a:t>（</a:t>
            </a:r>
            <a:r>
              <a:rPr lang="en-US" altLang="zh-CN"/>
              <a:t>IIFE</a:t>
            </a:r>
            <a:r>
              <a:rPr lang="zh-CN" altLang="en-US"/>
              <a:t> 立即调用函数表达式）</a:t>
            </a:r>
            <a:endParaRPr lang="en-US" altLang="zh-CN"/>
          </a:p>
          <a:p>
            <a:r>
              <a:rPr lang="zh-CN" altLang="en-US"/>
              <a:t>表达的含义是一个函数定义完后被立即执行</a:t>
            </a:r>
            <a:endParaRPr lang="en-US" altLang="zh-CN"/>
          </a:p>
          <a:p>
            <a:pPr lvl="1"/>
            <a:r>
              <a:rPr lang="zh-CN" altLang="en-US"/>
              <a:t>第一部分是定义了一个匿名函数，这个函数有自己独立的执行上下文环境。</a:t>
            </a:r>
            <a:endParaRPr lang="en-US" altLang="zh-CN"/>
          </a:p>
          <a:p>
            <a:pPr lvl="1"/>
            <a:r>
              <a:rPr lang="zh-CN" altLang="en-US"/>
              <a:t>第二部分是后面的（），表示这个函数被执行了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这个东西有什么用？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会创建一个独立的执行上下文环境，可以避免外界访问或修改内部的变量，也避免了对内部变量的修改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67ECA-5CFE-46D2-A4B7-F5F4D17E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0" y="3429000"/>
            <a:ext cx="3383573" cy="685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437D0B-EA3F-4AE1-AA5B-5904AB82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0" y="5094634"/>
            <a:ext cx="3683344" cy="15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91E8-14C4-417D-A528-B1B22909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立即执行函数其他写法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B3857-E329-4922-9068-7D3053B5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立即执行函数必须是一个表达式，不能是函数声明：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下面的这种写法会报错，因为是一个函数声明，不是一个函数表达式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当圆括号出现在匿名函数的末尾想要调用函数时，它会默认将函数当成是函数声明。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当圆括号包裹函数时，它会默认将函数作为表达式去解析，而不是函数声明。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下面是一个函数表达式，所以可以执行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410D0D-C363-43B5-88EC-68CB0977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59" y="2567837"/>
            <a:ext cx="2918713" cy="769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38BFFB-751F-4D97-87D0-FD0D6C2A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2" y="5293681"/>
            <a:ext cx="2842506" cy="708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EC444F-6549-4CFF-99D6-EE345DF7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99" y="3897587"/>
            <a:ext cx="3299746" cy="7163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40E9B2-286B-4167-841C-AC10C586F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68" y="5278439"/>
            <a:ext cx="2705334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参数的值传递和引用传递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值传递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7265" y="1878227"/>
            <a:ext cx="9168714" cy="44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0897" y="2310483"/>
            <a:ext cx="2706129" cy="3719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98557" y="2310483"/>
            <a:ext cx="5764427" cy="3719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14935" y="2854411"/>
            <a:ext cx="1130642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4236" y="2881768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55459" y="438174"/>
            <a:ext cx="2391032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function test(name) 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name = “why”;</a:t>
            </a:r>
            <a:endParaRPr lang="en-US" altLang="zh-CN" dirty="0"/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name</a:t>
            </a:r>
            <a:r>
              <a:rPr lang="en-US" altLang="zh-CN" dirty="0"/>
              <a:t> = "</a:t>
            </a:r>
            <a:r>
              <a:rPr lang="en-US" altLang="zh-CN" dirty="0" err="1"/>
              <a:t>kobe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 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282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创建的数组是存放在堆空间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9751" y="2088292"/>
            <a:ext cx="9168714" cy="44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33383" y="2520548"/>
            <a:ext cx="2706129" cy="3719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1775" y="2532905"/>
            <a:ext cx="5764427" cy="3719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47421" y="3064476"/>
            <a:ext cx="1130642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0x100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66722" y="3091833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35813" y="2835876"/>
            <a:ext cx="121096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39264" y="3286897"/>
            <a:ext cx="121096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39264" y="3737688"/>
            <a:ext cx="121096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43921" y="291952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0x100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3"/>
          </p:cNvCxnSpPr>
          <p:nvPr/>
        </p:nvCxnSpPr>
        <p:spPr>
          <a:xfrm flipV="1">
            <a:off x="3478063" y="2919523"/>
            <a:ext cx="1789594" cy="361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87191" y="1298540"/>
            <a:ext cx="2406840" cy="174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function test(</a:t>
            </a:r>
            <a:r>
              <a:rPr lang="en-US" altLang="zh-CN" dirty="0" err="1"/>
              <a:t>arr</a:t>
            </a:r>
            <a:r>
              <a:rPr lang="en-US" altLang="zh-CN" dirty="0"/>
              <a:t>) 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0x100</a:t>
            </a:r>
            <a:endParaRPr lang="en-US" altLang="zh-CN" dirty="0"/>
          </a:p>
          <a:p>
            <a:r>
              <a:rPr lang="en-US" altLang="zh-CN" dirty="0"/>
              <a:t>       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</a:t>
            </a:r>
            <a:r>
              <a:rPr lang="en-US" altLang="zh-CN" dirty="0"/>
              <a:t>] = "</a:t>
            </a:r>
            <a:r>
              <a:rPr lang="en-US" altLang="zh-CN" dirty="0" err="1"/>
              <a:t>abc</a:t>
            </a:r>
            <a:r>
              <a:rPr lang="en-US" altLang="zh-CN" dirty="0"/>
              <a:t>";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14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F659E-919C-4335-BCAF-C5E3DCCD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后续函数相关知识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6153-BB12-4336-8AE2-877E078A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预编译的过程</a:t>
            </a:r>
            <a:endParaRPr lang="en-US" altLang="zh-CN"/>
          </a:p>
          <a:p>
            <a:r>
              <a:rPr lang="zh-CN" altLang="en-US"/>
              <a:t>函数作用域</a:t>
            </a:r>
            <a:r>
              <a:rPr lang="en-US" altLang="zh-CN"/>
              <a:t>[[scope]]</a:t>
            </a:r>
          </a:p>
          <a:p>
            <a:r>
              <a:rPr lang="zh-CN" altLang="en-US"/>
              <a:t>作用域链</a:t>
            </a:r>
            <a:endParaRPr lang="en-US" altLang="zh-CN"/>
          </a:p>
          <a:p>
            <a:r>
              <a:rPr lang="zh-CN" altLang="en-US"/>
              <a:t>闭包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</a:t>
            </a:r>
            <a:r>
              <a:rPr lang="en-US" altLang="zh-CN" dirty="0" smtClean="0"/>
              <a:t>/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/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堆排序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希尔排序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237" y="1268350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26641" y="1444435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75348" y="1439040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417711" y="1453699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33649" y="142898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71692" y="1453699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371237" y="2321845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878257" y="2457767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7318599" y="2500595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5764187" y="250719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4398148" y="2507193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631494" y="250719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267846" y="3675434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402341" y="3890971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2945754" y="3860780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7207889" y="3865554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678084" y="3860780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1528103" y="3860781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57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84359-C86F-440C-8DA1-9D119313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87329-BAED-4517-92DC-4FF306AC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什么是函数？</a:t>
            </a:r>
            <a:endParaRPr lang="en-US" altLang="zh-CN" b="1"/>
          </a:p>
          <a:p>
            <a:pPr lvl="1"/>
            <a:r>
              <a:rPr lang="zh-CN" altLang="en-US"/>
              <a:t>函数其实就是</a:t>
            </a:r>
            <a:r>
              <a:rPr lang="zh-CN" altLang="en-US">
                <a:solidFill>
                  <a:srgbClr val="FF0000"/>
                </a:solidFill>
              </a:rPr>
              <a:t>某段代码的封装</a:t>
            </a:r>
            <a:r>
              <a:rPr lang="en-US" altLang="zh-CN"/>
              <a:t>, </a:t>
            </a:r>
            <a:r>
              <a:rPr lang="zh-CN" altLang="en-US"/>
              <a:t>这段代码帮助我们完成</a:t>
            </a:r>
            <a:r>
              <a:rPr lang="zh-CN" altLang="en-US">
                <a:solidFill>
                  <a:srgbClr val="FF0000"/>
                </a:solidFill>
              </a:rPr>
              <a:t>某一个功能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函数的使用包含</a:t>
            </a:r>
            <a:r>
              <a:rPr lang="zh-CN" altLang="en-US" b="1"/>
              <a:t>两个步骤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定义函数 </a:t>
            </a:r>
            <a:r>
              <a:rPr lang="en-US" altLang="zh-CN"/>
              <a:t>—— </a:t>
            </a:r>
            <a:r>
              <a:rPr lang="zh-CN" altLang="en-US" b="1"/>
              <a:t>封装</a:t>
            </a:r>
            <a:r>
              <a:rPr lang="zh-CN" altLang="en-US"/>
              <a:t> 独立的功能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调用函数 </a:t>
            </a:r>
            <a:r>
              <a:rPr lang="en-US" altLang="zh-CN"/>
              <a:t>—— </a:t>
            </a:r>
            <a:r>
              <a:rPr lang="zh-CN" altLang="en-US"/>
              <a:t>享受 </a:t>
            </a:r>
            <a:r>
              <a:rPr lang="zh-CN" altLang="en-US" b="1"/>
              <a:t>封装</a:t>
            </a:r>
            <a:r>
              <a:rPr lang="zh-CN" altLang="en-US"/>
              <a:t> 的成果</a:t>
            </a:r>
          </a:p>
          <a:p>
            <a:r>
              <a:rPr lang="zh-CN" altLang="en-US" b="1"/>
              <a:t>定义函数</a:t>
            </a:r>
            <a:endParaRPr lang="en-US" altLang="zh-CN" b="1"/>
          </a:p>
          <a:p>
            <a:pPr lvl="1"/>
            <a:r>
              <a:rPr lang="zh-CN" altLang="en-US"/>
              <a:t>定义函数的过程是对</a:t>
            </a:r>
            <a:r>
              <a:rPr lang="zh-CN" altLang="en-US">
                <a:solidFill>
                  <a:srgbClr val="FF0000"/>
                </a:solidFill>
              </a:rPr>
              <a:t>某些功能的封装过程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在之后的开发中</a:t>
            </a:r>
            <a:r>
              <a:rPr lang="en-US" altLang="zh-CN"/>
              <a:t>, </a:t>
            </a:r>
            <a:r>
              <a:rPr lang="zh-CN" altLang="en-US"/>
              <a:t>我们会根据自己的需求定义很多自己的函数</a:t>
            </a:r>
            <a:endParaRPr lang="en-US" altLang="zh-CN"/>
          </a:p>
          <a:p>
            <a:r>
              <a:rPr lang="zh-CN" altLang="en-US" b="1"/>
              <a:t>调用函数</a:t>
            </a:r>
            <a:endParaRPr lang="en-US" altLang="zh-CN" b="1"/>
          </a:p>
          <a:p>
            <a:pPr lvl="1"/>
            <a:r>
              <a:rPr lang="zh-CN" altLang="en-US"/>
              <a:t>调用函数是让已存在的函数为我们所用</a:t>
            </a:r>
            <a:endParaRPr lang="en-US" altLang="zh-CN"/>
          </a:p>
          <a:p>
            <a:pPr lvl="1"/>
            <a:r>
              <a:rPr lang="zh-CN" altLang="en-US"/>
              <a:t>这些函数可以是刚刚自己封装好的某个功能函数</a:t>
            </a:r>
            <a:endParaRPr lang="en-US" altLang="zh-CN"/>
          </a:p>
          <a:p>
            <a:pPr lvl="1"/>
            <a:r>
              <a:rPr lang="zh-CN" altLang="en-US"/>
              <a:t>当然</a:t>
            </a:r>
            <a:r>
              <a:rPr lang="en-US" altLang="zh-CN"/>
              <a:t>, </a:t>
            </a:r>
            <a:r>
              <a:rPr lang="zh-CN" altLang="en-US"/>
              <a:t>我们也可以去使用</a:t>
            </a:r>
            <a:r>
              <a:rPr lang="en-US" altLang="zh-CN"/>
              <a:t>JavaScript</a:t>
            </a:r>
            <a:r>
              <a:rPr lang="zh-CN" altLang="en-US"/>
              <a:t>或者其他三方库定义好的函数</a:t>
            </a:r>
            <a:r>
              <a:rPr lang="en-US" altLang="zh-CN"/>
              <a:t>.(</a:t>
            </a:r>
            <a:r>
              <a:rPr lang="zh-CN" altLang="en-US"/>
              <a:t>拿来主义</a:t>
            </a:r>
            <a:r>
              <a:rPr lang="en-US" altLang="zh-CN"/>
              <a:t>)</a:t>
            </a:r>
          </a:p>
          <a:p>
            <a:r>
              <a:rPr lang="zh-CN" altLang="en-US" b="1"/>
              <a:t>函数的作用</a:t>
            </a:r>
            <a:r>
              <a:rPr lang="zh-CN" altLang="en-US"/>
              <a:t>，在开发程序时，使用函数可以</a:t>
            </a:r>
            <a:r>
              <a:rPr lang="zh-CN" altLang="en-US">
                <a:solidFill>
                  <a:srgbClr val="FF0000"/>
                </a:solidFill>
              </a:rPr>
              <a:t>提高编写的效率</a:t>
            </a:r>
            <a:r>
              <a:rPr lang="zh-CN" altLang="en-US"/>
              <a:t>以及</a:t>
            </a:r>
            <a:r>
              <a:rPr lang="zh-CN" altLang="en-US">
                <a:solidFill>
                  <a:srgbClr val="FF0000"/>
                </a:solidFill>
              </a:rPr>
              <a:t>代码的 </a:t>
            </a:r>
            <a:r>
              <a:rPr lang="zh-CN" altLang="en-US" b="1">
                <a:solidFill>
                  <a:srgbClr val="FF0000"/>
                </a:solidFill>
              </a:rPr>
              <a:t>重用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FAD7D-7FF5-4F82-B7C8-E5BACC70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定义和调用函数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69F6-59FF-476F-AE96-5E9AFA20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定义函数使用</a:t>
            </a:r>
            <a:r>
              <a:rPr lang="en-US" altLang="zh-CN"/>
              <a:t>function</a:t>
            </a:r>
            <a:r>
              <a:rPr lang="zh-CN" altLang="en-US"/>
              <a:t>关键字</a:t>
            </a:r>
            <a:r>
              <a:rPr lang="zh-CN" altLang="en-US">
                <a:sym typeface="Wingdings" panose="05000000000000000000" pitchFamily="2" charset="2"/>
              </a:rPr>
              <a:t>：这种写法称之为函数的声明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函数名的命名规则和前面变量名的命名规则是相同的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函数定义完后里面的代码是不会执行的，函数必须调用才会执行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调用函数通过</a:t>
            </a:r>
            <a:r>
              <a:rPr lang="zh-CN" altLang="en-US">
                <a:solidFill>
                  <a:srgbClr val="FF0000"/>
                </a:solidFill>
              </a:rPr>
              <a:t>函数名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r>
              <a:rPr lang="zh-CN" altLang="en-US"/>
              <a:t>即可：比如</a:t>
            </a:r>
            <a:r>
              <a:rPr lang="en-US" altLang="zh-CN"/>
              <a:t>test()</a:t>
            </a:r>
          </a:p>
          <a:p>
            <a:endParaRPr lang="en-US" altLang="zh-CN"/>
          </a:p>
          <a:p>
            <a:r>
              <a:rPr lang="zh-CN" altLang="en-US"/>
              <a:t>练习一：定义一个函数，打印一个人的个人信息</a:t>
            </a:r>
            <a:endParaRPr lang="en-US" altLang="zh-CN"/>
          </a:p>
          <a:p>
            <a:r>
              <a:rPr lang="zh-CN" altLang="en-US"/>
              <a:t>练习二：定义一个函数，函数中计算</a:t>
            </a:r>
            <a:r>
              <a:rPr lang="en-US" altLang="zh-CN"/>
              <a:t>10</a:t>
            </a:r>
            <a:r>
              <a:rPr lang="zh-CN" altLang="en-US"/>
              <a:t>和</a:t>
            </a:r>
            <a:r>
              <a:rPr lang="en-US" altLang="zh-CN"/>
              <a:t>20</a:t>
            </a:r>
            <a:r>
              <a:rPr lang="zh-CN" altLang="en-US"/>
              <a:t>数字的和，并且打印出结果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A61CBB-B723-41E7-8977-C7F4F4197E75}"/>
              </a:ext>
            </a:extLst>
          </p:cNvPr>
          <p:cNvSpPr txBox="1"/>
          <p:nvPr/>
        </p:nvSpPr>
        <p:spPr>
          <a:xfrm>
            <a:off x="532529" y="1717176"/>
            <a:ext cx="252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函数名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函数封装的代码</a:t>
            </a:r>
          </a:p>
          <a:p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AE302-6ECC-4651-93FF-6127AFD0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6C8D4-B4D4-4691-8C32-C409FEC7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函数的参数</a:t>
            </a:r>
            <a:r>
              <a:rPr lang="en-US" altLang="zh-CN" b="1"/>
              <a:t>: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函数</a:t>
            </a:r>
            <a:r>
              <a:rPr lang="zh-CN" altLang="en-US"/>
              <a:t>，把 </a:t>
            </a:r>
            <a:r>
              <a:rPr lang="zh-CN" altLang="en-US">
                <a:solidFill>
                  <a:srgbClr val="FF0000"/>
                </a:solidFill>
              </a:rPr>
              <a:t>具有独立功能的代码块 </a:t>
            </a:r>
            <a:r>
              <a:rPr lang="zh-CN" altLang="en-US"/>
              <a:t>组织为一个小模块，在需要的时候 </a:t>
            </a:r>
            <a:r>
              <a:rPr lang="zh-CN" altLang="en-US" b="1">
                <a:solidFill>
                  <a:srgbClr val="FF0000"/>
                </a:solidFill>
              </a:rPr>
              <a:t>调用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函数的参数</a:t>
            </a:r>
            <a:r>
              <a:rPr lang="zh-CN" altLang="en-US"/>
              <a:t>，增加函数的 </a:t>
            </a:r>
            <a:r>
              <a:rPr lang="zh-CN" altLang="en-US">
                <a:solidFill>
                  <a:srgbClr val="FF0000"/>
                </a:solidFill>
              </a:rPr>
              <a:t>通用性</a:t>
            </a:r>
            <a:r>
              <a:rPr lang="zh-CN" altLang="en-US"/>
              <a:t>，针对 </a:t>
            </a:r>
            <a:r>
              <a:rPr lang="zh-CN" altLang="en-US">
                <a:solidFill>
                  <a:srgbClr val="FF0000"/>
                </a:solidFill>
              </a:rPr>
              <a:t>相同的数据处理逻辑</a:t>
            </a:r>
            <a:r>
              <a:rPr lang="zh-CN" altLang="en-US"/>
              <a:t>，能够 </a:t>
            </a:r>
            <a:r>
              <a:rPr lang="zh-CN" altLang="en-US">
                <a:solidFill>
                  <a:srgbClr val="FF0000"/>
                </a:solidFill>
              </a:rPr>
              <a:t>适应更多的数据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在函数 </a:t>
            </a:r>
            <a:r>
              <a:rPr lang="zh-CN" altLang="en-US" b="1"/>
              <a:t>内部</a:t>
            </a:r>
            <a:r>
              <a:rPr lang="zh-CN" altLang="en-US"/>
              <a:t>，把参数当做 </a:t>
            </a:r>
            <a:r>
              <a:rPr lang="zh-CN" altLang="en-US" b="1"/>
              <a:t>变量</a:t>
            </a:r>
            <a:r>
              <a:rPr lang="zh-CN" altLang="en-US"/>
              <a:t> 使用，进行需要的数据处理</a:t>
            </a:r>
          </a:p>
          <a:p>
            <a:pPr lvl="2"/>
            <a:r>
              <a:rPr lang="zh-CN" altLang="en-US"/>
              <a:t>函数调用时，按照函数定义的</a:t>
            </a:r>
            <a:r>
              <a:rPr lang="zh-CN" altLang="en-US" b="1"/>
              <a:t>参数顺序</a:t>
            </a:r>
            <a:r>
              <a:rPr lang="zh-CN" altLang="en-US"/>
              <a:t>，把 </a:t>
            </a:r>
            <a:r>
              <a:rPr lang="zh-CN" altLang="en-US" b="1"/>
              <a:t>希望在函数内部处理的数据</a:t>
            </a:r>
            <a:r>
              <a:rPr lang="zh-CN" altLang="en-US"/>
              <a:t>，</a:t>
            </a:r>
            <a:r>
              <a:rPr lang="zh-CN" altLang="en-US" b="1"/>
              <a:t>通过参数</a:t>
            </a:r>
            <a:r>
              <a:rPr lang="zh-CN" altLang="en-US"/>
              <a:t> 传递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/>
              <a:t>形参和实参</a:t>
            </a:r>
          </a:p>
          <a:p>
            <a:pPr lvl="1"/>
            <a:r>
              <a:rPr lang="zh-CN" altLang="en-US" b="1"/>
              <a:t>形参</a:t>
            </a:r>
            <a:r>
              <a:rPr lang="zh-CN" altLang="en-US"/>
              <a:t>：</a:t>
            </a:r>
            <a:r>
              <a:rPr lang="zh-CN" altLang="en-US" b="1"/>
              <a:t>定义</a:t>
            </a:r>
            <a:r>
              <a:rPr lang="zh-CN" altLang="en-US"/>
              <a:t> 函数时，小括号中的参数，是用来接收参数用的，在函数内部 </a:t>
            </a:r>
            <a:r>
              <a:rPr lang="zh-CN" altLang="en-US" b="1"/>
              <a:t>作为变量使用</a:t>
            </a:r>
            <a:endParaRPr lang="zh-CN" altLang="en-US"/>
          </a:p>
          <a:p>
            <a:pPr lvl="1"/>
            <a:r>
              <a:rPr lang="zh-CN" altLang="en-US" b="1"/>
              <a:t>实参</a:t>
            </a:r>
            <a:r>
              <a:rPr lang="zh-CN" altLang="en-US"/>
              <a:t>：</a:t>
            </a:r>
            <a:r>
              <a:rPr lang="zh-CN" altLang="en-US" b="1"/>
              <a:t>调用</a:t>
            </a:r>
            <a:r>
              <a:rPr lang="zh-CN" altLang="en-US"/>
              <a:t> 函数时，小括号中的参数，是用来把数据传递到 </a:t>
            </a:r>
            <a:r>
              <a:rPr lang="zh-CN" altLang="en-US" b="1"/>
              <a:t>函数内部</a:t>
            </a:r>
            <a:r>
              <a:rPr lang="zh-CN" altLang="en-US"/>
              <a:t> 用的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3BDA2-3845-4215-9652-FAD1173F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函数参数的练习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15310-21A4-4B92-B98B-6117728F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练习一：传入一个名字，对这个人</a:t>
            </a:r>
            <a:r>
              <a:rPr lang="en-US" altLang="zh-CN"/>
              <a:t>say Hello</a:t>
            </a:r>
          </a:p>
          <a:p>
            <a:r>
              <a:rPr lang="zh-CN" altLang="en-US"/>
              <a:t>练习二：为某个朋友唱生日快乐歌</a:t>
            </a:r>
            <a:endParaRPr lang="en-US" altLang="zh-CN"/>
          </a:p>
          <a:p>
            <a:r>
              <a:rPr lang="zh-CN" altLang="en-US"/>
              <a:t>练习三：传入两个数字，计算两个数字的和，并且打印结果</a:t>
            </a:r>
          </a:p>
        </p:txBody>
      </p:sp>
    </p:spTree>
    <p:extLst>
      <p:ext uri="{BB962C8B-B14F-4D97-AF65-F5344CB8AC3E}">
        <p14:creationId xmlns:p14="http://schemas.microsoft.com/office/powerpoint/2010/main" val="248513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01C35-541A-4163-A122-8077E781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01B61-DDF9-4FD3-A77E-B1EC52CF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回想我们之前使用的</a:t>
            </a:r>
            <a:r>
              <a:rPr lang="en-US" altLang="zh-CN"/>
              <a:t>prompt</a:t>
            </a:r>
            <a:r>
              <a:rPr lang="zh-CN" altLang="en-US"/>
              <a:t>函数，函数需要接受参数，并且会返回用户的输入：</a:t>
            </a:r>
            <a:endParaRPr lang="en-US" altLang="zh-CN"/>
          </a:p>
          <a:p>
            <a:r>
              <a:rPr lang="zh-CN" altLang="en-US"/>
              <a:t>所以说</a:t>
            </a:r>
            <a:r>
              <a:rPr lang="en-US" altLang="zh-CN"/>
              <a:t>, </a:t>
            </a:r>
            <a:r>
              <a:rPr lang="zh-CN" altLang="en-US"/>
              <a:t>函数不仅仅可以有参数</a:t>
            </a:r>
            <a:r>
              <a:rPr lang="en-US" altLang="zh-CN"/>
              <a:t>, </a:t>
            </a:r>
            <a:r>
              <a:rPr lang="zh-CN" altLang="en-US"/>
              <a:t>也可以有</a:t>
            </a:r>
            <a:r>
              <a:rPr lang="zh-CN" altLang="en-US">
                <a:solidFill>
                  <a:srgbClr val="FFC000"/>
                </a:solidFill>
              </a:rPr>
              <a:t>返回值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return</a:t>
            </a:r>
            <a:r>
              <a:rPr lang="zh-CN" altLang="en-US"/>
              <a:t>关键字来返回结果</a:t>
            </a:r>
            <a:endParaRPr lang="en-US" altLang="zh-CN"/>
          </a:p>
          <a:p>
            <a:pPr lvl="1"/>
            <a:r>
              <a:rPr lang="zh-CN" altLang="en-US"/>
              <a:t>一旦在函数中执行</a:t>
            </a:r>
            <a:r>
              <a:rPr lang="en-US" altLang="zh-CN"/>
              <a:t>return</a:t>
            </a:r>
            <a:r>
              <a:rPr lang="zh-CN" altLang="en-US"/>
              <a:t>操作，那么当前函数会终止</a:t>
            </a:r>
            <a:endParaRPr lang="en-US" altLang="zh-CN"/>
          </a:p>
          <a:p>
            <a:pPr lvl="1"/>
            <a:r>
              <a:rPr lang="zh-CN" altLang="en-US"/>
              <a:t>如果函数中没有使用 </a:t>
            </a:r>
            <a:r>
              <a:rPr lang="en-US" altLang="zh-CN"/>
              <a:t>return</a:t>
            </a:r>
            <a:r>
              <a:rPr lang="zh-CN" altLang="en-US"/>
              <a:t>语句 ，那么函数有默认的返回值：</a:t>
            </a:r>
            <a:r>
              <a:rPr lang="en-US" altLang="zh-CN"/>
              <a:t>undefined</a:t>
            </a:r>
          </a:p>
          <a:p>
            <a:pPr lvl="1"/>
            <a:r>
              <a:rPr lang="zh-CN" altLang="en-US"/>
              <a:t>如果函数使用 </a:t>
            </a:r>
            <a:r>
              <a:rPr lang="en-US" altLang="zh-CN"/>
              <a:t>return</a:t>
            </a:r>
            <a:r>
              <a:rPr lang="zh-CN" altLang="en-US"/>
              <a:t>语句，但是</a:t>
            </a:r>
            <a:r>
              <a:rPr lang="en-US" altLang="zh-CN"/>
              <a:t>return</a:t>
            </a:r>
            <a:r>
              <a:rPr lang="zh-CN" altLang="en-US"/>
              <a:t>后面没有任何值，那么函数的返回值也是：</a:t>
            </a:r>
            <a:r>
              <a:rPr lang="en-US" altLang="zh-CN"/>
              <a:t>undefined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0CD79-1329-4E68-8DF7-6FDEE5DC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函数定义的练习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6AD69-6C65-44DB-9A92-679CE1E0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练习一：实现一个加法计算器</a:t>
            </a:r>
            <a:endParaRPr lang="en-US" altLang="zh-CN"/>
          </a:p>
          <a:p>
            <a:r>
              <a:rPr lang="zh-CN" altLang="en-US"/>
              <a:t>练习二：定义一个函数，传入宽高，计算矩形区域的面积</a:t>
            </a:r>
            <a:endParaRPr lang="en-US" altLang="zh-CN"/>
          </a:p>
          <a:p>
            <a:r>
              <a:rPr lang="zh-CN" altLang="en-US"/>
              <a:t>练习三：定义一个函数，传入半径，计算圆形的面积</a:t>
            </a:r>
            <a:endParaRPr lang="en-US" altLang="zh-CN"/>
          </a:p>
          <a:p>
            <a:r>
              <a:rPr lang="zh-CN" altLang="en-US"/>
              <a:t>练习四：定义一个函数，传入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为正整数），计算</a:t>
            </a:r>
            <a:r>
              <a:rPr lang="en-US" altLang="zh-CN"/>
              <a:t>1~n</a:t>
            </a:r>
            <a:r>
              <a:rPr lang="zh-CN" altLang="en-US"/>
              <a:t>数字的和</a:t>
            </a:r>
            <a:endParaRPr lang="en-US" altLang="zh-CN"/>
          </a:p>
          <a:p>
            <a:r>
              <a:rPr lang="zh-CN" altLang="en-US"/>
              <a:t>练习五：定义一个函数，传入一个数组，对数组进行翻转</a:t>
            </a:r>
            <a:endParaRPr lang="en-US" altLang="zh-CN"/>
          </a:p>
          <a:p>
            <a:r>
              <a:rPr lang="zh-CN" altLang="en-US"/>
              <a:t>练习六：定义一个函数，传入一个数字数组，对数组中的数字进行排序</a:t>
            </a:r>
            <a:endParaRPr lang="en-US" altLang="zh-CN"/>
          </a:p>
          <a:p>
            <a:r>
              <a:rPr lang="zh-CN" altLang="en-US"/>
              <a:t>练习七：定义一个函数，传入一个数字，求对应的菲波那切数列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828DDC-64A2-4B58-998D-26C96D06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8" y="4381878"/>
            <a:ext cx="3202928" cy="2080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596EFD-9C61-4231-B27C-4EF703A76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00" y="4724882"/>
            <a:ext cx="4343776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3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BD3BE-8964-46D7-AA3B-496ED8AA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arguments</a:t>
            </a:r>
            <a:r>
              <a:rPr lang="zh-CN" altLang="en-US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ED405-36A5-4036-8DEE-72104F07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接下来我们了解一个特别的对象：</a:t>
            </a:r>
            <a:r>
              <a:rPr lang="en-US" altLang="zh-CN"/>
              <a:t>arguments</a:t>
            </a:r>
            <a:r>
              <a:rPr lang="zh-CN" altLang="en-US"/>
              <a:t>对象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默认情况下，</a:t>
            </a:r>
            <a:r>
              <a:rPr lang="en-US" altLang="zh-CN"/>
              <a:t>arguments</a:t>
            </a:r>
            <a:r>
              <a:rPr lang="zh-CN" altLang="en-US"/>
              <a:t>对象是所有（非箭头）函数中都可用的局部变量。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该对象中存放着所有的调用者传入的参数，从</a:t>
            </a:r>
            <a:r>
              <a:rPr lang="en-US" altLang="zh-CN"/>
              <a:t>0</a:t>
            </a:r>
            <a:r>
              <a:rPr lang="zh-CN" altLang="en-US"/>
              <a:t>位置开始，依次存放。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arguments</a:t>
            </a:r>
            <a:r>
              <a:rPr lang="zh-CN" altLang="en-US"/>
              <a:t>变量的类型是一个</a:t>
            </a:r>
            <a:r>
              <a:rPr lang="en-US" altLang="zh-CN"/>
              <a:t>object</a:t>
            </a:r>
            <a:r>
              <a:rPr lang="zh-CN" altLang="en-US"/>
              <a:t>类型，不是一个数组，但是和数组的用法看起来很相似。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如果调用者传入的参数多余函数接收的参数，可以通过</a:t>
            </a:r>
            <a:r>
              <a:rPr lang="en-US" altLang="zh-CN"/>
              <a:t>arguments</a:t>
            </a:r>
            <a:r>
              <a:rPr lang="zh-CN" altLang="en-US"/>
              <a:t>去获取所有的参数。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BFD3F-30D0-4677-A8DA-4B48B60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5" y="3532428"/>
            <a:ext cx="5311600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3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CB7C-2B74-42FA-8B0C-83F213C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函数的调用栈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EA50F-DABE-44AB-B18C-E1EB9C8B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函数的调用过程是一个压栈的过程：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78" y="395532"/>
            <a:ext cx="3429000" cy="296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980" y="3529762"/>
            <a:ext cx="1381125" cy="4476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7773" y="1913858"/>
            <a:ext cx="7866105" cy="412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4018" y="2286000"/>
            <a:ext cx="3233847" cy="32498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93018" y="2286000"/>
            <a:ext cx="4013014" cy="32498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78997225394&amp;di=b354df14e1d70e1b0089961f3c39ab84&amp;imgtype=jpg&amp;src=http%3A%2F%2Fimg2.imgtn.bdimg.com%2Fit%2Fu%3D275933887%2C2794520020%26fm%3D214%26gp%3D0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81" y="3261299"/>
            <a:ext cx="1247535" cy="16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435" y="4305822"/>
            <a:ext cx="733425" cy="323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774" y="3891303"/>
            <a:ext cx="733425" cy="323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774" y="3409485"/>
            <a:ext cx="733425" cy="3238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890" y="2937449"/>
            <a:ext cx="733425" cy="3238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889" y="2502027"/>
            <a:ext cx="733425" cy="3238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773" y="2058899"/>
            <a:ext cx="733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1298</TotalTime>
  <Words>1084</Words>
  <Application>Microsoft Office PowerPoint</Application>
  <PresentationFormat>宽屏</PresentationFormat>
  <Paragraphs>166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2019-12-12-前端2</vt:lpstr>
      <vt:lpstr>JavaScript函数基础</vt:lpstr>
      <vt:lpstr>认识函数</vt:lpstr>
      <vt:lpstr>定义和调用函数</vt:lpstr>
      <vt:lpstr>函数的参数</vt:lpstr>
      <vt:lpstr>函数参数的练习</vt:lpstr>
      <vt:lpstr>函数的返回值</vt:lpstr>
      <vt:lpstr>函数定义的练习</vt:lpstr>
      <vt:lpstr>arguments参数</vt:lpstr>
      <vt:lpstr>函数的调用栈</vt:lpstr>
      <vt:lpstr>变量的作用域</vt:lpstr>
      <vt:lpstr>函数表达式写法</vt:lpstr>
      <vt:lpstr>立即执行函数</vt:lpstr>
      <vt:lpstr>立即执行函数其他写法</vt:lpstr>
      <vt:lpstr>参数的值传递和引用传递</vt:lpstr>
      <vt:lpstr>PowerPoint 演示文稿</vt:lpstr>
      <vt:lpstr>后续函数相关知识</vt:lpstr>
      <vt:lpstr>冒泡/选择/插入/堆排序/希尔排序/快速排序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JavaScript函数基础</dc:title>
  <dc:creator>coder why</dc:creator>
  <cp:lastModifiedBy>UI</cp:lastModifiedBy>
  <cp:revision>47</cp:revision>
  <dcterms:created xsi:type="dcterms:W3CDTF">2020-01-12T14:40:37Z</dcterms:created>
  <dcterms:modified xsi:type="dcterms:W3CDTF">2020-01-14T09:43:54Z</dcterms:modified>
</cp:coreProperties>
</file>