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7559675" cy="10691800"/>
  <p:embeddedFontLst>
    <p:embeddedFont>
      <p:font typeface="Helvetica Neue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E8FC98E-9BE7-41EF-914B-CB3B101021BC}">
  <a:tblStyle styleId="{9E8FC98E-9BE7-41EF-914B-CB3B101021B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36CF0B63-4434-4B69-89B9-538CAF68C0A3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HelveticaNeue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HelveticaNeue-italic.fntdata"/><Relationship Id="rId25" Type="http://schemas.openxmlformats.org/officeDocument/2006/relationships/font" Target="fonts/HelveticaNeue-bold.fntdata"/><Relationship Id="rId27" Type="http://schemas.openxmlformats.org/officeDocument/2006/relationships/font" Target="fonts/HelveticaNeue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281488" y="0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573088" y="1336675"/>
            <a:ext cx="6413500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:notes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:notes"/>
          <p:cNvSpPr/>
          <p:nvPr>
            <p:ph idx="2" type="sldImg"/>
          </p:nvPr>
        </p:nvSpPr>
        <p:spPr>
          <a:xfrm>
            <a:off x="573088" y="1336675"/>
            <a:ext cx="6413500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6c42ce96fa_8_20:notes"/>
          <p:cNvSpPr txBox="1"/>
          <p:nvPr>
            <p:ph idx="1" type="body"/>
          </p:nvPr>
        </p:nvSpPr>
        <p:spPr>
          <a:xfrm>
            <a:off x="755650" y="5145088"/>
            <a:ext cx="6048300" cy="4210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g36c42ce96fa_8_20:notes"/>
          <p:cNvSpPr/>
          <p:nvPr>
            <p:ph idx="2" type="sldImg"/>
          </p:nvPr>
        </p:nvSpPr>
        <p:spPr>
          <a:xfrm>
            <a:off x="573088" y="1336675"/>
            <a:ext cx="6413400" cy="3608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6c42ce96fa_8_49:notes"/>
          <p:cNvSpPr txBox="1"/>
          <p:nvPr>
            <p:ph idx="1" type="body"/>
          </p:nvPr>
        </p:nvSpPr>
        <p:spPr>
          <a:xfrm>
            <a:off x="755650" y="5145088"/>
            <a:ext cx="6048300" cy="4210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g36c42ce96fa_8_49:notes"/>
          <p:cNvSpPr/>
          <p:nvPr>
            <p:ph idx="2" type="sldImg"/>
          </p:nvPr>
        </p:nvSpPr>
        <p:spPr>
          <a:xfrm>
            <a:off x="573088" y="1336675"/>
            <a:ext cx="6413400" cy="3608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6c42ce96fa_8_73:notes"/>
          <p:cNvSpPr txBox="1"/>
          <p:nvPr>
            <p:ph idx="1" type="body"/>
          </p:nvPr>
        </p:nvSpPr>
        <p:spPr>
          <a:xfrm>
            <a:off x="755650" y="5145088"/>
            <a:ext cx="6048300" cy="4210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g36c42ce96fa_8_73:notes"/>
          <p:cNvSpPr/>
          <p:nvPr>
            <p:ph idx="2" type="sldImg"/>
          </p:nvPr>
        </p:nvSpPr>
        <p:spPr>
          <a:xfrm>
            <a:off x="573088" y="1336675"/>
            <a:ext cx="6413400" cy="3608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36c42ce96fa_7_75:notes"/>
          <p:cNvSpPr txBox="1"/>
          <p:nvPr>
            <p:ph idx="1" type="body"/>
          </p:nvPr>
        </p:nvSpPr>
        <p:spPr>
          <a:xfrm>
            <a:off x="755650" y="5145088"/>
            <a:ext cx="6048300" cy="4210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g36c42ce96fa_7_75:notes"/>
          <p:cNvSpPr/>
          <p:nvPr>
            <p:ph idx="2" type="sldImg"/>
          </p:nvPr>
        </p:nvSpPr>
        <p:spPr>
          <a:xfrm>
            <a:off x="573088" y="1336675"/>
            <a:ext cx="6413400" cy="3608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8:notes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8:notes"/>
          <p:cNvSpPr/>
          <p:nvPr>
            <p:ph idx="2" type="sldImg"/>
          </p:nvPr>
        </p:nvSpPr>
        <p:spPr>
          <a:xfrm>
            <a:off x="573088" y="1336675"/>
            <a:ext cx="6413500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36c42ce96fa_9_12:notes"/>
          <p:cNvSpPr txBox="1"/>
          <p:nvPr>
            <p:ph idx="1" type="body"/>
          </p:nvPr>
        </p:nvSpPr>
        <p:spPr>
          <a:xfrm>
            <a:off x="755650" y="5145088"/>
            <a:ext cx="6048300" cy="4210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g36c42ce96fa_9_12:notes"/>
          <p:cNvSpPr/>
          <p:nvPr>
            <p:ph idx="2" type="sldImg"/>
          </p:nvPr>
        </p:nvSpPr>
        <p:spPr>
          <a:xfrm>
            <a:off x="573088" y="1336675"/>
            <a:ext cx="6413400" cy="3608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36c42ce96fa_9_30:notes"/>
          <p:cNvSpPr txBox="1"/>
          <p:nvPr>
            <p:ph idx="1" type="body"/>
          </p:nvPr>
        </p:nvSpPr>
        <p:spPr>
          <a:xfrm>
            <a:off x="755650" y="5145088"/>
            <a:ext cx="6048300" cy="4210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g36c42ce96fa_9_30:notes"/>
          <p:cNvSpPr/>
          <p:nvPr>
            <p:ph idx="2" type="sldImg"/>
          </p:nvPr>
        </p:nvSpPr>
        <p:spPr>
          <a:xfrm>
            <a:off x="573088" y="1336675"/>
            <a:ext cx="6413400" cy="3608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9:notes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9:notes"/>
          <p:cNvSpPr/>
          <p:nvPr>
            <p:ph idx="2" type="sldImg"/>
          </p:nvPr>
        </p:nvSpPr>
        <p:spPr>
          <a:xfrm>
            <a:off x="573088" y="1336675"/>
            <a:ext cx="6413500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0:notes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10:notes"/>
          <p:cNvSpPr/>
          <p:nvPr>
            <p:ph idx="2" type="sldImg"/>
          </p:nvPr>
        </p:nvSpPr>
        <p:spPr>
          <a:xfrm>
            <a:off x="573088" y="1336675"/>
            <a:ext cx="6413500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6c42ce96fa_6_6:notes"/>
          <p:cNvSpPr txBox="1"/>
          <p:nvPr>
            <p:ph idx="1" type="body"/>
          </p:nvPr>
        </p:nvSpPr>
        <p:spPr>
          <a:xfrm>
            <a:off x="755650" y="5145088"/>
            <a:ext cx="6048300" cy="4210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g36c42ce96fa_6_6:notes"/>
          <p:cNvSpPr/>
          <p:nvPr>
            <p:ph idx="2" type="sldImg"/>
          </p:nvPr>
        </p:nvSpPr>
        <p:spPr>
          <a:xfrm>
            <a:off x="573088" y="1336675"/>
            <a:ext cx="6413400" cy="3608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6c42ce96fa_7_6:notes"/>
          <p:cNvSpPr txBox="1"/>
          <p:nvPr>
            <p:ph idx="1" type="body"/>
          </p:nvPr>
        </p:nvSpPr>
        <p:spPr>
          <a:xfrm>
            <a:off x="755650" y="5145088"/>
            <a:ext cx="6048300" cy="4210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g36c42ce96fa_7_6:notes"/>
          <p:cNvSpPr/>
          <p:nvPr>
            <p:ph idx="2" type="sldImg"/>
          </p:nvPr>
        </p:nvSpPr>
        <p:spPr>
          <a:xfrm>
            <a:off x="573088" y="1336675"/>
            <a:ext cx="6413400" cy="3608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:notes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6:notes"/>
          <p:cNvSpPr/>
          <p:nvPr>
            <p:ph idx="2" type="sldImg"/>
          </p:nvPr>
        </p:nvSpPr>
        <p:spPr>
          <a:xfrm>
            <a:off x="573088" y="1336675"/>
            <a:ext cx="6413500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6c42ce96fa_7_45:notes"/>
          <p:cNvSpPr txBox="1"/>
          <p:nvPr>
            <p:ph idx="1" type="body"/>
          </p:nvPr>
        </p:nvSpPr>
        <p:spPr>
          <a:xfrm>
            <a:off x="755650" y="5145088"/>
            <a:ext cx="6048300" cy="4210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36c42ce96fa_7_45:notes"/>
          <p:cNvSpPr/>
          <p:nvPr>
            <p:ph idx="2" type="sldImg"/>
          </p:nvPr>
        </p:nvSpPr>
        <p:spPr>
          <a:xfrm>
            <a:off x="573088" y="1336675"/>
            <a:ext cx="6413400" cy="3608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6c42ce96fa_7_103:notes"/>
          <p:cNvSpPr txBox="1"/>
          <p:nvPr>
            <p:ph idx="1" type="body"/>
          </p:nvPr>
        </p:nvSpPr>
        <p:spPr>
          <a:xfrm>
            <a:off x="755650" y="5145088"/>
            <a:ext cx="6048300" cy="4210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g36c42ce96fa_7_103:notes"/>
          <p:cNvSpPr/>
          <p:nvPr>
            <p:ph idx="2" type="sldImg"/>
          </p:nvPr>
        </p:nvSpPr>
        <p:spPr>
          <a:xfrm>
            <a:off x="573088" y="1336675"/>
            <a:ext cx="6413400" cy="3608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6c42ce96fa_7_61:notes"/>
          <p:cNvSpPr txBox="1"/>
          <p:nvPr>
            <p:ph idx="1" type="body"/>
          </p:nvPr>
        </p:nvSpPr>
        <p:spPr>
          <a:xfrm>
            <a:off x="755650" y="5145088"/>
            <a:ext cx="6048300" cy="4210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g36c42ce96fa_7_61:notes"/>
          <p:cNvSpPr/>
          <p:nvPr>
            <p:ph idx="2" type="sldImg"/>
          </p:nvPr>
        </p:nvSpPr>
        <p:spPr>
          <a:xfrm>
            <a:off x="573088" y="1336675"/>
            <a:ext cx="6413400" cy="3608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6c42ce96fa_8_87:notes"/>
          <p:cNvSpPr txBox="1"/>
          <p:nvPr>
            <p:ph idx="1" type="body"/>
          </p:nvPr>
        </p:nvSpPr>
        <p:spPr>
          <a:xfrm>
            <a:off x="755650" y="5145088"/>
            <a:ext cx="6048300" cy="4210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g36c42ce96fa_8_87:notes"/>
          <p:cNvSpPr/>
          <p:nvPr>
            <p:ph idx="2" type="sldImg"/>
          </p:nvPr>
        </p:nvSpPr>
        <p:spPr>
          <a:xfrm>
            <a:off x="573088" y="1336675"/>
            <a:ext cx="6413400" cy="3608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6c42ce96fa_8_6:notes"/>
          <p:cNvSpPr txBox="1"/>
          <p:nvPr>
            <p:ph idx="1" type="body"/>
          </p:nvPr>
        </p:nvSpPr>
        <p:spPr>
          <a:xfrm>
            <a:off x="755650" y="5145088"/>
            <a:ext cx="6048300" cy="4210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g36c42ce96fa_8_6:notes"/>
          <p:cNvSpPr/>
          <p:nvPr>
            <p:ph idx="2" type="sldImg"/>
          </p:nvPr>
        </p:nvSpPr>
        <p:spPr>
          <a:xfrm>
            <a:off x="573088" y="1336675"/>
            <a:ext cx="6413400" cy="3608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2"/>
          <p:cNvSpPr txBox="1"/>
          <p:nvPr>
            <p:ph idx="1" type="body"/>
          </p:nvPr>
        </p:nvSpPr>
        <p:spPr>
          <a:xfrm>
            <a:off x="311760" y="2834280"/>
            <a:ext cx="8520120" cy="792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684280" y="4700880"/>
            <a:ext cx="336600" cy="317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 sz="1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/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2" name="Google Shape;52;p11"/>
          <p:cNvSpPr txBox="1"/>
          <p:nvPr>
            <p:ph idx="1" type="body"/>
          </p:nvPr>
        </p:nvSpPr>
        <p:spPr>
          <a:xfrm>
            <a:off x="311760" y="2834280"/>
            <a:ext cx="8520120" cy="377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3" name="Google Shape;53;p11"/>
          <p:cNvSpPr txBox="1"/>
          <p:nvPr>
            <p:ph idx="2" type="body"/>
          </p:nvPr>
        </p:nvSpPr>
        <p:spPr>
          <a:xfrm>
            <a:off x="311760" y="3248280"/>
            <a:ext cx="8520120" cy="377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4" name="Google Shape;54;p11"/>
          <p:cNvSpPr txBox="1"/>
          <p:nvPr>
            <p:ph idx="12" type="sldNum"/>
          </p:nvPr>
        </p:nvSpPr>
        <p:spPr>
          <a:xfrm>
            <a:off x="8684280" y="4700880"/>
            <a:ext cx="336600" cy="317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 sz="1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/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7" name="Google Shape;57;p12"/>
          <p:cNvSpPr txBox="1"/>
          <p:nvPr>
            <p:ph idx="1" type="body"/>
          </p:nvPr>
        </p:nvSpPr>
        <p:spPr>
          <a:xfrm>
            <a:off x="311760" y="2834280"/>
            <a:ext cx="4157640" cy="377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8" name="Google Shape;58;p12"/>
          <p:cNvSpPr txBox="1"/>
          <p:nvPr>
            <p:ph idx="2" type="body"/>
          </p:nvPr>
        </p:nvSpPr>
        <p:spPr>
          <a:xfrm>
            <a:off x="4677840" y="2834280"/>
            <a:ext cx="4157640" cy="377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9" name="Google Shape;59;p12"/>
          <p:cNvSpPr txBox="1"/>
          <p:nvPr>
            <p:ph idx="3" type="body"/>
          </p:nvPr>
        </p:nvSpPr>
        <p:spPr>
          <a:xfrm>
            <a:off x="311760" y="3248280"/>
            <a:ext cx="4157640" cy="377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60" name="Google Shape;60;p12"/>
          <p:cNvSpPr txBox="1"/>
          <p:nvPr>
            <p:ph idx="4" type="body"/>
          </p:nvPr>
        </p:nvSpPr>
        <p:spPr>
          <a:xfrm>
            <a:off x="4677840" y="3248280"/>
            <a:ext cx="4157640" cy="377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684280" y="4700880"/>
            <a:ext cx="336600" cy="317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 sz="1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4" name="Google Shape;64;p13"/>
          <p:cNvSpPr txBox="1"/>
          <p:nvPr>
            <p:ph idx="1" type="body"/>
          </p:nvPr>
        </p:nvSpPr>
        <p:spPr>
          <a:xfrm>
            <a:off x="311760" y="2834280"/>
            <a:ext cx="2743200" cy="377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65" name="Google Shape;65;p13"/>
          <p:cNvSpPr txBox="1"/>
          <p:nvPr>
            <p:ph idx="2" type="body"/>
          </p:nvPr>
        </p:nvSpPr>
        <p:spPr>
          <a:xfrm>
            <a:off x="3192480" y="2834280"/>
            <a:ext cx="2743200" cy="377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66" name="Google Shape;66;p13"/>
          <p:cNvSpPr txBox="1"/>
          <p:nvPr>
            <p:ph idx="3" type="body"/>
          </p:nvPr>
        </p:nvSpPr>
        <p:spPr>
          <a:xfrm>
            <a:off x="6073200" y="2834280"/>
            <a:ext cx="2743200" cy="377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67" name="Google Shape;67;p13"/>
          <p:cNvSpPr txBox="1"/>
          <p:nvPr>
            <p:ph idx="4" type="body"/>
          </p:nvPr>
        </p:nvSpPr>
        <p:spPr>
          <a:xfrm>
            <a:off x="311760" y="3248280"/>
            <a:ext cx="2743200" cy="377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68" name="Google Shape;68;p13"/>
          <p:cNvSpPr txBox="1"/>
          <p:nvPr>
            <p:ph idx="5" type="body"/>
          </p:nvPr>
        </p:nvSpPr>
        <p:spPr>
          <a:xfrm>
            <a:off x="3192480" y="3248280"/>
            <a:ext cx="2743200" cy="377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69" name="Google Shape;69;p13"/>
          <p:cNvSpPr txBox="1"/>
          <p:nvPr>
            <p:ph idx="6" type="body"/>
          </p:nvPr>
        </p:nvSpPr>
        <p:spPr>
          <a:xfrm>
            <a:off x="6073200" y="3248280"/>
            <a:ext cx="2743200" cy="377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70" name="Google Shape;70;p13"/>
          <p:cNvSpPr txBox="1"/>
          <p:nvPr>
            <p:ph idx="12" type="sldNum"/>
          </p:nvPr>
        </p:nvSpPr>
        <p:spPr>
          <a:xfrm>
            <a:off x="8684280" y="4700880"/>
            <a:ext cx="336600" cy="317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 sz="1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684280" y="4700880"/>
            <a:ext cx="336600" cy="317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 sz="1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Google Shape;19;p4"/>
          <p:cNvSpPr txBox="1"/>
          <p:nvPr>
            <p:ph idx="1" type="subTitle"/>
          </p:nvPr>
        </p:nvSpPr>
        <p:spPr>
          <a:xfrm>
            <a:off x="311760" y="2834280"/>
            <a:ext cx="8520120" cy="792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684280" y="4700880"/>
            <a:ext cx="336600" cy="317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 sz="1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60" y="2834280"/>
            <a:ext cx="4157640" cy="792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677840" y="2834280"/>
            <a:ext cx="4157640" cy="792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684280" y="4700880"/>
            <a:ext cx="336600" cy="317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 sz="1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684280" y="4700880"/>
            <a:ext cx="336600" cy="317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 sz="1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idx="1" type="subTitle"/>
          </p:nvPr>
        </p:nvSpPr>
        <p:spPr>
          <a:xfrm>
            <a:off x="311760" y="744480"/>
            <a:ext cx="8520120" cy="95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684280" y="4700880"/>
            <a:ext cx="336600" cy="317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 sz="1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4" name="Google Shape;34;p8"/>
          <p:cNvSpPr txBox="1"/>
          <p:nvPr>
            <p:ph idx="1" type="body"/>
          </p:nvPr>
        </p:nvSpPr>
        <p:spPr>
          <a:xfrm>
            <a:off x="311760" y="2834280"/>
            <a:ext cx="4157640" cy="377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2" type="body"/>
          </p:nvPr>
        </p:nvSpPr>
        <p:spPr>
          <a:xfrm>
            <a:off x="4677840" y="2834280"/>
            <a:ext cx="4157640" cy="792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3" type="body"/>
          </p:nvPr>
        </p:nvSpPr>
        <p:spPr>
          <a:xfrm>
            <a:off x="311760" y="3248280"/>
            <a:ext cx="4157640" cy="377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684280" y="4700880"/>
            <a:ext cx="336600" cy="317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 sz="1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/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0" name="Google Shape;40;p9"/>
          <p:cNvSpPr txBox="1"/>
          <p:nvPr>
            <p:ph idx="1" type="body"/>
          </p:nvPr>
        </p:nvSpPr>
        <p:spPr>
          <a:xfrm>
            <a:off x="311760" y="2834280"/>
            <a:ext cx="4157640" cy="792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677840" y="2834280"/>
            <a:ext cx="4157640" cy="377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3" type="body"/>
          </p:nvPr>
        </p:nvSpPr>
        <p:spPr>
          <a:xfrm>
            <a:off x="4677840" y="3248280"/>
            <a:ext cx="4157640" cy="377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8684280" y="4700880"/>
            <a:ext cx="336600" cy="317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 sz="1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60" y="2834280"/>
            <a:ext cx="4157640" cy="377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7" name="Google Shape;47;p10"/>
          <p:cNvSpPr txBox="1"/>
          <p:nvPr>
            <p:ph idx="2" type="body"/>
          </p:nvPr>
        </p:nvSpPr>
        <p:spPr>
          <a:xfrm>
            <a:off x="4677840" y="2834280"/>
            <a:ext cx="4157640" cy="377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8" name="Google Shape;48;p10"/>
          <p:cNvSpPr txBox="1"/>
          <p:nvPr>
            <p:ph idx="3" type="body"/>
          </p:nvPr>
        </p:nvSpPr>
        <p:spPr>
          <a:xfrm>
            <a:off x="311760" y="3248280"/>
            <a:ext cx="8520120" cy="377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9" name="Google Shape;49;p10"/>
          <p:cNvSpPr txBox="1"/>
          <p:nvPr>
            <p:ph idx="12" type="sldNum"/>
          </p:nvPr>
        </p:nvSpPr>
        <p:spPr>
          <a:xfrm>
            <a:off x="8684280" y="4700880"/>
            <a:ext cx="336600" cy="317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 sz="1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84280" y="4700880"/>
            <a:ext cx="336600" cy="317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SzPts val="1000"/>
              <a:buFont typeface="Helvetica Neue"/>
              <a:buNone/>
              <a:defRPr b="0" i="0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spcBef>
                <a:spcPts val="0"/>
              </a:spcBef>
              <a:buClr>
                <a:schemeClr val="dk1"/>
              </a:buClr>
              <a:buSzPts val="1000"/>
              <a:buFont typeface="Helvetica Neue"/>
              <a:buNone/>
              <a:defRPr b="0" i="0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spcBef>
                <a:spcPts val="0"/>
              </a:spcBef>
              <a:buClr>
                <a:schemeClr val="dk1"/>
              </a:buClr>
              <a:buSzPts val="1000"/>
              <a:buFont typeface="Helvetica Neue"/>
              <a:buNone/>
              <a:defRPr b="0" i="0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spcBef>
                <a:spcPts val="0"/>
              </a:spcBef>
              <a:buClr>
                <a:schemeClr val="dk1"/>
              </a:buClr>
              <a:buSzPts val="1000"/>
              <a:buFont typeface="Helvetica Neue"/>
              <a:buNone/>
              <a:defRPr b="0" i="0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spcBef>
                <a:spcPts val="0"/>
              </a:spcBef>
              <a:buClr>
                <a:schemeClr val="dk1"/>
              </a:buClr>
              <a:buSzPts val="1000"/>
              <a:buFont typeface="Helvetica Neue"/>
              <a:buNone/>
              <a:defRPr b="0" i="0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l">
              <a:spcBef>
                <a:spcPts val="0"/>
              </a:spcBef>
              <a:buClr>
                <a:schemeClr val="dk1"/>
              </a:buClr>
              <a:buSzPts val="1000"/>
              <a:buFont typeface="Helvetica Neue"/>
              <a:buNone/>
              <a:defRPr b="0" i="0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l">
              <a:spcBef>
                <a:spcPts val="0"/>
              </a:spcBef>
              <a:buClr>
                <a:schemeClr val="dk1"/>
              </a:buClr>
              <a:buSzPts val="1000"/>
              <a:buFont typeface="Helvetica Neue"/>
              <a:buNone/>
              <a:defRPr b="0" i="0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l">
              <a:spcBef>
                <a:spcPts val="0"/>
              </a:spcBef>
              <a:buClr>
                <a:schemeClr val="dk1"/>
              </a:buClr>
              <a:buSzPts val="1000"/>
              <a:buFont typeface="Helvetica Neue"/>
              <a:buNone/>
              <a:defRPr b="0" i="0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l">
              <a:spcBef>
                <a:spcPts val="0"/>
              </a:spcBef>
              <a:buClr>
                <a:schemeClr val="dk1"/>
              </a:buClr>
              <a:buSzPts val="1000"/>
              <a:buFont typeface="Helvetica Neue"/>
              <a:buNone/>
              <a:defRPr b="0" i="0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Relationship Id="rId4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idx="1" type="subTitle"/>
          </p:nvPr>
        </p:nvSpPr>
        <p:spPr>
          <a:xfrm>
            <a:off x="460325" y="1200700"/>
            <a:ext cx="8184900" cy="36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31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rebuchet MS"/>
              <a:buNone/>
            </a:pPr>
            <a:r>
              <a:rPr lang="pt-BR" sz="1300"/>
              <a:t>UNIVERSIDADE FEDERAL DO PIAUÍ (UFPI)</a:t>
            </a:r>
            <a:endParaRPr sz="1300"/>
          </a:p>
          <a:p>
            <a:pPr indent="0" lvl="0" marL="0" marR="0" rtl="0" algn="ctr">
              <a:lnSpc>
                <a:spcPct val="31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rebuchet MS"/>
              <a:buNone/>
            </a:pPr>
            <a:r>
              <a:rPr lang="pt-BR" sz="1300"/>
              <a:t>CAMPUS SENADOR HELVÍDIO NUNES DE BARROS (CSHNB)</a:t>
            </a:r>
            <a:endParaRPr sz="1300"/>
          </a:p>
          <a:p>
            <a:pPr indent="0" lvl="0" marL="0" marR="0" rtl="0" algn="ctr">
              <a:lnSpc>
                <a:spcPct val="31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rebuchet MS"/>
              <a:buNone/>
            </a:pPr>
            <a:r>
              <a:rPr lang="pt-BR" sz="1300"/>
              <a:t>BACHARELADO EM SISTEMAS DE INFORMAÇÃO</a:t>
            </a:r>
            <a:endParaRPr sz="1300"/>
          </a:p>
          <a:p>
            <a:pPr indent="0" lvl="0" marL="0" marR="0" rtl="0" algn="ctr">
              <a:lnSpc>
                <a:spcPct val="31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rebuchet MS"/>
              <a:buNone/>
            </a:pPr>
            <a:r>
              <a:rPr lang="pt-BR" sz="1300"/>
              <a:t>DISCIPLINA: SISTEMAS INTELIGENTES</a:t>
            </a:r>
            <a:endParaRPr sz="1300"/>
          </a:p>
          <a:p>
            <a:pPr indent="0" lvl="0" marL="0" marR="0" rtl="0" algn="ctr">
              <a:lnSpc>
                <a:spcPct val="31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rebuchet MS"/>
              <a:buNone/>
            </a:pPr>
            <a:r>
              <a:t/>
            </a:r>
            <a:endParaRPr sz="1300"/>
          </a:p>
          <a:p>
            <a:pPr indent="0" lvl="0" marL="0" marR="0" rtl="0" algn="ctr">
              <a:lnSpc>
                <a:spcPct val="31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rebuchet MS"/>
              <a:buNone/>
            </a:pPr>
            <a:r>
              <a:t/>
            </a:r>
            <a:endParaRPr sz="1300"/>
          </a:p>
          <a:p>
            <a:pPr indent="0" lvl="0" marL="0" marR="0" rtl="0" algn="ctr">
              <a:lnSpc>
                <a:spcPct val="31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rebuchet MS"/>
              <a:buNone/>
            </a:pPr>
            <a:r>
              <a:t/>
            </a:r>
            <a:endParaRPr sz="1300"/>
          </a:p>
          <a:p>
            <a:pPr indent="0" lvl="0" marL="0" marR="0" rtl="0" algn="ctr">
              <a:lnSpc>
                <a:spcPct val="31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rebuchet MS"/>
              <a:buNone/>
            </a:pPr>
            <a:r>
              <a:t/>
            </a:r>
            <a:endParaRPr sz="1300"/>
          </a:p>
          <a:p>
            <a:pPr indent="0" lvl="0" marL="0" marR="0" rtl="0" algn="ctr">
              <a:lnSpc>
                <a:spcPct val="31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rebuchet MS"/>
              <a:buNone/>
            </a:pPr>
            <a:r>
              <a:t/>
            </a:r>
            <a:endParaRPr sz="1300"/>
          </a:p>
          <a:p>
            <a:pPr indent="0" lvl="0" marL="0" marR="0" rtl="0" algn="ctr">
              <a:lnSpc>
                <a:spcPct val="31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rebuchet MS"/>
              <a:buNone/>
            </a:pPr>
            <a:r>
              <a:t/>
            </a:r>
            <a:endParaRPr sz="1300"/>
          </a:p>
          <a:p>
            <a:pPr indent="0" lvl="0" marL="0" marR="0" rtl="0" algn="ctr">
              <a:lnSpc>
                <a:spcPct val="31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rebuchet MS"/>
              <a:buNone/>
            </a:pPr>
            <a:r>
              <a:t/>
            </a:r>
            <a:endParaRPr sz="1300"/>
          </a:p>
          <a:p>
            <a:pPr indent="0" lvl="0" marL="0" marR="0" rtl="0" algn="ctr">
              <a:lnSpc>
                <a:spcPct val="31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rebuchet MS"/>
              <a:buNone/>
            </a:pPr>
            <a:r>
              <a:t/>
            </a:r>
            <a:endParaRPr sz="1300"/>
          </a:p>
          <a:p>
            <a:pPr indent="0" lvl="0" marL="0" marR="0" rtl="0" algn="ctr">
              <a:lnSpc>
                <a:spcPct val="31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rebuchet MS"/>
              <a:buNone/>
            </a:pPr>
            <a:r>
              <a:t/>
            </a:r>
            <a:endParaRPr sz="1300"/>
          </a:p>
          <a:p>
            <a:pPr indent="0" lvl="0" marL="0" marR="0" rtl="0" algn="ctr">
              <a:lnSpc>
                <a:spcPct val="31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rebuchet MS"/>
              <a:buNone/>
            </a:pPr>
            <a:r>
              <a:t/>
            </a:r>
            <a:endParaRPr sz="1300"/>
          </a:p>
          <a:p>
            <a:pPr indent="0" lvl="0" marL="0" marR="0" rtl="0" algn="ctr">
              <a:lnSpc>
                <a:spcPct val="31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rebuchet MS"/>
              <a:buNone/>
            </a:pPr>
            <a:r>
              <a:t/>
            </a:r>
            <a:endParaRPr sz="1300"/>
          </a:p>
          <a:p>
            <a:pPr indent="0" lvl="0" marL="0" marR="0" rtl="0" algn="ctr">
              <a:lnSpc>
                <a:spcPct val="31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rebuchet MS"/>
              <a:buNone/>
            </a:pPr>
            <a:r>
              <a:rPr lang="pt-BR" sz="1300"/>
              <a:t>Professor: R</a:t>
            </a:r>
            <a:r>
              <a:rPr lang="pt-BR" sz="1300"/>
              <a:t>omuere</a:t>
            </a:r>
            <a:r>
              <a:rPr lang="pt-BR" sz="1300"/>
              <a:t> R</a:t>
            </a:r>
            <a:r>
              <a:rPr lang="pt-BR" sz="1300"/>
              <a:t>odrigues</a:t>
            </a:r>
            <a:r>
              <a:rPr lang="pt-BR" sz="1300"/>
              <a:t> V</a:t>
            </a:r>
            <a:r>
              <a:rPr lang="pt-BR" sz="1300"/>
              <a:t>eloso</a:t>
            </a:r>
            <a:r>
              <a:rPr lang="pt-BR" sz="1300"/>
              <a:t> S</a:t>
            </a:r>
            <a:r>
              <a:rPr lang="pt-BR" sz="1300"/>
              <a:t>ilva</a:t>
            </a:r>
            <a:endParaRPr sz="1300"/>
          </a:p>
          <a:p>
            <a:pPr indent="0" lvl="0" marL="0" marR="0" rtl="0" algn="ctr">
              <a:lnSpc>
                <a:spcPct val="31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rebuchet MS"/>
              <a:buNone/>
            </a:pPr>
            <a:r>
              <a:rPr lang="pt-BR" sz="1300"/>
              <a:t>Equipe: Francisco Aparicio, Luís Eduardo, Victor Macêdo</a:t>
            </a:r>
            <a:endParaRPr sz="1300"/>
          </a:p>
        </p:txBody>
      </p:sp>
      <p:sp>
        <p:nvSpPr>
          <p:cNvPr id="76" name="Google Shape;76;p14"/>
          <p:cNvSpPr/>
          <p:nvPr/>
        </p:nvSpPr>
        <p:spPr>
          <a:xfrm>
            <a:off x="0" y="0"/>
            <a:ext cx="9143640" cy="513360"/>
          </a:xfrm>
          <a:prstGeom prst="rect">
            <a:avLst/>
          </a:prstGeom>
          <a:solidFill>
            <a:srgbClr val="2F5496"/>
          </a:solidFill>
          <a:ln>
            <a:noFill/>
          </a:ln>
        </p:spPr>
        <p:txBody>
          <a:bodyPr anchorCtr="0" anchor="ctr" bIns="45000" lIns="45700" spcFirstLastPara="1" rIns="457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7" name="Google Shape;77;p14"/>
          <p:cNvGrpSpPr/>
          <p:nvPr/>
        </p:nvGrpSpPr>
        <p:grpSpPr>
          <a:xfrm>
            <a:off x="0" y="4661280"/>
            <a:ext cx="9143640" cy="513360"/>
            <a:chOff x="0" y="4661280"/>
            <a:chExt cx="9143640" cy="513360"/>
          </a:xfrm>
        </p:grpSpPr>
        <p:sp>
          <p:nvSpPr>
            <p:cNvPr id="78" name="Google Shape;78;p14"/>
            <p:cNvSpPr/>
            <p:nvPr/>
          </p:nvSpPr>
          <p:spPr>
            <a:xfrm>
              <a:off x="0" y="4661280"/>
              <a:ext cx="9143640" cy="5133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14"/>
            <p:cNvSpPr/>
            <p:nvPr/>
          </p:nvSpPr>
          <p:spPr>
            <a:xfrm>
              <a:off x="45720" y="4766040"/>
              <a:ext cx="9052200" cy="30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0" name="Google Shape;80;p14"/>
          <p:cNvSpPr txBox="1"/>
          <p:nvPr/>
        </p:nvSpPr>
        <p:spPr>
          <a:xfrm>
            <a:off x="1379375" y="2159500"/>
            <a:ext cx="6626400" cy="15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/>
              <a:t>Aplicação de Algoritmos de Classificação para Detecção de Malware Utilizando Dados Balanceados com SMOTE</a:t>
            </a:r>
            <a:endParaRPr b="1" sz="2000"/>
          </a:p>
        </p:txBody>
      </p:sp>
      <p:pic>
        <p:nvPicPr>
          <p:cNvPr id="81" name="Google Shape;81;p14"/>
          <p:cNvPicPr preferRelativeResize="0"/>
          <p:nvPr/>
        </p:nvPicPr>
        <p:blipFill rotWithShape="1">
          <a:blip r:embed="rId3">
            <a:alphaModFix/>
          </a:blip>
          <a:srcRect b="20867" l="26920" r="25726" t="0"/>
          <a:stretch/>
        </p:blipFill>
        <p:spPr>
          <a:xfrm>
            <a:off x="4346318" y="513375"/>
            <a:ext cx="412920" cy="539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0" name="Google Shape;200;p23"/>
          <p:cNvGrpSpPr/>
          <p:nvPr/>
        </p:nvGrpSpPr>
        <p:grpSpPr>
          <a:xfrm>
            <a:off x="0" y="0"/>
            <a:ext cx="9143700" cy="513300"/>
            <a:chOff x="0" y="0"/>
            <a:chExt cx="9143700" cy="513300"/>
          </a:xfrm>
        </p:grpSpPr>
        <p:sp>
          <p:nvSpPr>
            <p:cNvPr id="201" name="Google Shape;201;p23"/>
            <p:cNvSpPr/>
            <p:nvPr/>
          </p:nvSpPr>
          <p:spPr>
            <a:xfrm>
              <a:off x="0" y="0"/>
              <a:ext cx="9143700" cy="513300"/>
            </a:xfrm>
            <a:prstGeom prst="rect">
              <a:avLst/>
            </a:prstGeom>
            <a:solidFill>
              <a:srgbClr val="2F5496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23"/>
            <p:cNvSpPr/>
            <p:nvPr/>
          </p:nvSpPr>
          <p:spPr>
            <a:xfrm>
              <a:off x="45720" y="72014"/>
              <a:ext cx="90522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BALANCEAMENTO DO CONJUNTO DE TREINO</a:t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3" name="Google Shape;203;p23"/>
          <p:cNvGrpSpPr/>
          <p:nvPr/>
        </p:nvGrpSpPr>
        <p:grpSpPr>
          <a:xfrm>
            <a:off x="0" y="4661280"/>
            <a:ext cx="9143700" cy="513300"/>
            <a:chOff x="0" y="4661280"/>
            <a:chExt cx="9143700" cy="513300"/>
          </a:xfrm>
        </p:grpSpPr>
        <p:sp>
          <p:nvSpPr>
            <p:cNvPr id="204" name="Google Shape;204;p23"/>
            <p:cNvSpPr/>
            <p:nvPr/>
          </p:nvSpPr>
          <p:spPr>
            <a:xfrm>
              <a:off x="0" y="4661280"/>
              <a:ext cx="9143700" cy="513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23"/>
            <p:cNvSpPr/>
            <p:nvPr/>
          </p:nvSpPr>
          <p:spPr>
            <a:xfrm>
              <a:off x="45720" y="4766040"/>
              <a:ext cx="9052200" cy="30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6" name="Google Shape;206;p23"/>
          <p:cNvSpPr/>
          <p:nvPr/>
        </p:nvSpPr>
        <p:spPr>
          <a:xfrm>
            <a:off x="4572000" y="4661280"/>
            <a:ext cx="4571700" cy="513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000" lIns="45700" spcFirstLastPara="1" rIns="457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23"/>
          <p:cNvSpPr/>
          <p:nvPr/>
        </p:nvSpPr>
        <p:spPr>
          <a:xfrm>
            <a:off x="8190448" y="4687200"/>
            <a:ext cx="999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FFFFFF"/>
                </a:solidFill>
              </a:rPr>
              <a:t>10</a:t>
            </a:r>
            <a:r>
              <a:rPr b="1" i="0" lang="pt-BR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/ 18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8" name="Google Shape;208;p23"/>
          <p:cNvPicPr preferRelativeResize="0"/>
          <p:nvPr/>
        </p:nvPicPr>
        <p:blipFill rotWithShape="1">
          <a:blip r:embed="rId3">
            <a:alphaModFix/>
          </a:blip>
          <a:srcRect b="20867" l="26920" r="25726" t="0"/>
          <a:stretch/>
        </p:blipFill>
        <p:spPr>
          <a:xfrm>
            <a:off x="4365393" y="4648100"/>
            <a:ext cx="412920" cy="53964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23"/>
          <p:cNvSpPr txBox="1"/>
          <p:nvPr/>
        </p:nvSpPr>
        <p:spPr>
          <a:xfrm>
            <a:off x="460325" y="1014600"/>
            <a:ext cx="78921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Após análises, foi notada uma predominância da classe 1.0 (malware) em relação à classe 0.0 (software legítimo).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 solução adotada – Synthetic Minority Over-sampling Technique (</a:t>
            </a:r>
            <a:r>
              <a:rPr lang="pt-BR">
                <a:solidFill>
                  <a:schemeClr val="dk1"/>
                </a:solidFill>
              </a:rPr>
              <a:t>SMOTE)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Técnica que ajuda a equilibrar os dados, criando novos exemplos sintéticos da classe com menos registros.</a:t>
            </a:r>
            <a:endParaRPr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Em vez de copiar dados, o SMOTE gera exemplos parecidos, combinando registros reais.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>
                <a:highlight>
                  <a:srgbClr val="FFFF00"/>
                </a:highlight>
              </a:rPr>
              <a:t>A</a:t>
            </a:r>
            <a:r>
              <a:rPr b="1" i="1" lang="pt-BR">
                <a:highlight>
                  <a:srgbClr val="FFFF00"/>
                </a:highlight>
              </a:rPr>
              <a:t>plicado somente no treino</a:t>
            </a:r>
            <a:endParaRPr b="1" i="1">
              <a:highlight>
                <a:srgbClr val="FFFF00"/>
              </a:highlight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>
              <a:highlight>
                <a:srgbClr val="FFFF00"/>
              </a:highlight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Evitar incluir dados artificiais no momento da avaliação.</a:t>
            </a:r>
            <a:endParaRPr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Garante que o modelo seja avaliado apenas com dados reais, mantendo a avaliação justa.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4" name="Google Shape;214;p24"/>
          <p:cNvGrpSpPr/>
          <p:nvPr/>
        </p:nvGrpSpPr>
        <p:grpSpPr>
          <a:xfrm>
            <a:off x="0" y="0"/>
            <a:ext cx="9143700" cy="513300"/>
            <a:chOff x="0" y="0"/>
            <a:chExt cx="9143700" cy="513300"/>
          </a:xfrm>
        </p:grpSpPr>
        <p:sp>
          <p:nvSpPr>
            <p:cNvPr id="215" name="Google Shape;215;p24"/>
            <p:cNvSpPr/>
            <p:nvPr/>
          </p:nvSpPr>
          <p:spPr>
            <a:xfrm>
              <a:off x="0" y="0"/>
              <a:ext cx="9143700" cy="513300"/>
            </a:xfrm>
            <a:prstGeom prst="rect">
              <a:avLst/>
            </a:prstGeom>
            <a:solidFill>
              <a:srgbClr val="2F5496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24"/>
            <p:cNvSpPr/>
            <p:nvPr/>
          </p:nvSpPr>
          <p:spPr>
            <a:xfrm>
              <a:off x="45720" y="72014"/>
              <a:ext cx="90522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MODELOS</a:t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7" name="Google Shape;217;p24"/>
          <p:cNvGrpSpPr/>
          <p:nvPr/>
        </p:nvGrpSpPr>
        <p:grpSpPr>
          <a:xfrm>
            <a:off x="0" y="4661280"/>
            <a:ext cx="9143700" cy="513300"/>
            <a:chOff x="0" y="4661280"/>
            <a:chExt cx="9143700" cy="513300"/>
          </a:xfrm>
        </p:grpSpPr>
        <p:sp>
          <p:nvSpPr>
            <p:cNvPr id="218" name="Google Shape;218;p24"/>
            <p:cNvSpPr/>
            <p:nvPr/>
          </p:nvSpPr>
          <p:spPr>
            <a:xfrm>
              <a:off x="0" y="4661280"/>
              <a:ext cx="9143700" cy="513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24"/>
            <p:cNvSpPr/>
            <p:nvPr/>
          </p:nvSpPr>
          <p:spPr>
            <a:xfrm>
              <a:off x="45720" y="4766040"/>
              <a:ext cx="9052200" cy="30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0" name="Google Shape;220;p24"/>
          <p:cNvSpPr/>
          <p:nvPr/>
        </p:nvSpPr>
        <p:spPr>
          <a:xfrm>
            <a:off x="4572000" y="4661280"/>
            <a:ext cx="4571700" cy="513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000" lIns="45700" spcFirstLastPara="1" rIns="457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24"/>
          <p:cNvSpPr/>
          <p:nvPr/>
        </p:nvSpPr>
        <p:spPr>
          <a:xfrm>
            <a:off x="8136072" y="4687200"/>
            <a:ext cx="1053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FFFFFF"/>
                </a:solidFill>
              </a:rPr>
              <a:t>12</a:t>
            </a:r>
            <a:r>
              <a:rPr b="1" i="0" lang="pt-BR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/ 18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2" name="Google Shape;222;p24"/>
          <p:cNvPicPr preferRelativeResize="0"/>
          <p:nvPr/>
        </p:nvPicPr>
        <p:blipFill rotWithShape="1">
          <a:blip r:embed="rId3">
            <a:alphaModFix/>
          </a:blip>
          <a:srcRect b="20867" l="26920" r="25726" t="0"/>
          <a:stretch/>
        </p:blipFill>
        <p:spPr>
          <a:xfrm>
            <a:off x="4365380" y="4648100"/>
            <a:ext cx="412920" cy="53964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23" name="Google Shape;223;p24"/>
          <p:cNvGraphicFramePr/>
          <p:nvPr/>
        </p:nvGraphicFramePr>
        <p:xfrm>
          <a:off x="952500" y="677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{9E8FC98E-9BE7-41EF-914B-CB3B101021BC}</a:tableStyleId>
              </a:tblPr>
              <a:tblGrid>
                <a:gridCol w="3619500"/>
                <a:gridCol w="3619500"/>
              </a:tblGrid>
              <a:tr h="149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MODELO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DESCRIÇÃO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KNN (K-Nearest Neighbors)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solidFill>
                            <a:schemeClr val="dk1"/>
                          </a:solidFill>
                        </a:rPr>
                        <a:t>Classifica pela maioria dos </a:t>
                      </a:r>
                      <a:r>
                        <a:rPr b="1" lang="pt-BR" sz="1100">
                          <a:solidFill>
                            <a:schemeClr val="dk1"/>
                          </a:solidFill>
                        </a:rPr>
                        <a:t>5 vizinhos mais próximos</a:t>
                      </a:r>
                      <a:r>
                        <a:rPr lang="pt-BR" sz="1100">
                          <a:solidFill>
                            <a:schemeClr val="dk1"/>
                          </a:solidFill>
                        </a:rPr>
                        <a:t>, com base na </a:t>
                      </a:r>
                      <a:r>
                        <a:rPr b="1" lang="pt-BR" sz="1100">
                          <a:solidFill>
                            <a:schemeClr val="dk1"/>
                          </a:solidFill>
                        </a:rPr>
                        <a:t>distância Euclidiana</a:t>
                      </a:r>
                      <a:r>
                        <a:rPr lang="pt-BR" sz="1100">
                          <a:solidFill>
                            <a:schemeClr val="dk1"/>
                          </a:solidFill>
                        </a:rPr>
                        <a:t>.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Random Forest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solidFill>
                            <a:schemeClr val="dk1"/>
                          </a:solidFill>
                        </a:rPr>
                        <a:t>Usa </a:t>
                      </a:r>
                      <a:r>
                        <a:rPr b="1" lang="pt-BR" sz="1100">
                          <a:solidFill>
                            <a:schemeClr val="dk1"/>
                          </a:solidFill>
                        </a:rPr>
                        <a:t>várias árvores de decisão</a:t>
                      </a:r>
                      <a:r>
                        <a:rPr lang="pt-BR" sz="1100">
                          <a:solidFill>
                            <a:schemeClr val="dk1"/>
                          </a:solidFill>
                        </a:rPr>
                        <a:t> e escolhe a classe por </a:t>
                      </a:r>
                      <a:r>
                        <a:rPr b="1" lang="pt-BR" sz="1100">
                          <a:solidFill>
                            <a:schemeClr val="dk1"/>
                          </a:solidFill>
                        </a:rPr>
                        <a:t>votação entre elas</a:t>
                      </a:r>
                      <a:r>
                        <a:rPr lang="pt-BR" sz="1100">
                          <a:solidFill>
                            <a:schemeClr val="dk1"/>
                          </a:solidFill>
                        </a:rPr>
                        <a:t>. 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Regressão Logística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solidFill>
                            <a:schemeClr val="dk1"/>
                          </a:solidFill>
                        </a:rPr>
                        <a:t>Estima a </a:t>
                      </a:r>
                      <a:r>
                        <a:rPr b="1" lang="pt-BR" sz="1100">
                          <a:solidFill>
                            <a:schemeClr val="dk1"/>
                          </a:solidFill>
                        </a:rPr>
                        <a:t>probabilidade</a:t>
                      </a:r>
                      <a:r>
                        <a:rPr lang="pt-BR" sz="1100">
                          <a:solidFill>
                            <a:schemeClr val="dk1"/>
                          </a:solidFill>
                        </a:rPr>
                        <a:t> de uma amostra pertencer a uma classe usando a </a:t>
                      </a:r>
                      <a:r>
                        <a:rPr b="1" lang="pt-BR" sz="1100">
                          <a:solidFill>
                            <a:schemeClr val="dk1"/>
                          </a:solidFill>
                        </a:rPr>
                        <a:t>função logística</a:t>
                      </a:r>
                      <a:r>
                        <a:rPr lang="pt-BR" sz="1100">
                          <a:solidFill>
                            <a:schemeClr val="dk1"/>
                          </a:solidFill>
                        </a:rPr>
                        <a:t>.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Naive Bayes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solidFill>
                            <a:schemeClr val="dk1"/>
                          </a:solidFill>
                        </a:rPr>
                        <a:t>Classificador </a:t>
                      </a:r>
                      <a:r>
                        <a:rPr b="1" lang="pt-BR" sz="1100">
                          <a:solidFill>
                            <a:schemeClr val="dk1"/>
                          </a:solidFill>
                        </a:rPr>
                        <a:t>probabilístico</a:t>
                      </a:r>
                      <a:r>
                        <a:rPr lang="pt-BR" sz="1100">
                          <a:solidFill>
                            <a:schemeClr val="dk1"/>
                          </a:solidFill>
                        </a:rPr>
                        <a:t> que assume </a:t>
                      </a:r>
                      <a:r>
                        <a:rPr b="1" lang="pt-BR" sz="1100">
                          <a:solidFill>
                            <a:schemeClr val="dk1"/>
                          </a:solidFill>
                        </a:rPr>
                        <a:t>independência entre atributos</a:t>
                      </a:r>
                      <a:r>
                        <a:rPr lang="pt-BR" sz="1100">
                          <a:solidFill>
                            <a:schemeClr val="dk1"/>
                          </a:solidFill>
                        </a:rPr>
                        <a:t>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SVM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solidFill>
                            <a:schemeClr val="dk1"/>
                          </a:solidFill>
                        </a:rPr>
                        <a:t>Busca o </a:t>
                      </a:r>
                      <a:r>
                        <a:rPr b="1" lang="pt-BR" sz="1100">
                          <a:solidFill>
                            <a:schemeClr val="dk1"/>
                          </a:solidFill>
                        </a:rPr>
                        <a:t>melhor hiperplano</a:t>
                      </a:r>
                      <a:r>
                        <a:rPr lang="pt-BR" sz="1100">
                          <a:solidFill>
                            <a:schemeClr val="dk1"/>
                          </a:solidFill>
                        </a:rPr>
                        <a:t> que separa as classes. Funciona bem com </a:t>
                      </a:r>
                      <a:r>
                        <a:rPr b="1" lang="pt-BR" sz="1100">
                          <a:solidFill>
                            <a:schemeClr val="dk1"/>
                          </a:solidFill>
                        </a:rPr>
                        <a:t>dados de alta dimensão</a:t>
                      </a:r>
                      <a:r>
                        <a:rPr lang="pt-BR" sz="1100">
                          <a:solidFill>
                            <a:schemeClr val="dk1"/>
                          </a:solidFill>
                        </a:rPr>
                        <a:t>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MLP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solidFill>
                            <a:schemeClr val="dk1"/>
                          </a:solidFill>
                        </a:rPr>
                        <a:t>Rede neural com </a:t>
                      </a:r>
                      <a:r>
                        <a:rPr b="1" lang="pt-BR" sz="1100">
                          <a:solidFill>
                            <a:schemeClr val="dk1"/>
                          </a:solidFill>
                        </a:rPr>
                        <a:t>múltiplas camadas</a:t>
                      </a:r>
                      <a:r>
                        <a:rPr lang="pt-BR" sz="1100">
                          <a:solidFill>
                            <a:schemeClr val="dk1"/>
                          </a:solidFill>
                        </a:rPr>
                        <a:t>. Aprende </a:t>
                      </a:r>
                      <a:r>
                        <a:rPr b="1" lang="pt-BR" sz="1100">
                          <a:solidFill>
                            <a:schemeClr val="dk1"/>
                          </a:solidFill>
                        </a:rPr>
                        <a:t>padrões não lineares</a:t>
                      </a:r>
                      <a:r>
                        <a:rPr lang="pt-BR" sz="1100">
                          <a:solidFill>
                            <a:schemeClr val="dk1"/>
                          </a:solidFill>
                        </a:rPr>
                        <a:t> por </a:t>
                      </a:r>
                      <a:r>
                        <a:rPr b="1" lang="pt-BR" sz="1100">
                          <a:solidFill>
                            <a:schemeClr val="dk1"/>
                          </a:solidFill>
                        </a:rPr>
                        <a:t>retropropagação</a:t>
                      </a:r>
                      <a:r>
                        <a:rPr lang="pt-BR" sz="1100">
                          <a:solidFill>
                            <a:schemeClr val="dk1"/>
                          </a:solidFill>
                        </a:rPr>
                        <a:t>.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8" name="Google Shape;228;p25"/>
          <p:cNvGrpSpPr/>
          <p:nvPr/>
        </p:nvGrpSpPr>
        <p:grpSpPr>
          <a:xfrm>
            <a:off x="0" y="0"/>
            <a:ext cx="9143700" cy="513300"/>
            <a:chOff x="0" y="0"/>
            <a:chExt cx="9143700" cy="513300"/>
          </a:xfrm>
        </p:grpSpPr>
        <p:sp>
          <p:nvSpPr>
            <p:cNvPr id="229" name="Google Shape;229;p25"/>
            <p:cNvSpPr/>
            <p:nvPr/>
          </p:nvSpPr>
          <p:spPr>
            <a:xfrm>
              <a:off x="0" y="0"/>
              <a:ext cx="9143700" cy="513300"/>
            </a:xfrm>
            <a:prstGeom prst="rect">
              <a:avLst/>
            </a:prstGeom>
            <a:solidFill>
              <a:srgbClr val="2F5496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30;p25"/>
            <p:cNvSpPr/>
            <p:nvPr/>
          </p:nvSpPr>
          <p:spPr>
            <a:xfrm>
              <a:off x="45720" y="72014"/>
              <a:ext cx="90522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AVALIAÇÃO COM K</a:t>
              </a:r>
              <a:r>
                <a:rPr lang="pt-BR"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-</a:t>
              </a:r>
              <a:r>
                <a:rPr lang="pt-BR"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FOLD</a:t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1" name="Google Shape;231;p25"/>
          <p:cNvGrpSpPr/>
          <p:nvPr/>
        </p:nvGrpSpPr>
        <p:grpSpPr>
          <a:xfrm>
            <a:off x="0" y="4661280"/>
            <a:ext cx="9143700" cy="513300"/>
            <a:chOff x="0" y="4661280"/>
            <a:chExt cx="9143700" cy="513300"/>
          </a:xfrm>
        </p:grpSpPr>
        <p:sp>
          <p:nvSpPr>
            <p:cNvPr id="232" name="Google Shape;232;p25"/>
            <p:cNvSpPr/>
            <p:nvPr/>
          </p:nvSpPr>
          <p:spPr>
            <a:xfrm>
              <a:off x="0" y="4661280"/>
              <a:ext cx="9143700" cy="513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25"/>
            <p:cNvSpPr/>
            <p:nvPr/>
          </p:nvSpPr>
          <p:spPr>
            <a:xfrm>
              <a:off x="45720" y="4766040"/>
              <a:ext cx="9052200" cy="30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4" name="Google Shape;234;p25"/>
          <p:cNvSpPr/>
          <p:nvPr/>
        </p:nvSpPr>
        <p:spPr>
          <a:xfrm>
            <a:off x="4572000" y="4661280"/>
            <a:ext cx="4571700" cy="513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000" lIns="45700" spcFirstLastPara="1" rIns="457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25"/>
          <p:cNvSpPr/>
          <p:nvPr/>
        </p:nvSpPr>
        <p:spPr>
          <a:xfrm>
            <a:off x="8157823" y="4687200"/>
            <a:ext cx="1031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FFFFFF"/>
                </a:solidFill>
              </a:rPr>
              <a:t>1</a:t>
            </a:r>
            <a:r>
              <a:rPr b="1" i="0" lang="pt-BR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 / 18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6" name="Google Shape;236;p25"/>
          <p:cNvPicPr preferRelativeResize="0"/>
          <p:nvPr/>
        </p:nvPicPr>
        <p:blipFill rotWithShape="1">
          <a:blip r:embed="rId3">
            <a:alphaModFix/>
          </a:blip>
          <a:srcRect b="20867" l="26920" r="25726" t="0"/>
          <a:stretch/>
        </p:blipFill>
        <p:spPr>
          <a:xfrm>
            <a:off x="4365380" y="4648100"/>
            <a:ext cx="412920" cy="539640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25"/>
          <p:cNvSpPr txBox="1"/>
          <p:nvPr/>
        </p:nvSpPr>
        <p:spPr>
          <a:xfrm>
            <a:off x="460325" y="1014600"/>
            <a:ext cx="7892100" cy="29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Utilizado a </a:t>
            </a:r>
            <a:r>
              <a:rPr lang="pt-BR"/>
              <a:t>técnica de validação cruzada com 5 folds (K-Fold).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8" name="Google Shape;23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48488" y="1767650"/>
            <a:ext cx="6446724" cy="197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3" name="Google Shape;243;p26"/>
          <p:cNvGrpSpPr/>
          <p:nvPr/>
        </p:nvGrpSpPr>
        <p:grpSpPr>
          <a:xfrm>
            <a:off x="0" y="0"/>
            <a:ext cx="9143700" cy="513300"/>
            <a:chOff x="0" y="0"/>
            <a:chExt cx="9143700" cy="513300"/>
          </a:xfrm>
        </p:grpSpPr>
        <p:sp>
          <p:nvSpPr>
            <p:cNvPr id="244" name="Google Shape;244;p26"/>
            <p:cNvSpPr/>
            <p:nvPr/>
          </p:nvSpPr>
          <p:spPr>
            <a:xfrm>
              <a:off x="0" y="0"/>
              <a:ext cx="9143700" cy="513300"/>
            </a:xfrm>
            <a:prstGeom prst="rect">
              <a:avLst/>
            </a:prstGeom>
            <a:solidFill>
              <a:srgbClr val="2F5496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" name="Google Shape;245;p26"/>
            <p:cNvSpPr/>
            <p:nvPr/>
          </p:nvSpPr>
          <p:spPr>
            <a:xfrm>
              <a:off x="45720" y="72014"/>
              <a:ext cx="90522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AVALIAÇÃO DO MODELO</a:t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6" name="Google Shape;246;p26"/>
          <p:cNvGrpSpPr/>
          <p:nvPr/>
        </p:nvGrpSpPr>
        <p:grpSpPr>
          <a:xfrm>
            <a:off x="0" y="4661280"/>
            <a:ext cx="9143700" cy="513300"/>
            <a:chOff x="0" y="4661280"/>
            <a:chExt cx="9143700" cy="513300"/>
          </a:xfrm>
        </p:grpSpPr>
        <p:sp>
          <p:nvSpPr>
            <p:cNvPr id="247" name="Google Shape;247;p26"/>
            <p:cNvSpPr/>
            <p:nvPr/>
          </p:nvSpPr>
          <p:spPr>
            <a:xfrm>
              <a:off x="0" y="4661280"/>
              <a:ext cx="9143700" cy="513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26"/>
            <p:cNvSpPr/>
            <p:nvPr/>
          </p:nvSpPr>
          <p:spPr>
            <a:xfrm>
              <a:off x="45720" y="4766040"/>
              <a:ext cx="9052200" cy="30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9" name="Google Shape;249;p26"/>
          <p:cNvSpPr/>
          <p:nvPr/>
        </p:nvSpPr>
        <p:spPr>
          <a:xfrm>
            <a:off x="4572000" y="4661280"/>
            <a:ext cx="4571700" cy="513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000" lIns="45700" spcFirstLastPara="1" rIns="457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26"/>
          <p:cNvSpPr/>
          <p:nvPr/>
        </p:nvSpPr>
        <p:spPr>
          <a:xfrm>
            <a:off x="8352360" y="4687200"/>
            <a:ext cx="837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FFFFFF"/>
                </a:solidFill>
              </a:rPr>
              <a:t>4</a:t>
            </a:r>
            <a:r>
              <a:rPr b="1" i="0" lang="pt-BR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/ 18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1" name="Google Shape;251;p26"/>
          <p:cNvPicPr preferRelativeResize="0"/>
          <p:nvPr/>
        </p:nvPicPr>
        <p:blipFill rotWithShape="1">
          <a:blip r:embed="rId3">
            <a:alphaModFix/>
          </a:blip>
          <a:srcRect b="20867" l="26920" r="25726" t="0"/>
          <a:stretch/>
        </p:blipFill>
        <p:spPr>
          <a:xfrm>
            <a:off x="4365543" y="4648100"/>
            <a:ext cx="412920" cy="539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13" y="1384775"/>
            <a:ext cx="8839202" cy="16705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7" name="Google Shape;257;p27"/>
          <p:cNvGrpSpPr/>
          <p:nvPr/>
        </p:nvGrpSpPr>
        <p:grpSpPr>
          <a:xfrm>
            <a:off x="0" y="0"/>
            <a:ext cx="9143640" cy="513360"/>
            <a:chOff x="0" y="0"/>
            <a:chExt cx="9143640" cy="513360"/>
          </a:xfrm>
        </p:grpSpPr>
        <p:sp>
          <p:nvSpPr>
            <p:cNvPr id="258" name="Google Shape;258;p27"/>
            <p:cNvSpPr/>
            <p:nvPr/>
          </p:nvSpPr>
          <p:spPr>
            <a:xfrm>
              <a:off x="0" y="0"/>
              <a:ext cx="9143640" cy="513360"/>
            </a:xfrm>
            <a:prstGeom prst="rect">
              <a:avLst/>
            </a:prstGeom>
            <a:solidFill>
              <a:srgbClr val="2F5496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27"/>
            <p:cNvSpPr/>
            <p:nvPr/>
          </p:nvSpPr>
          <p:spPr>
            <a:xfrm>
              <a:off x="45720" y="72014"/>
              <a:ext cx="90522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RESULTADOS</a:t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0" name="Google Shape;260;p27"/>
          <p:cNvGrpSpPr/>
          <p:nvPr/>
        </p:nvGrpSpPr>
        <p:grpSpPr>
          <a:xfrm>
            <a:off x="0" y="4661280"/>
            <a:ext cx="9143640" cy="513360"/>
            <a:chOff x="0" y="4661280"/>
            <a:chExt cx="9143640" cy="513360"/>
          </a:xfrm>
        </p:grpSpPr>
        <p:sp>
          <p:nvSpPr>
            <p:cNvPr id="261" name="Google Shape;261;p27"/>
            <p:cNvSpPr/>
            <p:nvPr/>
          </p:nvSpPr>
          <p:spPr>
            <a:xfrm>
              <a:off x="0" y="4661280"/>
              <a:ext cx="9143640" cy="5133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27"/>
            <p:cNvSpPr/>
            <p:nvPr/>
          </p:nvSpPr>
          <p:spPr>
            <a:xfrm>
              <a:off x="45720" y="4766040"/>
              <a:ext cx="9052200" cy="30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3" name="Google Shape;263;p27"/>
          <p:cNvSpPr/>
          <p:nvPr/>
        </p:nvSpPr>
        <p:spPr>
          <a:xfrm>
            <a:off x="4572000" y="4661280"/>
            <a:ext cx="4571640" cy="5133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000" lIns="45700" spcFirstLastPara="1" rIns="457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27"/>
          <p:cNvSpPr/>
          <p:nvPr/>
        </p:nvSpPr>
        <p:spPr>
          <a:xfrm>
            <a:off x="8153400" y="4687200"/>
            <a:ext cx="90528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lang="pt-BR" sz="1800">
                <a:solidFill>
                  <a:srgbClr val="FFFFFF"/>
                </a:solidFill>
              </a:rPr>
              <a:t>4</a:t>
            </a:r>
            <a:r>
              <a:rPr b="1" i="0" lang="pt-BR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/ 18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27"/>
          <p:cNvSpPr/>
          <p:nvPr/>
        </p:nvSpPr>
        <p:spPr>
          <a:xfrm>
            <a:off x="143280" y="4687200"/>
            <a:ext cx="2099520" cy="45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6" name="Google Shape;266;p27"/>
          <p:cNvPicPr preferRelativeResize="0"/>
          <p:nvPr/>
        </p:nvPicPr>
        <p:blipFill rotWithShape="1">
          <a:blip r:embed="rId3">
            <a:alphaModFix/>
          </a:blip>
          <a:srcRect b="20869" l="26918" r="25730" t="0"/>
          <a:stretch/>
        </p:blipFill>
        <p:spPr>
          <a:xfrm>
            <a:off x="4280618" y="4645800"/>
            <a:ext cx="412920" cy="539640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27"/>
          <p:cNvSpPr/>
          <p:nvPr/>
        </p:nvSpPr>
        <p:spPr>
          <a:xfrm>
            <a:off x="1085234" y="1041531"/>
            <a:ext cx="6803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dk1"/>
                </a:solidFill>
              </a:rPr>
              <a:t>Tabela de Resultados dos Modelos de Classificação</a:t>
            </a:r>
            <a:endParaRPr/>
          </a:p>
        </p:txBody>
      </p:sp>
      <p:graphicFrame>
        <p:nvGraphicFramePr>
          <p:cNvPr id="268" name="Google Shape;268;p27"/>
          <p:cNvGraphicFramePr/>
          <p:nvPr/>
        </p:nvGraphicFramePr>
        <p:xfrm>
          <a:off x="893625" y="1420838"/>
          <a:ext cx="3000000" cy="3000000"/>
        </p:xfrm>
        <a:graphic>
          <a:graphicData uri="http://schemas.openxmlformats.org/drawingml/2006/table">
            <a:tbl>
              <a:tblPr>
                <a:solidFill>
                  <a:srgbClr val="FFFFFF"/>
                </a:solidFill>
                <a:tableStyleId>{36CF0B63-4434-4B69-89B9-538CAF68C0A3}</a:tableStyleId>
              </a:tblPr>
              <a:tblGrid>
                <a:gridCol w="912775"/>
                <a:gridCol w="1693875"/>
                <a:gridCol w="1693875"/>
                <a:gridCol w="1693875"/>
                <a:gridCol w="1702675"/>
              </a:tblGrid>
              <a:tr h="4073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300">
                          <a:solidFill>
                            <a:srgbClr val="1F1F1F"/>
                          </a:solidFill>
                          <a:highlight>
                            <a:srgbClr val="FFFFFF"/>
                          </a:highlight>
                        </a:rPr>
                        <a:t>Modelo</a:t>
                      </a:r>
                      <a:endParaRPr b="1" sz="1300">
                        <a:solidFill>
                          <a:srgbClr val="1F1F1F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19050" marB="19050" marR="44450" marL="44450">
                    <a:lnL cap="flat" cmpd="sng" w="76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300">
                          <a:solidFill>
                            <a:srgbClr val="1F1F1F"/>
                          </a:solidFill>
                          <a:highlight>
                            <a:srgbClr val="FFFFFF"/>
                          </a:highlight>
                        </a:rPr>
                        <a:t>Acurácia</a:t>
                      </a:r>
                      <a:endParaRPr b="1" sz="1300">
                        <a:solidFill>
                          <a:srgbClr val="1F1F1F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19050" marB="19050" marR="44450" marL="44450">
                    <a:lnL cap="flat" cmpd="sng" w="76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300">
                          <a:solidFill>
                            <a:srgbClr val="1F1F1F"/>
                          </a:solidFill>
                          <a:highlight>
                            <a:srgbClr val="FFFFFF"/>
                          </a:highlight>
                        </a:rPr>
                        <a:t>Precisão</a:t>
                      </a:r>
                      <a:endParaRPr b="1" sz="1300">
                        <a:solidFill>
                          <a:srgbClr val="1F1F1F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19050" marB="19050" marR="44450" marL="44450">
                    <a:lnL cap="flat" cmpd="sng" w="76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300">
                          <a:solidFill>
                            <a:srgbClr val="1F1F1F"/>
                          </a:solidFill>
                          <a:highlight>
                            <a:srgbClr val="FFFFFF"/>
                          </a:highlight>
                        </a:rPr>
                        <a:t>Recall</a:t>
                      </a:r>
                      <a:endParaRPr b="1" sz="1300">
                        <a:solidFill>
                          <a:srgbClr val="1F1F1F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19050" marB="19050" marR="44450" marL="44450">
                    <a:lnL cap="flat" cmpd="sng" w="76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300">
                          <a:solidFill>
                            <a:srgbClr val="1F1F1F"/>
                          </a:solidFill>
                          <a:highlight>
                            <a:srgbClr val="FFFFFF"/>
                          </a:highlight>
                        </a:rPr>
                        <a:t>F1-Score</a:t>
                      </a:r>
                      <a:endParaRPr b="1" sz="1300">
                        <a:solidFill>
                          <a:srgbClr val="1F1F1F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19050" marB="19050" marR="44450" marL="44450">
                    <a:lnL cap="flat" cmpd="sng" w="76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82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solidFill>
                            <a:srgbClr val="1F1F1F"/>
                          </a:solidFill>
                          <a:highlight>
                            <a:srgbClr val="FFFFFF"/>
                          </a:highlight>
                        </a:rPr>
                        <a:t>KNN</a:t>
                      </a:r>
                      <a:endParaRPr sz="1200">
                        <a:solidFill>
                          <a:srgbClr val="1F1F1F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19050" marB="19050" marR="44450" marL="44450">
                    <a:lnL cap="flat" cmpd="sng" w="76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solidFill>
                            <a:srgbClr val="1F1F1F"/>
                          </a:solidFill>
                          <a:highlight>
                            <a:srgbClr val="FFFFFF"/>
                          </a:highlight>
                        </a:rPr>
                        <a:t>0.9796 ± 0.0034</a:t>
                      </a:r>
                      <a:endParaRPr sz="1200">
                        <a:solidFill>
                          <a:srgbClr val="1F1F1F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19050" marB="19050" marR="44450" marL="44450">
                    <a:lnL cap="flat" cmpd="sng" w="76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solidFill>
                            <a:srgbClr val="1F1F1F"/>
                          </a:solidFill>
                          <a:highlight>
                            <a:srgbClr val="FFFFFF"/>
                          </a:highlight>
                        </a:rPr>
                        <a:t>0.9796 ± 0.0045</a:t>
                      </a:r>
                      <a:endParaRPr sz="1200">
                        <a:solidFill>
                          <a:srgbClr val="1F1F1F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19050" marB="19050" marR="44450" marL="44450">
                    <a:lnL cap="flat" cmpd="sng" w="76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solidFill>
                            <a:srgbClr val="1F1F1F"/>
                          </a:solidFill>
                          <a:highlight>
                            <a:srgbClr val="FFFFFF"/>
                          </a:highlight>
                        </a:rPr>
                        <a:t>0.9952 ± 0.0021</a:t>
                      </a:r>
                      <a:endParaRPr sz="1200">
                        <a:solidFill>
                          <a:srgbClr val="1F1F1F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19050" marB="19050" marR="44450" marL="44450">
                    <a:lnL cap="flat" cmpd="sng" w="76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solidFill>
                            <a:srgbClr val="1F1F1F"/>
                          </a:solidFill>
                          <a:highlight>
                            <a:srgbClr val="FFFFFF"/>
                          </a:highlight>
                        </a:rPr>
                        <a:t>0.9873 ± 0.0021</a:t>
                      </a:r>
                      <a:endParaRPr sz="1200">
                        <a:solidFill>
                          <a:srgbClr val="1F1F1F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19050" marB="19050" marR="44450" marL="44450">
                    <a:lnL cap="flat" cmpd="sng" w="76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82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solidFill>
                            <a:srgbClr val="1F1F1F"/>
                          </a:solidFill>
                          <a:highlight>
                            <a:srgbClr val="FFFFFF"/>
                          </a:highlight>
                        </a:rPr>
                        <a:t>RF</a:t>
                      </a:r>
                      <a:endParaRPr sz="1200">
                        <a:solidFill>
                          <a:srgbClr val="1F1F1F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19050" marB="19050" marR="44450" marL="44450">
                    <a:lnL cap="flat" cmpd="sng" w="76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>
                          <a:solidFill>
                            <a:srgbClr val="1F1F1F"/>
                          </a:solidFill>
                          <a:highlight>
                            <a:srgbClr val="FFFFFF"/>
                          </a:highlight>
                        </a:rPr>
                        <a:t>0.9944 ± 0.0007</a:t>
                      </a:r>
                      <a:endParaRPr b="1" sz="1200">
                        <a:solidFill>
                          <a:srgbClr val="1F1F1F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19050" marB="19050" marR="44450" marL="44450">
                    <a:lnL cap="flat" cmpd="sng" w="76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solidFill>
                            <a:srgbClr val="1F1F1F"/>
                          </a:solidFill>
                          <a:highlight>
                            <a:srgbClr val="FFFFFF"/>
                          </a:highlight>
                        </a:rPr>
                        <a:t>0.9966 ± 0.0017</a:t>
                      </a:r>
                      <a:endParaRPr sz="1200">
                        <a:solidFill>
                          <a:srgbClr val="1F1F1F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19050" marB="19050" marR="44450" marL="44450">
                    <a:lnL cap="flat" cmpd="sng" w="76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>
                          <a:solidFill>
                            <a:srgbClr val="1F1F1F"/>
                          </a:solidFill>
                          <a:highlight>
                            <a:srgbClr val="FFFFFF"/>
                          </a:highlight>
                        </a:rPr>
                        <a:t>0.9964 ± 0.0019</a:t>
                      </a:r>
                      <a:endParaRPr b="1" sz="1200">
                        <a:solidFill>
                          <a:srgbClr val="1F1F1F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19050" marB="19050" marR="44450" marL="44450">
                    <a:lnL cap="flat" cmpd="sng" w="76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>
                          <a:solidFill>
                            <a:srgbClr val="1F1F1F"/>
                          </a:solidFill>
                          <a:highlight>
                            <a:srgbClr val="FFFFFF"/>
                          </a:highlight>
                        </a:rPr>
                        <a:t>0.9965 ± 0.0004</a:t>
                      </a:r>
                      <a:endParaRPr b="1" sz="1200">
                        <a:solidFill>
                          <a:srgbClr val="1F1F1F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19050" marB="19050" marR="44450" marL="44450">
                    <a:lnL cap="flat" cmpd="sng" w="76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82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solidFill>
                            <a:srgbClr val="1F1F1F"/>
                          </a:solidFill>
                          <a:highlight>
                            <a:srgbClr val="FFFFFF"/>
                          </a:highlight>
                        </a:rPr>
                        <a:t>LR</a:t>
                      </a:r>
                      <a:endParaRPr sz="1200">
                        <a:solidFill>
                          <a:srgbClr val="1F1F1F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19050" marB="19050" marR="44450" marL="44450">
                    <a:lnL cap="flat" cmpd="sng" w="76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solidFill>
                            <a:srgbClr val="1F1F1F"/>
                          </a:solidFill>
                          <a:highlight>
                            <a:srgbClr val="FFFFFF"/>
                          </a:highlight>
                        </a:rPr>
                        <a:t>0.9845 ± 0.0030</a:t>
                      </a:r>
                      <a:endParaRPr sz="1200">
                        <a:solidFill>
                          <a:srgbClr val="1F1F1F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19050" marB="19050" marR="44450" marL="44450">
                    <a:lnL cap="flat" cmpd="sng" w="76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solidFill>
                            <a:srgbClr val="1F1F1F"/>
                          </a:solidFill>
                          <a:highlight>
                            <a:srgbClr val="FFFFFF"/>
                          </a:highlight>
                        </a:rPr>
                        <a:t>0.9943 ± 0.0020</a:t>
                      </a:r>
                      <a:endParaRPr sz="1200">
                        <a:solidFill>
                          <a:srgbClr val="1F1F1F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19050" marB="19050" marR="44450" marL="44450">
                    <a:lnL cap="flat" cmpd="sng" w="76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solidFill>
                            <a:srgbClr val="1F1F1F"/>
                          </a:solidFill>
                          <a:highlight>
                            <a:srgbClr val="FFFFFF"/>
                          </a:highlight>
                        </a:rPr>
                        <a:t>0.9863 ± 0.0027</a:t>
                      </a:r>
                      <a:endParaRPr sz="1200">
                        <a:solidFill>
                          <a:srgbClr val="1F1F1F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19050" marB="19050" marR="44450" marL="44450">
                    <a:lnL cap="flat" cmpd="sng" w="76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solidFill>
                            <a:srgbClr val="1F1F1F"/>
                          </a:solidFill>
                          <a:highlight>
                            <a:srgbClr val="FFFFFF"/>
                          </a:highlight>
                        </a:rPr>
                        <a:t>0.9903 ± 0.0019</a:t>
                      </a:r>
                      <a:endParaRPr sz="1200">
                        <a:solidFill>
                          <a:srgbClr val="1F1F1F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19050" marB="19050" marR="44450" marL="44450">
                    <a:lnL cap="flat" cmpd="sng" w="76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82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solidFill>
                            <a:srgbClr val="1F1F1F"/>
                          </a:solidFill>
                          <a:highlight>
                            <a:srgbClr val="FFFFFF"/>
                          </a:highlight>
                        </a:rPr>
                        <a:t>NB</a:t>
                      </a:r>
                      <a:endParaRPr sz="1200">
                        <a:solidFill>
                          <a:srgbClr val="1F1F1F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19050" marB="19050" marR="44450" marL="44450">
                    <a:lnL cap="flat" cmpd="sng" w="76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solidFill>
                            <a:srgbClr val="1F1F1F"/>
                          </a:solidFill>
                          <a:highlight>
                            <a:srgbClr val="FFFFFF"/>
                          </a:highlight>
                        </a:rPr>
                        <a:t>0.2475 ± 0.0084</a:t>
                      </a:r>
                      <a:endParaRPr sz="1200">
                        <a:solidFill>
                          <a:srgbClr val="1F1F1F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19050" marB="19050" marR="44450" marL="44450">
                    <a:lnL cap="flat" cmpd="sng" w="76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solidFill>
                            <a:srgbClr val="1F1F1F"/>
                          </a:solidFill>
                          <a:highlight>
                            <a:srgbClr val="FFFFFF"/>
                          </a:highlight>
                        </a:rPr>
                        <a:t>0.9073 ± 0.0603</a:t>
                      </a:r>
                      <a:endParaRPr sz="1200">
                        <a:solidFill>
                          <a:srgbClr val="1F1F1F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19050" marB="19050" marR="44450" marL="44450">
                    <a:lnL cap="flat" cmpd="sng" w="76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solidFill>
                            <a:srgbClr val="1F1F1F"/>
                          </a:solidFill>
                          <a:highlight>
                            <a:srgbClr val="FFFFFF"/>
                          </a:highlight>
                        </a:rPr>
                        <a:t>0.0645 ± 0.0083</a:t>
                      </a:r>
                      <a:endParaRPr sz="1200">
                        <a:solidFill>
                          <a:srgbClr val="1F1F1F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19050" marB="19050" marR="44450" marL="44450">
                    <a:lnL cap="flat" cmpd="sng" w="76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solidFill>
                            <a:srgbClr val="1F1F1F"/>
                          </a:solidFill>
                          <a:highlight>
                            <a:srgbClr val="FFFFFF"/>
                          </a:highlight>
                        </a:rPr>
                        <a:t>0.1204 ± 0.0147</a:t>
                      </a:r>
                      <a:endParaRPr sz="1200">
                        <a:solidFill>
                          <a:srgbClr val="1F1F1F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19050" marB="19050" marR="44450" marL="44450">
                    <a:lnL cap="flat" cmpd="sng" w="76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82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solidFill>
                            <a:srgbClr val="1F1F1F"/>
                          </a:solidFill>
                          <a:highlight>
                            <a:srgbClr val="FFFFFF"/>
                          </a:highlight>
                        </a:rPr>
                        <a:t>SVM</a:t>
                      </a:r>
                      <a:endParaRPr sz="1200">
                        <a:solidFill>
                          <a:srgbClr val="1F1F1F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19050" marB="19050" marR="44450" marL="44450">
                    <a:lnL cap="flat" cmpd="sng" w="76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solidFill>
                            <a:srgbClr val="1F1F1F"/>
                          </a:solidFill>
                          <a:highlight>
                            <a:srgbClr val="FFFFFF"/>
                          </a:highlight>
                        </a:rPr>
                        <a:t>0.9892 ± 0.0020</a:t>
                      </a:r>
                      <a:endParaRPr sz="1200">
                        <a:solidFill>
                          <a:srgbClr val="1F1F1F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19050" marB="19050" marR="44450" marL="44450">
                    <a:lnL cap="flat" cmpd="sng" w="76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>
                          <a:solidFill>
                            <a:srgbClr val="1F1F1F"/>
                          </a:solidFill>
                          <a:highlight>
                            <a:srgbClr val="FFFFFF"/>
                          </a:highlight>
                        </a:rPr>
                        <a:t>0.9986 </a:t>
                      </a:r>
                      <a:r>
                        <a:rPr lang="pt-BR" sz="1200">
                          <a:solidFill>
                            <a:srgbClr val="1F1F1F"/>
                          </a:solidFill>
                          <a:highlight>
                            <a:srgbClr val="FFFFFF"/>
                          </a:highlight>
                        </a:rPr>
                        <a:t>± 0.0013</a:t>
                      </a:r>
                      <a:endParaRPr sz="1200">
                        <a:solidFill>
                          <a:srgbClr val="1F1F1F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19050" marB="19050" marR="44450" marL="44450">
                    <a:lnL cap="flat" cmpd="sng" w="76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solidFill>
                            <a:srgbClr val="1F1F1F"/>
                          </a:solidFill>
                          <a:highlight>
                            <a:srgbClr val="FFFFFF"/>
                          </a:highlight>
                        </a:rPr>
                        <a:t>0.9879 ± 0.0031</a:t>
                      </a:r>
                      <a:endParaRPr sz="1200">
                        <a:solidFill>
                          <a:srgbClr val="1F1F1F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19050" marB="19050" marR="44450" marL="44450">
                    <a:lnL cap="flat" cmpd="sng" w="76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solidFill>
                            <a:srgbClr val="1F1F1F"/>
                          </a:solidFill>
                          <a:highlight>
                            <a:srgbClr val="FFFFFF"/>
                          </a:highlight>
                        </a:rPr>
                        <a:t>0.9932 ± 0.0012</a:t>
                      </a:r>
                      <a:endParaRPr sz="1200">
                        <a:solidFill>
                          <a:srgbClr val="1F1F1F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19050" marB="19050" marR="44450" marL="44450">
                    <a:lnL cap="flat" cmpd="sng" w="76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82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solidFill>
                            <a:srgbClr val="1F1F1F"/>
                          </a:solidFill>
                          <a:highlight>
                            <a:srgbClr val="FFFFFF"/>
                          </a:highlight>
                        </a:rPr>
                        <a:t>MLP</a:t>
                      </a:r>
                      <a:endParaRPr sz="1200">
                        <a:solidFill>
                          <a:srgbClr val="1F1F1F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19050" marB="19050" marR="44450" marL="44450">
                    <a:lnL cap="flat" cmpd="sng" w="76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solidFill>
                            <a:srgbClr val="1F1F1F"/>
                          </a:solidFill>
                          <a:highlight>
                            <a:srgbClr val="FFFFFF"/>
                          </a:highlight>
                        </a:rPr>
                        <a:t>0.9904 ± 0.0021</a:t>
                      </a:r>
                      <a:endParaRPr sz="1200">
                        <a:solidFill>
                          <a:srgbClr val="1F1F1F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19050" marB="19050" marR="44450" marL="44450">
                    <a:lnL cap="flat" cmpd="sng" w="76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solidFill>
                            <a:srgbClr val="1F1F1F"/>
                          </a:solidFill>
                          <a:highlight>
                            <a:srgbClr val="FFFFFF"/>
                          </a:highlight>
                        </a:rPr>
                        <a:t>0.9936 ± </a:t>
                      </a:r>
                      <a:r>
                        <a:rPr b="1" lang="pt-BR" sz="1200">
                          <a:solidFill>
                            <a:srgbClr val="1F1F1F"/>
                          </a:solidFill>
                          <a:highlight>
                            <a:srgbClr val="FFFFFF"/>
                          </a:highlight>
                        </a:rPr>
                        <a:t>0.0011</a:t>
                      </a:r>
                      <a:endParaRPr b="1" sz="1200">
                        <a:solidFill>
                          <a:srgbClr val="1F1F1F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19050" marB="19050" marR="44450" marL="44450">
                    <a:lnL cap="flat" cmpd="sng" w="76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solidFill>
                            <a:srgbClr val="1F1F1F"/>
                          </a:solidFill>
                          <a:highlight>
                            <a:srgbClr val="FFFFFF"/>
                          </a:highlight>
                        </a:rPr>
                        <a:t>0.9944 ± 0.0031</a:t>
                      </a:r>
                      <a:endParaRPr sz="1200">
                        <a:solidFill>
                          <a:srgbClr val="1F1F1F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19050" marB="19050" marR="44450" marL="44450">
                    <a:lnL cap="flat" cmpd="sng" w="76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solidFill>
                            <a:srgbClr val="1F1F1F"/>
                          </a:solidFill>
                          <a:highlight>
                            <a:srgbClr val="FFFFFF"/>
                          </a:highlight>
                        </a:rPr>
                        <a:t>0.9940 ± 0.0013</a:t>
                      </a:r>
                      <a:endParaRPr sz="1200">
                        <a:solidFill>
                          <a:srgbClr val="1F1F1F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19050" marB="19050" marR="44450" marL="44450">
                    <a:lnL cap="flat" cmpd="sng" w="76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3" name="Google Shape;273;p28"/>
          <p:cNvGrpSpPr/>
          <p:nvPr/>
        </p:nvGrpSpPr>
        <p:grpSpPr>
          <a:xfrm>
            <a:off x="0" y="0"/>
            <a:ext cx="9143700" cy="513300"/>
            <a:chOff x="0" y="0"/>
            <a:chExt cx="9143700" cy="513300"/>
          </a:xfrm>
        </p:grpSpPr>
        <p:sp>
          <p:nvSpPr>
            <p:cNvPr id="274" name="Google Shape;274;p28"/>
            <p:cNvSpPr/>
            <p:nvPr/>
          </p:nvSpPr>
          <p:spPr>
            <a:xfrm>
              <a:off x="0" y="0"/>
              <a:ext cx="9143700" cy="513300"/>
            </a:xfrm>
            <a:prstGeom prst="rect">
              <a:avLst/>
            </a:prstGeom>
            <a:solidFill>
              <a:srgbClr val="2F5496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28"/>
            <p:cNvSpPr/>
            <p:nvPr/>
          </p:nvSpPr>
          <p:spPr>
            <a:xfrm>
              <a:off x="45720" y="72014"/>
              <a:ext cx="90522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RESULTADOS</a:t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6" name="Google Shape;276;p28"/>
          <p:cNvGrpSpPr/>
          <p:nvPr/>
        </p:nvGrpSpPr>
        <p:grpSpPr>
          <a:xfrm>
            <a:off x="0" y="4661280"/>
            <a:ext cx="9143700" cy="513300"/>
            <a:chOff x="0" y="4661280"/>
            <a:chExt cx="9143700" cy="513300"/>
          </a:xfrm>
        </p:grpSpPr>
        <p:sp>
          <p:nvSpPr>
            <p:cNvPr id="277" name="Google Shape;277;p28"/>
            <p:cNvSpPr/>
            <p:nvPr/>
          </p:nvSpPr>
          <p:spPr>
            <a:xfrm>
              <a:off x="0" y="4661280"/>
              <a:ext cx="9143700" cy="513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28"/>
            <p:cNvSpPr/>
            <p:nvPr/>
          </p:nvSpPr>
          <p:spPr>
            <a:xfrm>
              <a:off x="45720" y="4766040"/>
              <a:ext cx="9052200" cy="30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9" name="Google Shape;279;p28"/>
          <p:cNvSpPr/>
          <p:nvPr/>
        </p:nvSpPr>
        <p:spPr>
          <a:xfrm>
            <a:off x="4572000" y="4661280"/>
            <a:ext cx="4571700" cy="513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000" lIns="45700" spcFirstLastPara="1" rIns="457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p28"/>
          <p:cNvSpPr/>
          <p:nvPr/>
        </p:nvSpPr>
        <p:spPr>
          <a:xfrm>
            <a:off x="8153400" y="4687200"/>
            <a:ext cx="905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lang="pt-BR" sz="1800">
                <a:solidFill>
                  <a:srgbClr val="FFFFFF"/>
                </a:solidFill>
              </a:rPr>
              <a:t>5</a:t>
            </a:r>
            <a:r>
              <a:rPr b="1" i="0" lang="pt-BR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/ 18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28"/>
          <p:cNvSpPr/>
          <p:nvPr/>
        </p:nvSpPr>
        <p:spPr>
          <a:xfrm>
            <a:off x="143280" y="4687200"/>
            <a:ext cx="20994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2" name="Google Shape;282;p28"/>
          <p:cNvPicPr preferRelativeResize="0"/>
          <p:nvPr/>
        </p:nvPicPr>
        <p:blipFill rotWithShape="1">
          <a:blip r:embed="rId3">
            <a:alphaModFix/>
          </a:blip>
          <a:srcRect b="20867" l="26920" r="25726" t="0"/>
          <a:stretch/>
        </p:blipFill>
        <p:spPr>
          <a:xfrm>
            <a:off x="4365543" y="4635000"/>
            <a:ext cx="412920" cy="539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28" title="graficos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82500" y="665700"/>
            <a:ext cx="7178999" cy="3816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8" name="Google Shape;288;p29"/>
          <p:cNvGrpSpPr/>
          <p:nvPr/>
        </p:nvGrpSpPr>
        <p:grpSpPr>
          <a:xfrm>
            <a:off x="0" y="0"/>
            <a:ext cx="9143700" cy="513300"/>
            <a:chOff x="0" y="0"/>
            <a:chExt cx="9143700" cy="513300"/>
          </a:xfrm>
        </p:grpSpPr>
        <p:sp>
          <p:nvSpPr>
            <p:cNvPr id="289" name="Google Shape;289;p29"/>
            <p:cNvSpPr/>
            <p:nvPr/>
          </p:nvSpPr>
          <p:spPr>
            <a:xfrm>
              <a:off x="0" y="0"/>
              <a:ext cx="9143700" cy="513300"/>
            </a:xfrm>
            <a:prstGeom prst="rect">
              <a:avLst/>
            </a:prstGeom>
            <a:solidFill>
              <a:srgbClr val="2F5496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Google Shape;290;p29"/>
            <p:cNvSpPr/>
            <p:nvPr/>
          </p:nvSpPr>
          <p:spPr>
            <a:xfrm>
              <a:off x="45720" y="72014"/>
              <a:ext cx="90522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RESULTADOS</a:t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1" name="Google Shape;291;p29"/>
          <p:cNvGrpSpPr/>
          <p:nvPr/>
        </p:nvGrpSpPr>
        <p:grpSpPr>
          <a:xfrm>
            <a:off x="0" y="4661280"/>
            <a:ext cx="9143700" cy="513300"/>
            <a:chOff x="0" y="4661280"/>
            <a:chExt cx="9143700" cy="513300"/>
          </a:xfrm>
        </p:grpSpPr>
        <p:sp>
          <p:nvSpPr>
            <p:cNvPr id="292" name="Google Shape;292;p29"/>
            <p:cNvSpPr/>
            <p:nvPr/>
          </p:nvSpPr>
          <p:spPr>
            <a:xfrm>
              <a:off x="0" y="4661280"/>
              <a:ext cx="9143700" cy="513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29"/>
            <p:cNvSpPr/>
            <p:nvPr/>
          </p:nvSpPr>
          <p:spPr>
            <a:xfrm>
              <a:off x="45720" y="4766040"/>
              <a:ext cx="9052200" cy="30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4" name="Google Shape;294;p29"/>
          <p:cNvSpPr/>
          <p:nvPr/>
        </p:nvSpPr>
        <p:spPr>
          <a:xfrm>
            <a:off x="4572000" y="4661280"/>
            <a:ext cx="4571700" cy="513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000" lIns="45700" spcFirstLastPara="1" rIns="457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Google Shape;295;p29"/>
          <p:cNvSpPr/>
          <p:nvPr/>
        </p:nvSpPr>
        <p:spPr>
          <a:xfrm>
            <a:off x="8153400" y="4687200"/>
            <a:ext cx="905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lang="pt-BR" sz="1800">
                <a:solidFill>
                  <a:srgbClr val="FFFFFF"/>
                </a:solidFill>
              </a:rPr>
              <a:t>6</a:t>
            </a:r>
            <a:r>
              <a:rPr b="1" i="0" lang="pt-BR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/ 18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29"/>
          <p:cNvSpPr/>
          <p:nvPr/>
        </p:nvSpPr>
        <p:spPr>
          <a:xfrm>
            <a:off x="143280" y="4687200"/>
            <a:ext cx="20994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7" name="Google Shape;297;p29"/>
          <p:cNvPicPr preferRelativeResize="0"/>
          <p:nvPr/>
        </p:nvPicPr>
        <p:blipFill rotWithShape="1">
          <a:blip r:embed="rId3">
            <a:alphaModFix/>
          </a:blip>
          <a:srcRect b="20867" l="26920" r="25726" t="0"/>
          <a:stretch/>
        </p:blipFill>
        <p:spPr>
          <a:xfrm>
            <a:off x="4365543" y="4635000"/>
            <a:ext cx="412920" cy="539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29" title="grafico2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2438" y="665700"/>
            <a:ext cx="7798824" cy="3816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3" name="Google Shape;303;p30"/>
          <p:cNvGrpSpPr/>
          <p:nvPr/>
        </p:nvGrpSpPr>
        <p:grpSpPr>
          <a:xfrm>
            <a:off x="0" y="0"/>
            <a:ext cx="9143640" cy="513360"/>
            <a:chOff x="0" y="0"/>
            <a:chExt cx="9143640" cy="513360"/>
          </a:xfrm>
        </p:grpSpPr>
        <p:sp>
          <p:nvSpPr>
            <p:cNvPr id="304" name="Google Shape;304;p30"/>
            <p:cNvSpPr/>
            <p:nvPr/>
          </p:nvSpPr>
          <p:spPr>
            <a:xfrm>
              <a:off x="0" y="0"/>
              <a:ext cx="9143640" cy="513360"/>
            </a:xfrm>
            <a:prstGeom prst="rect">
              <a:avLst/>
            </a:prstGeom>
            <a:solidFill>
              <a:srgbClr val="2F5496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Google Shape;305;p30"/>
            <p:cNvSpPr/>
            <p:nvPr/>
          </p:nvSpPr>
          <p:spPr>
            <a:xfrm>
              <a:off x="45720" y="72014"/>
              <a:ext cx="90522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CONCLUSÃO</a:t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6" name="Google Shape;306;p30"/>
          <p:cNvGrpSpPr/>
          <p:nvPr/>
        </p:nvGrpSpPr>
        <p:grpSpPr>
          <a:xfrm>
            <a:off x="0" y="4661280"/>
            <a:ext cx="9143640" cy="513360"/>
            <a:chOff x="0" y="4661280"/>
            <a:chExt cx="9143640" cy="513360"/>
          </a:xfrm>
        </p:grpSpPr>
        <p:sp>
          <p:nvSpPr>
            <p:cNvPr id="307" name="Google Shape;307;p30"/>
            <p:cNvSpPr/>
            <p:nvPr/>
          </p:nvSpPr>
          <p:spPr>
            <a:xfrm>
              <a:off x="0" y="4661280"/>
              <a:ext cx="9143640" cy="5133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30"/>
            <p:cNvSpPr/>
            <p:nvPr/>
          </p:nvSpPr>
          <p:spPr>
            <a:xfrm>
              <a:off x="45720" y="4766040"/>
              <a:ext cx="9052200" cy="30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9" name="Google Shape;309;p30"/>
          <p:cNvSpPr/>
          <p:nvPr/>
        </p:nvSpPr>
        <p:spPr>
          <a:xfrm>
            <a:off x="4572000" y="4661280"/>
            <a:ext cx="4571640" cy="5133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000" lIns="45700" spcFirstLastPara="1" rIns="457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Google Shape;310;p30"/>
          <p:cNvSpPr/>
          <p:nvPr/>
        </p:nvSpPr>
        <p:spPr>
          <a:xfrm>
            <a:off x="8115300" y="4687200"/>
            <a:ext cx="94338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17 / 18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30"/>
          <p:cNvSpPr/>
          <p:nvPr/>
        </p:nvSpPr>
        <p:spPr>
          <a:xfrm>
            <a:off x="143280" y="4687200"/>
            <a:ext cx="2099520" cy="45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2" name="Google Shape;312;p30"/>
          <p:cNvPicPr preferRelativeResize="0"/>
          <p:nvPr/>
        </p:nvPicPr>
        <p:blipFill rotWithShape="1">
          <a:blip r:embed="rId3">
            <a:alphaModFix/>
          </a:blip>
          <a:srcRect b="20869" l="26918" r="25730" t="0"/>
          <a:stretch/>
        </p:blipFill>
        <p:spPr>
          <a:xfrm>
            <a:off x="4365543" y="4648213"/>
            <a:ext cx="412920" cy="539640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30"/>
          <p:cNvSpPr/>
          <p:nvPr/>
        </p:nvSpPr>
        <p:spPr>
          <a:xfrm>
            <a:off x="746520" y="1325470"/>
            <a:ext cx="7368780" cy="129120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45700" spcFirstLastPara="1" rIns="457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Random Forest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016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pt-BR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Destacou-se </a:t>
            </a:r>
            <a:r>
              <a:rPr lang="pt-BR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devido à sua capacidade de lidar com </a:t>
            </a:r>
            <a:r>
              <a:rPr b="1" lang="pt-BR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atributos correlacionados</a:t>
            </a:r>
            <a:r>
              <a:rPr lang="pt-BR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</a:t>
            </a:r>
            <a:r>
              <a:rPr b="1" lang="pt-BR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relações não lineares</a:t>
            </a:r>
            <a:r>
              <a:rPr lang="pt-BR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e </a:t>
            </a:r>
            <a:r>
              <a:rPr b="1" lang="pt-BR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interações complexas</a:t>
            </a:r>
            <a:r>
              <a:rPr lang="pt-BR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entre as variáveis</a:t>
            </a:r>
            <a:r>
              <a:rPr lang="pt-BR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 sz="16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14" name="Google Shape;314;p30"/>
          <p:cNvSpPr/>
          <p:nvPr/>
        </p:nvSpPr>
        <p:spPr>
          <a:xfrm>
            <a:off x="746520" y="2517661"/>
            <a:ext cx="7368780" cy="1075764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45700" spcFirstLastPara="1" rIns="457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Naive Bayes</a:t>
            </a:r>
            <a:r>
              <a:rPr b="1" lang="pt-BR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016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pt-BR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O não conseguiu capturar essas relações de maneira eficiente devido à sua suposição de independência entre atributos.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1"/>
          <p:cNvSpPr/>
          <p:nvPr/>
        </p:nvSpPr>
        <p:spPr>
          <a:xfrm>
            <a:off x="0" y="0"/>
            <a:ext cx="9143640" cy="513360"/>
          </a:xfrm>
          <a:prstGeom prst="rect">
            <a:avLst/>
          </a:prstGeom>
          <a:solidFill>
            <a:srgbClr val="2F5496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20" name="Google Shape;320;p31"/>
          <p:cNvGrpSpPr/>
          <p:nvPr/>
        </p:nvGrpSpPr>
        <p:grpSpPr>
          <a:xfrm>
            <a:off x="0" y="4661280"/>
            <a:ext cx="9143640" cy="513360"/>
            <a:chOff x="0" y="4661280"/>
            <a:chExt cx="9143640" cy="513360"/>
          </a:xfrm>
        </p:grpSpPr>
        <p:sp>
          <p:nvSpPr>
            <p:cNvPr id="321" name="Google Shape;321;p31"/>
            <p:cNvSpPr/>
            <p:nvPr/>
          </p:nvSpPr>
          <p:spPr>
            <a:xfrm>
              <a:off x="0" y="4661280"/>
              <a:ext cx="9143640" cy="5133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31"/>
            <p:cNvSpPr/>
            <p:nvPr/>
          </p:nvSpPr>
          <p:spPr>
            <a:xfrm>
              <a:off x="45720" y="4766040"/>
              <a:ext cx="9052200" cy="30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pt-BR" sz="14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3" name="Google Shape;323;p31"/>
          <p:cNvSpPr/>
          <p:nvPr/>
        </p:nvSpPr>
        <p:spPr>
          <a:xfrm>
            <a:off x="4572000" y="4661280"/>
            <a:ext cx="4571640" cy="5133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000" lIns="45700" spcFirstLastPara="1" rIns="457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Google Shape;324;p31"/>
          <p:cNvSpPr/>
          <p:nvPr/>
        </p:nvSpPr>
        <p:spPr>
          <a:xfrm>
            <a:off x="8170333" y="4687200"/>
            <a:ext cx="88834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18</a:t>
            </a:r>
            <a:r>
              <a:rPr b="1" lang="pt-BR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/ 18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31"/>
          <p:cNvSpPr/>
          <p:nvPr/>
        </p:nvSpPr>
        <p:spPr>
          <a:xfrm>
            <a:off x="143280" y="4687200"/>
            <a:ext cx="2099520" cy="45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31"/>
          <p:cNvSpPr/>
          <p:nvPr/>
        </p:nvSpPr>
        <p:spPr>
          <a:xfrm>
            <a:off x="3707207" y="2524963"/>
            <a:ext cx="1729200" cy="6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45700" spcFirstLastPara="1" rIns="45700" wrap="square" tIns="450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Obrigado</a:t>
            </a:r>
            <a:r>
              <a:rPr lang="pt-BR" sz="2800"/>
              <a:t>.</a:t>
            </a:r>
            <a:endParaRPr sz="2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7" name="Google Shape;327;p31"/>
          <p:cNvPicPr preferRelativeResize="0"/>
          <p:nvPr/>
        </p:nvPicPr>
        <p:blipFill rotWithShape="1">
          <a:blip r:embed="rId3">
            <a:alphaModFix/>
          </a:blip>
          <a:srcRect b="20867" l="26920" r="25726" t="0"/>
          <a:stretch/>
        </p:blipFill>
        <p:spPr>
          <a:xfrm>
            <a:off x="4088487" y="968100"/>
            <a:ext cx="966675" cy="126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oogle Shape;86;p15"/>
          <p:cNvGrpSpPr/>
          <p:nvPr/>
        </p:nvGrpSpPr>
        <p:grpSpPr>
          <a:xfrm>
            <a:off x="0" y="0"/>
            <a:ext cx="9143700" cy="513300"/>
            <a:chOff x="0" y="0"/>
            <a:chExt cx="9143700" cy="513300"/>
          </a:xfrm>
        </p:grpSpPr>
        <p:sp>
          <p:nvSpPr>
            <p:cNvPr id="87" name="Google Shape;87;p15"/>
            <p:cNvSpPr/>
            <p:nvPr/>
          </p:nvSpPr>
          <p:spPr>
            <a:xfrm>
              <a:off x="0" y="0"/>
              <a:ext cx="9143700" cy="513300"/>
            </a:xfrm>
            <a:prstGeom prst="rect">
              <a:avLst/>
            </a:prstGeom>
            <a:solidFill>
              <a:srgbClr val="2F5496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15"/>
            <p:cNvSpPr/>
            <p:nvPr/>
          </p:nvSpPr>
          <p:spPr>
            <a:xfrm>
              <a:off x="45720" y="72014"/>
              <a:ext cx="90522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CONTEXTO</a:t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9" name="Google Shape;89;p15"/>
          <p:cNvGrpSpPr/>
          <p:nvPr/>
        </p:nvGrpSpPr>
        <p:grpSpPr>
          <a:xfrm>
            <a:off x="0" y="4661280"/>
            <a:ext cx="9143700" cy="513300"/>
            <a:chOff x="0" y="4661280"/>
            <a:chExt cx="9143700" cy="513300"/>
          </a:xfrm>
        </p:grpSpPr>
        <p:sp>
          <p:nvSpPr>
            <p:cNvPr id="90" name="Google Shape;90;p15"/>
            <p:cNvSpPr/>
            <p:nvPr/>
          </p:nvSpPr>
          <p:spPr>
            <a:xfrm>
              <a:off x="0" y="4661280"/>
              <a:ext cx="9143700" cy="513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15"/>
            <p:cNvSpPr/>
            <p:nvPr/>
          </p:nvSpPr>
          <p:spPr>
            <a:xfrm>
              <a:off x="45720" y="4766040"/>
              <a:ext cx="9052200" cy="30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2" name="Google Shape;92;p15"/>
          <p:cNvSpPr/>
          <p:nvPr/>
        </p:nvSpPr>
        <p:spPr>
          <a:xfrm>
            <a:off x="4572000" y="4661280"/>
            <a:ext cx="4571700" cy="513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000" lIns="45700" spcFirstLastPara="1" rIns="457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5"/>
          <p:cNvSpPr/>
          <p:nvPr/>
        </p:nvSpPr>
        <p:spPr>
          <a:xfrm>
            <a:off x="8352360" y="4687200"/>
            <a:ext cx="837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FFFFFF"/>
                </a:solidFill>
              </a:rPr>
              <a:t>1</a:t>
            </a:r>
            <a:r>
              <a:rPr b="1" i="0" lang="pt-BR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/ 18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4" name="Google Shape;94;p15"/>
          <p:cNvPicPr preferRelativeResize="0"/>
          <p:nvPr/>
        </p:nvPicPr>
        <p:blipFill rotWithShape="1">
          <a:blip r:embed="rId3">
            <a:alphaModFix/>
          </a:blip>
          <a:srcRect b="20867" l="26920" r="25726" t="0"/>
          <a:stretch/>
        </p:blipFill>
        <p:spPr>
          <a:xfrm>
            <a:off x="4365543" y="4648100"/>
            <a:ext cx="412920" cy="539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5"/>
          <p:cNvPicPr preferRelativeResize="0"/>
          <p:nvPr/>
        </p:nvPicPr>
        <p:blipFill rotWithShape="1">
          <a:blip r:embed="rId4">
            <a:alphaModFix/>
          </a:blip>
          <a:srcRect b="1543" l="0" r="0" t="19703"/>
          <a:stretch/>
        </p:blipFill>
        <p:spPr>
          <a:xfrm>
            <a:off x="1103600" y="543675"/>
            <a:ext cx="6977299" cy="3683625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5"/>
          <p:cNvSpPr txBox="1"/>
          <p:nvPr/>
        </p:nvSpPr>
        <p:spPr>
          <a:xfrm>
            <a:off x="989850" y="4260700"/>
            <a:ext cx="7620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Fonte</a:t>
            </a:r>
            <a:r>
              <a:rPr lang="pt-BR" sz="1100">
                <a:solidFill>
                  <a:schemeClr val="dk1"/>
                </a:solidFill>
              </a:rPr>
              <a:t>: </a:t>
            </a:r>
            <a:r>
              <a:rPr lang="pt-BR" sz="1100">
                <a:solidFill>
                  <a:schemeClr val="dk1"/>
                </a:solidFill>
              </a:rPr>
              <a:t>https://www.cnnbrasil.com.br/economia/negocios/brasil-e-vice-campeao-em-ataques-ciberneticos-com.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oogle Shape;101;p16"/>
          <p:cNvGrpSpPr/>
          <p:nvPr/>
        </p:nvGrpSpPr>
        <p:grpSpPr>
          <a:xfrm>
            <a:off x="0" y="0"/>
            <a:ext cx="9143700" cy="513300"/>
            <a:chOff x="0" y="0"/>
            <a:chExt cx="9143700" cy="513300"/>
          </a:xfrm>
        </p:grpSpPr>
        <p:sp>
          <p:nvSpPr>
            <p:cNvPr id="102" name="Google Shape;102;p16"/>
            <p:cNvSpPr/>
            <p:nvPr/>
          </p:nvSpPr>
          <p:spPr>
            <a:xfrm>
              <a:off x="0" y="0"/>
              <a:ext cx="9143700" cy="513300"/>
            </a:xfrm>
            <a:prstGeom prst="rect">
              <a:avLst/>
            </a:prstGeom>
            <a:solidFill>
              <a:srgbClr val="2F5496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16"/>
            <p:cNvSpPr/>
            <p:nvPr/>
          </p:nvSpPr>
          <p:spPr>
            <a:xfrm>
              <a:off x="45720" y="72014"/>
              <a:ext cx="90522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CONTEXTO</a:t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4" name="Google Shape;104;p16"/>
          <p:cNvGrpSpPr/>
          <p:nvPr/>
        </p:nvGrpSpPr>
        <p:grpSpPr>
          <a:xfrm>
            <a:off x="0" y="4661280"/>
            <a:ext cx="9143700" cy="513300"/>
            <a:chOff x="0" y="4661280"/>
            <a:chExt cx="9143700" cy="513300"/>
          </a:xfrm>
        </p:grpSpPr>
        <p:sp>
          <p:nvSpPr>
            <p:cNvPr id="105" name="Google Shape;105;p16"/>
            <p:cNvSpPr/>
            <p:nvPr/>
          </p:nvSpPr>
          <p:spPr>
            <a:xfrm>
              <a:off x="0" y="4661280"/>
              <a:ext cx="9143700" cy="513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16"/>
            <p:cNvSpPr/>
            <p:nvPr/>
          </p:nvSpPr>
          <p:spPr>
            <a:xfrm>
              <a:off x="45720" y="4766040"/>
              <a:ext cx="9052200" cy="30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7" name="Google Shape;107;p16"/>
          <p:cNvSpPr/>
          <p:nvPr/>
        </p:nvSpPr>
        <p:spPr>
          <a:xfrm>
            <a:off x="4572000" y="4661280"/>
            <a:ext cx="4571700" cy="513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000" lIns="45700" spcFirstLastPara="1" rIns="457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6"/>
          <p:cNvSpPr/>
          <p:nvPr/>
        </p:nvSpPr>
        <p:spPr>
          <a:xfrm>
            <a:off x="8352360" y="4687200"/>
            <a:ext cx="837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FFFFFF"/>
                </a:solidFill>
              </a:rPr>
              <a:t>2</a:t>
            </a:r>
            <a:r>
              <a:rPr b="1" i="0" lang="pt-BR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/ 18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9" name="Google Shape;109;p16"/>
          <p:cNvPicPr preferRelativeResize="0"/>
          <p:nvPr/>
        </p:nvPicPr>
        <p:blipFill rotWithShape="1">
          <a:blip r:embed="rId3">
            <a:alphaModFix/>
          </a:blip>
          <a:srcRect b="20867" l="26920" r="25726" t="0"/>
          <a:stretch/>
        </p:blipFill>
        <p:spPr>
          <a:xfrm>
            <a:off x="4365543" y="4648100"/>
            <a:ext cx="412920" cy="53964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6"/>
          <p:cNvSpPr txBox="1"/>
          <p:nvPr/>
        </p:nvSpPr>
        <p:spPr>
          <a:xfrm>
            <a:off x="460325" y="1014600"/>
            <a:ext cx="7892100" cy="29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dk1"/>
                </a:solidFill>
                <a:highlight>
                  <a:srgbClr val="EEEEEE"/>
                </a:highlight>
              </a:rPr>
              <a:t>Ataques por Malware</a:t>
            </a:r>
            <a:endParaRPr sz="1500">
              <a:solidFill>
                <a:schemeClr val="dk1"/>
              </a:solidFill>
              <a:highlight>
                <a:srgbClr val="EEEEEE"/>
              </a:highlight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EEEEEE"/>
              </a:highlight>
            </a:endParaRPr>
          </a:p>
          <a:p>
            <a:pPr indent="-317500" lvl="0" marL="45720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pt-BR">
                <a:solidFill>
                  <a:schemeClr val="dk1"/>
                </a:solidFill>
                <a:highlight>
                  <a:srgbClr val="FFFFFF"/>
                </a:highlight>
              </a:rPr>
              <a:t>Os ataques de </a:t>
            </a:r>
            <a:r>
              <a:rPr lang="pt-BR" u="sng">
                <a:solidFill>
                  <a:schemeClr val="dk1"/>
                </a:solidFill>
                <a:highlight>
                  <a:srgbClr val="FFFFFF"/>
                </a:highlight>
              </a:rPr>
              <a:t>malware</a:t>
            </a:r>
            <a:r>
              <a:rPr lang="pt-BR">
                <a:solidFill>
                  <a:schemeClr val="dk1"/>
                </a:solidFill>
                <a:highlight>
                  <a:srgbClr val="FFFFFF"/>
                </a:highlight>
              </a:rPr>
              <a:t> usam softwares maliciosos cuja funcionalidade consiste em realizar </a:t>
            </a:r>
            <a:r>
              <a:rPr lang="pt-BR" u="sng">
                <a:solidFill>
                  <a:schemeClr val="dk1"/>
                </a:solidFill>
                <a:highlight>
                  <a:srgbClr val="FFFFFF"/>
                </a:highlight>
              </a:rPr>
              <a:t>ações prejudiciais</a:t>
            </a:r>
            <a:r>
              <a:rPr lang="pt-BR">
                <a:solidFill>
                  <a:schemeClr val="dk1"/>
                </a:solidFill>
                <a:highlight>
                  <a:srgbClr val="FFFFFF"/>
                </a:highlight>
              </a:rPr>
              <a:t> em um sistema de computador e </a:t>
            </a:r>
            <a:r>
              <a:rPr lang="pt-BR" u="sng">
                <a:solidFill>
                  <a:schemeClr val="dk1"/>
                </a:solidFill>
                <a:highlight>
                  <a:srgbClr val="FFFFFF"/>
                </a:highlight>
              </a:rPr>
              <a:t>contra a privacidade</a:t>
            </a:r>
            <a:r>
              <a:rPr lang="pt-BR">
                <a:solidFill>
                  <a:schemeClr val="dk1"/>
                </a:solidFill>
                <a:highlight>
                  <a:srgbClr val="FFFFFF"/>
                </a:highlight>
              </a:rPr>
              <a:t>.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pt-BR">
                <a:solidFill>
                  <a:schemeClr val="dk1"/>
                </a:solidFill>
                <a:highlight>
                  <a:srgbClr val="FFFFFF"/>
                </a:highlight>
              </a:rPr>
              <a:t> Nesse golpe, o cibercriminoso rouba informações, causa danos ao equipamento ou obtém um benefício econômico.</a:t>
            </a:r>
            <a:endParaRPr/>
          </a:p>
          <a:p>
            <a:pPr indent="0" lvl="0" marL="0" rtl="0" algn="just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oogle Shape;115;p17"/>
          <p:cNvGrpSpPr/>
          <p:nvPr/>
        </p:nvGrpSpPr>
        <p:grpSpPr>
          <a:xfrm>
            <a:off x="0" y="0"/>
            <a:ext cx="9143640" cy="513360"/>
            <a:chOff x="0" y="0"/>
            <a:chExt cx="9143640" cy="513360"/>
          </a:xfrm>
        </p:grpSpPr>
        <p:sp>
          <p:nvSpPr>
            <p:cNvPr id="116" name="Google Shape;116;p17"/>
            <p:cNvSpPr/>
            <p:nvPr/>
          </p:nvSpPr>
          <p:spPr>
            <a:xfrm>
              <a:off x="0" y="0"/>
              <a:ext cx="9143640" cy="513360"/>
            </a:xfrm>
            <a:prstGeom prst="rect">
              <a:avLst/>
            </a:prstGeom>
            <a:solidFill>
              <a:srgbClr val="2F5496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17"/>
            <p:cNvSpPr/>
            <p:nvPr/>
          </p:nvSpPr>
          <p:spPr>
            <a:xfrm>
              <a:off x="45720" y="72014"/>
              <a:ext cx="90522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METODOLOGIA</a:t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8" name="Google Shape;118;p17"/>
          <p:cNvGrpSpPr/>
          <p:nvPr/>
        </p:nvGrpSpPr>
        <p:grpSpPr>
          <a:xfrm>
            <a:off x="0" y="4661280"/>
            <a:ext cx="9143640" cy="513360"/>
            <a:chOff x="0" y="4661280"/>
            <a:chExt cx="9143640" cy="513360"/>
          </a:xfrm>
        </p:grpSpPr>
        <p:sp>
          <p:nvSpPr>
            <p:cNvPr id="119" name="Google Shape;119;p17"/>
            <p:cNvSpPr/>
            <p:nvPr/>
          </p:nvSpPr>
          <p:spPr>
            <a:xfrm>
              <a:off x="0" y="4661280"/>
              <a:ext cx="9143640" cy="5133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17"/>
            <p:cNvSpPr/>
            <p:nvPr/>
          </p:nvSpPr>
          <p:spPr>
            <a:xfrm>
              <a:off x="45720" y="4766040"/>
              <a:ext cx="9052200" cy="30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1" name="Google Shape;121;p17"/>
          <p:cNvSpPr/>
          <p:nvPr/>
        </p:nvSpPr>
        <p:spPr>
          <a:xfrm>
            <a:off x="4572000" y="4661280"/>
            <a:ext cx="4571640" cy="5133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000" lIns="45700" spcFirstLastPara="1" rIns="457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7"/>
          <p:cNvSpPr/>
          <p:nvPr/>
        </p:nvSpPr>
        <p:spPr>
          <a:xfrm>
            <a:off x="8352360" y="4687200"/>
            <a:ext cx="81756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FFFFFF"/>
                </a:solidFill>
              </a:rPr>
              <a:t>3</a:t>
            </a:r>
            <a:r>
              <a:rPr b="1" i="0" lang="pt-BR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/ 18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3" name="Google Shape;123;p17"/>
          <p:cNvPicPr preferRelativeResize="0"/>
          <p:nvPr/>
        </p:nvPicPr>
        <p:blipFill rotWithShape="1">
          <a:blip r:embed="rId3">
            <a:alphaModFix/>
          </a:blip>
          <a:srcRect b="20869" l="26918" r="25730" t="0"/>
          <a:stretch/>
        </p:blipFill>
        <p:spPr>
          <a:xfrm>
            <a:off x="4365530" y="4608713"/>
            <a:ext cx="412920" cy="539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7" title="Diagramaa (2)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3250" y="685725"/>
            <a:ext cx="7756701" cy="365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oogle Shape;129;p18"/>
          <p:cNvGrpSpPr/>
          <p:nvPr/>
        </p:nvGrpSpPr>
        <p:grpSpPr>
          <a:xfrm>
            <a:off x="0" y="0"/>
            <a:ext cx="9143700" cy="513300"/>
            <a:chOff x="0" y="0"/>
            <a:chExt cx="9143700" cy="513300"/>
          </a:xfrm>
        </p:grpSpPr>
        <p:sp>
          <p:nvSpPr>
            <p:cNvPr id="130" name="Google Shape;130;p18"/>
            <p:cNvSpPr/>
            <p:nvPr/>
          </p:nvSpPr>
          <p:spPr>
            <a:xfrm>
              <a:off x="0" y="0"/>
              <a:ext cx="9143700" cy="513300"/>
            </a:xfrm>
            <a:prstGeom prst="rect">
              <a:avLst/>
            </a:prstGeom>
            <a:solidFill>
              <a:srgbClr val="2F5496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18"/>
            <p:cNvSpPr/>
            <p:nvPr/>
          </p:nvSpPr>
          <p:spPr>
            <a:xfrm>
              <a:off x="45720" y="72014"/>
              <a:ext cx="90522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BUSCA DOS ARTIGOS</a:t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2" name="Google Shape;132;p18"/>
          <p:cNvGrpSpPr/>
          <p:nvPr/>
        </p:nvGrpSpPr>
        <p:grpSpPr>
          <a:xfrm>
            <a:off x="0" y="4661280"/>
            <a:ext cx="9143700" cy="513300"/>
            <a:chOff x="0" y="4661280"/>
            <a:chExt cx="9143700" cy="513300"/>
          </a:xfrm>
        </p:grpSpPr>
        <p:sp>
          <p:nvSpPr>
            <p:cNvPr id="133" name="Google Shape;133;p18"/>
            <p:cNvSpPr/>
            <p:nvPr/>
          </p:nvSpPr>
          <p:spPr>
            <a:xfrm>
              <a:off x="0" y="4661280"/>
              <a:ext cx="9143700" cy="513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18"/>
            <p:cNvSpPr/>
            <p:nvPr/>
          </p:nvSpPr>
          <p:spPr>
            <a:xfrm>
              <a:off x="45720" y="4766040"/>
              <a:ext cx="9052200" cy="30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5" name="Google Shape;135;p18"/>
          <p:cNvSpPr/>
          <p:nvPr/>
        </p:nvSpPr>
        <p:spPr>
          <a:xfrm>
            <a:off x="4572000" y="4661280"/>
            <a:ext cx="4571700" cy="513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000" lIns="45700" spcFirstLastPara="1" rIns="457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8"/>
          <p:cNvSpPr/>
          <p:nvPr/>
        </p:nvSpPr>
        <p:spPr>
          <a:xfrm>
            <a:off x="8352360" y="4687200"/>
            <a:ext cx="817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FFFFFF"/>
                </a:solidFill>
              </a:rPr>
              <a:t>5</a:t>
            </a:r>
            <a:r>
              <a:rPr b="1" i="0" lang="pt-BR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/ 18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7" name="Google Shape;137;p18"/>
          <p:cNvPicPr preferRelativeResize="0"/>
          <p:nvPr/>
        </p:nvPicPr>
        <p:blipFill rotWithShape="1">
          <a:blip r:embed="rId3">
            <a:alphaModFix/>
          </a:blip>
          <a:srcRect b="20867" l="26920" r="25726" t="0"/>
          <a:stretch/>
        </p:blipFill>
        <p:spPr>
          <a:xfrm>
            <a:off x="4365530" y="4608713"/>
            <a:ext cx="412920" cy="539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8"/>
          <p:cNvPicPr preferRelativeResize="0"/>
          <p:nvPr/>
        </p:nvPicPr>
        <p:blipFill rotWithShape="1">
          <a:blip r:embed="rId4">
            <a:alphaModFix/>
          </a:blip>
          <a:srcRect b="0" l="1230" r="-1230" t="23687"/>
          <a:stretch/>
        </p:blipFill>
        <p:spPr>
          <a:xfrm>
            <a:off x="720400" y="1670413"/>
            <a:ext cx="3272849" cy="1833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24650" y="1675099"/>
            <a:ext cx="3193125" cy="114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Google Shape;144;p19"/>
          <p:cNvGrpSpPr/>
          <p:nvPr/>
        </p:nvGrpSpPr>
        <p:grpSpPr>
          <a:xfrm>
            <a:off x="0" y="0"/>
            <a:ext cx="9143700" cy="513300"/>
            <a:chOff x="0" y="0"/>
            <a:chExt cx="9143700" cy="513300"/>
          </a:xfrm>
        </p:grpSpPr>
        <p:sp>
          <p:nvSpPr>
            <p:cNvPr id="145" name="Google Shape;145;p19"/>
            <p:cNvSpPr/>
            <p:nvPr/>
          </p:nvSpPr>
          <p:spPr>
            <a:xfrm>
              <a:off x="0" y="0"/>
              <a:ext cx="9143700" cy="513300"/>
            </a:xfrm>
            <a:prstGeom prst="rect">
              <a:avLst/>
            </a:prstGeom>
            <a:solidFill>
              <a:srgbClr val="2F5496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19"/>
            <p:cNvSpPr/>
            <p:nvPr/>
          </p:nvSpPr>
          <p:spPr>
            <a:xfrm>
              <a:off x="45720" y="72014"/>
              <a:ext cx="90522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BASE DE DADOS</a:t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7" name="Google Shape;147;p19"/>
          <p:cNvGrpSpPr/>
          <p:nvPr/>
        </p:nvGrpSpPr>
        <p:grpSpPr>
          <a:xfrm>
            <a:off x="0" y="4661280"/>
            <a:ext cx="9143700" cy="513300"/>
            <a:chOff x="0" y="4661280"/>
            <a:chExt cx="9143700" cy="513300"/>
          </a:xfrm>
        </p:grpSpPr>
        <p:sp>
          <p:nvSpPr>
            <p:cNvPr id="148" name="Google Shape;148;p19"/>
            <p:cNvSpPr/>
            <p:nvPr/>
          </p:nvSpPr>
          <p:spPr>
            <a:xfrm>
              <a:off x="0" y="4661280"/>
              <a:ext cx="9143700" cy="513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19"/>
            <p:cNvSpPr/>
            <p:nvPr/>
          </p:nvSpPr>
          <p:spPr>
            <a:xfrm>
              <a:off x="45720" y="4766040"/>
              <a:ext cx="9052200" cy="30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0" name="Google Shape;150;p19"/>
          <p:cNvSpPr/>
          <p:nvPr/>
        </p:nvSpPr>
        <p:spPr>
          <a:xfrm>
            <a:off x="4572000" y="4661280"/>
            <a:ext cx="4571700" cy="513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000" lIns="45700" spcFirstLastPara="1" rIns="457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19"/>
          <p:cNvSpPr/>
          <p:nvPr/>
        </p:nvSpPr>
        <p:spPr>
          <a:xfrm>
            <a:off x="8352360" y="4687200"/>
            <a:ext cx="837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FFFFFF"/>
                </a:solidFill>
              </a:rPr>
              <a:t>6</a:t>
            </a:r>
            <a:r>
              <a:rPr b="1" i="0" lang="pt-BR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/ 18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2" name="Google Shape;152;p19"/>
          <p:cNvPicPr preferRelativeResize="0"/>
          <p:nvPr/>
        </p:nvPicPr>
        <p:blipFill rotWithShape="1">
          <a:blip r:embed="rId3">
            <a:alphaModFix/>
          </a:blip>
          <a:srcRect b="20867" l="26920" r="25726" t="0"/>
          <a:stretch/>
        </p:blipFill>
        <p:spPr>
          <a:xfrm>
            <a:off x="4365543" y="4648100"/>
            <a:ext cx="412920" cy="53964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19"/>
          <p:cNvSpPr txBox="1"/>
          <p:nvPr/>
        </p:nvSpPr>
        <p:spPr>
          <a:xfrm>
            <a:off x="460325" y="1014600"/>
            <a:ext cx="7892100" cy="29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highlight>
                  <a:srgbClr val="EEEEEE"/>
                </a:highlight>
              </a:rPr>
              <a:t>Com que finalidade o conjunto de dados foi criado?</a:t>
            </a:r>
            <a:endParaRPr>
              <a:solidFill>
                <a:schemeClr val="dk1"/>
              </a:solidFill>
              <a:highlight>
                <a:srgbClr val="EEEEEE"/>
              </a:highlight>
            </a:endParaRPr>
          </a:p>
          <a:p>
            <a:pPr indent="-317500" lvl="0" marL="457200" rtl="0" algn="l">
              <a:lnSpc>
                <a:spcPct val="17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pt-BR">
                <a:solidFill>
                  <a:schemeClr val="dk1"/>
                </a:solidFill>
                <a:highlight>
                  <a:srgbClr val="FFFFFF"/>
                </a:highlight>
              </a:rPr>
              <a:t>Para dar suporte à pesquisa de malware e à validação da eficácia dos métodos de detecção de malware;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pt-BR">
                <a:solidFill>
                  <a:schemeClr val="dk1"/>
                </a:solidFill>
                <a:highlight>
                  <a:schemeClr val="lt1"/>
                </a:highlight>
              </a:rPr>
              <a:t>As instâncias representam as características de um binário de malware;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457200" rtl="0" algn="l">
              <a:lnSpc>
                <a:spcPct val="17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just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Google Shape;158;p20"/>
          <p:cNvGrpSpPr/>
          <p:nvPr/>
        </p:nvGrpSpPr>
        <p:grpSpPr>
          <a:xfrm>
            <a:off x="0" y="0"/>
            <a:ext cx="9143700" cy="513300"/>
            <a:chOff x="0" y="0"/>
            <a:chExt cx="9143700" cy="513300"/>
          </a:xfrm>
        </p:grpSpPr>
        <p:sp>
          <p:nvSpPr>
            <p:cNvPr id="159" name="Google Shape;159;p20"/>
            <p:cNvSpPr/>
            <p:nvPr/>
          </p:nvSpPr>
          <p:spPr>
            <a:xfrm>
              <a:off x="0" y="0"/>
              <a:ext cx="9143700" cy="513300"/>
            </a:xfrm>
            <a:prstGeom prst="rect">
              <a:avLst/>
            </a:prstGeom>
            <a:solidFill>
              <a:srgbClr val="2F5496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20"/>
            <p:cNvSpPr/>
            <p:nvPr/>
          </p:nvSpPr>
          <p:spPr>
            <a:xfrm>
              <a:off x="45720" y="72014"/>
              <a:ext cx="90522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BASE DE DADOS</a:t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1" name="Google Shape;161;p20"/>
          <p:cNvGrpSpPr/>
          <p:nvPr/>
        </p:nvGrpSpPr>
        <p:grpSpPr>
          <a:xfrm>
            <a:off x="0" y="4661280"/>
            <a:ext cx="9143700" cy="513300"/>
            <a:chOff x="0" y="4661280"/>
            <a:chExt cx="9143700" cy="513300"/>
          </a:xfrm>
        </p:grpSpPr>
        <p:sp>
          <p:nvSpPr>
            <p:cNvPr id="162" name="Google Shape;162;p20"/>
            <p:cNvSpPr/>
            <p:nvPr/>
          </p:nvSpPr>
          <p:spPr>
            <a:xfrm>
              <a:off x="0" y="4661280"/>
              <a:ext cx="9143700" cy="513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20"/>
            <p:cNvSpPr/>
            <p:nvPr/>
          </p:nvSpPr>
          <p:spPr>
            <a:xfrm>
              <a:off x="45720" y="4766040"/>
              <a:ext cx="9052200" cy="30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4" name="Google Shape;164;p20"/>
          <p:cNvSpPr/>
          <p:nvPr/>
        </p:nvSpPr>
        <p:spPr>
          <a:xfrm>
            <a:off x="4572000" y="4661280"/>
            <a:ext cx="4571700" cy="513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000" lIns="45700" spcFirstLastPara="1" rIns="457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20"/>
          <p:cNvSpPr/>
          <p:nvPr/>
        </p:nvSpPr>
        <p:spPr>
          <a:xfrm>
            <a:off x="8352360" y="4687200"/>
            <a:ext cx="837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FFFFFF"/>
                </a:solidFill>
              </a:rPr>
              <a:t>7</a:t>
            </a:r>
            <a:r>
              <a:rPr b="1" i="0" lang="pt-BR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/ 18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6" name="Google Shape;166;p20"/>
          <p:cNvPicPr preferRelativeResize="0"/>
          <p:nvPr/>
        </p:nvPicPr>
        <p:blipFill rotWithShape="1">
          <a:blip r:embed="rId3">
            <a:alphaModFix/>
          </a:blip>
          <a:srcRect b="20867" l="26920" r="25726" t="0"/>
          <a:stretch/>
        </p:blipFill>
        <p:spPr>
          <a:xfrm>
            <a:off x="4365543" y="4648100"/>
            <a:ext cx="412920" cy="539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4250" y="691350"/>
            <a:ext cx="8777352" cy="364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" name="Google Shape;172;p21"/>
          <p:cNvGrpSpPr/>
          <p:nvPr/>
        </p:nvGrpSpPr>
        <p:grpSpPr>
          <a:xfrm>
            <a:off x="0" y="0"/>
            <a:ext cx="9143700" cy="513300"/>
            <a:chOff x="0" y="0"/>
            <a:chExt cx="9143700" cy="513300"/>
          </a:xfrm>
        </p:grpSpPr>
        <p:sp>
          <p:nvSpPr>
            <p:cNvPr id="173" name="Google Shape;173;p21"/>
            <p:cNvSpPr/>
            <p:nvPr/>
          </p:nvSpPr>
          <p:spPr>
            <a:xfrm>
              <a:off x="0" y="0"/>
              <a:ext cx="9143700" cy="513300"/>
            </a:xfrm>
            <a:prstGeom prst="rect">
              <a:avLst/>
            </a:prstGeom>
            <a:solidFill>
              <a:srgbClr val="2F5496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21"/>
            <p:cNvSpPr/>
            <p:nvPr/>
          </p:nvSpPr>
          <p:spPr>
            <a:xfrm>
              <a:off x="45720" y="72014"/>
              <a:ext cx="90522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PRÉ-PROCESSAMENTO</a:t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5" name="Google Shape;175;p21"/>
          <p:cNvGrpSpPr/>
          <p:nvPr/>
        </p:nvGrpSpPr>
        <p:grpSpPr>
          <a:xfrm>
            <a:off x="0" y="4661280"/>
            <a:ext cx="9143700" cy="513300"/>
            <a:chOff x="0" y="4661280"/>
            <a:chExt cx="9143700" cy="513300"/>
          </a:xfrm>
        </p:grpSpPr>
        <p:sp>
          <p:nvSpPr>
            <p:cNvPr id="176" name="Google Shape;176;p21"/>
            <p:cNvSpPr/>
            <p:nvPr/>
          </p:nvSpPr>
          <p:spPr>
            <a:xfrm>
              <a:off x="0" y="4661280"/>
              <a:ext cx="9143700" cy="513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21"/>
            <p:cNvSpPr/>
            <p:nvPr/>
          </p:nvSpPr>
          <p:spPr>
            <a:xfrm>
              <a:off x="45720" y="4766040"/>
              <a:ext cx="9052200" cy="30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8" name="Google Shape;178;p21"/>
          <p:cNvSpPr/>
          <p:nvPr/>
        </p:nvSpPr>
        <p:spPr>
          <a:xfrm>
            <a:off x="4572000" y="4661280"/>
            <a:ext cx="4571700" cy="513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000" lIns="45700" spcFirstLastPara="1" rIns="457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21"/>
          <p:cNvSpPr/>
          <p:nvPr/>
        </p:nvSpPr>
        <p:spPr>
          <a:xfrm>
            <a:off x="8352360" y="4687200"/>
            <a:ext cx="837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FFFFFF"/>
                </a:solidFill>
              </a:rPr>
              <a:t>8</a:t>
            </a:r>
            <a:r>
              <a:rPr b="1" i="0" lang="pt-BR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/ 18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0" name="Google Shape;180;p21"/>
          <p:cNvPicPr preferRelativeResize="0"/>
          <p:nvPr/>
        </p:nvPicPr>
        <p:blipFill rotWithShape="1">
          <a:blip r:embed="rId3">
            <a:alphaModFix/>
          </a:blip>
          <a:srcRect b="20867" l="26920" r="25726" t="0"/>
          <a:stretch/>
        </p:blipFill>
        <p:spPr>
          <a:xfrm>
            <a:off x="4365530" y="4648100"/>
            <a:ext cx="412920" cy="53964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1"/>
          <p:cNvSpPr txBox="1"/>
          <p:nvPr/>
        </p:nvSpPr>
        <p:spPr>
          <a:xfrm>
            <a:off x="460325" y="1014600"/>
            <a:ext cx="7892100" cy="29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A primeira etapa: pré-processamento dos dados.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</a:t>
            </a:r>
            <a:endParaRPr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Carregamento e Limpeza: Tratar dados ausentes na variável alvo.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Depois disso, tratamos os valores ausentes nas demais colunas utilizando a técnica </a:t>
            </a:r>
            <a:r>
              <a:rPr i="1" lang="pt-BR"/>
              <a:t>SimpleImputer</a:t>
            </a:r>
            <a:r>
              <a:rPr lang="pt-BR"/>
              <a:t>, com a estratégia </a:t>
            </a:r>
            <a:r>
              <a:rPr i="1" lang="pt-BR"/>
              <a:t>constant</a:t>
            </a:r>
            <a:r>
              <a:rPr lang="pt-BR"/>
              <a:t> e preenchimento com o valor zero.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6" name="Google Shape;186;p22"/>
          <p:cNvGrpSpPr/>
          <p:nvPr/>
        </p:nvGrpSpPr>
        <p:grpSpPr>
          <a:xfrm>
            <a:off x="0" y="0"/>
            <a:ext cx="9143700" cy="513300"/>
            <a:chOff x="0" y="0"/>
            <a:chExt cx="9143700" cy="513300"/>
          </a:xfrm>
        </p:grpSpPr>
        <p:sp>
          <p:nvSpPr>
            <p:cNvPr id="187" name="Google Shape;187;p22"/>
            <p:cNvSpPr/>
            <p:nvPr/>
          </p:nvSpPr>
          <p:spPr>
            <a:xfrm>
              <a:off x="0" y="0"/>
              <a:ext cx="9143700" cy="513300"/>
            </a:xfrm>
            <a:prstGeom prst="rect">
              <a:avLst/>
            </a:prstGeom>
            <a:solidFill>
              <a:srgbClr val="2F5496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22"/>
            <p:cNvSpPr/>
            <p:nvPr/>
          </p:nvSpPr>
          <p:spPr>
            <a:xfrm>
              <a:off x="45720" y="72014"/>
              <a:ext cx="90522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DIVISÃO EM TREINO E TESTE</a:t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9" name="Google Shape;189;p22"/>
          <p:cNvGrpSpPr/>
          <p:nvPr/>
        </p:nvGrpSpPr>
        <p:grpSpPr>
          <a:xfrm>
            <a:off x="0" y="4661280"/>
            <a:ext cx="9143700" cy="513300"/>
            <a:chOff x="0" y="4661280"/>
            <a:chExt cx="9143700" cy="513300"/>
          </a:xfrm>
        </p:grpSpPr>
        <p:sp>
          <p:nvSpPr>
            <p:cNvPr id="190" name="Google Shape;190;p22"/>
            <p:cNvSpPr/>
            <p:nvPr/>
          </p:nvSpPr>
          <p:spPr>
            <a:xfrm>
              <a:off x="0" y="4661280"/>
              <a:ext cx="9143700" cy="513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22"/>
            <p:cNvSpPr/>
            <p:nvPr/>
          </p:nvSpPr>
          <p:spPr>
            <a:xfrm>
              <a:off x="45720" y="4766040"/>
              <a:ext cx="9052200" cy="30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2" name="Google Shape;192;p22"/>
          <p:cNvSpPr/>
          <p:nvPr/>
        </p:nvSpPr>
        <p:spPr>
          <a:xfrm>
            <a:off x="4572000" y="4661280"/>
            <a:ext cx="4571700" cy="513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000" lIns="45700" spcFirstLastPara="1" rIns="457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22"/>
          <p:cNvSpPr/>
          <p:nvPr/>
        </p:nvSpPr>
        <p:spPr>
          <a:xfrm>
            <a:off x="8352360" y="4687200"/>
            <a:ext cx="837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FFFFFF"/>
                </a:solidFill>
              </a:rPr>
              <a:t>9</a:t>
            </a:r>
            <a:r>
              <a:rPr b="1" i="0" lang="pt-BR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/ 18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4" name="Google Shape;194;p22"/>
          <p:cNvPicPr preferRelativeResize="0"/>
          <p:nvPr/>
        </p:nvPicPr>
        <p:blipFill rotWithShape="1">
          <a:blip r:embed="rId3">
            <a:alphaModFix/>
          </a:blip>
          <a:srcRect b="20867" l="26920" r="25726" t="0"/>
          <a:stretch/>
        </p:blipFill>
        <p:spPr>
          <a:xfrm>
            <a:off x="4199918" y="4648100"/>
            <a:ext cx="412920" cy="53964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2"/>
          <p:cNvSpPr txBox="1"/>
          <p:nvPr/>
        </p:nvSpPr>
        <p:spPr>
          <a:xfrm>
            <a:off x="460325" y="1014600"/>
            <a:ext cx="7892100" cy="29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Após o pré-processamento dos dados, realizamos a divisão entre os conjuntos de treino e teste.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Utilizamos a função </a:t>
            </a:r>
            <a:r>
              <a:rPr i="1" lang="pt-BR"/>
              <a:t>train_test_split</a:t>
            </a:r>
            <a:r>
              <a:rPr lang="pt-BR"/>
              <a:t>, da biblioteca </a:t>
            </a:r>
            <a:r>
              <a:rPr i="1" lang="pt-BR"/>
              <a:t>sklearn.model_selection</a:t>
            </a:r>
            <a:r>
              <a:rPr lang="pt-BR"/>
              <a:t>, para separar os dados em 70% para treino e 30% para teste com o parâmetro </a:t>
            </a:r>
            <a:r>
              <a:rPr i="1" lang="pt-BR"/>
              <a:t>stratify=y.</a:t>
            </a:r>
            <a:endParaRPr i="1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