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9"/>
    <p:restoredTop sz="94696"/>
  </p:normalViewPr>
  <p:slideViewPr>
    <p:cSldViewPr snapToGrid="0" snapToObjects="1">
      <p:cViewPr>
        <p:scale>
          <a:sx n="90" d="100"/>
          <a:sy n="90" d="100"/>
        </p:scale>
        <p:origin x="-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6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abiertos.bogota.gov.co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EA51A-3415-4049-83F7-D33007CB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D66B2-7C09-754E-9D49-03D51D1E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0"/>
            <a:ext cx="11253788" cy="1524000"/>
          </a:xfrm>
        </p:spPr>
        <p:txBody>
          <a:bodyPr>
            <a:normAutofit/>
          </a:bodyPr>
          <a:lstStyle/>
          <a:p>
            <a:pPr algn="l"/>
            <a:r>
              <a:rPr lang="en-CO" sz="4400" dirty="0"/>
              <a:t>SUPPLY STORE LOCATION – BOGOTÁ D.C.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D2824-B702-4E40-9BCD-1C25BEF9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083733"/>
            <a:ext cx="6054436" cy="1524000"/>
          </a:xfrm>
        </p:spPr>
        <p:txBody>
          <a:bodyPr>
            <a:normAutofit/>
          </a:bodyPr>
          <a:lstStyle/>
          <a:p>
            <a:pPr algn="l"/>
            <a:r>
              <a:rPr lang="en-CO" dirty="0"/>
              <a:t>IBM -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60457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796B-FC36-504E-8F66-904415A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742F-4CEA-3042-918C-8A169B4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of neighborhoods with major number of restaurants in Bogotá was taken from City Hall Data website. 515 x7 features : </a:t>
            </a:r>
            <a:r>
              <a:rPr lang="en-US" u="sng" dirty="0">
                <a:hlinkClick r:id="rId3"/>
              </a:rPr>
              <a:t>https://datosabiertos.bogota.gov.co</a:t>
            </a:r>
            <a:endParaRPr lang="en-US" dirty="0"/>
          </a:p>
          <a:p>
            <a:r>
              <a:rPr lang="en-US" dirty="0"/>
              <a:t>The number of restaurants and their type and location in every neighborhood will be obtained using </a:t>
            </a:r>
            <a:r>
              <a:rPr lang="en-US" b="1" dirty="0"/>
              <a:t>Foursquare API, </a:t>
            </a:r>
            <a:r>
              <a:rPr lang="en-US" dirty="0"/>
              <a:t>3549 venues.</a:t>
            </a:r>
          </a:p>
          <a:p>
            <a:r>
              <a:rPr lang="en-US" dirty="0"/>
              <a:t>Repeated and nan values were drop</a:t>
            </a:r>
          </a:p>
        </p:txBody>
      </p:sp>
    </p:spTree>
    <p:extLst>
      <p:ext uri="{BB962C8B-B14F-4D97-AF65-F5344CB8AC3E}">
        <p14:creationId xmlns:p14="http://schemas.microsoft.com/office/powerpoint/2010/main" val="392363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796B-FC36-504E-8F66-904415A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Restaurants/Bar Geolocation</a:t>
            </a:r>
            <a:endParaRPr lang="en-CO" dirty="0"/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BC694F1-432C-0948-BBDB-DF13C4B9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220" y="2486025"/>
            <a:ext cx="3873500" cy="285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E92E7-9EA6-F149-9266-4050DE19C9BA}"/>
              </a:ext>
            </a:extLst>
          </p:cNvPr>
          <p:cNvSpPr txBox="1"/>
          <p:nvPr/>
        </p:nvSpPr>
        <p:spPr>
          <a:xfrm>
            <a:off x="1216315" y="2286000"/>
            <a:ext cx="4405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/>
              <a:t>H</a:t>
            </a:r>
            <a:r>
              <a:rPr lang="en-US" dirty="0" err="1"/>
              <a:t>i</a:t>
            </a:r>
            <a:r>
              <a:rPr lang="en-CO" dirty="0"/>
              <a:t>gh concentration of registred restaurants in the west of Bogota, un the Chapinero and Usqaquen Borough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A63761-09F1-F447-AB2A-B118D82D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3429000"/>
            <a:ext cx="4997450" cy="215265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B96C7-F351-0E40-B033-7C3ADD13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30" y="3429000"/>
            <a:ext cx="4997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796B-FC36-504E-8F66-904415A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FOURSQUARE  Data Acquisition and processing </a:t>
            </a:r>
            <a:endParaRPr lang="en-CO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18D0A-9860-2D4D-AC55-09167384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326413"/>
            <a:ext cx="4995862" cy="1957388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A5C85-A1F1-F54A-9ABF-84904761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94" y="3326413"/>
            <a:ext cx="5072594" cy="1957388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5D170FD1-7E8C-1741-8AF8-A2D097C6C381}"/>
              </a:ext>
            </a:extLst>
          </p:cNvPr>
          <p:cNvSpPr/>
          <p:nvPr/>
        </p:nvSpPr>
        <p:spPr>
          <a:xfrm>
            <a:off x="5174189" y="4305107"/>
            <a:ext cx="442914" cy="26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94286-0BAD-E74F-8C2F-76ADE91E7D32}"/>
              </a:ext>
            </a:extLst>
          </p:cNvPr>
          <p:cNvSpPr txBox="1"/>
          <p:nvPr/>
        </p:nvSpPr>
        <p:spPr>
          <a:xfrm>
            <a:off x="2081212" y="274155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/>
              <a:t>Initial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678C2-E232-8444-A554-EDE32930CE55}"/>
              </a:ext>
            </a:extLst>
          </p:cNvPr>
          <p:cNvSpPr txBox="1"/>
          <p:nvPr/>
        </p:nvSpPr>
        <p:spPr>
          <a:xfrm>
            <a:off x="7502919" y="2741555"/>
            <a:ext cx="1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/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28341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796B-FC36-504E-8F66-904415A6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71" y="-26956"/>
            <a:ext cx="10668000" cy="1524000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</a:t>
            </a:r>
            <a:endParaRPr lang="en-CO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D170FD1-7E8C-1741-8AF8-A2D097C6C381}"/>
              </a:ext>
            </a:extLst>
          </p:cNvPr>
          <p:cNvSpPr/>
          <p:nvPr/>
        </p:nvSpPr>
        <p:spPr>
          <a:xfrm>
            <a:off x="7839470" y="2268251"/>
            <a:ext cx="1098024" cy="525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94286-0BAD-E74F-8C2F-76ADE91E7D32}"/>
              </a:ext>
            </a:extLst>
          </p:cNvPr>
          <p:cNvSpPr txBox="1"/>
          <p:nvPr/>
        </p:nvSpPr>
        <p:spPr>
          <a:xfrm>
            <a:off x="352425" y="1127711"/>
            <a:ext cx="23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/>
              <a:t>Kmeans 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2B35B-9750-1E4E-90D2-D71BDFB3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1" y="1533665"/>
            <a:ext cx="6450853" cy="205765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34061D-0216-7F47-AABA-8E313FD7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6" y="4295507"/>
            <a:ext cx="5775588" cy="23385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C4445C-21F6-C541-9993-7E6856E84604}"/>
              </a:ext>
            </a:extLst>
          </p:cNvPr>
          <p:cNvSpPr txBox="1"/>
          <p:nvPr/>
        </p:nvSpPr>
        <p:spPr>
          <a:xfrm>
            <a:off x="5154942" y="3591321"/>
            <a:ext cx="527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/>
              <a:t>Kmeans Clusters by Venues Category in each neighborhood</a:t>
            </a:r>
          </a:p>
        </p:txBody>
      </p:sp>
    </p:spTree>
    <p:extLst>
      <p:ext uri="{BB962C8B-B14F-4D97-AF65-F5344CB8AC3E}">
        <p14:creationId xmlns:p14="http://schemas.microsoft.com/office/powerpoint/2010/main" val="33666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E680-4174-1643-86E5-96E4E1A5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95626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Clusters Geolocation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72C299-6B15-214C-9437-6B0F281F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r="43862" b="1"/>
          <a:stretch/>
        </p:blipFill>
        <p:spPr>
          <a:xfrm>
            <a:off x="3637106" y="753765"/>
            <a:ext cx="4203026" cy="534223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D766E27-9448-0548-B72B-E1AB2C792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7" r="15714"/>
          <a:stretch/>
        </p:blipFill>
        <p:spPr>
          <a:xfrm>
            <a:off x="8118098" y="942784"/>
            <a:ext cx="3268134" cy="2510250"/>
          </a:xfrm>
          <a:prstGeom prst="rect">
            <a:avLst/>
          </a:prstGeom>
        </p:spPr>
      </p:pic>
      <p:pic>
        <p:nvPicPr>
          <p:cNvPr id="11" name="Picture 10" descr="A picture containing large&#10;&#10;Description automatically generated">
            <a:extLst>
              <a:ext uri="{FF2B5EF4-FFF2-40B4-BE49-F238E27FC236}">
                <a16:creationId xmlns:a16="http://schemas.microsoft.com/office/drawing/2014/main" id="{A548E1F5-2D47-7043-AA26-C2A280EF2F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6" r="14324"/>
          <a:stretch/>
        </p:blipFill>
        <p:spPr>
          <a:xfrm>
            <a:off x="8157842" y="4161048"/>
            <a:ext cx="3268134" cy="2510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77489-422A-0343-AD00-8C50CDB74F8B}"/>
              </a:ext>
            </a:extLst>
          </p:cNvPr>
          <p:cNvSpPr txBox="1"/>
          <p:nvPr/>
        </p:nvSpPr>
        <p:spPr>
          <a:xfrm>
            <a:off x="8381999" y="472451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Cluster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36F3D0-7DA7-5249-973E-7593D9F8F8E7}"/>
              </a:ext>
            </a:extLst>
          </p:cNvPr>
          <p:cNvSpPr txBox="1"/>
          <p:nvPr/>
        </p:nvSpPr>
        <p:spPr>
          <a:xfrm>
            <a:off x="8439149" y="3633818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Cluster = 2</a:t>
            </a:r>
          </a:p>
        </p:txBody>
      </p:sp>
    </p:spTree>
    <p:extLst>
      <p:ext uri="{BB962C8B-B14F-4D97-AF65-F5344CB8AC3E}">
        <p14:creationId xmlns:p14="http://schemas.microsoft.com/office/powerpoint/2010/main" val="325257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DCE8-7BB0-364D-9BE4-54B0F0F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D680-DB6A-1E4F-AACF-BCFF6544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</a:t>
            </a:r>
            <a:r>
              <a:rPr lang="en-US" dirty="0"/>
              <a:t>analysis shows that although there is a great number of restaurants in Bogotá, there are pockets of low restaurant density on the east and north. Highest concentration of restaurants was detected on west and </a:t>
            </a:r>
            <a:r>
              <a:rPr lang="en-US" dirty="0" err="1"/>
              <a:t>downtwon</a:t>
            </a:r>
            <a:r>
              <a:rPr lang="en-US" dirty="0"/>
              <a:t> , so we focused our attention to </a:t>
            </a:r>
            <a:r>
              <a:rPr lang="en-US" dirty="0" err="1"/>
              <a:t>areasto</a:t>
            </a:r>
            <a:r>
              <a:rPr lang="en-US" dirty="0"/>
              <a:t> north-west, west and south west, corresponding to boroughs </a:t>
            </a:r>
            <a:r>
              <a:rPr lang="en-US" dirty="0" err="1"/>
              <a:t>Chapinero</a:t>
            </a:r>
            <a:r>
              <a:rPr lang="en-US" dirty="0"/>
              <a:t>, </a:t>
            </a:r>
            <a:r>
              <a:rPr lang="en-US" dirty="0" err="1"/>
              <a:t>Usaquen</a:t>
            </a:r>
            <a:r>
              <a:rPr lang="en-US" dirty="0"/>
              <a:t> and Santa Fe. Another borough was identified as potentially interesting (</a:t>
            </a:r>
            <a:r>
              <a:rPr lang="en-US" dirty="0" err="1"/>
              <a:t>Salitre</a:t>
            </a:r>
            <a:r>
              <a:rPr lang="en-US" dirty="0"/>
              <a:t>), but our attention was focused on </a:t>
            </a:r>
            <a:r>
              <a:rPr lang="en-US" dirty="0" err="1"/>
              <a:t>Chapinero</a:t>
            </a:r>
            <a:r>
              <a:rPr lang="en-US" dirty="0"/>
              <a:t> and </a:t>
            </a:r>
            <a:r>
              <a:rPr lang="en-US" dirty="0" err="1"/>
              <a:t>Usaquen</a:t>
            </a:r>
            <a:r>
              <a:rPr lang="en-US" dirty="0"/>
              <a:t> which offer a combination of popularity among tourists, closeness to city center, strong socio-economic dynamics.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27666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DCE8-7BB0-364D-9BE4-54B0F0F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D680-DB6A-1E4F-AACF-BCFF6544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the Clustering was applied, the cluster number 1 and 4, showed a high density of restaurants of different categories, however as can be seen in the map and the scatter plot, it can be seen that the neighborhoods of cluster 1 are geographically closer, which would allow positioning the supply store that would have a greater potential market, reason why it is necessary to look for a location in one of these neighborhoods.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9219257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5E8E2"/>
      </a:lt2>
      <a:accent1>
        <a:srgbClr val="8E29E7"/>
      </a:accent1>
      <a:accent2>
        <a:srgbClr val="513FDC"/>
      </a:accent2>
      <a:accent3>
        <a:srgbClr val="2963E7"/>
      </a:accent3>
      <a:accent4>
        <a:srgbClr val="17A0D5"/>
      </a:accent4>
      <a:accent5>
        <a:srgbClr val="21B8A3"/>
      </a:accent5>
      <a:accent6>
        <a:srgbClr val="14BB5F"/>
      </a:accent6>
      <a:hlink>
        <a:srgbClr val="31919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SUPPLY STORE LOCATION – BOGOTÁ D.C.</vt:lpstr>
      <vt:lpstr>Data acquisition and cleaning</vt:lpstr>
      <vt:lpstr>Restaurants/Bar Geolocation</vt:lpstr>
      <vt:lpstr>FOURSQUARE  Data Acquisition and processing </vt:lpstr>
      <vt:lpstr>Kmeans Clustering </vt:lpstr>
      <vt:lpstr>Clusters Geolocation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STORE LOCATION – BOGOTÁ D.C.</dc:title>
  <dc:creator>Daniel Felipe Duarte Algarra</dc:creator>
  <cp:lastModifiedBy>Daniel Felipe Duarte Algarra</cp:lastModifiedBy>
  <cp:revision>1</cp:revision>
  <dcterms:created xsi:type="dcterms:W3CDTF">2020-07-29T19:19:28Z</dcterms:created>
  <dcterms:modified xsi:type="dcterms:W3CDTF">2020-07-29T19:22:28Z</dcterms:modified>
</cp:coreProperties>
</file>