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9144000" cy="5143500" type="screen16x9"/>
  <p:notesSz cx="6858000" cy="9144000"/>
  <p:embeddedFontLst>
    <p:embeddedFont>
      <p:font typeface="Francois One" panose="020B0604020202020204" charset="0"/>
      <p:regular r:id="rId91"/>
    </p:embeddedFont>
    <p:embeddedFont>
      <p:font typeface="Roboto" panose="02000000000000000000" pitchFamily="2" charset="0"/>
      <p:regular r:id="rId92"/>
      <p:bold r:id="rId93"/>
      <p:italic r:id="rId94"/>
      <p:boldItalic r:id="rId95"/>
    </p:embeddedFont>
    <p:embeddedFont>
      <p:font typeface="Roboto Mono" panose="020B0604020202020204" charset="0"/>
      <p:regular r:id="rId96"/>
      <p:bold r:id="rId97"/>
      <p:italic r:id="rId98"/>
      <p:boldItalic r:id="rId9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24A05D-52F1-4406-A7DC-22AAD25A506D}">
  <a:tblStyle styleId="{1F24A05D-52F1-4406-A7DC-22AAD25A5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7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df04368b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df04368b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df04368b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df04368b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df04368b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df04368b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ea31944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ea31944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df04368b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df04368b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df04368b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df04368b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ea319442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ea319442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df04368b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df04368b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df04368b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df04368b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df04368b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df04368b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df04368b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df04368b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86ba8f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86ba8ff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df04368bf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df04368bf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df04368b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df04368b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df04368b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df04368b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df04368b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df04368bf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5a8149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5a8149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2506ab7f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2506ab7f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df04368b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df04368b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df04368b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df04368b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df04368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df04368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df04368b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df04368b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df04368bf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df04368bf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df04368b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df04368b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df04368b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df04368b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df04368b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df04368bf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df04368b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df04368bf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df04368bf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df04368bf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0df04368b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0df04368b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df04368b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df04368b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df04368bf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0df04368bf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f04368b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f04368b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df04368b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df04368b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ea31944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ea31944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 from 06:28 to 8:28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df04368b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df04368bf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df04368bf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df04368bf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cd731387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cd731387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cd73138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cd73138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cd73138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cd73138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d731387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d731387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0cd731387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0cd731387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cd731387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cd731387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f04368b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f04368b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0cd731387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0cd731387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cd731387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cd731387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cd731387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cd731387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0cd73138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0cd731387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0df04368b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0df04368b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df04368bf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0df04368bf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df04368b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0df04368b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0df04368b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0df04368b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0df04368bf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0df04368bf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0df04368bf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0df04368bf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f04368b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f04368b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df04368bf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df04368bf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df04368bf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df04368bf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0df04368bf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0df04368bf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df04368bf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df04368bf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14734fe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14734fe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0df04368bf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0df04368bf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0df04368bf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0df04368bf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0df04368bf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0df04368bf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df04368bf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df04368bf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0df04368b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0df04368b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df04368b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df04368b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0df04368b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0df04368b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0cd731387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0cd7313870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0df04368bf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0df04368bf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12c559c1c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12c559c1c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df04368bf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df04368bf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0df04368bf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0df04368bf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0df04368bf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0df04368bf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d9ea1dd32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d9ea1dd32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0df04368bf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0df04368bf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0cd731387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0cd731387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f04368b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df04368b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cd73138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cd73138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0cd731387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0cd731387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0cd731387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0cd731387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cd7313870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0cd7313870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0df04368bf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0df04368bf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d87c4045d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d87c4045d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d87c4045d0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d87c4045d0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16e3789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16e3789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f04368b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f04368b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yangelo.com/referen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169f4cf3a48640cde4d489f7a6c07b5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hyperlink" Target="https://pyangelo.com/referen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BJU2drrtC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44dedfc89ab3ecdb1971788090868d93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c745d4997a77ee7eecb3bbf39a849abb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yangelo.com/sketch/b405343da3dcd6ffea6b3dabf5781416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pyangelo.com/sketch/4a68c5c94855076b148a58238fc61d8b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sa/4.0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pyangelo.com/sketch/d2e7615340d058e54b98a91881cf61d2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hyperlink" Target="https://pyangelo.com/sketch/33186064d45aa661bfe5dfd8ed6b751a" TargetMode="External"/><Relationship Id="rId4" Type="http://schemas.openxmlformats.org/officeDocument/2006/relationships/hyperlink" Target="https://pyangelo.com/sketch/0ba3410ed56dd426f5129c66e60329f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1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Coordinates, Colours, and Shapes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Graphical Programming?</a:t>
            </a:r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3490100" y="1406000"/>
            <a:ext cx="3550500" cy="71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PyAngelo is interactive and fun!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/>
          <p:nvPr/>
        </p:nvSpPr>
        <p:spPr>
          <a:xfrm>
            <a:off x="3936150" y="2234925"/>
            <a:ext cx="4518300" cy="71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It teaches more Python fundamentals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3936150" y="3063850"/>
            <a:ext cx="4518300" cy="71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PyAngelo can be done 100% online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3490100" y="3892775"/>
            <a:ext cx="3550500" cy="711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You’ll become a better coder!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l="10217" r="10209" b="69"/>
          <a:stretch/>
        </p:blipFill>
        <p:spPr>
          <a:xfrm>
            <a:off x="885275" y="1949825"/>
            <a:ext cx="2079600" cy="20796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" name="Google Shape;121;p26">
            <a:extLst>
              <a:ext uri="{FF2B5EF4-FFF2-40B4-BE49-F238E27FC236}">
                <a16:creationId xmlns:a16="http://schemas.microsoft.com/office/drawing/2014/main" id="{D5B9AED1-2BED-4E9A-9306-471BE4F3C6B4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PyAngelo…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can create some amazing artwork, games, and animations using PyAngelo, we need to learn some basics</a:t>
            </a:r>
            <a:br>
              <a:rPr lang="en-GB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These basics include: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Coordinate system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Colours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125" y="2047425"/>
            <a:ext cx="3375301" cy="1898607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A7E246A6-66F2-43E4-A243-EAA9D6119766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2072550"/>
            <a:ext cx="85206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Functions</a:t>
            </a:r>
            <a:endParaRPr sz="4500"/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 amt="6000"/>
          </a:blip>
          <a:srcRect b="19478"/>
          <a:stretch/>
        </p:blipFill>
        <p:spPr>
          <a:xfrm>
            <a:off x="2450963" y="463374"/>
            <a:ext cx="4242077" cy="42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381DE127-9568-43DD-A6AD-1DE479B29946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programming, </a:t>
            </a: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allow coders to condense a lot of code into one line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example, if you want someone to bake you a cake, you could tell them every single step: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1. Preheat the oven to 180 degrees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2. Crack 2 eggs in a bowl and whisk them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3. Add in 3 cups of flour…</a:t>
            </a:r>
            <a:br>
              <a:rPr lang="en-GB" sz="1600"/>
            </a:b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However, this would be much simpler if we just said “bake me a mud cake” and our chef followed their own recipe - this is like a </a:t>
            </a:r>
            <a:r>
              <a:rPr lang="en-GB" b="1">
                <a:solidFill>
                  <a:srgbClr val="E93761"/>
                </a:solidFill>
              </a:rPr>
              <a:t>function</a:t>
            </a:r>
            <a:r>
              <a:rPr lang="en-GB"/>
              <a:t>!</a:t>
            </a:r>
            <a:endParaRPr/>
          </a:p>
        </p:txBody>
      </p:sp>
      <p:sp>
        <p:nvSpPr>
          <p:cNvPr id="7" name="Google Shape;121;p26">
            <a:extLst>
              <a:ext uri="{FF2B5EF4-FFF2-40B4-BE49-F238E27FC236}">
                <a16:creationId xmlns:a16="http://schemas.microsoft.com/office/drawing/2014/main" id="{0078A995-4EF2-4AED-AB4F-FFA654253C01}"/>
              </a:ext>
            </a:extLst>
          </p:cNvPr>
          <p:cNvSpPr txBox="1"/>
          <p:nvPr/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940813" y="1134675"/>
            <a:ext cx="3176700" cy="2389200"/>
          </a:xfrm>
          <a:prstGeom prst="rect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Preheat oven to 180 deg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Crack 2 eggs in a bowl and whisk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3 cups of flour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50g butter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100g cocoa powder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…</a:t>
            </a: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5026488" y="1134675"/>
            <a:ext cx="3176700" cy="2389200"/>
          </a:xfrm>
          <a:prstGeom prst="rect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Bake a mud cake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950" y="2998900"/>
            <a:ext cx="1960100" cy="19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B4E319A7-F147-4A74-994B-E877DC0D1056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940813" y="1134675"/>
            <a:ext cx="3176700" cy="2389200"/>
          </a:xfrm>
          <a:prstGeom prst="rect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Preheat oven to 180 deg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Crack 2 eggs in a bowl and whisk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3 cups of flour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50g butter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100g cocoa powder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…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5026488" y="1134675"/>
            <a:ext cx="3176700" cy="2389200"/>
          </a:xfrm>
          <a:prstGeom prst="rect">
            <a:avLst/>
          </a:prstGeom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Bake a mud cake</a:t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950" y="2998900"/>
            <a:ext cx="1960100" cy="19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/>
          <p:nvPr/>
        </p:nvSpPr>
        <p:spPr>
          <a:xfrm>
            <a:off x="5774575" y="3248050"/>
            <a:ext cx="31767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Both of these instructions make a cake, but one is much easier for us to say!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21;p26">
            <a:extLst>
              <a:ext uri="{FF2B5EF4-FFF2-40B4-BE49-F238E27FC236}">
                <a16:creationId xmlns:a16="http://schemas.microsoft.com/office/drawing/2014/main" id="{22AEB79C-F0E2-4525-8E97-A86139DE4BC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make it much </a:t>
            </a:r>
            <a:r>
              <a:rPr lang="en-GB" b="1"/>
              <a:t>easier for us to communicate</a:t>
            </a:r>
            <a:r>
              <a:rPr lang="en-GB"/>
              <a:t> with computers. </a:t>
            </a:r>
            <a:r>
              <a:rPr lang="en-GB" b="1">
                <a:solidFill>
                  <a:srgbClr val="E93761"/>
                </a:solidFill>
              </a:rPr>
              <a:t>PyAngelo </a:t>
            </a:r>
            <a:r>
              <a:rPr lang="en-GB"/>
              <a:t>has many functions that make it easier for us to draw shape, some examples include: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37" name="Google Shape;237;p40"/>
          <p:cNvGraphicFramePr/>
          <p:nvPr/>
        </p:nvGraphicFramePr>
        <p:xfrm>
          <a:off x="1019750" y="2221225"/>
          <a:ext cx="7239000" cy="1867825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circle()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line()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8" name="Google Shape;238;p40"/>
          <p:cNvSpPr/>
          <p:nvPr/>
        </p:nvSpPr>
        <p:spPr>
          <a:xfrm>
            <a:off x="1669675" y="2221225"/>
            <a:ext cx="1131900" cy="1131900"/>
          </a:xfrm>
          <a:prstGeom prst="ellipse">
            <a:avLst/>
          </a:prstGeom>
          <a:solidFill>
            <a:srgbClr val="479F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40"/>
          <p:cNvCxnSpPr/>
          <p:nvPr/>
        </p:nvCxnSpPr>
        <p:spPr>
          <a:xfrm>
            <a:off x="3821150" y="2787175"/>
            <a:ext cx="1636200" cy="0"/>
          </a:xfrm>
          <a:prstGeom prst="straightConnector1">
            <a:avLst/>
          </a:prstGeom>
          <a:noFill/>
          <a:ln w="76200" cap="flat" cmpd="sng">
            <a:solidFill>
              <a:srgbClr val="B5286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0"/>
          <p:cNvSpPr/>
          <p:nvPr/>
        </p:nvSpPr>
        <p:spPr>
          <a:xfrm>
            <a:off x="6154325" y="2456575"/>
            <a:ext cx="1770600" cy="661200"/>
          </a:xfrm>
          <a:prstGeom prst="rect">
            <a:avLst/>
          </a:prstGeom>
          <a:solidFill>
            <a:srgbClr val="FFD4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00" y="4394950"/>
            <a:ext cx="497574" cy="49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1669675" y="4412888"/>
            <a:ext cx="558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functions (and many more) can be found </a:t>
            </a:r>
            <a:r>
              <a:rPr lang="en-GB" sz="1800" u="sng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1B0469CF-B521-4ADB-8CF1-E851DEF18B62}"/>
              </a:ext>
            </a:extLst>
          </p:cNvPr>
          <p:cNvSpPr txBox="1"/>
          <p:nvPr/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bakeCake(</a:t>
            </a:r>
            <a:r>
              <a:rPr lang="en-GB" sz="2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‘mud’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180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96A24563-CF7B-4698-81E9-9DE3CE5EE734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bakeCake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4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‘mud’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180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4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42"/>
          <p:cNvSpPr/>
          <p:nvPr/>
        </p:nvSpPr>
        <p:spPr>
          <a:xfrm>
            <a:off x="789538" y="2571750"/>
            <a:ext cx="31767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This is our function </a:t>
            </a:r>
            <a:r>
              <a:rPr lang="en-GB" sz="1800"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" name="Google Shape;256;p42"/>
          <p:cNvCxnSpPr>
            <a:stCxn id="255" idx="0"/>
          </p:cNvCxnSpPr>
          <p:nvPr/>
        </p:nvCxnSpPr>
        <p:spPr>
          <a:xfrm rot="10800000" flipH="1">
            <a:off x="2377888" y="1628550"/>
            <a:ext cx="638700" cy="943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0E53EACC-6A88-40E5-9587-B3885DCD2EE3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</a:t>
            </a:r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bakeCake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‘mud’, 180, 20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789538" y="2571750"/>
            <a:ext cx="31767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This is our function </a:t>
            </a:r>
            <a:r>
              <a:rPr lang="en-GB" sz="1800"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5177763" y="2571750"/>
            <a:ext cx="31767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These are our </a:t>
            </a:r>
            <a:r>
              <a:rPr lang="en-GB" sz="18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 b="1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43"/>
          <p:cNvCxnSpPr>
            <a:stCxn id="263" idx="0"/>
          </p:cNvCxnSpPr>
          <p:nvPr/>
        </p:nvCxnSpPr>
        <p:spPr>
          <a:xfrm rot="10800000" flipH="1">
            <a:off x="2377888" y="1628550"/>
            <a:ext cx="638700" cy="943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43"/>
          <p:cNvCxnSpPr>
            <a:stCxn id="264" idx="0"/>
          </p:cNvCxnSpPr>
          <p:nvPr/>
        </p:nvCxnSpPr>
        <p:spPr>
          <a:xfrm rot="10800000">
            <a:off x="5695113" y="1672950"/>
            <a:ext cx="1071000" cy="89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21;p26">
            <a:extLst>
              <a:ext uri="{FF2B5EF4-FFF2-40B4-BE49-F238E27FC236}">
                <a16:creationId xmlns:a16="http://schemas.microsoft.com/office/drawing/2014/main" id="{C7B486CB-1DA6-4F37-81B8-3B7F83D3608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3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lesson, you should be able to: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what graphical programming is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sketch shapes using PyAngelo and its associated coordinate system 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coordinate system in our graphical environment to draw shapes using code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practice representing colours in RGB format</a:t>
            </a: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2" name="Google Shape;122;p26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</a:t>
            </a: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bakeCake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24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‘mud’, 180, 20</a:t>
            </a:r>
            <a:r>
              <a:rPr lang="en-GB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789538" y="2571750"/>
            <a:ext cx="31767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This is our function </a:t>
            </a:r>
            <a:r>
              <a:rPr lang="en-GB" sz="1800"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5177763" y="2571750"/>
            <a:ext cx="31767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E937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These are our </a:t>
            </a:r>
            <a:r>
              <a:rPr lang="en-GB" sz="1800"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 b="1">
              <a:solidFill>
                <a:srgbClr val="674E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44"/>
          <p:cNvCxnSpPr>
            <a:stCxn id="273" idx="0"/>
          </p:cNvCxnSpPr>
          <p:nvPr/>
        </p:nvCxnSpPr>
        <p:spPr>
          <a:xfrm rot="10800000" flipH="1">
            <a:off x="2377888" y="1628550"/>
            <a:ext cx="638700" cy="9432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44"/>
          <p:cNvCxnSpPr>
            <a:stCxn id="274" idx="0"/>
          </p:cNvCxnSpPr>
          <p:nvPr/>
        </p:nvCxnSpPr>
        <p:spPr>
          <a:xfrm rot="10800000">
            <a:off x="5695113" y="1672950"/>
            <a:ext cx="1071000" cy="898800"/>
          </a:xfrm>
          <a:prstGeom prst="straightConnector1">
            <a:avLst/>
          </a:prstGeom>
          <a:noFill/>
          <a:ln w="28575" cap="flat" cmpd="sng">
            <a:solidFill>
              <a:srgbClr val="E9376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44"/>
          <p:cNvSpPr/>
          <p:nvPr/>
        </p:nvSpPr>
        <p:spPr>
          <a:xfrm>
            <a:off x="1435200" y="3845375"/>
            <a:ext cx="6273600" cy="104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In this example, </a:t>
            </a:r>
            <a:r>
              <a:rPr lang="en-GB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‘mud’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is the type of cake, </a:t>
            </a:r>
            <a:r>
              <a:rPr lang="en-GB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180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is the temperature of the oven, </a:t>
            </a:r>
            <a:r>
              <a:rPr lang="en-GB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is the time to cook the cake for, and the function does the rest of the magic!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148B65E7-41F4-4727-A88B-91283A236BB3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01.01 - Functions</a:t>
            </a:r>
            <a:endParaRPr/>
          </a:p>
        </p:txBody>
      </p:sp>
      <p:sp>
        <p:nvSpPr>
          <p:cNvPr id="286" name="Google Shape;286;p45"/>
          <p:cNvSpPr txBox="1"/>
          <p:nvPr/>
        </p:nvSpPr>
        <p:spPr>
          <a:xfrm>
            <a:off x="380850" y="4162025"/>
            <a:ext cx="8338944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01.01 - Functions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Run the following program and try changing some of the numbers, also known as </a:t>
            </a:r>
            <a:r>
              <a:rPr lang="en-GB" b="1">
                <a:solidFill>
                  <a:srgbClr val="E93761"/>
                </a:solidFill>
              </a:rPr>
              <a:t>parameters</a:t>
            </a:r>
            <a:r>
              <a:rPr lang="en-GB"/>
              <a:t>. Also, try adding some new functions from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-GB"/>
              <a:t>.</a:t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950" y="2236900"/>
            <a:ext cx="1960100" cy="19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D9C4C835-5086-46B5-A9F3-441F35D2D46C}"/>
              </a:ext>
            </a:extLst>
          </p:cNvPr>
          <p:cNvSpPr txBox="1"/>
          <p:nvPr/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311700" y="2072550"/>
            <a:ext cx="85206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Exploring the Code</a:t>
            </a:r>
            <a:endParaRPr sz="4500"/>
          </a:p>
        </p:txBody>
      </p:sp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 amt="6000"/>
          </a:blip>
          <a:srcRect b="19478"/>
          <a:stretch/>
        </p:blipFill>
        <p:spPr>
          <a:xfrm>
            <a:off x="2450963" y="463374"/>
            <a:ext cx="4242077" cy="42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C1759FBA-B408-41E5-BAA7-2C214537CD0A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00" name="Google Shape;300;p47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BCA19982-FD12-4646-8A0F-107F76BE89E8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07" name="Google Shape;307;p48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4867650" y="1139050"/>
            <a:ext cx="396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Here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is where we construct our graphic</a:t>
            </a:r>
            <a:b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7C2D8606-C592-48FF-B748-5BACA67AF759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15" name="Google Shape;315;p49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4867650" y="1139050"/>
            <a:ext cx="3964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Here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is where we construct our graphic</a:t>
            </a:r>
            <a:b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numbers inside the brackets define the size of the </a:t>
            </a:r>
            <a:r>
              <a:rPr lang="en-GB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6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numbers represent </a:t>
            </a:r>
            <a:r>
              <a:rPr lang="en-GB" sz="16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pixels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so the canvas in this case will be </a:t>
            </a:r>
            <a:r>
              <a:rPr lang="en-GB" sz="16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pixels wide and </a:t>
            </a:r>
            <a:r>
              <a:rPr lang="en-GB" sz="16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pixels high </a:t>
            </a:r>
            <a:endParaRPr sz="16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CE8FD7C2-ED8B-4ABE-8675-144C598CB07C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/>
        </p:nvSpPr>
        <p:spPr>
          <a:xfrm>
            <a:off x="4867650" y="1139050"/>
            <a:ext cx="3964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Pixels are tiny little lights in digital screens</a:t>
            </a:r>
            <a:b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are responsible for all images you see on your TV, laptop, and phone</a:t>
            </a:r>
            <a:b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are made up of </a:t>
            </a:r>
            <a:r>
              <a:rPr lang="en-GB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GB" sz="1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Blue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lights</a:t>
            </a:r>
            <a:b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can create graphics by defining what pixels we want to light up, and the colour we want them to be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24" name="Google Shape;324;p50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C3C76EE0-FEC4-4BEB-8469-04BA533D941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1"/>
          <p:cNvPicPr preferRelativeResize="0"/>
          <p:nvPr/>
        </p:nvPicPr>
        <p:blipFill rotWithShape="1">
          <a:blip r:embed="rId3">
            <a:alphaModFix/>
          </a:blip>
          <a:srcRect l="11347"/>
          <a:stretch/>
        </p:blipFill>
        <p:spPr>
          <a:xfrm>
            <a:off x="3280413" y="946325"/>
            <a:ext cx="4682250" cy="29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Pixels</a:t>
            </a:r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 rotWithShape="1">
          <a:blip r:embed="rId4">
            <a:alphaModFix/>
          </a:blip>
          <a:srcRect b="19478"/>
          <a:stretch/>
        </p:blipFill>
        <p:spPr>
          <a:xfrm>
            <a:off x="1672245" y="3380051"/>
            <a:ext cx="843633" cy="83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0350" y="344100"/>
            <a:ext cx="4847924" cy="48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/>
          <p:nvPr/>
        </p:nvSpPr>
        <p:spPr>
          <a:xfrm>
            <a:off x="1909688" y="2001825"/>
            <a:ext cx="2036700" cy="1236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D44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4812" y="1555570"/>
            <a:ext cx="1892700" cy="1892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6" name="Google Shape;336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0912" y="1348080"/>
            <a:ext cx="3252449" cy="32524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37" name="Google Shape;33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737" y="2971025"/>
            <a:ext cx="2036650" cy="20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1;p26">
            <a:extLst>
              <a:ext uri="{FF2B5EF4-FFF2-40B4-BE49-F238E27FC236}">
                <a16:creationId xmlns:a16="http://schemas.microsoft.com/office/drawing/2014/main" id="{3E49C679-4A82-4BDD-BD84-C96705156EEB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43" name="Google Shape;343;p52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setCanvasSize(640, 360)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4867650" y="1139050"/>
            <a:ext cx="396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canvas created by this line of code is shown below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2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DCDC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2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52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21;p26">
            <a:extLst>
              <a:ext uri="{FF2B5EF4-FFF2-40B4-BE49-F238E27FC236}">
                <a16:creationId xmlns:a16="http://schemas.microsoft.com/office/drawing/2014/main" id="{111E01F5-2ED5-40E1-957B-8F76C9A8FAAA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55" name="Google Shape;355;p53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background(255, 255, 0)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53"/>
          <p:cNvSpPr txBox="1"/>
          <p:nvPr/>
        </p:nvSpPr>
        <p:spPr>
          <a:xfrm>
            <a:off x="4867650" y="1139050"/>
            <a:ext cx="3964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will change the colour of the canvas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DCDCD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3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53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53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21;p26">
            <a:extLst>
              <a:ext uri="{FF2B5EF4-FFF2-40B4-BE49-F238E27FC236}">
                <a16:creationId xmlns:a16="http://schemas.microsoft.com/office/drawing/2014/main" id="{37E363EB-13FA-4F72-9401-C74167F9AE21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Graphical Programming?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As a class, discuss “What is </a:t>
            </a:r>
            <a:r>
              <a:rPr lang="en-GB" sz="2000" b="1">
                <a:solidFill>
                  <a:srgbClr val="E93761"/>
                </a:solidFill>
              </a:rPr>
              <a:t>Graphical Programming</a:t>
            </a:r>
            <a:r>
              <a:rPr lang="en-GB" sz="2000"/>
              <a:t>?”</a:t>
            </a:r>
            <a:endParaRPr sz="2000"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534" y="2002150"/>
            <a:ext cx="2332925" cy="23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535A6A03-7C41-42B7-B819-D6BB3820B8A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67" name="Google Shape;367;p54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background(255, 255, 0)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4867650" y="1139050"/>
            <a:ext cx="3964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will change the colour of the canvas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4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4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4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54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21;p26">
            <a:extLst>
              <a:ext uri="{FF2B5EF4-FFF2-40B4-BE49-F238E27FC236}">
                <a16:creationId xmlns:a16="http://schemas.microsoft.com/office/drawing/2014/main" id="{4191BF86-3E6B-48FD-96FF-58479A241D7F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79" name="Google Shape;379;p55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background(255, 255, 0)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55"/>
          <p:cNvSpPr txBox="1"/>
          <p:nvPr/>
        </p:nvSpPr>
        <p:spPr>
          <a:xfrm>
            <a:off x="4867650" y="1139050"/>
            <a:ext cx="39648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will change the colour of the canvas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55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50" y="3595637"/>
            <a:ext cx="864425" cy="8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5"/>
          <p:cNvSpPr txBox="1"/>
          <p:nvPr/>
        </p:nvSpPr>
        <p:spPr>
          <a:xfrm>
            <a:off x="5948100" y="3612200"/>
            <a:ext cx="213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will learn how to choose colours in a moment!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55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5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1;p26">
            <a:extLst>
              <a:ext uri="{FF2B5EF4-FFF2-40B4-BE49-F238E27FC236}">
                <a16:creationId xmlns:a16="http://schemas.microsoft.com/office/drawing/2014/main" id="{40D1843E-6AC2-405F-9C45-7364BEB5325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393" name="Google Shape;393;p56"/>
          <p:cNvSpPr txBox="1"/>
          <p:nvPr/>
        </p:nvSpPr>
        <p:spPr>
          <a:xfrm>
            <a:off x="4867650" y="1139050"/>
            <a:ext cx="396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fill()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 sets the colour for the shapes we will draw next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6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6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fill(255, 165, 0)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6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56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21;p26">
            <a:extLst>
              <a:ext uri="{FF2B5EF4-FFF2-40B4-BE49-F238E27FC236}">
                <a16:creationId xmlns:a16="http://schemas.microsoft.com/office/drawing/2014/main" id="{4B75A2B4-18A7-4CAC-B660-74E3BA4B88F8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405" name="Google Shape;405;p57"/>
          <p:cNvSpPr txBox="1"/>
          <p:nvPr/>
        </p:nvSpPr>
        <p:spPr>
          <a:xfrm>
            <a:off x="4867650" y="1139050"/>
            <a:ext cx="3964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fill()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is like picking up a coloured pencil (in this case, orange)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57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7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fill(255, 165, 0)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21;p26">
            <a:extLst>
              <a:ext uri="{FF2B5EF4-FFF2-40B4-BE49-F238E27FC236}">
                <a16:creationId xmlns:a16="http://schemas.microsoft.com/office/drawing/2014/main" id="{9C5B7873-5DD6-4D67-8819-5F85657631F8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417" name="Google Shape;417;p58"/>
          <p:cNvSpPr txBox="1"/>
          <p:nvPr/>
        </p:nvSpPr>
        <p:spPr>
          <a:xfrm>
            <a:off x="4867650" y="1139050"/>
            <a:ext cx="3964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fill()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is like picking up a coloured pencil (in this case, orange)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58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8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fill(255, 165, 0)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0" name="Google Shape;4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738" y="297647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8"/>
          <p:cNvSpPr/>
          <p:nvPr/>
        </p:nvSpPr>
        <p:spPr>
          <a:xfrm rot="-8090036">
            <a:off x="7121642" y="3947226"/>
            <a:ext cx="146372" cy="217647"/>
          </a:xfrm>
          <a:prstGeom prst="triangle">
            <a:avLst>
              <a:gd name="adj" fmla="val 50000"/>
            </a:avLst>
          </a:prstGeom>
          <a:solidFill>
            <a:srgbClr val="FFA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8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58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8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58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1;p26">
            <a:extLst>
              <a:ext uri="{FF2B5EF4-FFF2-40B4-BE49-F238E27FC236}">
                <a16:creationId xmlns:a16="http://schemas.microsoft.com/office/drawing/2014/main" id="{038A4907-2DCC-4B12-9AC5-8023F9F98B49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431" name="Google Shape;431;p59"/>
          <p:cNvSpPr txBox="1"/>
          <p:nvPr/>
        </p:nvSpPr>
        <p:spPr>
          <a:xfrm>
            <a:off x="4867650" y="1139050"/>
            <a:ext cx="3964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59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rect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3" name="Google Shape;433;p59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738" y="297647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9"/>
          <p:cNvSpPr/>
          <p:nvPr/>
        </p:nvSpPr>
        <p:spPr>
          <a:xfrm rot="-8090036">
            <a:off x="7121642" y="3947226"/>
            <a:ext cx="146372" cy="217647"/>
          </a:xfrm>
          <a:prstGeom prst="triangle">
            <a:avLst>
              <a:gd name="adj" fmla="val 50000"/>
            </a:avLst>
          </a:prstGeom>
          <a:solidFill>
            <a:srgbClr val="FFA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9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59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59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59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1;p26">
            <a:extLst>
              <a:ext uri="{FF2B5EF4-FFF2-40B4-BE49-F238E27FC236}">
                <a16:creationId xmlns:a16="http://schemas.microsoft.com/office/drawing/2014/main" id="{5C40A59F-9393-43D4-B4D9-23F9956ED09C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445" name="Google Shape;445;p60"/>
          <p:cNvSpPr txBox="1"/>
          <p:nvPr/>
        </p:nvSpPr>
        <p:spPr>
          <a:xfrm>
            <a:off x="4867650" y="1139050"/>
            <a:ext cx="3964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These numbers define where the bottom left corner of the rectangle will start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60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7" name="Google Shape;447;p60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" name="Google Shape;4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300" y="4245000"/>
            <a:ext cx="116675" cy="1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138" y="312887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0"/>
          <p:cNvSpPr/>
          <p:nvPr/>
        </p:nvSpPr>
        <p:spPr>
          <a:xfrm rot="-8090036">
            <a:off x="6131042" y="4099626"/>
            <a:ext cx="146372" cy="217647"/>
          </a:xfrm>
          <a:prstGeom prst="triangle">
            <a:avLst>
              <a:gd name="adj" fmla="val 50000"/>
            </a:avLst>
          </a:prstGeom>
          <a:solidFill>
            <a:srgbClr val="FFA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0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60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60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60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44FFDF1F-43C3-467D-9982-781A75136B12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460" name="Google Shape;460;p61"/>
          <p:cNvSpPr txBox="1"/>
          <p:nvPr/>
        </p:nvSpPr>
        <p:spPr>
          <a:xfrm>
            <a:off x="4867650" y="1139050"/>
            <a:ext cx="3964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These numbers define the width and height of the rectangle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61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2" name="Google Shape;46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300" y="4245000"/>
            <a:ext cx="116675" cy="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1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61"/>
          <p:cNvSpPr/>
          <p:nvPr/>
        </p:nvSpPr>
        <p:spPr>
          <a:xfrm>
            <a:off x="6104575" y="3568425"/>
            <a:ext cx="1210200" cy="729600"/>
          </a:xfrm>
          <a:prstGeom prst="rect">
            <a:avLst/>
          </a:prstGeom>
          <a:solidFill>
            <a:srgbClr val="FFA500"/>
          </a:solidFill>
          <a:ln w="9525" cap="flat" cmpd="sng">
            <a:solidFill>
              <a:srgbClr val="FFA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1"/>
          <p:cNvSpPr txBox="1"/>
          <p:nvPr/>
        </p:nvSpPr>
        <p:spPr>
          <a:xfrm>
            <a:off x="6371575" y="32394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61"/>
          <p:cNvSpPr txBox="1"/>
          <p:nvPr/>
        </p:nvSpPr>
        <p:spPr>
          <a:xfrm>
            <a:off x="7314775" y="37331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7" name="Google Shape;46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338" y="236687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1"/>
          <p:cNvSpPr/>
          <p:nvPr/>
        </p:nvSpPr>
        <p:spPr>
          <a:xfrm rot="-8090036">
            <a:off x="7350242" y="3337626"/>
            <a:ext cx="146372" cy="217647"/>
          </a:xfrm>
          <a:prstGeom prst="triangle">
            <a:avLst>
              <a:gd name="adj" fmla="val 50000"/>
            </a:avLst>
          </a:prstGeom>
          <a:solidFill>
            <a:srgbClr val="FFA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1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61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61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61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21;p26">
            <a:extLst>
              <a:ext uri="{FF2B5EF4-FFF2-40B4-BE49-F238E27FC236}">
                <a16:creationId xmlns:a16="http://schemas.microsoft.com/office/drawing/2014/main" id="{EF25653A-F167-4665-B1A9-BA53E743B961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478" name="Google Shape;478;p62"/>
          <p:cNvSpPr txBox="1"/>
          <p:nvPr/>
        </p:nvSpPr>
        <p:spPr>
          <a:xfrm>
            <a:off x="4867650" y="1139050"/>
            <a:ext cx="3964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Now the </a:t>
            </a:r>
            <a:r>
              <a:rPr lang="en-GB" sz="1600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 is called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These numbers define the width and height of the rectangle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62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0" name="Google Shape;4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300" y="4245000"/>
            <a:ext cx="116675" cy="1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2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62"/>
          <p:cNvSpPr/>
          <p:nvPr/>
        </p:nvSpPr>
        <p:spPr>
          <a:xfrm>
            <a:off x="6104575" y="3568425"/>
            <a:ext cx="1210200" cy="729600"/>
          </a:xfrm>
          <a:prstGeom prst="rect">
            <a:avLst/>
          </a:prstGeom>
          <a:solidFill>
            <a:srgbClr val="FFA500"/>
          </a:solidFill>
          <a:ln w="9525" cap="flat" cmpd="sng">
            <a:solidFill>
              <a:srgbClr val="FFA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075" y="4133325"/>
            <a:ext cx="864425" cy="8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2"/>
          <p:cNvSpPr txBox="1"/>
          <p:nvPr/>
        </p:nvSpPr>
        <p:spPr>
          <a:xfrm>
            <a:off x="1654925" y="4149888"/>
            <a:ext cx="213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will learn how to use coordinates in a moment!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338" y="2366875"/>
            <a:ext cx="1139174" cy="11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2"/>
          <p:cNvSpPr/>
          <p:nvPr/>
        </p:nvSpPr>
        <p:spPr>
          <a:xfrm rot="-8090036">
            <a:off x="7350242" y="3337626"/>
            <a:ext cx="146372" cy="217647"/>
          </a:xfrm>
          <a:prstGeom prst="triangle">
            <a:avLst>
              <a:gd name="adj" fmla="val 50000"/>
            </a:avLst>
          </a:prstGeom>
          <a:solidFill>
            <a:srgbClr val="FFA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62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62"/>
          <p:cNvSpPr txBox="1"/>
          <p:nvPr/>
        </p:nvSpPr>
        <p:spPr>
          <a:xfrm>
            <a:off x="6371575" y="32394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2"/>
          <p:cNvSpPr txBox="1"/>
          <p:nvPr/>
        </p:nvSpPr>
        <p:spPr>
          <a:xfrm>
            <a:off x="7314775" y="37331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62"/>
          <p:cNvSpPr txBox="1"/>
          <p:nvPr/>
        </p:nvSpPr>
        <p:spPr>
          <a:xfrm>
            <a:off x="6447775" y="27060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640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62"/>
          <p:cNvSpPr txBox="1"/>
          <p:nvPr/>
        </p:nvSpPr>
        <p:spPr>
          <a:xfrm>
            <a:off x="4800175" y="3809325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360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21;p26">
            <a:extLst>
              <a:ext uri="{FF2B5EF4-FFF2-40B4-BE49-F238E27FC236}">
                <a16:creationId xmlns:a16="http://schemas.microsoft.com/office/drawing/2014/main" id="{F21B5120-1C5A-4730-B079-C3EF708A776C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498" name="Google Shape;498;p63"/>
          <p:cNvSpPr txBox="1"/>
          <p:nvPr/>
        </p:nvSpPr>
        <p:spPr>
          <a:xfrm>
            <a:off x="4867650" y="1139050"/>
            <a:ext cx="396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finished product from the code we just ran is below!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63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3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1" name="Google Shape;501;p63"/>
          <p:cNvSpPr/>
          <p:nvPr/>
        </p:nvSpPr>
        <p:spPr>
          <a:xfrm>
            <a:off x="6104575" y="3568425"/>
            <a:ext cx="1210200" cy="729600"/>
          </a:xfrm>
          <a:prstGeom prst="rect">
            <a:avLst/>
          </a:prstGeom>
          <a:solidFill>
            <a:srgbClr val="FFA500"/>
          </a:solidFill>
          <a:ln w="9525" cap="flat" cmpd="sng">
            <a:solidFill>
              <a:srgbClr val="FFA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3"/>
          <p:cNvSpPr txBox="1"/>
          <p:nvPr/>
        </p:nvSpPr>
        <p:spPr>
          <a:xfrm>
            <a:off x="242550" y="1238975"/>
            <a:ext cx="225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CODE:</a:t>
            </a:r>
            <a:endParaRPr sz="20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63"/>
          <p:cNvSpPr txBox="1"/>
          <p:nvPr/>
        </p:nvSpPr>
        <p:spPr>
          <a:xfrm>
            <a:off x="5201600" y="2679113"/>
            <a:ext cx="22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E9376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sz="2100" b="1">
              <a:solidFill>
                <a:srgbClr val="E937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A52AAE0B-8DA4-4107-98E4-AFE0A133B756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Graphical Programming?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22" y="1427075"/>
            <a:ext cx="2664600" cy="27998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lang="en-GB" b="1">
                <a:solidFill>
                  <a:srgbClr val="E93761"/>
                </a:solidFill>
              </a:rPr>
              <a:t>graphic</a:t>
            </a:r>
            <a:r>
              <a:rPr lang="en-GB"/>
              <a:t> is anything to do with visual art, including: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Paintings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Graphics Interchange Format (GIFs)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Drawings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Graphs </a:t>
            </a:r>
            <a:br>
              <a:rPr lang="en-GB" sz="1600"/>
            </a:b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Programming</a:t>
            </a:r>
            <a:r>
              <a:rPr lang="en-GB"/>
              <a:t> is the act of writing computer programs, typically using code</a:t>
            </a:r>
            <a:endParaRPr/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BB9075A2-701D-4800-80F8-96146B95C204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4"/>
          <p:cNvSpPr txBox="1">
            <a:spLocks noGrp="1"/>
          </p:cNvSpPr>
          <p:nvPr>
            <p:ph type="title"/>
          </p:nvPr>
        </p:nvSpPr>
        <p:spPr>
          <a:xfrm>
            <a:off x="311700" y="2072550"/>
            <a:ext cx="85206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Colours</a:t>
            </a:r>
            <a:endParaRPr sz="4500"/>
          </a:p>
        </p:txBody>
      </p:sp>
      <p:pic>
        <p:nvPicPr>
          <p:cNvPr id="509" name="Google Shape;509;p64"/>
          <p:cNvPicPr preferRelativeResize="0"/>
          <p:nvPr/>
        </p:nvPicPr>
        <p:blipFill rotWithShape="1">
          <a:blip r:embed="rId3">
            <a:alphaModFix amt="6000"/>
          </a:blip>
          <a:srcRect b="19478"/>
          <a:stretch/>
        </p:blipFill>
        <p:spPr>
          <a:xfrm>
            <a:off x="2450963" y="463374"/>
            <a:ext cx="4242077" cy="42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F75F24DF-2072-4F4E-ADF0-CCA974407A0A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65" descr="If you are reading this, you've seen a screen with your eyes. But have you REALLY seen it though? Like real proper seen it? Don't worry, Gav is here to help you out. This is How a TV works in Slow Motion. Follow Gav on Instagram - https://www.instagram.com/gavinfree/?hl=en&#10;Follow Dan on Twitter - https://twitter.com/DanielGruchy&#10;&#10;&#10; “The latest 4K TV, LG OLED TV G7”&#10;       - LG OLED TV G7 product page link : http://geni.us/SlowMo77G7US&#10;       - LG OLED TV G7 Amazon link : http://geni.us/SlowMo77G7USa&#10;&#10;Thanks to Destin from Smarter Every Day for lending us the camera - https://www.youtube.com/user/destinws2&#10;&#10;Filmed with the Phantom Flex and Phantom V2511 between 1600 and 380,000fps &#10;How a TV Works in Slow Motion - The Slow Mo Guys" title="How a TV Works in Slow Motion - The Slow Mo Guy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125" y="523588"/>
            <a:ext cx="5461750" cy="40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6719FE8F-9272-452C-8B22-E9C413672917}"/>
              </a:ext>
            </a:extLst>
          </p:cNvPr>
          <p:cNvSpPr txBox="1"/>
          <p:nvPr/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Colours and RGB</a:t>
            </a:r>
            <a:endParaRPr/>
          </a:p>
        </p:txBody>
      </p:sp>
      <p:sp>
        <p:nvSpPr>
          <p:cNvPr id="523" name="Google Shape;523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we just saw, each </a:t>
            </a:r>
            <a:r>
              <a:rPr lang="en-GB" b="1">
                <a:solidFill>
                  <a:srgbClr val="E93761"/>
                </a:solidFill>
              </a:rPr>
              <a:t>pixel</a:t>
            </a:r>
            <a:r>
              <a:rPr lang="en-GB"/>
              <a:t> is made up of 3 small lights (called </a:t>
            </a:r>
            <a:r>
              <a:rPr lang="en-GB" b="1">
                <a:solidFill>
                  <a:srgbClr val="E93761"/>
                </a:solidFill>
              </a:rPr>
              <a:t>subpixels</a:t>
            </a:r>
            <a:r>
              <a:rPr lang="en-GB"/>
              <a:t>) 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control the colour of a </a:t>
            </a:r>
            <a:r>
              <a:rPr lang="en-GB" b="1">
                <a:solidFill>
                  <a:srgbClr val="E93761"/>
                </a:solidFill>
              </a:rPr>
              <a:t>pixel</a:t>
            </a:r>
            <a:r>
              <a:rPr lang="en-GB"/>
              <a:t> by adjusting the amount of light coming from each </a:t>
            </a:r>
            <a:r>
              <a:rPr lang="en-GB" b="1">
                <a:solidFill>
                  <a:srgbClr val="E93761"/>
                </a:solidFill>
              </a:rPr>
              <a:t>subpixel</a:t>
            </a:r>
            <a:br>
              <a:rPr lang="en-GB" b="1">
                <a:solidFill>
                  <a:srgbClr val="E93761"/>
                </a:solidFill>
              </a:rPr>
            </a:br>
            <a:endParaRPr b="1">
              <a:solidFill>
                <a:srgbClr val="E9376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do this using 3 numbers, called </a:t>
            </a:r>
            <a:r>
              <a:rPr lang="en-GB" b="1">
                <a:solidFill>
                  <a:srgbClr val="E93761"/>
                </a:solidFill>
              </a:rPr>
              <a:t>RGB components</a:t>
            </a:r>
            <a:endParaRPr b="1">
              <a:solidFill>
                <a:srgbClr val="E93761"/>
              </a:solidFill>
            </a:endParaRPr>
          </a:p>
        </p:txBody>
      </p:sp>
      <p:sp>
        <p:nvSpPr>
          <p:cNvPr id="524" name="Google Shape;524;p66"/>
          <p:cNvSpPr/>
          <p:nvPr/>
        </p:nvSpPr>
        <p:spPr>
          <a:xfrm>
            <a:off x="6269450" y="1074750"/>
            <a:ext cx="614100" cy="3429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6"/>
          <p:cNvSpPr/>
          <p:nvPr/>
        </p:nvSpPr>
        <p:spPr>
          <a:xfrm>
            <a:off x="7053050" y="1074750"/>
            <a:ext cx="614100" cy="3429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66"/>
          <p:cNvSpPr/>
          <p:nvPr/>
        </p:nvSpPr>
        <p:spPr>
          <a:xfrm>
            <a:off x="7836650" y="1074750"/>
            <a:ext cx="614100" cy="34290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66"/>
          <p:cNvSpPr/>
          <p:nvPr/>
        </p:nvSpPr>
        <p:spPr>
          <a:xfrm>
            <a:off x="6046550" y="852900"/>
            <a:ext cx="2627100" cy="387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1;p26">
            <a:extLst>
              <a:ext uri="{FF2B5EF4-FFF2-40B4-BE49-F238E27FC236}">
                <a16:creationId xmlns:a16="http://schemas.microsoft.com/office/drawing/2014/main" id="{069E3E7F-410F-4305-B987-FEDFC21AB80A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Colours and RGB</a:t>
            </a:r>
            <a:endParaRPr/>
          </a:p>
        </p:txBody>
      </p:sp>
      <p:sp>
        <p:nvSpPr>
          <p:cNvPr id="533" name="Google Shape;533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fully turn on a </a:t>
            </a:r>
            <a:r>
              <a:rPr lang="en-GB" b="1">
                <a:solidFill>
                  <a:srgbClr val="E93761"/>
                </a:solidFill>
              </a:rPr>
              <a:t>subpixel</a:t>
            </a:r>
            <a:r>
              <a:rPr lang="en-GB"/>
              <a:t>, we use the value 255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fully turn off a </a:t>
            </a:r>
            <a:r>
              <a:rPr lang="en-GB" b="1">
                <a:solidFill>
                  <a:srgbClr val="E93761"/>
                </a:solidFill>
              </a:rPr>
              <a:t>subpixel</a:t>
            </a:r>
            <a:r>
              <a:rPr lang="en-GB"/>
              <a:t>, we use the value 0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number in between will partially turn on the </a:t>
            </a:r>
            <a:r>
              <a:rPr lang="en-GB" b="1">
                <a:solidFill>
                  <a:srgbClr val="E93761"/>
                </a:solidFill>
              </a:rPr>
              <a:t>subpixel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34" name="Google Shape;534;p67"/>
          <p:cNvSpPr/>
          <p:nvPr/>
        </p:nvSpPr>
        <p:spPr>
          <a:xfrm>
            <a:off x="6269450" y="1074750"/>
            <a:ext cx="614100" cy="3429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7"/>
          <p:cNvSpPr/>
          <p:nvPr/>
        </p:nvSpPr>
        <p:spPr>
          <a:xfrm>
            <a:off x="7053050" y="1074750"/>
            <a:ext cx="614100" cy="3429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7"/>
          <p:cNvSpPr/>
          <p:nvPr/>
        </p:nvSpPr>
        <p:spPr>
          <a:xfrm>
            <a:off x="7836650" y="1074750"/>
            <a:ext cx="614100" cy="34290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7"/>
          <p:cNvSpPr/>
          <p:nvPr/>
        </p:nvSpPr>
        <p:spPr>
          <a:xfrm>
            <a:off x="6046550" y="852900"/>
            <a:ext cx="2627100" cy="387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1;p26">
            <a:extLst>
              <a:ext uri="{FF2B5EF4-FFF2-40B4-BE49-F238E27FC236}">
                <a16:creationId xmlns:a16="http://schemas.microsoft.com/office/drawing/2014/main" id="{63950A3C-2624-4B12-9E0E-4DC7841C9096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4" name="Google Shape;544;p6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48" name="Google Shape;548;p68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549" name="Google Shape;549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68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1" name="Google Shape;551;p68"/>
          <p:cNvSpPr txBox="1"/>
          <p:nvPr/>
        </p:nvSpPr>
        <p:spPr>
          <a:xfrm>
            <a:off x="6955300" y="1863750"/>
            <a:ext cx="1961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Here, each subpixel has a value of 0, hence, they are all off and the screen is black!</a:t>
            </a:r>
            <a:endParaRPr sz="1600"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52" name="Google Shape;552;p68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sz="1300" b="1">
                        <a:solidFill>
                          <a:srgbClr val="43434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300" b="1">
                        <a:solidFill>
                          <a:srgbClr val="43434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8E3AF14A-070C-405D-A7C5-26C544DE98B5}"/>
              </a:ext>
            </a:extLst>
          </p:cNvPr>
          <p:cNvSpPr txBox="1"/>
          <p:nvPr/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9" name="Google Shape;559;p6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63" name="Google Shape;563;p69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564" name="Google Shape;564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6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6" name="Google Shape;566;p69"/>
          <p:cNvSpPr txBox="1"/>
          <p:nvPr/>
        </p:nvSpPr>
        <p:spPr>
          <a:xfrm>
            <a:off x="6974275" y="1211175"/>
            <a:ext cx="19611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 is full, </a:t>
            </a: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reen and </a:t>
            </a: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lue are empty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67" name="Google Shape;567;p69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Google Shape;121;p26">
            <a:extLst>
              <a:ext uri="{FF2B5EF4-FFF2-40B4-BE49-F238E27FC236}">
                <a16:creationId xmlns:a16="http://schemas.microsoft.com/office/drawing/2014/main" id="{1306985D-B1C4-4BAE-924F-DEC3539846D7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0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4" name="Google Shape;574;p7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78" name="Google Shape;578;p70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579" name="Google Shape;579;p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70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81" name="Google Shape;581;p70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2" name="Google Shape;582;p70"/>
          <p:cNvSpPr txBox="1"/>
          <p:nvPr/>
        </p:nvSpPr>
        <p:spPr>
          <a:xfrm>
            <a:off x="6974275" y="1211175"/>
            <a:ext cx="19611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reen is full, </a:t>
            </a: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 and </a:t>
            </a: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lue are empty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2EBE1BE8-AC1D-4DA4-9307-AD3C2B955C47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89" name="Google Shape;589;p7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593" name="Google Shape;593;p71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594" name="Google Shape;594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71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96" name="Google Shape;596;p71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7" name="Google Shape;597;p71"/>
          <p:cNvSpPr txBox="1"/>
          <p:nvPr/>
        </p:nvSpPr>
        <p:spPr>
          <a:xfrm>
            <a:off x="6974275" y="1211175"/>
            <a:ext cx="19611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lue is full, </a:t>
            </a: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ed and </a:t>
            </a:r>
            <a:r>
              <a:rPr lang="en-GB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reen are empty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272E14ED-D270-4718-8B01-1D0749BB6636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2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04" name="Google Shape;604;p7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08" name="Google Shape;608;p72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609" name="Google Shape;609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72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1" name="Google Shape;611;p72"/>
          <p:cNvSpPr txBox="1"/>
          <p:nvPr/>
        </p:nvSpPr>
        <p:spPr>
          <a:xfrm>
            <a:off x="6974275" y="1211175"/>
            <a:ext cx="19611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Screen Colour: </a:t>
            </a:r>
            <a: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Yellow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2" name="Google Shape;612;p72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DFEAE98F-FE44-4A4C-9D41-C9C0E8503DF1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3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9" name="Google Shape;619;p7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23" name="Google Shape;623;p73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624" name="Google Shape;624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73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6" name="Google Shape;626;p73"/>
          <p:cNvSpPr txBox="1"/>
          <p:nvPr/>
        </p:nvSpPr>
        <p:spPr>
          <a:xfrm>
            <a:off x="6974275" y="1211175"/>
            <a:ext cx="1961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Screen Colour:</a:t>
            </a:r>
            <a:endParaRPr sz="1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27" name="Google Shape;627;p73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35EADFE9-BCA1-461B-AEA1-6E04163121C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Graphical Programming?</a:t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22" y="1427075"/>
            <a:ext cx="2664600" cy="27998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Combining </a:t>
            </a:r>
            <a:r>
              <a:rPr lang="en-GB" b="1">
                <a:solidFill>
                  <a:srgbClr val="E93761"/>
                </a:solidFill>
              </a:rPr>
              <a:t>graphics</a:t>
            </a:r>
            <a:r>
              <a:rPr lang="en-GB"/>
              <a:t> and </a:t>
            </a:r>
            <a:r>
              <a:rPr lang="en-GB" b="1">
                <a:solidFill>
                  <a:srgbClr val="E93761"/>
                </a:solidFill>
              </a:rPr>
              <a:t>programming</a:t>
            </a:r>
            <a:r>
              <a:rPr lang="en-GB"/>
              <a:t>, we get </a:t>
            </a:r>
            <a:r>
              <a:rPr lang="en-GB" b="1">
                <a:solidFill>
                  <a:srgbClr val="E93761"/>
                </a:solidFill>
              </a:rPr>
              <a:t>graphical programming</a:t>
            </a:r>
            <a:r>
              <a:rPr lang="en-GB"/>
              <a:t>!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example of </a:t>
            </a:r>
            <a:r>
              <a:rPr lang="en-GB" b="1">
                <a:solidFill>
                  <a:srgbClr val="E93761"/>
                </a:solidFill>
              </a:rPr>
              <a:t>graphical programming</a:t>
            </a:r>
            <a:r>
              <a:rPr lang="en-GB"/>
              <a:t> is this stick figure (on the right!)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stick figure was drawn using Python code, using a module called </a:t>
            </a:r>
            <a:r>
              <a:rPr lang="en-GB" b="1">
                <a:solidFill>
                  <a:srgbClr val="E93761"/>
                </a:solidFill>
              </a:rPr>
              <a:t>PyAngelo</a:t>
            </a:r>
            <a:endParaRPr/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5981E2F2-5DAC-45AF-9DD9-C91010CFBFE4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34" name="Google Shape;634;p7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38" name="Google Shape;638;p74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639" name="Google Shape;639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74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41" name="Google Shape;641;p74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2" name="Google Shape;642;p74"/>
          <p:cNvSpPr txBox="1"/>
          <p:nvPr/>
        </p:nvSpPr>
        <p:spPr>
          <a:xfrm>
            <a:off x="6974275" y="1211175"/>
            <a:ext cx="19611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Screen Colour:</a:t>
            </a:r>
            <a:endParaRPr sz="1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6FF98DFD-E4CA-4FA6-8F55-9855728384A8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5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RGB - Red, Green Blue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49" name="Google Shape;649;p7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53" name="Google Shape;653;p75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654" name="Google Shape;654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75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56" name="Google Shape;656;p75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7" name="Google Shape;657;p75"/>
          <p:cNvSpPr txBox="1"/>
          <p:nvPr/>
        </p:nvSpPr>
        <p:spPr>
          <a:xfrm>
            <a:off x="6974275" y="1211175"/>
            <a:ext cx="19611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255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Screen Colour: </a:t>
            </a:r>
            <a: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Magenta</a:t>
            </a:r>
            <a:b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1;p26">
            <a:extLst>
              <a:ext uri="{FF2B5EF4-FFF2-40B4-BE49-F238E27FC236}">
                <a16:creationId xmlns:a16="http://schemas.microsoft.com/office/drawing/2014/main" id="{76057939-236A-4D47-9D50-4462CA5A982F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6"/>
          <p:cNvSpPr/>
          <p:nvPr/>
        </p:nvSpPr>
        <p:spPr>
          <a:xfrm>
            <a:off x="464200" y="1570700"/>
            <a:ext cx="2847000" cy="1812600"/>
          </a:xfrm>
          <a:prstGeom prst="rect">
            <a:avLst/>
          </a:prstGeom>
          <a:solidFill>
            <a:srgbClr val="B528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Mixing our own colours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64" name="Google Shape;664;p7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668" name="Google Shape;668;p76"/>
          <p:cNvGrpSpPr/>
          <p:nvPr/>
        </p:nvGrpSpPr>
        <p:grpSpPr>
          <a:xfrm>
            <a:off x="298743" y="1128930"/>
            <a:ext cx="3150012" cy="3150012"/>
            <a:chOff x="2335050" y="1017725"/>
            <a:chExt cx="3820975" cy="3820975"/>
          </a:xfrm>
        </p:grpSpPr>
        <p:pic>
          <p:nvPicPr>
            <p:cNvPr id="669" name="Google Shape;669;p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76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671" name="Google Shape;671;p76"/>
          <p:cNvGraphicFramePr/>
          <p:nvPr/>
        </p:nvGraphicFramePr>
        <p:xfrm>
          <a:off x="3735013" y="1189050"/>
          <a:ext cx="2934000" cy="339685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4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2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2" name="Google Shape;672;p76"/>
          <p:cNvSpPr txBox="1"/>
          <p:nvPr/>
        </p:nvSpPr>
        <p:spPr>
          <a:xfrm>
            <a:off x="6974275" y="1211175"/>
            <a:ext cx="19611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181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40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2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2300" b="1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= 101</a:t>
            </a:r>
            <a:endParaRPr sz="2300" b="1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Screen Colour: </a:t>
            </a:r>
            <a: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Plum</a:t>
            </a:r>
            <a:b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B5276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3" name="Google Shape;673;p76"/>
          <p:cNvSpPr txBox="1"/>
          <p:nvPr/>
        </p:nvSpPr>
        <p:spPr>
          <a:xfrm>
            <a:off x="4713025" y="1979125"/>
            <a:ext cx="48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181</a:t>
            </a:r>
            <a:endParaRPr sz="13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4" name="Google Shape;674;p76"/>
          <p:cNvSpPr txBox="1"/>
          <p:nvPr/>
        </p:nvSpPr>
        <p:spPr>
          <a:xfrm>
            <a:off x="5691025" y="2839775"/>
            <a:ext cx="48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endParaRPr sz="1300"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5" name="Google Shape;675;p76"/>
          <p:cNvSpPr txBox="1"/>
          <p:nvPr/>
        </p:nvSpPr>
        <p:spPr>
          <a:xfrm>
            <a:off x="6746600" y="2501968"/>
            <a:ext cx="48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endParaRPr sz="13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6" name="Google Shape;676;p76"/>
          <p:cNvSpPr/>
          <p:nvPr/>
        </p:nvSpPr>
        <p:spPr>
          <a:xfrm>
            <a:off x="4127260" y="2007088"/>
            <a:ext cx="644100" cy="332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76"/>
          <p:cNvSpPr/>
          <p:nvPr/>
        </p:nvSpPr>
        <p:spPr>
          <a:xfrm>
            <a:off x="5105235" y="2858825"/>
            <a:ext cx="644100" cy="332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76"/>
          <p:cNvSpPr/>
          <p:nvPr/>
        </p:nvSpPr>
        <p:spPr>
          <a:xfrm>
            <a:off x="6102490" y="2528368"/>
            <a:ext cx="644100" cy="332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1;p26">
            <a:extLst>
              <a:ext uri="{FF2B5EF4-FFF2-40B4-BE49-F238E27FC236}">
                <a16:creationId xmlns:a16="http://schemas.microsoft.com/office/drawing/2014/main" id="{842F15BD-CB7A-4627-BE21-804B3E6D9739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687" name="Google Shape;687;p77"/>
          <p:cNvSpPr txBox="1"/>
          <p:nvPr/>
        </p:nvSpPr>
        <p:spPr>
          <a:xfrm>
            <a:off x="378375" y="1113750"/>
            <a:ext cx="39927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the R, G, and B values are equal, you will get a shade of grey.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closer to 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the numbers, the darker the shade, the closer to </a:t>
            </a:r>
            <a:r>
              <a:rPr lang="en-GB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 lighter the shade.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88" name="Google Shape;688;p77"/>
          <p:cNvGraphicFramePr/>
          <p:nvPr/>
        </p:nvGraphicFramePr>
        <p:xfrm>
          <a:off x="4218725" y="1317240"/>
          <a:ext cx="3517050" cy="3565890"/>
        </p:xfrm>
        <a:graphic>
          <a:graphicData uri="http://schemas.openxmlformats.org/drawingml/2006/table">
            <a:tbl>
              <a:tblPr>
                <a:noFill/>
                <a:tableStyleId>{1F24A05D-52F1-4406-A7DC-22AAD25A506D}</a:tableStyleId>
              </a:tblPr>
              <a:tblGrid>
                <a:gridCol w="5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255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b="1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FF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</a:t>
                      </a:r>
                      <a:endParaRPr b="1">
                        <a:solidFill>
                          <a:srgbClr val="00FF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b="1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9" name="Google Shape;68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2F62"/>
                </a:solidFill>
              </a:rPr>
              <a:t>RGB - Equal Values</a:t>
            </a:r>
            <a:endParaRPr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90" name="Google Shape;690;p77"/>
          <p:cNvSpPr/>
          <p:nvPr/>
        </p:nvSpPr>
        <p:spPr>
          <a:xfrm>
            <a:off x="845200" y="2408900"/>
            <a:ext cx="2847000" cy="1812600"/>
          </a:xfrm>
          <a:prstGeom prst="rect">
            <a:avLst/>
          </a:prstGeom>
          <a:solidFill>
            <a:srgbClr val="A4A4A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77"/>
          <p:cNvSpPr/>
          <p:nvPr/>
        </p:nvSpPr>
        <p:spPr>
          <a:xfrm>
            <a:off x="4786673" y="2397600"/>
            <a:ext cx="644100" cy="332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77"/>
          <p:cNvSpPr/>
          <p:nvPr/>
        </p:nvSpPr>
        <p:spPr>
          <a:xfrm>
            <a:off x="5948873" y="2398588"/>
            <a:ext cx="644100" cy="332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77"/>
          <p:cNvGrpSpPr/>
          <p:nvPr/>
        </p:nvGrpSpPr>
        <p:grpSpPr>
          <a:xfrm>
            <a:off x="679743" y="1967130"/>
            <a:ext cx="3150012" cy="3150012"/>
            <a:chOff x="2335050" y="1017725"/>
            <a:chExt cx="3820975" cy="3820975"/>
          </a:xfrm>
        </p:grpSpPr>
        <p:pic>
          <p:nvPicPr>
            <p:cNvPr id="694" name="Google Shape;694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5050" y="1017725"/>
              <a:ext cx="3820975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77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3454161" y="1785101"/>
              <a:ext cx="1582752" cy="15732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6" name="Google Shape;696;p77"/>
          <p:cNvSpPr/>
          <p:nvPr/>
        </p:nvSpPr>
        <p:spPr>
          <a:xfrm>
            <a:off x="7114135" y="2396163"/>
            <a:ext cx="644100" cy="3321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7"/>
          <p:cNvSpPr txBox="1"/>
          <p:nvPr/>
        </p:nvSpPr>
        <p:spPr>
          <a:xfrm>
            <a:off x="5372038" y="2362125"/>
            <a:ext cx="48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endParaRPr sz="13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8" name="Google Shape;698;p77"/>
          <p:cNvSpPr txBox="1"/>
          <p:nvPr/>
        </p:nvSpPr>
        <p:spPr>
          <a:xfrm>
            <a:off x="6550850" y="2371650"/>
            <a:ext cx="48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endParaRPr sz="1300" b="1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9" name="Google Shape;699;p77"/>
          <p:cNvSpPr txBox="1"/>
          <p:nvPr/>
        </p:nvSpPr>
        <p:spPr>
          <a:xfrm>
            <a:off x="7726150" y="2362125"/>
            <a:ext cx="489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164</a:t>
            </a:r>
            <a:endParaRPr sz="1300"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" name="Google Shape;121;p26">
            <a:extLst>
              <a:ext uri="{FF2B5EF4-FFF2-40B4-BE49-F238E27FC236}">
                <a16:creationId xmlns:a16="http://schemas.microsoft.com/office/drawing/2014/main" id="{BA53B697-14FC-4D9D-A526-5DC368A9C795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705" name="Google Shape;705;p78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6" name="Google Shape;706;p78"/>
          <p:cNvSpPr txBox="1"/>
          <p:nvPr/>
        </p:nvSpPr>
        <p:spPr>
          <a:xfrm>
            <a:off x="4867650" y="1139050"/>
            <a:ext cx="396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numbers we just saw replace the R, G and B in the function highlighted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You can choose a colour by varying the numbers between 0 and 255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78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B955C94C-743B-424E-82C8-299AABD19588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713" name="Google Shape;713;p79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4" name="Google Shape;714;p79"/>
          <p:cNvSpPr txBox="1"/>
          <p:nvPr/>
        </p:nvSpPr>
        <p:spPr>
          <a:xfrm>
            <a:off x="4867650" y="1139050"/>
            <a:ext cx="396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numbers we just saw replace the R, G and B in the function highlighted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You can choose a colour by varying the numbers between 0 and 255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79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DE7E67A8-4E01-41A5-BB4D-F53DEE1BBB1A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721" name="Google Shape;721;p80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115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2" name="Google Shape;722;p80"/>
          <p:cNvSpPr txBox="1"/>
          <p:nvPr/>
        </p:nvSpPr>
        <p:spPr>
          <a:xfrm>
            <a:off x="4867650" y="1139050"/>
            <a:ext cx="396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numbers we just saw replace the R, G and B in the function highlighted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You can choose a colour by varying the numbers between 0 and 255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80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72C85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2C850"/>
              </a:solidFill>
            </a:endParaRPr>
          </a:p>
        </p:txBody>
      </p: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9B9D63CD-F4FE-4A68-A0BC-D0EE4D13DE0E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Code</a:t>
            </a:r>
            <a:endParaRPr/>
          </a:p>
        </p:txBody>
      </p:sp>
      <p:sp>
        <p:nvSpPr>
          <p:cNvPr id="729" name="Google Shape;729;p81"/>
          <p:cNvSpPr/>
          <p:nvPr/>
        </p:nvSpPr>
        <p:spPr>
          <a:xfrm>
            <a:off x="311700" y="1770975"/>
            <a:ext cx="4260300" cy="2304600"/>
          </a:xfrm>
          <a:prstGeom prst="roundRect">
            <a:avLst>
              <a:gd name="adj" fmla="val 6453"/>
            </a:avLst>
          </a:prstGeom>
          <a:solidFill>
            <a:srgbClr val="1C233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background(</a:t>
            </a:r>
            <a:r>
              <a:rPr lang="en-GB" sz="18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210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 b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86</a:t>
            </a:r>
            <a:r>
              <a:rPr lang="en-GB" sz="18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fill(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165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320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0" name="Google Shape;730;p81"/>
          <p:cNvSpPr txBox="1"/>
          <p:nvPr/>
        </p:nvSpPr>
        <p:spPr>
          <a:xfrm>
            <a:off x="4867650" y="1139050"/>
            <a:ext cx="3964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numbers we just saw replace the R, G and B in the function highlighted 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You can choose a colour by varying the numbers between 0 and 255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81"/>
          <p:cNvSpPr/>
          <p:nvPr/>
        </p:nvSpPr>
        <p:spPr>
          <a:xfrm>
            <a:off x="5270550" y="3089000"/>
            <a:ext cx="3159000" cy="1877700"/>
          </a:xfrm>
          <a:prstGeom prst="rect">
            <a:avLst/>
          </a:prstGeom>
          <a:solidFill>
            <a:srgbClr val="D2645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26456"/>
              </a:solidFill>
            </a:endParaRPr>
          </a:p>
        </p:txBody>
      </p: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95B879F2-2B4E-46A4-947A-54195043A954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01.02 - Colour me in!</a:t>
            </a:r>
            <a:endParaRPr/>
          </a:p>
        </p:txBody>
      </p:sp>
      <p:sp>
        <p:nvSpPr>
          <p:cNvPr id="740" name="Google Shape;740;p82"/>
          <p:cNvSpPr txBox="1"/>
          <p:nvPr/>
        </p:nvSpPr>
        <p:spPr>
          <a:xfrm>
            <a:off x="380850" y="4162025"/>
            <a:ext cx="7924164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01.02 - Colour me in!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Follow the instructions in the comments of the code to colour in the hidden picture!</a:t>
            </a:r>
            <a:endParaRPr/>
          </a:p>
        </p:txBody>
      </p:sp>
      <p:pic>
        <p:nvPicPr>
          <p:cNvPr id="742" name="Google Shape;74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125" y="2266075"/>
            <a:ext cx="1901775" cy="19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419DD464-86F2-4478-B0EE-79BCB65ED53B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3"/>
          <p:cNvSpPr txBox="1">
            <a:spLocks noGrp="1"/>
          </p:cNvSpPr>
          <p:nvPr>
            <p:ph type="title"/>
          </p:nvPr>
        </p:nvSpPr>
        <p:spPr>
          <a:xfrm>
            <a:off x="311700" y="2072550"/>
            <a:ext cx="85206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Coordinate Systems</a:t>
            </a:r>
            <a:endParaRPr sz="4500"/>
          </a:p>
        </p:txBody>
      </p:sp>
      <p:pic>
        <p:nvPicPr>
          <p:cNvPr id="748" name="Google Shape;748;p83"/>
          <p:cNvPicPr preferRelativeResize="0"/>
          <p:nvPr/>
        </p:nvPicPr>
        <p:blipFill rotWithShape="1">
          <a:blip r:embed="rId3">
            <a:alphaModFix amt="6000"/>
          </a:blip>
          <a:srcRect b="19478"/>
          <a:stretch/>
        </p:blipFill>
        <p:spPr>
          <a:xfrm>
            <a:off x="2450963" y="463374"/>
            <a:ext cx="4242077" cy="42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99E3DD57-1750-4B36-B6A8-93C4629E9CC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Graphical Programming?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22" y="1427075"/>
            <a:ext cx="2664600" cy="27998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90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You’ll learn how to use </a:t>
            </a:r>
            <a:r>
              <a:rPr lang="en-GB" b="1">
                <a:solidFill>
                  <a:srgbClr val="E93761"/>
                </a:solidFill>
              </a:rPr>
              <a:t>PyAngelo</a:t>
            </a:r>
            <a:r>
              <a:rPr lang="en-GB"/>
              <a:t> throughout this course!</a:t>
            </a:r>
            <a:br>
              <a:rPr lang="en-GB"/>
            </a:br>
            <a:endParaRPr sz="1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See the code for this stick figure below:</a:t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87" y="2343150"/>
            <a:ext cx="3922224" cy="23937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BDA060F6-2833-4DBB-9901-0001B5B6F6C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754" name="Google Shape;75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you tell me where this point is?</a:t>
            </a:r>
            <a:endParaRPr b="1">
              <a:solidFill>
                <a:srgbClr val="E93761"/>
              </a:solidFill>
            </a:endParaRPr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46F3EAE2-7E64-45AE-BEE6-5EFFA9AA9BC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761" name="Google Shape;76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you tell me where this point is?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Bottom left?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Near the middle, kinda…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Closer to the left than the right, but near the middle too </a:t>
            </a:r>
            <a:endParaRPr sz="1600"/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DF5A3EEA-FEB1-4DAB-AF9F-7C4DFCE1CA1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768" name="Google Shape;76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you tell me where this point is?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Bottom left?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Near the middle, kinda…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Closer to the left than the right, but near the middle too </a:t>
            </a:r>
            <a:br>
              <a:rPr lang="en-GB" sz="1600"/>
            </a:b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definitely not accurate enough for a computer!</a:t>
            </a:r>
            <a:endParaRPr/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D28FD19D-2035-49AE-AEE2-82A593AEA190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775" name="Google Shape;77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87"/>
          <p:cNvSpPr txBox="1">
            <a:spLocks noGrp="1"/>
          </p:cNvSpPr>
          <p:nvPr>
            <p:ph type="body" idx="1"/>
          </p:nvPr>
        </p:nvSpPr>
        <p:spPr>
          <a:xfrm>
            <a:off x="145000" y="1152475"/>
            <a:ext cx="34761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used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setCanvasSize()</a:t>
            </a:r>
            <a:r>
              <a:rPr lang="en-GB"/>
              <a:t> function to draw this, it would have the parameters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and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b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is the width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/>
              <a:t> is the height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F3909C44-B18F-4EFD-9916-E13931557777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782" name="Google Shape;7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88"/>
          <p:cNvSpPr txBox="1">
            <a:spLocks noGrp="1"/>
          </p:cNvSpPr>
          <p:nvPr>
            <p:ph type="body" idx="1"/>
          </p:nvPr>
        </p:nvSpPr>
        <p:spPr>
          <a:xfrm>
            <a:off x="145000" y="1152475"/>
            <a:ext cx="34761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used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setCanvasSize()</a:t>
            </a:r>
            <a:r>
              <a:rPr lang="en-GB"/>
              <a:t> function to draw this, it would have the parameters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and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b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is the width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/>
              <a:t> is the height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4" name="Google Shape;78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86" y="43893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88"/>
          <p:cNvSpPr txBox="1"/>
          <p:nvPr/>
        </p:nvSpPr>
        <p:spPr>
          <a:xfrm>
            <a:off x="4765375" y="4420050"/>
            <a:ext cx="353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width numbers go from 0 → 639, not 1 → 640! Height works in a similar way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21;p26">
            <a:extLst>
              <a:ext uri="{FF2B5EF4-FFF2-40B4-BE49-F238E27FC236}">
                <a16:creationId xmlns:a16="http://schemas.microsoft.com/office/drawing/2014/main" id="{31F817EB-2488-47DF-A6EE-AE94F694E4E4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791" name="Google Shape;79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89"/>
          <p:cNvSpPr txBox="1">
            <a:spLocks noGrp="1"/>
          </p:cNvSpPr>
          <p:nvPr>
            <p:ph type="body" idx="1"/>
          </p:nvPr>
        </p:nvSpPr>
        <p:spPr>
          <a:xfrm>
            <a:off x="145000" y="1152475"/>
            <a:ext cx="34761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used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setCanvasSize()</a:t>
            </a:r>
            <a:r>
              <a:rPr lang="en-GB"/>
              <a:t> function to draw this, it would have the parameters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and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b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is the width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/>
              <a:t> is the height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3" name="Google Shape;793;p89"/>
          <p:cNvCxnSpPr/>
          <p:nvPr/>
        </p:nvCxnSpPr>
        <p:spPr>
          <a:xfrm>
            <a:off x="2465125" y="3266925"/>
            <a:ext cx="3923700" cy="810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1BCF83B0-AB52-4F04-8A2C-FC3D00211461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799" name="Google Shape;79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90"/>
          <p:cNvSpPr txBox="1">
            <a:spLocks noGrp="1"/>
          </p:cNvSpPr>
          <p:nvPr>
            <p:ph type="body" idx="1"/>
          </p:nvPr>
        </p:nvSpPr>
        <p:spPr>
          <a:xfrm>
            <a:off x="145000" y="1152475"/>
            <a:ext cx="34761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we used the </a:t>
            </a:r>
            <a:r>
              <a:rPr lang="en-GB">
                <a:solidFill>
                  <a:srgbClr val="E9376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setCanvasSize()</a:t>
            </a:r>
            <a:r>
              <a:rPr lang="en-GB"/>
              <a:t> function to draw this, it would have the parameters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and </a:t>
            </a: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b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/>
              <a:t> is the width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/>
              <a:t> is the height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setCanvasSize(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640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GB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360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01" name="Google Shape;801;p90"/>
          <p:cNvCxnSpPr/>
          <p:nvPr/>
        </p:nvCxnSpPr>
        <p:spPr>
          <a:xfrm rot="10800000" flipH="1">
            <a:off x="2516300" y="2806275"/>
            <a:ext cx="1117500" cy="1100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AEB833C2-063E-4BBD-8829-4E8A8C248A63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807" name="Google Shape;80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Now, can you tell me where this point is?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(200, 100)</a:t>
            </a:r>
            <a:br>
              <a:rPr lang="en-GB" sz="1600"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/>
              <a:t> is the distance along the x axis (in pixels)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/>
              <a:t> is the distance along the y axis (in pixels)</a:t>
            </a:r>
            <a:endParaRPr/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6C9C0990-DB24-4723-8B59-2A5B934D9D25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pic>
        <p:nvPicPr>
          <p:cNvPr id="814" name="Google Shape;814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Now, can you tell me where this point is?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(200, 100)</a:t>
            </a:r>
            <a:br>
              <a:rPr lang="en-GB" sz="1600"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/>
              <a:t> is the distance along the x axis (in pixels)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/>
              <a:t> is the distance along the y axis (in pixels)</a:t>
            </a:r>
            <a:endParaRPr/>
          </a:p>
        </p:txBody>
      </p:sp>
      <p:cxnSp>
        <p:nvCxnSpPr>
          <p:cNvPr id="816" name="Google Shape;816;p92"/>
          <p:cNvCxnSpPr/>
          <p:nvPr/>
        </p:nvCxnSpPr>
        <p:spPr>
          <a:xfrm rot="10800000">
            <a:off x="5373800" y="3437375"/>
            <a:ext cx="0" cy="699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7" name="Google Shape;817;p92"/>
          <p:cNvCxnSpPr/>
          <p:nvPr/>
        </p:nvCxnSpPr>
        <p:spPr>
          <a:xfrm>
            <a:off x="3888450" y="3393725"/>
            <a:ext cx="1434300" cy="1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92"/>
          <p:cNvSpPr txBox="1"/>
          <p:nvPr/>
        </p:nvSpPr>
        <p:spPr>
          <a:xfrm>
            <a:off x="4225950" y="2975675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92"/>
          <p:cNvSpPr txBox="1"/>
          <p:nvPr/>
        </p:nvSpPr>
        <p:spPr>
          <a:xfrm>
            <a:off x="5410450" y="3556325"/>
            <a:ext cx="75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BABA060B-CF5C-4D22-9F1B-9653BF9252EF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sp>
        <p:nvSpPr>
          <p:cNvPr id="825" name="Google Shape;825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Now, can you tell me where this point is?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(420, 300)</a:t>
            </a:r>
            <a:br>
              <a:rPr lang="en-GB" sz="1600"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420</a:t>
            </a:r>
            <a:r>
              <a:rPr lang="en-GB"/>
              <a:t> is the distance along the x axis (in pixels)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/>
              <a:t> is the distance along the y axis (in pixels)</a:t>
            </a:r>
            <a:endParaRPr/>
          </a:p>
        </p:txBody>
      </p:sp>
      <p:pic>
        <p:nvPicPr>
          <p:cNvPr id="826" name="Google Shape;82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93"/>
          <p:cNvSpPr/>
          <p:nvPr/>
        </p:nvSpPr>
        <p:spPr>
          <a:xfrm>
            <a:off x="5314100" y="3335175"/>
            <a:ext cx="111000" cy="11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8" name="Google Shape;828;p93"/>
          <p:cNvCxnSpPr>
            <a:stCxn id="827" idx="0"/>
            <a:endCxn id="827" idx="2"/>
          </p:cNvCxnSpPr>
          <p:nvPr/>
        </p:nvCxnSpPr>
        <p:spPr>
          <a:xfrm>
            <a:off x="5369600" y="3335175"/>
            <a:ext cx="0" cy="119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93"/>
          <p:cNvCxnSpPr>
            <a:stCxn id="827" idx="1"/>
            <a:endCxn id="827" idx="3"/>
          </p:cNvCxnSpPr>
          <p:nvPr/>
        </p:nvCxnSpPr>
        <p:spPr>
          <a:xfrm>
            <a:off x="5314100" y="3394875"/>
            <a:ext cx="111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21;p26">
            <a:extLst>
              <a:ext uri="{FF2B5EF4-FFF2-40B4-BE49-F238E27FC236}">
                <a16:creationId xmlns:a16="http://schemas.microsoft.com/office/drawing/2014/main" id="{E741EAA5-4678-4CB6-8022-E27CBDF60EF5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Graphical Programming?</a:t>
            </a:r>
            <a:endParaRPr/>
          </a:p>
        </p:txBody>
      </p:sp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22" y="1427075"/>
            <a:ext cx="2664600" cy="27998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90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 class, discuss “What could you create with </a:t>
            </a:r>
            <a:r>
              <a:rPr lang="en-GB" b="1">
                <a:solidFill>
                  <a:srgbClr val="E93761"/>
                </a:solidFill>
              </a:rPr>
              <a:t>graphical programming</a:t>
            </a:r>
            <a:r>
              <a:rPr lang="en-GB"/>
              <a:t>?”</a:t>
            </a:r>
            <a:endParaRPr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747" y="2358100"/>
            <a:ext cx="2332925" cy="23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1;p26">
            <a:extLst>
              <a:ext uri="{FF2B5EF4-FFF2-40B4-BE49-F238E27FC236}">
                <a16:creationId xmlns:a16="http://schemas.microsoft.com/office/drawing/2014/main" id="{0B238AA8-2C60-4E50-A4DD-626E41F160E9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Systems</a:t>
            </a:r>
            <a:endParaRPr/>
          </a:p>
        </p:txBody>
      </p:sp>
      <p:sp>
        <p:nvSpPr>
          <p:cNvPr id="835" name="Google Shape;835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00200" cy="3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Now, can you tell me where this point is?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(420, 300)</a:t>
            </a:r>
            <a:br>
              <a:rPr lang="en-GB" sz="1600"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420</a:t>
            </a:r>
            <a:r>
              <a:rPr lang="en-GB"/>
              <a:t> is the distance along the x axis (in pixels)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300</a:t>
            </a:r>
            <a:r>
              <a:rPr lang="en-GB"/>
              <a:t> is the distance along the y axis (in pixels)</a:t>
            </a:r>
            <a:endParaRPr/>
          </a:p>
        </p:txBody>
      </p:sp>
      <p:pic>
        <p:nvPicPr>
          <p:cNvPr id="836" name="Google Shape;83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94"/>
          <p:cNvSpPr/>
          <p:nvPr/>
        </p:nvSpPr>
        <p:spPr>
          <a:xfrm>
            <a:off x="5314100" y="3335175"/>
            <a:ext cx="111000" cy="11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8" name="Google Shape;838;p94"/>
          <p:cNvCxnSpPr>
            <a:stCxn id="837" idx="0"/>
            <a:endCxn id="837" idx="2"/>
          </p:cNvCxnSpPr>
          <p:nvPr/>
        </p:nvCxnSpPr>
        <p:spPr>
          <a:xfrm>
            <a:off x="5369600" y="3335175"/>
            <a:ext cx="0" cy="119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94"/>
          <p:cNvCxnSpPr>
            <a:stCxn id="837" idx="1"/>
            <a:endCxn id="837" idx="3"/>
          </p:cNvCxnSpPr>
          <p:nvPr/>
        </p:nvCxnSpPr>
        <p:spPr>
          <a:xfrm>
            <a:off x="5314100" y="3394875"/>
            <a:ext cx="111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840;p94"/>
          <p:cNvSpPr/>
          <p:nvPr/>
        </p:nvSpPr>
        <p:spPr>
          <a:xfrm>
            <a:off x="6970025" y="1835025"/>
            <a:ext cx="111000" cy="119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3191DE11-2DF3-4131-BC0E-F5F5EF5327EE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Coordinate System</a:t>
            </a:r>
            <a:endParaRPr/>
          </a:p>
        </p:txBody>
      </p:sp>
      <p:sp>
        <p:nvSpPr>
          <p:cNvPr id="846" name="Google Shape;846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7000" cy="3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coordinate system means: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As you move right, x increases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As you move left, x decreases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As you move to up, y increases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As you move down, y decreases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0" name="Google Shape;85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901" y="1359963"/>
            <a:ext cx="5211399" cy="3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95"/>
          <p:cNvSpPr/>
          <p:nvPr/>
        </p:nvSpPr>
        <p:spPr>
          <a:xfrm>
            <a:off x="5314100" y="3335175"/>
            <a:ext cx="111000" cy="11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95"/>
          <p:cNvCxnSpPr>
            <a:stCxn id="851" idx="0"/>
            <a:endCxn id="851" idx="2"/>
          </p:cNvCxnSpPr>
          <p:nvPr/>
        </p:nvCxnSpPr>
        <p:spPr>
          <a:xfrm>
            <a:off x="5369600" y="3335175"/>
            <a:ext cx="0" cy="119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95"/>
          <p:cNvCxnSpPr>
            <a:stCxn id="851" idx="1"/>
            <a:endCxn id="851" idx="3"/>
          </p:cNvCxnSpPr>
          <p:nvPr/>
        </p:nvCxnSpPr>
        <p:spPr>
          <a:xfrm>
            <a:off x="5314100" y="3394875"/>
            <a:ext cx="1110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21;p26">
            <a:extLst>
              <a:ext uri="{FF2B5EF4-FFF2-40B4-BE49-F238E27FC236}">
                <a16:creationId xmlns:a16="http://schemas.microsoft.com/office/drawing/2014/main" id="{7306F5E5-E1DE-4AE7-894A-AC49037D4108}"/>
              </a:ext>
            </a:extLst>
          </p:cNvPr>
          <p:cNvSpPr txBox="1"/>
          <p:nvPr/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01.03 - Coordinates</a:t>
            </a:r>
            <a:endParaRPr/>
          </a:p>
        </p:txBody>
      </p:sp>
      <p:sp>
        <p:nvSpPr>
          <p:cNvPr id="862" name="Google Shape;862;p96"/>
          <p:cNvSpPr txBox="1"/>
          <p:nvPr/>
        </p:nvSpPr>
        <p:spPr>
          <a:xfrm>
            <a:off x="380850" y="4162025"/>
            <a:ext cx="8310663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01.03 - Coordinates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Click on the activity below to see a program that draws an object in </a:t>
            </a:r>
            <a:r>
              <a:rPr lang="en-GB" dirty="0" err="1"/>
              <a:t>PyAngelo</a:t>
            </a:r>
            <a:r>
              <a:rPr lang="en-GB" dirty="0"/>
              <a:t>. </a:t>
            </a:r>
            <a:endParaRPr dirty="0"/>
          </a:p>
        </p:txBody>
      </p:sp>
      <p:pic>
        <p:nvPicPr>
          <p:cNvPr id="864" name="Google Shape;86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113" y="2266062"/>
            <a:ext cx="1901775" cy="19018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F24B0DBF-BE5B-4BCE-BE46-5BB5436D22E1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014" y="219300"/>
            <a:ext cx="4617974" cy="46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97"/>
          <p:cNvSpPr txBox="1"/>
          <p:nvPr/>
        </p:nvSpPr>
        <p:spPr>
          <a:xfrm>
            <a:off x="2058875" y="4751000"/>
            <a:ext cx="19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97"/>
          <p:cNvSpPr txBox="1"/>
          <p:nvPr/>
        </p:nvSpPr>
        <p:spPr>
          <a:xfrm>
            <a:off x="2687225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97"/>
          <p:cNvSpPr txBox="1"/>
          <p:nvPr/>
        </p:nvSpPr>
        <p:spPr>
          <a:xfrm>
            <a:off x="3245000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97"/>
          <p:cNvSpPr txBox="1"/>
          <p:nvPr/>
        </p:nvSpPr>
        <p:spPr>
          <a:xfrm>
            <a:off x="3827150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97"/>
          <p:cNvSpPr txBox="1"/>
          <p:nvPr/>
        </p:nvSpPr>
        <p:spPr>
          <a:xfrm>
            <a:off x="4394550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200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97"/>
          <p:cNvSpPr txBox="1"/>
          <p:nvPr/>
        </p:nvSpPr>
        <p:spPr>
          <a:xfrm>
            <a:off x="4961950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250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97"/>
          <p:cNvSpPr txBox="1"/>
          <p:nvPr/>
        </p:nvSpPr>
        <p:spPr>
          <a:xfrm>
            <a:off x="5544100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300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97"/>
          <p:cNvSpPr txBox="1"/>
          <p:nvPr/>
        </p:nvSpPr>
        <p:spPr>
          <a:xfrm>
            <a:off x="6111500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350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97"/>
          <p:cNvSpPr txBox="1"/>
          <p:nvPr/>
        </p:nvSpPr>
        <p:spPr>
          <a:xfrm>
            <a:off x="6678900" y="47510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400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97"/>
          <p:cNvSpPr txBox="1"/>
          <p:nvPr/>
        </p:nvSpPr>
        <p:spPr>
          <a:xfrm>
            <a:off x="1979525" y="41039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97"/>
          <p:cNvSpPr txBox="1"/>
          <p:nvPr/>
        </p:nvSpPr>
        <p:spPr>
          <a:xfrm>
            <a:off x="1979525" y="352865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97"/>
          <p:cNvSpPr txBox="1"/>
          <p:nvPr/>
        </p:nvSpPr>
        <p:spPr>
          <a:xfrm>
            <a:off x="1979525" y="29534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150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97"/>
          <p:cNvSpPr txBox="1"/>
          <p:nvPr/>
        </p:nvSpPr>
        <p:spPr>
          <a:xfrm>
            <a:off x="1979525" y="237815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200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97"/>
          <p:cNvSpPr txBox="1"/>
          <p:nvPr/>
        </p:nvSpPr>
        <p:spPr>
          <a:xfrm>
            <a:off x="1979525" y="18029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250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97"/>
          <p:cNvSpPr txBox="1"/>
          <p:nvPr/>
        </p:nvSpPr>
        <p:spPr>
          <a:xfrm>
            <a:off x="1979525" y="122765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300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97"/>
          <p:cNvSpPr txBox="1"/>
          <p:nvPr/>
        </p:nvSpPr>
        <p:spPr>
          <a:xfrm>
            <a:off x="1979525" y="6719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350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97"/>
          <p:cNvSpPr txBox="1"/>
          <p:nvPr/>
        </p:nvSpPr>
        <p:spPr>
          <a:xfrm>
            <a:off x="1979525" y="84700"/>
            <a:ext cx="35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400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21;p26">
            <a:extLst>
              <a:ext uri="{FF2B5EF4-FFF2-40B4-BE49-F238E27FC236}">
                <a16:creationId xmlns:a16="http://schemas.microsoft.com/office/drawing/2014/main" id="{93F2BAF9-C493-49EA-8CEF-E0731AD5CC02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your house</a:t>
            </a:r>
            <a:endParaRPr/>
          </a:p>
        </p:txBody>
      </p:sp>
      <p:sp>
        <p:nvSpPr>
          <p:cNvPr id="892" name="Google Shape;892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2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code up the house we just drew using coordinates, you’ll need some functions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Let’s take a look at: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triangle()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3" name="Google Shape;89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975" y="1479038"/>
            <a:ext cx="2758649" cy="2763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B72AE84D-D93A-4216-A838-CA9F164C37CE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rect()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99" name="Google Shape;899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5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rect(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Draw a rectangle at location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with a width of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/>
              <a:t> pixels and height of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800"/>
              <a:t> pixels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NOTE: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is the bottom left corner of the rectangle</a:t>
            </a:r>
            <a:endParaRPr sz="1800"/>
          </a:p>
        </p:txBody>
      </p:sp>
      <p:sp>
        <p:nvSpPr>
          <p:cNvPr id="900" name="Google Shape;900;p9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04" name="Google Shape;904;p99"/>
          <p:cNvSpPr/>
          <p:nvPr/>
        </p:nvSpPr>
        <p:spPr>
          <a:xfrm>
            <a:off x="3192750" y="3399350"/>
            <a:ext cx="2758500" cy="1334700"/>
          </a:xfrm>
          <a:prstGeom prst="rect">
            <a:avLst/>
          </a:prstGeom>
          <a:solidFill>
            <a:srgbClr val="A64D7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4C790303-E3C6-4011-8B87-B94E9150A90F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triangle()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10" name="Google Shape;910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triangle(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Draw a triangle by connecting the three points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,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, and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75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/>
          </a:p>
        </p:txBody>
      </p:sp>
      <p:sp>
        <p:nvSpPr>
          <p:cNvPr id="911" name="Google Shape;911;p10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15" name="Google Shape;915;p100"/>
          <p:cNvSpPr/>
          <p:nvPr/>
        </p:nvSpPr>
        <p:spPr>
          <a:xfrm rot="10800000">
            <a:off x="3290550" y="2927700"/>
            <a:ext cx="2562900" cy="1797600"/>
          </a:xfrm>
          <a:prstGeom prst="triangle">
            <a:avLst>
              <a:gd name="adj" fmla="val 50000"/>
            </a:avLst>
          </a:prstGeom>
          <a:solidFill>
            <a:srgbClr val="674EA7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6B68B785-5AFC-44A1-913B-3543DFAA9D47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125" y="2264465"/>
            <a:ext cx="1901775" cy="1904986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Activity 1.04 - Code Your House</a:t>
            </a:r>
            <a:endParaRPr/>
          </a:p>
        </p:txBody>
      </p:sp>
      <p:sp>
        <p:nvSpPr>
          <p:cNvPr id="922" name="Google Shape;922;p101"/>
          <p:cNvSpPr txBox="1">
            <a:spLocks noGrp="1"/>
          </p:cNvSpPr>
          <p:nvPr>
            <p:ph type="body" idx="1"/>
          </p:nvPr>
        </p:nvSpPr>
        <p:spPr>
          <a:xfrm>
            <a:off x="311700" y="1417050"/>
            <a:ext cx="83823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Using the functions you have just learnt, and your worksheet from before, you should now code up your house. </a:t>
            </a:r>
            <a:endParaRPr/>
          </a:p>
        </p:txBody>
      </p:sp>
      <p:sp>
        <p:nvSpPr>
          <p:cNvPr id="926" name="Google Shape;926;p101"/>
          <p:cNvSpPr txBox="1"/>
          <p:nvPr/>
        </p:nvSpPr>
        <p:spPr>
          <a:xfrm>
            <a:off x="380850" y="4162025"/>
            <a:ext cx="8009006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01.04 - Code Your House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E9B883AB-78C6-4F9D-B935-F5621042DA11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2"/>
          <p:cNvSpPr txBox="1">
            <a:spLocks noGrp="1"/>
          </p:cNvSpPr>
          <p:nvPr>
            <p:ph type="title"/>
          </p:nvPr>
        </p:nvSpPr>
        <p:spPr>
          <a:xfrm>
            <a:off x="311700" y="2072550"/>
            <a:ext cx="85206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Other Functions in PyAngelo</a:t>
            </a:r>
            <a:endParaRPr sz="4500"/>
          </a:p>
        </p:txBody>
      </p:sp>
      <p:pic>
        <p:nvPicPr>
          <p:cNvPr id="932" name="Google Shape;932;p102"/>
          <p:cNvPicPr preferRelativeResize="0"/>
          <p:nvPr/>
        </p:nvPicPr>
        <p:blipFill rotWithShape="1">
          <a:blip r:embed="rId3">
            <a:alphaModFix amt="6000"/>
          </a:blip>
          <a:srcRect b="19478"/>
          <a:stretch/>
        </p:blipFill>
        <p:spPr>
          <a:xfrm>
            <a:off x="2450963" y="463374"/>
            <a:ext cx="4242077" cy="42167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6">
            <a:extLst>
              <a:ext uri="{FF2B5EF4-FFF2-40B4-BE49-F238E27FC236}">
                <a16:creationId xmlns:a16="http://schemas.microsoft.com/office/drawing/2014/main" id="{3C6D6206-73AC-45AD-A07E-1155B033FE4B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far we have only used a function for rectangles, and a function for triangles</a:t>
            </a:r>
            <a:br>
              <a:rPr lang="en-GB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functions that exist include: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ellipse()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line()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text()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8" name="Google Shape;938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Drawing Shapes and Adding Text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39" name="Google Shape;939;p10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943" name="Google Shape;94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972" y="2382674"/>
            <a:ext cx="2182549" cy="21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1E648469-8F72-419A-B368-DAD2B7C75CE3}"/>
              </a:ext>
            </a:extLst>
          </p:cNvPr>
          <p:cNvSpPr txBox="1"/>
          <p:nvPr/>
        </p:nvSpPr>
        <p:spPr>
          <a:xfrm>
            <a:off x="8320058" y="467264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Graphical Programming?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22" y="1427075"/>
            <a:ext cx="2664600" cy="27998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590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could you create with </a:t>
            </a:r>
            <a:r>
              <a:rPr lang="en-GB" b="1">
                <a:solidFill>
                  <a:srgbClr val="E93761"/>
                </a:solidFill>
              </a:rPr>
              <a:t>graphical programming</a:t>
            </a:r>
            <a:r>
              <a:rPr lang="en-GB"/>
              <a:t>?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Animations (including films and tv shows!)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Video games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Pictures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Digital sketches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Schematics for buildings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Graphs</a:t>
            </a:r>
            <a:endParaRPr sz="1600"/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A093C4D1-FF0F-45ED-BB13-DD751678461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circle()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49" name="Google Shape;949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circle(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Draw a circle at location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with a radius of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NOTE: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is the center of the circle 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this is different from the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 sz="1800"/>
              <a:t> function</a:t>
            </a:r>
            <a:endParaRPr sz="1800"/>
          </a:p>
        </p:txBody>
      </p:sp>
      <p:sp>
        <p:nvSpPr>
          <p:cNvPr id="950" name="Google Shape;950;p10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54" name="Google Shape;954;p104"/>
          <p:cNvSpPr/>
          <p:nvPr/>
        </p:nvSpPr>
        <p:spPr>
          <a:xfrm>
            <a:off x="3704400" y="3212450"/>
            <a:ext cx="1735200" cy="1664100"/>
          </a:xfrm>
          <a:prstGeom prst="ellipse">
            <a:avLst/>
          </a:prstGeom>
          <a:solidFill>
            <a:srgbClr val="3D85C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0DB0BDF5-39EE-4F45-8F51-18DB625C26C8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ellipse()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0" name="Google Shape;960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ellipse(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Draw an ellipse at location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with an X radius of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/>
              <a:t> and a Y radius of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8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NOTE: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is the center of the ellipse </a:t>
            </a:r>
            <a:endParaRPr sz="1800"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this is just like the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 sz="1800"/>
              <a:t> function</a:t>
            </a:r>
            <a:endParaRPr sz="1800"/>
          </a:p>
        </p:txBody>
      </p:sp>
      <p:sp>
        <p:nvSpPr>
          <p:cNvPr id="961" name="Google Shape;961;p10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65" name="Google Shape;965;p105"/>
          <p:cNvSpPr/>
          <p:nvPr/>
        </p:nvSpPr>
        <p:spPr>
          <a:xfrm>
            <a:off x="3096775" y="3630675"/>
            <a:ext cx="3070200" cy="1272600"/>
          </a:xfrm>
          <a:prstGeom prst="ellipse">
            <a:avLst/>
          </a:prstGeom>
          <a:solidFill>
            <a:srgbClr val="45818E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8034BDA8-761B-450B-8F16-E49D3C3FE0F9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line()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71" name="Google Shape;971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line(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Draw a line starting at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and finishing at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60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40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2" name="Google Shape;972;p10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cxnSp>
        <p:nvCxnSpPr>
          <p:cNvPr id="976" name="Google Shape;976;p106"/>
          <p:cNvCxnSpPr/>
          <p:nvPr/>
        </p:nvCxnSpPr>
        <p:spPr>
          <a:xfrm>
            <a:off x="2528025" y="3403475"/>
            <a:ext cx="4093500" cy="79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2F21107B-B7E0-4CCC-8265-4A6BFF19D712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text()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82" name="Google Shape;982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text(</a:t>
            </a:r>
            <a:r>
              <a:rPr lang="en-GB" sz="22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"I love to code!"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22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"Arial"</a:t>
            </a:r>
            <a:r>
              <a:rPr lang="en-GB" sz="2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Draws the text </a:t>
            </a:r>
            <a:r>
              <a:rPr lang="en-GB" sz="18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“I love to code!”</a:t>
            </a:r>
            <a:r>
              <a:rPr lang="en-GB" sz="1800"/>
              <a:t> at the point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with a font size of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en-GB" sz="1800"/>
              <a:t> pixels and a font of </a:t>
            </a:r>
            <a:r>
              <a:rPr lang="en-GB" sz="18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“Arial”</a:t>
            </a:r>
            <a:endParaRPr sz="18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NOTE: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800"/>
              <a:t> is the bottom left corner of the text</a:t>
            </a:r>
            <a:endParaRPr sz="1800"/>
          </a:p>
        </p:txBody>
      </p:sp>
      <p:sp>
        <p:nvSpPr>
          <p:cNvPr id="983" name="Google Shape;983;p10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87" name="Google Shape;987;p107"/>
          <p:cNvSpPr txBox="1"/>
          <p:nvPr/>
        </p:nvSpPr>
        <p:spPr>
          <a:xfrm>
            <a:off x="2583150" y="3755300"/>
            <a:ext cx="397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oboto"/>
                <a:ea typeface="Roboto"/>
                <a:cs typeface="Roboto"/>
                <a:sym typeface="Roboto"/>
              </a:rPr>
              <a:t>I love to code!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4551A721-EC05-4F65-9CE5-80119F00E0B2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Activity 1.05 - Free Sketch!</a:t>
            </a:r>
            <a:endParaRPr/>
          </a:p>
        </p:txBody>
      </p:sp>
      <p:sp>
        <p:nvSpPr>
          <p:cNvPr id="993" name="Google Shape;993;p108"/>
          <p:cNvSpPr txBox="1">
            <a:spLocks noGrp="1"/>
          </p:cNvSpPr>
          <p:nvPr>
            <p:ph type="body" idx="1"/>
          </p:nvPr>
        </p:nvSpPr>
        <p:spPr>
          <a:xfrm>
            <a:off x="311700" y="1417050"/>
            <a:ext cx="80808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extra functions, experiment with drawing in PyAngelo! Maybe you could draw your favourite animal or hobby?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7" name="Google Shape;997;p108"/>
          <p:cNvSpPr txBox="1"/>
          <p:nvPr/>
        </p:nvSpPr>
        <p:spPr>
          <a:xfrm>
            <a:off x="380850" y="4162025"/>
            <a:ext cx="8080800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Activity:</a:t>
            </a:r>
            <a:br>
              <a:rPr lang="en-GB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01.05 - Free Sketch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8" name="Google Shape;998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113" y="2266063"/>
            <a:ext cx="1901775" cy="19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E23488FB-014D-4B5C-8E47-699BF6FE6ED9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04" name="Google Shape;1004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Graphical programming</a:t>
            </a:r>
            <a:r>
              <a:rPr lang="en-GB"/>
              <a:t> is an interactive way to learn how to code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solidFill>
                  <a:srgbClr val="E93761"/>
                </a:solidFill>
              </a:rPr>
              <a:t>Functions</a:t>
            </a:r>
            <a:r>
              <a:rPr lang="en-GB"/>
              <a:t> are a great way of condensing a lot of code into one line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Colours can be set using </a:t>
            </a:r>
            <a:r>
              <a:rPr lang="en-GB" b="1">
                <a:solidFill>
                  <a:srgbClr val="E93761"/>
                </a:solidFill>
              </a:rPr>
              <a:t>RGB components</a:t>
            </a:r>
            <a:r>
              <a:rPr lang="en-GB"/>
              <a:t>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lang="en-GB" b="1">
                <a:solidFill>
                  <a:srgbClr val="E93761"/>
                </a:solidFill>
              </a:rPr>
              <a:t>coordinate system</a:t>
            </a:r>
            <a:r>
              <a:rPr lang="en-GB"/>
              <a:t> we use let’s us accurately describe where we want to draw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specifying a coordinate, the x value is listed first and the y value second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draw basic shapes using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rect()</a:t>
            </a:r>
            <a:r>
              <a:rPr lang="en-GB"/>
              <a:t>,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triangle()</a:t>
            </a:r>
            <a:r>
              <a:rPr lang="en-GB"/>
              <a:t>,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circle()</a:t>
            </a:r>
            <a:r>
              <a:rPr lang="en-GB"/>
              <a:t>,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ellipse()</a:t>
            </a:r>
            <a:r>
              <a:rPr lang="en-GB"/>
              <a:t>,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line()</a:t>
            </a:r>
            <a:r>
              <a:rPr lang="en-GB"/>
              <a:t>, and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text()</a:t>
            </a:r>
            <a:r>
              <a:rPr lang="en-GB"/>
              <a:t> functions</a:t>
            </a:r>
            <a:endParaRPr/>
          </a:p>
        </p:txBody>
      </p:sp>
      <p:sp>
        <p:nvSpPr>
          <p:cNvPr id="1005" name="Google Shape;1005;p10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7F5C561A-2D90-44FA-A020-9D008219CD89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Extension: Screen Saver</a:t>
            </a:r>
            <a:endParaRPr/>
          </a:p>
        </p:txBody>
      </p:sp>
      <p:sp>
        <p:nvSpPr>
          <p:cNvPr id="1011" name="Google Shape;1011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61000" cy="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Your task is to draw circles in an infinite loop. Each circle should be in a random position, with a random colour, and have a random size!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5" name="Google Shape;1015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13" y="1959900"/>
            <a:ext cx="5206621" cy="29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1;p26">
            <a:extLst>
              <a:ext uri="{FF2B5EF4-FFF2-40B4-BE49-F238E27FC236}">
                <a16:creationId xmlns:a16="http://schemas.microsoft.com/office/drawing/2014/main" id="{E09E84BF-D5F0-4627-B09B-BC0E10BC158F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1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1022" name="Google Shape;1022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the CS in Schools Team.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23" name="Google Shape;1023;p11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9" name="Google Shape;121;p26">
            <a:extLst>
              <a:ext uri="{FF2B5EF4-FFF2-40B4-BE49-F238E27FC236}">
                <a16:creationId xmlns:a16="http://schemas.microsoft.com/office/drawing/2014/main" id="{67CE08A1-88D5-4D52-8E76-ADE88839E5C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Graphical Programming?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Choose one of the programs below and explore what graphical programming is all about!</a:t>
            </a:r>
            <a:endParaRPr sz="1600"/>
          </a:p>
        </p:txBody>
      </p:sp>
      <p:sp>
        <p:nvSpPr>
          <p:cNvPr id="173" name="Google Shape;173;p33"/>
          <p:cNvSpPr txBox="1"/>
          <p:nvPr/>
        </p:nvSpPr>
        <p:spPr>
          <a:xfrm>
            <a:off x="710200" y="2338725"/>
            <a:ext cx="238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Sketch</a:t>
            </a:r>
            <a:endParaRPr sz="3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3379050" y="2338725"/>
            <a:ext cx="238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Game</a:t>
            </a:r>
            <a:endParaRPr sz="3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6047900" y="2338725"/>
            <a:ext cx="238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Animation</a:t>
            </a:r>
            <a:endParaRPr sz="30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412" y="2985225"/>
            <a:ext cx="1853475" cy="18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5262" y="2985225"/>
            <a:ext cx="1853475" cy="18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4137" y="2985225"/>
            <a:ext cx="1853475" cy="18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1;p26">
            <a:extLst>
              <a:ext uri="{FF2B5EF4-FFF2-40B4-BE49-F238E27FC236}">
                <a16:creationId xmlns:a16="http://schemas.microsoft.com/office/drawing/2014/main" id="{95EA2C08-C02C-49B2-9E08-4B4A3FFF74F7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3569</Words>
  <Application>Microsoft Office PowerPoint</Application>
  <PresentationFormat>On-screen Show (16:9)</PresentationFormat>
  <Paragraphs>716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Roboto</vt:lpstr>
      <vt:lpstr>Roboto Mono</vt:lpstr>
      <vt:lpstr>Francois One</vt:lpstr>
      <vt:lpstr>Simple Light</vt:lpstr>
      <vt:lpstr>Simple Light</vt:lpstr>
      <vt:lpstr>Lesson 1</vt:lpstr>
      <vt:lpstr>Learning objectives</vt:lpstr>
      <vt:lpstr>What is Graphical Programming?</vt:lpstr>
      <vt:lpstr>What is Graphical Programming?</vt:lpstr>
      <vt:lpstr>What is Graphical Programming?</vt:lpstr>
      <vt:lpstr>What is Graphical Programming?</vt:lpstr>
      <vt:lpstr>What is Graphical Programming?</vt:lpstr>
      <vt:lpstr>What is Graphical Programming?</vt:lpstr>
      <vt:lpstr>What is Graphical Programming?</vt:lpstr>
      <vt:lpstr>Why Graphical Programming?</vt:lpstr>
      <vt:lpstr>Getting started with PyAngelo…</vt:lpstr>
      <vt:lpstr>Functions</vt:lpstr>
      <vt:lpstr>Functions</vt:lpstr>
      <vt:lpstr>Functions</vt:lpstr>
      <vt:lpstr>Functions</vt:lpstr>
      <vt:lpstr>Functions</vt:lpstr>
      <vt:lpstr>Functions </vt:lpstr>
      <vt:lpstr>Functions </vt:lpstr>
      <vt:lpstr>Functions </vt:lpstr>
      <vt:lpstr>Functions </vt:lpstr>
      <vt:lpstr>Activity 01.01 - Functions</vt:lpstr>
      <vt:lpstr>Exploring the Code</vt:lpstr>
      <vt:lpstr>Exploring the Code</vt:lpstr>
      <vt:lpstr>Exploring the Code</vt:lpstr>
      <vt:lpstr>Exploring the Code</vt:lpstr>
      <vt:lpstr>Exploring the Code</vt:lpstr>
      <vt:lpstr>Pixels</vt:lpstr>
      <vt:lpstr>Exploring the Code</vt:lpstr>
      <vt:lpstr>Exploring the Code</vt:lpstr>
      <vt:lpstr>Exploring the Code</vt:lpstr>
      <vt:lpstr>Exploring the Code</vt:lpstr>
      <vt:lpstr>Exploring the Code</vt:lpstr>
      <vt:lpstr>Exploring the Code</vt:lpstr>
      <vt:lpstr>Exploring the Code</vt:lpstr>
      <vt:lpstr>Exploring the Code</vt:lpstr>
      <vt:lpstr>Exploring the Code</vt:lpstr>
      <vt:lpstr>Exploring the Code</vt:lpstr>
      <vt:lpstr>Exploring the Code</vt:lpstr>
      <vt:lpstr>Exploring the Code</vt:lpstr>
      <vt:lpstr>Colours</vt:lpstr>
      <vt:lpstr>PowerPoint Presentation</vt:lpstr>
      <vt:lpstr>Colours and RGB</vt:lpstr>
      <vt:lpstr>Colours and RGB</vt:lpstr>
      <vt:lpstr>RGB - Red, Green Blue</vt:lpstr>
      <vt:lpstr>RGB - Red, Green Blue</vt:lpstr>
      <vt:lpstr>RGB - Red, Green Blue</vt:lpstr>
      <vt:lpstr>RGB - Red, Green Blue</vt:lpstr>
      <vt:lpstr>RGB - Red, Green Blue</vt:lpstr>
      <vt:lpstr>RGB - Red, Green Blue</vt:lpstr>
      <vt:lpstr>RGB - Red, Green Blue</vt:lpstr>
      <vt:lpstr>RGB - Red, Green Blue</vt:lpstr>
      <vt:lpstr>Mixing our own colours</vt:lpstr>
      <vt:lpstr>RGB - Equal Values</vt:lpstr>
      <vt:lpstr>Exploring the Code</vt:lpstr>
      <vt:lpstr>Exploring the Code</vt:lpstr>
      <vt:lpstr>Exploring the Code</vt:lpstr>
      <vt:lpstr>Exploring the Code</vt:lpstr>
      <vt:lpstr>Activity 01.02 - Colour me in!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Systems</vt:lpstr>
      <vt:lpstr>Coordinate System</vt:lpstr>
      <vt:lpstr>Activity 01.03 - Coordinates</vt:lpstr>
      <vt:lpstr>PowerPoint Presentation</vt:lpstr>
      <vt:lpstr>Code your house</vt:lpstr>
      <vt:lpstr>rect()</vt:lpstr>
      <vt:lpstr>triangle()</vt:lpstr>
      <vt:lpstr>Activity 1.04 - Code Your House</vt:lpstr>
      <vt:lpstr>Other Functions in PyAngelo</vt:lpstr>
      <vt:lpstr>Drawing Shapes and Adding Text</vt:lpstr>
      <vt:lpstr>circle()</vt:lpstr>
      <vt:lpstr>ellipse()</vt:lpstr>
      <vt:lpstr>line()</vt:lpstr>
      <vt:lpstr>text()</vt:lpstr>
      <vt:lpstr>Activity 1.05 - Free Sketch!</vt:lpstr>
      <vt:lpstr>Summary</vt:lpstr>
      <vt:lpstr>Extension: Screen Saver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cp:lastModifiedBy>Ricardo DUARTE PROENÇA</cp:lastModifiedBy>
  <cp:revision>5</cp:revision>
  <dcterms:modified xsi:type="dcterms:W3CDTF">2024-04-26T09:13:15Z</dcterms:modified>
</cp:coreProperties>
</file>