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1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5143500" type="screen16x9"/>
  <p:notesSz cx="6858000" cy="9144000"/>
  <p:embeddedFontLst>
    <p:embeddedFont>
      <p:font typeface="Francois One" panose="020B0604020202020204" charset="0"/>
      <p:regular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Mono" panose="020B060402020202020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3" autoAdjust="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3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4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de2bdb2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de2bdb2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2de2bdb2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2de2bdb2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2de2bdb2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2de2bdb2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de2bdb2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de2bdb2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2de2bdb2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2de2bdb2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2de2bdb2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2de2bdb2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2de2bdb2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2de2bdb2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2de2bdb2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2de2bdb2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2de2bdb2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2de2bdb2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2de2bdb2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2de2bdb2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d73287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cd73287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Answers: (0, 0),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setCanvasSize</a:t>
            </a:r>
            <a:r>
              <a:rPr lang="en-GB" dirty="0"/>
              <a:t>(x, y),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x-axis is horizontal,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y-axis is vertical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2de2bdb2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2de2bdb2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691518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2de2bdb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2de2bdb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2de2bdb2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2de2bdb2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87c4047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87c4047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2de2bdb2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2de2bdb2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de2bdb2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de2bdb25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2de2bdb25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2de2bdb25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2de2bdb25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2de2bdb25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2de2bdb2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2de2bdb2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7c4045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7c4045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2de2bdb2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2de2bdb2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2de2bdb2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2de2bdb25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2de2bdb2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2de2bdb2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2de2bdb25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2de2bdb25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2de2bdb25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2de2bdb25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2de2bdb2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2de2bdb2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2de2bdb25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12de2bdb25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2de2bdb25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2de2bdb25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de2bdb25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de2bdb25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2de2bdb25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2de2bdb25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de2bd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de2bd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2de2bdb25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2de2bdb25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2de2bdb2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2de2bdb25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2de2bdb25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2de2bdb25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2de2bdb2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2de2bdb2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12de2bdb2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12de2bdb2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2de2bdb2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2de2bdb2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542ab0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542ab0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542ab09f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542ab09f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2de2bdb25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2de2bdb25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2de2bdb25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2de2bdb25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de2bdb2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de2bdb2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2de2bdb25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2de2bdb25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542ab09f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542ab09f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2de2bdb2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2de2bdb2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2de2bdb2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2de2bdb2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cd732871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cd732871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cd732871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cd732871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2cc79dc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2cc79dc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2cc79dc9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2cc79dc9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2cc79dc9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12cc79dc9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86ba8ff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86ba8ff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f3f0fb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f3f0fbc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87c4045d0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87c4045d0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87c4045d0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87c4045d0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6e551d8e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6e551d8e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2de2bdb2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2de2bdb2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cd732871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cd732871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cd732871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cd732871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hyperlink" Target="Worksheet-02.01-My-First-Animation.ppt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39942e10c8711aa6732e543ea113d4e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39942e10c8711aa6732e543ea113d4e0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39942e10c8711aa6732e543ea113d4e0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39942e10c8711aa6732e543ea113d4e0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39942e10c8711aa6732e543ea113d4e0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0ca96c0579b57b69225b13ca75bfd36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yangelo.com/sketch/0ca96c0579b57b69225b13ca75bfd36b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hyperlink" Target="https://pyangelo.com/sketch/13ee3e69930a0654ac2cb76aea1b55bb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hyperlink" Target="https://pyangelo.com/sketch/6b89b249e28cc8e3e666a3b1892cbf13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hyperlink" Target="https://pyangelo.com/sketch/f4d984c0cd7dc7092c009af1a421c3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Vzf9rtgf9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hyperlink" Target="http://www.youtube.com/watch?v=M2ORkIrHUbg" TargetMode="External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d12e4009211c987ffed199e072fc85b3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2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188" name="Google Shape;188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9" name="Google Shape;189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0" name="Google Shape;190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700" y="26955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197" name="Google Shape;197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8" name="Google Shape;198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9" name="Google Shape;199;p3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100" y="27717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06" name="Google Shape;206;p3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7" name="Google Shape;207;p3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8" name="Google Shape;208;p3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500" y="25431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15" name="Google Shape;215;p3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6" name="Google Shape;216;p3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7" name="Google Shape;217;p3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8" name="Google Shape;2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300" y="24669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24" name="Google Shape;224;p3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5" name="Google Shape;225;p3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6" name="Google Shape;226;p3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7" name="Google Shape;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100" y="24669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33" name="Google Shape;233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4" name="Google Shape;234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5" name="Google Shape;235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500" y="22383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42" name="Google Shape;242;p4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3" name="Google Shape;243;p4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4" name="Google Shape;244;p4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200" y="25005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51" name="Google Shape;251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52" name="Google Shape;252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53" name="Google Shape;253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4" name="Google Shape;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200" y="24243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60" name="Google Shape;260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1" name="Google Shape;261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62" name="Google Shape;262;p4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000" y="21195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69" name="Google Shape;269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70" name="Google Shape;270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71" name="Google Shape;271;p4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2" name="Google Shape;2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600" y="23481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the coordinates of the bottom left position of the canvas?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command is used to set the size of the canvas?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Which direction is specified by the x-axis?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Which direction is specified by the y-axis?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" name="Google Shape;122;p26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278" name="Google Shape;278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79" name="Google Shape;279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0" name="Google Shape;280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1" name="Google Shape;2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000" y="25767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4"/>
          <p:cNvSpPr/>
          <p:nvPr/>
        </p:nvSpPr>
        <p:spPr>
          <a:xfrm>
            <a:off x="5972725" y="1613650"/>
            <a:ext cx="1367100" cy="1086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Roboto"/>
                <a:ea typeface="Roboto"/>
                <a:cs typeface="Roboto"/>
                <a:sym typeface="Roboto"/>
              </a:rPr>
              <a:t>BYE!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7;p45">
            <a:extLst>
              <a:ext uri="{FF2B5EF4-FFF2-40B4-BE49-F238E27FC236}">
                <a16:creationId xmlns:a16="http://schemas.microsoft.com/office/drawing/2014/main" id="{ACB5A128-6539-4466-A249-62AC7376D6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Activity 02.01 - Run, run, run!</a:t>
            </a:r>
            <a:endParaRPr/>
          </a:p>
        </p:txBody>
      </p:sp>
      <p:grpSp>
        <p:nvGrpSpPr>
          <p:cNvPr id="5" name="Google Shape;288;p45">
            <a:extLst>
              <a:ext uri="{FF2B5EF4-FFF2-40B4-BE49-F238E27FC236}">
                <a16:creationId xmlns:a16="http://schemas.microsoft.com/office/drawing/2014/main" id="{1D0D1234-9347-412E-84C0-FD813FAC4022}"/>
              </a:ext>
            </a:extLst>
          </p:cNvPr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" name="Google Shape;289;p45">
              <a:extLst>
                <a:ext uri="{FF2B5EF4-FFF2-40B4-BE49-F238E27FC236}">
                  <a16:creationId xmlns:a16="http://schemas.microsoft.com/office/drawing/2014/main" id="{987D5334-6E26-45AC-83C2-653412F32B1F}"/>
                </a:ext>
              </a:extLst>
            </p:cNvPr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" name="Google Shape;290;p45">
              <a:extLst>
                <a:ext uri="{FF2B5EF4-FFF2-40B4-BE49-F238E27FC236}">
                  <a16:creationId xmlns:a16="http://schemas.microsoft.com/office/drawing/2014/main" id="{1429D7B4-BCA4-4D72-94BE-57CD96EF40B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291;p45">
            <a:extLst>
              <a:ext uri="{FF2B5EF4-FFF2-40B4-BE49-F238E27FC236}">
                <a16:creationId xmlns:a16="http://schemas.microsoft.com/office/drawing/2014/main" id="{E2C502E4-FAF7-4AE4-B027-C2ECCA182A83}"/>
              </a:ext>
            </a:extLst>
          </p:cNvPr>
          <p:cNvSpPr txBox="1"/>
          <p:nvPr/>
        </p:nvSpPr>
        <p:spPr>
          <a:xfrm>
            <a:off x="311700" y="1152475"/>
            <a:ext cx="85206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your own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animation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by copying, pasting, and modifying the still image in the slide deck below. If you prefer, you can make a flipbook animation by drawing in a notepad.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92;p45">
            <a:extLst>
              <a:ext uri="{FF2B5EF4-FFF2-40B4-BE49-F238E27FC236}">
                <a16:creationId xmlns:a16="http://schemas.microsoft.com/office/drawing/2014/main" id="{61894E5B-00E1-4A23-9A6B-EC3708B6BC07}"/>
              </a:ext>
            </a:extLst>
          </p:cNvPr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 action="ppaction://hlinkpres?slideindex=1&amp;slidetitle="/>
              </a:rPr>
              <a:t>02.01 - Run, run, run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293;p45">
            <a:extLst>
              <a:ext uri="{FF2B5EF4-FFF2-40B4-BE49-F238E27FC236}">
                <a16:creationId xmlns:a16="http://schemas.microsoft.com/office/drawing/2014/main" id="{8B07475E-4E78-4086-A2C1-1EA675E47D7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950" y="2236900"/>
            <a:ext cx="1960100" cy="196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49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Animating a Circle with Code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draw a circle we use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/>
              <a:t> function: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300" name="Google Shape;300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01" name="Google Shape;301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02" name="Google Shape;302;p4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Animating a Circle with Code</a:t>
            </a:r>
            <a:endParaRPr/>
          </a:p>
        </p:txBody>
      </p:sp>
      <p:sp>
        <p:nvSpPr>
          <p:cNvPr id="308" name="Google Shape;30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draw a circle we use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/>
              <a:t> function: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Reminder, this will: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Draw a circle at location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with a radius of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NOTE: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is the center of the circle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309" name="Google Shape;309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0" name="Google Shape;310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1" name="Google Shape;311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Animating a Circle with Code</a:t>
            </a: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draw a circle we use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/>
              <a:t> function: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318" name="Google Shape;318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9" name="Google Shape;319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0" name="Google Shape;320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1" name="Google Shape;32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038" y="2322575"/>
            <a:ext cx="2447925" cy="24479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Animating a Circle with Code</a:t>
            </a: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draw a circle we use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/>
              <a:t> function: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animate the circle, we need to:</a:t>
            </a:r>
            <a:endParaRPr/>
          </a:p>
          <a:p>
            <a:pPr marL="719999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Draw the circle</a:t>
            </a:r>
            <a:endParaRPr/>
          </a:p>
          <a:p>
            <a:pPr marL="719999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Clear the circle</a:t>
            </a:r>
            <a:endParaRPr/>
          </a:p>
          <a:p>
            <a:pPr marL="719999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Draw the circle in a different place</a:t>
            </a:r>
            <a:endParaRPr/>
          </a:p>
          <a:p>
            <a:pPr marL="719999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Repeat steps 2 and 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9" name="Google Shape;329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30" name="Google Shape;330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Animating a Circle with Code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draw a circle we use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/>
              <a:t> function: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animate the circle, we need to:</a:t>
            </a:r>
            <a:endParaRPr/>
          </a:p>
          <a:p>
            <a:pPr marL="719999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Draw the circle</a:t>
            </a:r>
            <a:endParaRPr/>
          </a:p>
          <a:p>
            <a:pPr marL="719999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Clear the circle</a:t>
            </a:r>
            <a:endParaRPr/>
          </a:p>
          <a:p>
            <a:pPr marL="719999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Draw the circle in a different place</a:t>
            </a:r>
            <a:endParaRPr/>
          </a:p>
          <a:p>
            <a:pPr marL="719999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Repeat steps 2 and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can this be done with code?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337" name="Google Shape;337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38" name="Google Shape;338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39" name="Google Shape;339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setCanvasSize(300, 300)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52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Sets the canvas size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fill(255, 255, 255)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53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Sets the colour for the next drawing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8" name="Google Shape;3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0" name="Google Shape;36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563" y="170392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3"/>
          <p:cNvSpPr/>
          <p:nvPr/>
        </p:nvSpPr>
        <p:spPr>
          <a:xfrm rot="-8090036">
            <a:off x="7664467" y="2674676"/>
            <a:ext cx="146372" cy="21764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this lesson, you should be able to: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what a variable is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what a data type is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basic animation using code</a:t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5" name="Google Shape;135;p27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background(48, 221, 174)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Sets the background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Google Shape;3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9" name="Google Shape;36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circle(100, 200, 50)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55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Draws the first circle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7" name="Google Shape;3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8" name="Google Shape;37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9363" y="162772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5"/>
          <p:cNvSpPr/>
          <p:nvPr/>
        </p:nvSpPr>
        <p:spPr>
          <a:xfrm rot="-8090036">
            <a:off x="6826267" y="2598476"/>
            <a:ext cx="146372" cy="21764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background(48, 221, 174)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56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Resets the background to blank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8" name="Google Shape;38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9" name="Google Shape;38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363" y="162772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6"/>
          <p:cNvSpPr/>
          <p:nvPr/>
        </p:nvSpPr>
        <p:spPr>
          <a:xfrm rot="-8090036">
            <a:off x="6826267" y="2598476"/>
            <a:ext cx="146372" cy="21764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circle(150, 245, 50)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57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Draws the second circle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7" name="Google Shape;3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8" name="Google Shape;39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9" name="Google Shape;39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0" name="Google Shape;400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963" y="147532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7"/>
          <p:cNvSpPr/>
          <p:nvPr/>
        </p:nvSpPr>
        <p:spPr>
          <a:xfrm rot="-8090036">
            <a:off x="7435867" y="2446076"/>
            <a:ext cx="146372" cy="21764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background(48, 221, 174)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7" name="Google Shape;407;p58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Resets the background to blank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9" name="Google Shape;40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0" name="Google Shape;41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8963" y="147532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8"/>
          <p:cNvSpPr/>
          <p:nvPr/>
        </p:nvSpPr>
        <p:spPr>
          <a:xfrm rot="-8090036">
            <a:off x="7435867" y="2446076"/>
            <a:ext cx="146372" cy="21764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circle(200, 250, 50)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59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Draws the third circle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9" name="Google Shape;4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0" name="Google Shape;42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1" name="Google Shape;42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6163" y="139912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/>
          <p:nvPr/>
        </p:nvSpPr>
        <p:spPr>
          <a:xfrm rot="-8090036">
            <a:off x="7893067" y="2369876"/>
            <a:ext cx="146372" cy="21764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background(48, 221, 174)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60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Resets the background to blank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0" name="Google Shape;43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1" name="Google Shape;43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2" name="Google Shape;43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163" y="139912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0"/>
          <p:cNvSpPr/>
          <p:nvPr/>
        </p:nvSpPr>
        <p:spPr>
          <a:xfrm rot="-8090036">
            <a:off x="7893067" y="2369876"/>
            <a:ext cx="146372" cy="21764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When you skip through these slides quickly, you get an animated circle!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0" name="Google Shape;44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1" name="Google Shape;441;p61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As a programmer, you should always look for repetition!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Can you see any?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7" name="Google Shape;4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8" name="Google Shape;44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9" name="Google Shape;449;p62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5" name="Google Shape;455;p63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Here we can see there are 3 repeating blocks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6" name="Google Shape;4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7" name="Google Shape;45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8" name="Google Shape;458;p63"/>
          <p:cNvSpPr/>
          <p:nvPr/>
        </p:nvSpPr>
        <p:spPr>
          <a:xfrm>
            <a:off x="436050" y="14060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63"/>
          <p:cNvSpPr/>
          <p:nvPr/>
        </p:nvSpPr>
        <p:spPr>
          <a:xfrm>
            <a:off x="436050" y="23585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3"/>
          <p:cNvSpPr/>
          <p:nvPr/>
        </p:nvSpPr>
        <p:spPr>
          <a:xfrm>
            <a:off x="436050" y="33110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Animation?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As a class, discuss “What is </a:t>
            </a:r>
            <a:r>
              <a:rPr lang="en-GB" sz="2000" b="1">
                <a:solidFill>
                  <a:srgbClr val="E93761"/>
                </a:solidFill>
              </a:rPr>
              <a:t>animation</a:t>
            </a:r>
            <a:r>
              <a:rPr lang="en-GB" sz="2000"/>
              <a:t>?”</a:t>
            </a:r>
            <a:endParaRPr sz="2000"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534" y="2002150"/>
            <a:ext cx="2332925" cy="2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4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64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What is the only thing that changes between these 3 blocks?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7" name="Google Shape;46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8" name="Google Shape;46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9" name="Google Shape;469;p64"/>
          <p:cNvSpPr/>
          <p:nvPr/>
        </p:nvSpPr>
        <p:spPr>
          <a:xfrm>
            <a:off x="436050" y="14060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4"/>
          <p:cNvSpPr/>
          <p:nvPr/>
        </p:nvSpPr>
        <p:spPr>
          <a:xfrm>
            <a:off x="436050" y="23585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4"/>
          <p:cNvSpPr/>
          <p:nvPr/>
        </p:nvSpPr>
        <p:spPr>
          <a:xfrm>
            <a:off x="436050" y="33110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7" name="Google Shape;477;p65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What is the only thing that changes between these 3 blocks?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8" name="Google Shape;4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9" name="Google Shape;47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0" name="Google Shape;480;p65"/>
          <p:cNvSpPr/>
          <p:nvPr/>
        </p:nvSpPr>
        <p:spPr>
          <a:xfrm>
            <a:off x="436050" y="14060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5"/>
          <p:cNvSpPr/>
          <p:nvPr/>
        </p:nvSpPr>
        <p:spPr>
          <a:xfrm>
            <a:off x="436050" y="23585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436050" y="33110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245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p66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 position of the circle!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0" name="Google Shape;49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2081450"/>
            <a:ext cx="2857500" cy="28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1" name="Google Shape;491;p66"/>
          <p:cNvSpPr/>
          <p:nvPr/>
        </p:nvSpPr>
        <p:spPr>
          <a:xfrm>
            <a:off x="436050" y="14060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66"/>
          <p:cNvSpPr/>
          <p:nvPr/>
        </p:nvSpPr>
        <p:spPr>
          <a:xfrm>
            <a:off x="436050" y="23585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6"/>
          <p:cNvSpPr/>
          <p:nvPr/>
        </p:nvSpPr>
        <p:spPr>
          <a:xfrm>
            <a:off x="436050" y="3311000"/>
            <a:ext cx="3390300" cy="836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7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67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Let’s rewrite this code so that each block is identical…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63" y="1245763"/>
            <a:ext cx="2651974" cy="26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68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Run this program, what does it do?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68"/>
          <p:cNvSpPr txBox="1"/>
          <p:nvPr/>
        </p:nvSpPr>
        <p:spPr>
          <a:xfrm>
            <a:off x="5603900" y="2571750"/>
            <a:ext cx="248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Circle Animation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3" name="Google Shape;513;p69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It animated our circle!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07;p68">
            <a:extLst>
              <a:ext uri="{FF2B5EF4-FFF2-40B4-BE49-F238E27FC236}">
                <a16:creationId xmlns:a16="http://schemas.microsoft.com/office/drawing/2014/main" id="{6BE0914D-B743-4DF0-B354-C56B35210A75}"/>
              </a:ext>
            </a:extLst>
          </p:cNvPr>
          <p:cNvSpPr txBox="1"/>
          <p:nvPr/>
        </p:nvSpPr>
        <p:spPr>
          <a:xfrm>
            <a:off x="5603900" y="2571750"/>
            <a:ext cx="248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Circle Animation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sleep(0.5)</a:t>
            </a:r>
            <a:endParaRPr sz="1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sleep(0.5)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sleep(0.5)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0" name="Google Shape;520;p70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REMEMBER - computers are very fast!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07;p68">
            <a:extLst>
              <a:ext uri="{FF2B5EF4-FFF2-40B4-BE49-F238E27FC236}">
                <a16:creationId xmlns:a16="http://schemas.microsoft.com/office/drawing/2014/main" id="{B5BF7396-2552-42DE-A27B-145EDD651C44}"/>
              </a:ext>
            </a:extLst>
          </p:cNvPr>
          <p:cNvSpPr txBox="1"/>
          <p:nvPr/>
        </p:nvSpPr>
        <p:spPr>
          <a:xfrm>
            <a:off x="5603900" y="2571750"/>
            <a:ext cx="248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Circle Animation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sleep(0.5)</a:t>
            </a:r>
            <a:endParaRPr sz="1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sleep(0.5)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sleep(0.5)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" name="Google Shape;527;p71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will ensure the computer slows enough for us to see what is happening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07;p68">
            <a:extLst>
              <a:ext uri="{FF2B5EF4-FFF2-40B4-BE49-F238E27FC236}">
                <a16:creationId xmlns:a16="http://schemas.microsoft.com/office/drawing/2014/main" id="{AF60DDC5-56D9-4405-A46E-80B271BD1472}"/>
              </a:ext>
            </a:extLst>
          </p:cNvPr>
          <p:cNvSpPr txBox="1"/>
          <p:nvPr/>
        </p:nvSpPr>
        <p:spPr>
          <a:xfrm>
            <a:off x="5603900" y="2571750"/>
            <a:ext cx="248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Circle Animation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circle(x, y,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= y + 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-GB" sz="11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4" name="Google Shape;534;p72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And now each block is the exact same!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72"/>
          <p:cNvSpPr/>
          <p:nvPr/>
        </p:nvSpPr>
        <p:spPr>
          <a:xfrm>
            <a:off x="418275" y="1548375"/>
            <a:ext cx="2091300" cy="93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72"/>
          <p:cNvSpPr/>
          <p:nvPr/>
        </p:nvSpPr>
        <p:spPr>
          <a:xfrm>
            <a:off x="418275" y="2608450"/>
            <a:ext cx="2091300" cy="93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72"/>
          <p:cNvSpPr/>
          <p:nvPr/>
        </p:nvSpPr>
        <p:spPr>
          <a:xfrm>
            <a:off x="418275" y="3668525"/>
            <a:ext cx="2091300" cy="93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07;p68">
            <a:extLst>
              <a:ext uri="{FF2B5EF4-FFF2-40B4-BE49-F238E27FC236}">
                <a16:creationId xmlns:a16="http://schemas.microsoft.com/office/drawing/2014/main" id="{9896C4BA-C020-42C4-8EDB-1F96197006E2}"/>
              </a:ext>
            </a:extLst>
          </p:cNvPr>
          <p:cNvSpPr txBox="1"/>
          <p:nvPr/>
        </p:nvSpPr>
        <p:spPr>
          <a:xfrm>
            <a:off x="5603900" y="2571750"/>
            <a:ext cx="248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Circle Animation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3"/>
          <p:cNvSpPr/>
          <p:nvPr/>
        </p:nvSpPr>
        <p:spPr>
          <a:xfrm>
            <a:off x="311700" y="342600"/>
            <a:ext cx="3897300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4" name="Google Shape;544;p73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Let’s rewrite this code so that we have a while loop…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5" name="Google Shape;54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63" y="1245763"/>
            <a:ext cx="2651974" cy="26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Animation?</a:t>
            </a: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90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Animation</a:t>
            </a:r>
            <a:r>
              <a:rPr lang="en-GB"/>
              <a:t> is the technique of showing many images successively to give the illusion of movement</a:t>
            </a:r>
            <a:br>
              <a:rPr lang="en-GB" sz="1600"/>
            </a:b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Basically, </a:t>
            </a:r>
            <a:r>
              <a:rPr lang="en-GB" b="1">
                <a:solidFill>
                  <a:srgbClr val="E93761"/>
                </a:solidFill>
              </a:rPr>
              <a:t>animation</a:t>
            </a:r>
            <a:r>
              <a:rPr lang="en-GB"/>
              <a:t> is the art of making still images </a:t>
            </a:r>
            <a:r>
              <a:rPr lang="en-GB" i="1"/>
              <a:t>come alive </a:t>
            </a:r>
            <a:r>
              <a:rPr lang="en-GB"/>
              <a:t>and move!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can be done with computers or by hand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used in games, movies, GIFs, and many other forms of media</a:t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925" y="1277563"/>
            <a:ext cx="2588375" cy="25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/>
          <p:nvPr/>
        </p:nvSpPr>
        <p:spPr>
          <a:xfrm>
            <a:off x="311699" y="342600"/>
            <a:ext cx="4459083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7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 &lt;=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b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circle(x, y,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x = x +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y = y +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sleep(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p74"/>
          <p:cNvSpPr/>
          <p:nvPr/>
        </p:nvSpPr>
        <p:spPr>
          <a:xfrm>
            <a:off x="5125700" y="3826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And here we have it, much more efficient code - give it a run!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74"/>
          <p:cNvSpPr txBox="1"/>
          <p:nvPr/>
        </p:nvSpPr>
        <p:spPr>
          <a:xfrm>
            <a:off x="5603900" y="2571750"/>
            <a:ext cx="2487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While Circle Animation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74"/>
          <p:cNvSpPr txBox="1"/>
          <p:nvPr/>
        </p:nvSpPr>
        <p:spPr>
          <a:xfrm>
            <a:off x="6422000" y="3766375"/>
            <a:ext cx="152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Try changing the values, what happens?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4" name="Google Shape;55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901" y="384347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261" y="11439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5"/>
          <p:cNvSpPr txBox="1"/>
          <p:nvPr/>
        </p:nvSpPr>
        <p:spPr>
          <a:xfrm>
            <a:off x="5658350" y="1107775"/>
            <a:ext cx="3055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loops will continue running the code indented and underneath,  so long as the condition is </a:t>
            </a:r>
            <a:r>
              <a:rPr lang="en-GB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Google Shape;552;p74">
            <a:extLst>
              <a:ext uri="{FF2B5EF4-FFF2-40B4-BE49-F238E27FC236}">
                <a16:creationId xmlns:a16="http://schemas.microsoft.com/office/drawing/2014/main" id="{DB1B19D2-E9A4-4E6E-B7D9-A875125AD4A7}"/>
              </a:ext>
            </a:extLst>
          </p:cNvPr>
          <p:cNvSpPr txBox="1"/>
          <p:nvPr/>
        </p:nvSpPr>
        <p:spPr>
          <a:xfrm>
            <a:off x="5603900" y="2571750"/>
            <a:ext cx="2487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While Circle Animation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50;p74">
            <a:extLst>
              <a:ext uri="{FF2B5EF4-FFF2-40B4-BE49-F238E27FC236}">
                <a16:creationId xmlns:a16="http://schemas.microsoft.com/office/drawing/2014/main" id="{6775290D-4297-4A5C-8557-EDF5B625D919}"/>
              </a:ext>
            </a:extLst>
          </p:cNvPr>
          <p:cNvSpPr/>
          <p:nvPr/>
        </p:nvSpPr>
        <p:spPr>
          <a:xfrm>
            <a:off x="311699" y="342600"/>
            <a:ext cx="4459083" cy="4458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7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 &lt;=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b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221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174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circle(x, y,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x = x +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y = y + 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b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sleep(</a:t>
            </a:r>
            <a:r>
              <a:rPr lang="en-GB" sz="1700" dirty="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-GB" sz="17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Activity 02.02 - My First Coded Animation!</a:t>
            </a:r>
            <a:endParaRPr/>
          </a:p>
        </p:txBody>
      </p:sp>
      <p:grpSp>
        <p:nvGrpSpPr>
          <p:cNvPr id="568" name="Google Shape;568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9" name="Google Shape;569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70" name="Google Shape;570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1" name="Google Shape;571;p76"/>
          <p:cNvSpPr txBox="1"/>
          <p:nvPr/>
        </p:nvSpPr>
        <p:spPr>
          <a:xfrm>
            <a:off x="311700" y="1152475"/>
            <a:ext cx="85206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your very first coded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animation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by editing the code below. Feel free to change the colours and shapes involved!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76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02.02 - My First Coded Animation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3" name="Google Shape;573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950" y="2236900"/>
            <a:ext cx="1960100" cy="19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Activity 02.03 - Bye Bye Sunshine!</a:t>
            </a:r>
            <a:endParaRPr/>
          </a:p>
        </p:txBody>
      </p:sp>
      <p:grpSp>
        <p:nvGrpSpPr>
          <p:cNvPr id="579" name="Google Shape;579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0" name="Google Shape;580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81" name="Google Shape;581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2" name="Google Shape;582;p77"/>
          <p:cNvSpPr txBox="1"/>
          <p:nvPr/>
        </p:nvSpPr>
        <p:spPr>
          <a:xfrm>
            <a:off x="311700" y="1152475"/>
            <a:ext cx="85206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Now you have the skills to code a sunset! Finish off the code so that the sun sets below the horizon.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77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02.03 - Bye </a:t>
            </a:r>
            <a:r>
              <a:rPr lang="en-GB" sz="2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Bye</a:t>
            </a: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 Sunshine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4" name="Google Shape;584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950" y="2236900"/>
            <a:ext cx="1960100" cy="19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Variables</a:t>
            </a:r>
            <a:endParaRPr dirty="0"/>
          </a:p>
        </p:txBody>
      </p:sp>
      <p:sp>
        <p:nvSpPr>
          <p:cNvPr id="590" name="Google Shape;590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789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variable is used to store values, including: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welcome = “Hi there”</a:t>
            </a:r>
            <a:endParaRPr sz="1600" dirty="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age = 14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 dirty="0" err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isAdult</a:t>
            </a:r>
            <a:r>
              <a:rPr lang="en-GB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= False</a:t>
            </a:r>
            <a:endParaRPr sz="16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height = 16.45</a:t>
            </a:r>
            <a:br>
              <a:rPr lang="en-GB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data type tells us what type of data is stored by the variable, these include: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dirty="0"/>
              <a:t>Strings: </a:t>
            </a:r>
            <a:r>
              <a:rPr lang="en-GB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“16”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dirty="0"/>
              <a:t>Integers: </a:t>
            </a:r>
            <a:r>
              <a:rPr lang="en-GB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267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dirty="0"/>
              <a:t>Boolean: </a:t>
            </a:r>
            <a:r>
              <a:rPr lang="en-GB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dirty="0"/>
              <a:t>Float: </a:t>
            </a:r>
            <a:r>
              <a:rPr lang="en-GB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1.45</a:t>
            </a:r>
            <a:br>
              <a:rPr lang="en-GB" dirty="0"/>
            </a:b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91" name="Google Shape;5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975" y="1492000"/>
            <a:ext cx="2229201" cy="2229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93" name="Google Shape;593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94" name="Google Shape;594;p78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- mouseX and mouseY </a:t>
            </a:r>
            <a:endParaRPr/>
          </a:p>
        </p:txBody>
      </p:sp>
      <p:sp>
        <p:nvSpPr>
          <p:cNvPr id="600" name="Google Shape;60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programming environment includes built in variables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This means you don’t have to assign them - they’re ready to be used!</a:t>
            </a:r>
            <a:br>
              <a:rPr lang="en-GB" sz="1600"/>
            </a:b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 in variables generally tell us information about a program that can be tricky to obtain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Variables that </a:t>
            </a:r>
            <a:r>
              <a:rPr lang="en-GB" b="1">
                <a:solidFill>
                  <a:srgbClr val="E93761"/>
                </a:solidFill>
              </a:rPr>
              <a:t>PyAngelo</a:t>
            </a:r>
            <a:r>
              <a:rPr lang="en-GB"/>
              <a:t> gives us that can be useful include: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mouseX</a:t>
            </a:r>
            <a:r>
              <a:rPr lang="en-GB" sz="1600"/>
              <a:t> - represents the x location of the mouse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>
                <a:solidFill>
                  <a:srgbClr val="E93761"/>
                </a:solidFill>
              </a:rPr>
              <a:t>mouseY</a:t>
            </a:r>
            <a:r>
              <a:rPr lang="en-GB" sz="1600"/>
              <a:t> - represents the y location of the mouse</a:t>
            </a:r>
            <a:br>
              <a:rPr lang="en-GB" sz="1600"/>
            </a:b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mouseX</a:t>
            </a:r>
            <a:r>
              <a:rPr lang="en-GB"/>
              <a:t> and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mouseY</a:t>
            </a:r>
            <a:r>
              <a:rPr lang="en-GB"/>
              <a:t> variables have a data type of </a:t>
            </a:r>
            <a:r>
              <a:rPr lang="en-GB" b="1">
                <a:solidFill>
                  <a:srgbClr val="E93761"/>
                </a:solidFill>
              </a:rPr>
              <a:t>int</a:t>
            </a:r>
            <a:r>
              <a:rPr lang="en-GB"/>
              <a:t>, which means they store whole numbers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- mouseX and mouseY </a:t>
            </a:r>
            <a:endParaRPr/>
          </a:p>
        </p:txBody>
      </p:sp>
      <p:sp>
        <p:nvSpPr>
          <p:cNvPr id="606" name="Google Shape;606;p80"/>
          <p:cNvSpPr/>
          <p:nvPr/>
        </p:nvSpPr>
        <p:spPr>
          <a:xfrm>
            <a:off x="311700" y="1254725"/>
            <a:ext cx="4609200" cy="3546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circle(mouseX, mouseY,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7" name="Google Shape;607;p80"/>
          <p:cNvSpPr/>
          <p:nvPr/>
        </p:nvSpPr>
        <p:spPr>
          <a:xfrm>
            <a:off x="5285875" y="2035625"/>
            <a:ext cx="3443700" cy="1984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program will draw a circle that tracks your mouse.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- mouseX and mouseY </a:t>
            </a:r>
            <a:endParaRPr/>
          </a:p>
        </p:txBody>
      </p:sp>
      <p:sp>
        <p:nvSpPr>
          <p:cNvPr id="613" name="Google Shape;613;p81"/>
          <p:cNvSpPr/>
          <p:nvPr/>
        </p:nvSpPr>
        <p:spPr>
          <a:xfrm>
            <a:off x="311700" y="1254725"/>
            <a:ext cx="4609200" cy="3546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circle(mouseX, mouseY,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81"/>
          <p:cNvSpPr/>
          <p:nvPr/>
        </p:nvSpPr>
        <p:spPr>
          <a:xfrm>
            <a:off x="1236925" y="2349275"/>
            <a:ext cx="792000" cy="33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81"/>
          <p:cNvSpPr/>
          <p:nvPr/>
        </p:nvSpPr>
        <p:spPr>
          <a:xfrm>
            <a:off x="5285875" y="2035625"/>
            <a:ext cx="3443700" cy="1984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the </a:t>
            </a:r>
            <a:r>
              <a:rPr lang="en-GB" sz="18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condition?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will ensure the </a:t>
            </a:r>
            <a:r>
              <a:rPr lang="en-GB" sz="18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loop never ends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- mouseX and mouseY </a:t>
            </a:r>
            <a:endParaRPr/>
          </a:p>
        </p:txBody>
      </p:sp>
      <p:sp>
        <p:nvSpPr>
          <p:cNvPr id="621" name="Google Shape;621;p82"/>
          <p:cNvSpPr/>
          <p:nvPr/>
        </p:nvSpPr>
        <p:spPr>
          <a:xfrm>
            <a:off x="311700" y="1254725"/>
            <a:ext cx="4609200" cy="3546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circle(mouseX, mouseY,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2" name="Google Shape;622;p82"/>
          <p:cNvSpPr/>
          <p:nvPr/>
        </p:nvSpPr>
        <p:spPr>
          <a:xfrm>
            <a:off x="5285875" y="2035625"/>
            <a:ext cx="3443700" cy="1984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Notice our </a:t>
            </a:r>
            <a:r>
              <a:rPr lang="en-GB" sz="1800" b="1">
                <a:latin typeface="Roboto Mono"/>
                <a:ea typeface="Roboto Mono"/>
                <a:cs typeface="Roboto Mono"/>
                <a:sym typeface="Roboto Mono"/>
              </a:rPr>
              <a:t>mouseX</a:t>
            </a: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800" b="1">
                <a:latin typeface="Roboto Mono"/>
                <a:ea typeface="Roboto Mono"/>
                <a:cs typeface="Roboto Mono"/>
                <a:sym typeface="Roboto Mono"/>
              </a:rPr>
              <a:t>mouseY</a:t>
            </a: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 variables?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This tells the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function to draw the circle where the mouse is!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82"/>
          <p:cNvSpPr/>
          <p:nvPr/>
        </p:nvSpPr>
        <p:spPr>
          <a:xfrm>
            <a:off x="1966625" y="3301450"/>
            <a:ext cx="925500" cy="33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2"/>
          <p:cNvSpPr/>
          <p:nvPr/>
        </p:nvSpPr>
        <p:spPr>
          <a:xfrm>
            <a:off x="3033425" y="3301450"/>
            <a:ext cx="925500" cy="33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02.04 - Scurry Mr Mouse!</a:t>
            </a:r>
            <a:endParaRPr/>
          </a:p>
        </p:txBody>
      </p:sp>
      <p:grpSp>
        <p:nvGrpSpPr>
          <p:cNvPr id="630" name="Google Shape;630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31" name="Google Shape;631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32" name="Google Shape;632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3" name="Google Shape;633;p83"/>
          <p:cNvSpPr txBox="1"/>
          <p:nvPr/>
        </p:nvSpPr>
        <p:spPr>
          <a:xfrm>
            <a:off x="311700" y="1152475"/>
            <a:ext cx="85206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the program we just took a look through to write a program that tracks your mouse! There is some code already written below for your to use.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83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02.04 - Scurry Mr Mouse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5" name="Google Shape;635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950" y="2236900"/>
            <a:ext cx="1960100" cy="195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 look at some forms of animation…</a:t>
            </a:r>
            <a:endParaRPr/>
          </a:p>
        </p:txBody>
      </p:sp>
      <p:pic>
        <p:nvPicPr>
          <p:cNvPr id="4" name="Google Shape;155;p30" descr="Flip books by animators I work with.&#10;Get my Flip Book Animation Kit: http://bit.ly/andymation" title="Flip Book Compilation by Pro Animators">
            <a:hlinkClick r:id="rId3"/>
            <a:extLst>
              <a:ext uri="{FF2B5EF4-FFF2-40B4-BE49-F238E27FC236}">
                <a16:creationId xmlns:a16="http://schemas.microsoft.com/office/drawing/2014/main" id="{9C4C7CA8-7AD6-4278-A5A2-E2779BE322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25" y="1570037"/>
            <a:ext cx="3725626" cy="27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6;p30" descr="This clip is taken from a 1938 short called &quot;How Walt Disney Cartoons Are Made&quot;. I have simply taken out a lot of the footage devoted to publicising the Film &quot;Snow White and the Seven Dwarfs&quot;. I have done this not because I dislike the film (it is, in fact, one of my all-time favourites) but to make it short to show in class.&#10;&#10;ABOUT ME&#10;&#10;Hi, I’m Steve LITTLE and yes, I am an old-school Disney Fan. And I’m glad to introduce the great artistry of hand-drawn animation through this video. &#10;&#10;I’m working on other videos about this era &amp; I will be rejuvenating my website with a blog &amp; hopefully a newsletter to support this. I hope you can remain patient &amp; stay subscribed till then. If there is anything you are specifically interested in please drop me a line &amp; let me know at bigsteve@redandblackzone.com or on Twitter @RedAndBlackZone.&#10;&#10;MY ONLINE PROFILES&#10;&#10;Website - https://redandblackzone.com&#10;Twitter - https://twitter.com/redandblackzone&#10;Facebook - https://www.facebook.com/redandblackzone&#10;Instagram - https://www.instagram.com/redandblackzone&#10;LinkedIn - https://www.linkedin.com/in/redandblackzone&#10;YouTube - https://www.youtube.com/bigsteve1908 + https://www.youtube.com/redandblackzone.com&#10;Vimeo - https://vimeo.com/stevelittle&#10;Pinterest - https://www.pinterest.com.au/redandblackzone&#10;Behance - https://www.behance.net/redandblackzone&#10;99Designs - https://99designs.com.au/profiles/redandblackzone&#10;The Loop - https://www.theloop.com.au/SteveLittle&#10;Reddit - https://www.reddit.com/user/BigSteveLittle&#10;Twitch - https://www.twitch.tv/bigstevelittle&#10;Discord - BigSteveLittle&#10;Jsfiddle - https://jsfiddle.net/user/BigSteveLittle/fiddles&#10;Github - https://github.com/BigSteveLittle&#10;Bitbucket - https://bitbucket.org/redandblackzone/&#10;Patreon - https://www.patreon.com/redandblackzone" title="The Animation Process From 1938">
            <a:hlinkClick r:id="rId5"/>
            <a:extLst>
              <a:ext uri="{FF2B5EF4-FFF2-40B4-BE49-F238E27FC236}">
                <a16:creationId xmlns:a16="http://schemas.microsoft.com/office/drawing/2014/main" id="{4D113A51-6E33-4954-AF97-D0505840F0E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1950" y="1570025"/>
            <a:ext cx="3725624" cy="279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41" name="Google Shape;641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Animation</a:t>
            </a:r>
            <a:r>
              <a:rPr lang="en-GB"/>
              <a:t> is achieved by clearing the screen and redrawing the appropriate images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/>
              <a:t> loop can be used to help achieve this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Variables</a:t>
            </a:r>
            <a:r>
              <a:rPr lang="en-GB"/>
              <a:t> are named locations in memory that store a value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Variables</a:t>
            </a:r>
            <a:r>
              <a:rPr lang="en-GB"/>
              <a:t> hold values of a certain type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inbuilt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mouseX</a:t>
            </a:r>
            <a:r>
              <a:rPr lang="en-GB"/>
              <a:t> and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mouseY</a:t>
            </a:r>
            <a:r>
              <a:rPr lang="en-GB"/>
              <a:t> variables hold </a:t>
            </a:r>
            <a:r>
              <a:rPr lang="en-GB" b="1">
                <a:solidFill>
                  <a:srgbClr val="E93761"/>
                </a:solidFill>
              </a:rPr>
              <a:t>integer</a:t>
            </a:r>
            <a:r>
              <a:rPr lang="en-GB"/>
              <a:t> (whole number) values that represent where the mouse is currently positioned on the canvas</a:t>
            </a:r>
            <a:endParaRPr/>
          </a:p>
        </p:txBody>
      </p:sp>
      <p:sp>
        <p:nvSpPr>
          <p:cNvPr id="642" name="Google Shape;642;p8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43" name="Google Shape;643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44" name="Google Shape;644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45" name="Google Shape;645;p8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Extension: Light to Dark</a:t>
            </a:r>
            <a:endParaRPr/>
          </a:p>
        </p:txBody>
      </p:sp>
      <p:sp>
        <p:nvSpPr>
          <p:cNvPr id="651" name="Google Shape;651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610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Can you extend “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Bye </a:t>
            </a:r>
            <a:r>
              <a:rPr lang="en-GB" u="sng" dirty="0" err="1">
                <a:solidFill>
                  <a:schemeClr val="hlink"/>
                </a:solidFill>
                <a:hlinkClick r:id="rId3"/>
              </a:rPr>
              <a:t>Bye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 Sunshine</a:t>
            </a:r>
            <a:r>
              <a:rPr lang="en-GB" dirty="0"/>
              <a:t>” so that the sky becomes darker as the sun moves across the screen?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652" name="Google Shape;652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53" name="Google Shape;653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4" name="Google Shape;654;p85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5" name="Google Shape;655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950" y="2236900"/>
            <a:ext cx="1960100" cy="19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6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662" name="Google Shape;662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-GB" sz="1400"/>
              <a:t> lessons plans, worksheets, and other materials were created by the CS in Schools Team. They are licensed under a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63" name="Google Shape;663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64" name="Google Shape;664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65" name="Google Shape;665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66" name="Google Shape;666;p86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 before computers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As a class, discuss “How was </a:t>
            </a:r>
            <a:r>
              <a:rPr lang="en-GB" sz="2000" b="1">
                <a:solidFill>
                  <a:srgbClr val="E93761"/>
                </a:solidFill>
              </a:rPr>
              <a:t>animation </a:t>
            </a:r>
            <a:r>
              <a:rPr lang="en-GB" sz="2000"/>
              <a:t>created before computers?”</a:t>
            </a:r>
            <a:endParaRPr sz="200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534" y="2002150"/>
            <a:ext cx="2332925" cy="2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Animation before computers could be created by: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dirty="0"/>
              <a:t>Drawing images and taking photos of them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dirty="0"/>
              <a:t>Making clay models and taking photos of them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dirty="0"/>
              <a:t>Flipping through multiple drawings in a book (Like the video we just saw)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69" name="Google Shape;169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0" name="Google Shape;170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1" name="Google Shape;171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2" name="Google Shape;1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25" y="25717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 before computers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Short Animation</a:t>
            </a:r>
            <a:endParaRPr/>
          </a:p>
        </p:txBody>
      </p:sp>
      <p:grpSp>
        <p:nvGrpSpPr>
          <p:cNvPr id="179" name="Google Shape;179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0" name="Google Shape;180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1" name="Google Shape;181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100" y="27717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Microsoft Office PowerPoint</Application>
  <PresentationFormat>On-screen Show (16:9)</PresentationFormat>
  <Paragraphs>377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Francois One</vt:lpstr>
      <vt:lpstr>Roboto Mono</vt:lpstr>
      <vt:lpstr>Arial</vt:lpstr>
      <vt:lpstr>Roboto</vt:lpstr>
      <vt:lpstr>Simple Light</vt:lpstr>
      <vt:lpstr>Simple Light</vt:lpstr>
      <vt:lpstr>Lesson 2</vt:lpstr>
      <vt:lpstr>Previously, on CS in Schools...</vt:lpstr>
      <vt:lpstr>Learning objectives</vt:lpstr>
      <vt:lpstr>What is Animation?</vt:lpstr>
      <vt:lpstr>What is Animation?</vt:lpstr>
      <vt:lpstr>Take a look at some forms of animation…</vt:lpstr>
      <vt:lpstr>Animation before computers</vt:lpstr>
      <vt:lpstr>Animation before computers</vt:lpstr>
      <vt:lpstr>A Short Animation</vt:lpstr>
      <vt:lpstr>A Short Animation</vt:lpstr>
      <vt:lpstr>A Short Animation</vt:lpstr>
      <vt:lpstr>A Short Animation</vt:lpstr>
      <vt:lpstr>A Short Animation</vt:lpstr>
      <vt:lpstr>A Short Animation</vt:lpstr>
      <vt:lpstr>A Short Animation</vt:lpstr>
      <vt:lpstr>A Short Animation</vt:lpstr>
      <vt:lpstr>A Short Animation</vt:lpstr>
      <vt:lpstr>A Short Animation</vt:lpstr>
      <vt:lpstr>A Short Animation</vt:lpstr>
      <vt:lpstr>A Short Animation</vt:lpstr>
      <vt:lpstr>Activity 02.01 - Run, run, run!</vt:lpstr>
      <vt:lpstr>Animating a Circle with Code</vt:lpstr>
      <vt:lpstr>Animating a Circle with Code</vt:lpstr>
      <vt:lpstr>Animating a Circle with Code</vt:lpstr>
      <vt:lpstr>Animating a Circle with Code</vt:lpstr>
      <vt:lpstr>Animating a Circle with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02.02 - My First Coded Animation!</vt:lpstr>
      <vt:lpstr>Activity 02.03 - Bye Bye Sunshine!</vt:lpstr>
      <vt:lpstr>Variables</vt:lpstr>
      <vt:lpstr>Variables - mouseX and mouseY </vt:lpstr>
      <vt:lpstr>Variables - mouseX and mouseY </vt:lpstr>
      <vt:lpstr>Variables - mouseX and mouseY </vt:lpstr>
      <vt:lpstr>Variables - mouseX and mouseY </vt:lpstr>
      <vt:lpstr>Activity 02.04 - Scurry Mr Mouse!</vt:lpstr>
      <vt:lpstr>Summary</vt:lpstr>
      <vt:lpstr>Extension: Light to Dark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cp:lastModifiedBy>Ricardo DUARTE PROENÇA</cp:lastModifiedBy>
  <cp:revision>12</cp:revision>
  <dcterms:modified xsi:type="dcterms:W3CDTF">2024-04-26T09:15:55Z</dcterms:modified>
</cp:coreProperties>
</file>