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44000" cy="5143500" type="screen16x9"/>
  <p:notesSz cx="6858000" cy="9144000"/>
  <p:embeddedFontLst>
    <p:embeddedFont>
      <p:font typeface="Francois One" panose="020B0604020202020204" charset="0"/>
      <p:regular r:id="rId103"/>
    </p:embeddedFont>
    <p:embeddedFont>
      <p:font typeface="Roboto" panose="02000000000000000000" pitchFamily="2" charset="0"/>
      <p:regular r:id="rId104"/>
      <p:bold r:id="rId105"/>
      <p:italic r:id="rId106"/>
      <p:boldItalic r:id="rId107"/>
    </p:embeddedFont>
    <p:embeddedFont>
      <p:font typeface="Roboto Mono" panose="020B0604020202020204" charset="0"/>
      <p:regular r:id="rId108"/>
      <p:bold r:id="rId109"/>
      <p:italic r:id="rId110"/>
      <p:boldItalic r:id="rId1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font" Target="fonts/font5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4.fntdata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7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2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8.fntdata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3604910d9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3604910d9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3604910d9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3604910d9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3604910d9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3604910d9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3604910d9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3604910d9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3604910d9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3604910d9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3604910d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3604910d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3604910d9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3604910d9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3604910d9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3604910d9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3604910d9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3604910d9_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3604910d9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3604910d9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9e9746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9e9746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Answer: A variable is a named location in memory that stores a value. A data type lets the computer know what type of data is stored in the variable.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3604910d9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3604910d9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dff21f16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dff21f16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3604910d9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3604910d9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3604910d9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3604910d9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3604910d9_1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3604910d9_1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39ae576b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39ae576b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39ae576b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39ae576b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db33c0f1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db33c0f1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130bc2ff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130bc2ff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39ae576b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39ae576b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db33c0f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db33c0f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 int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39ae576b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39ae576b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39ae576b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39ae576b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39ae576b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39ae576b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39ae576b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39ae576b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39ae576b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39ae576b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39ae576b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39ae576b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39ae576b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139ae576b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39ae576b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39ae576b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39ae576b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39ae576b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39ae576b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39ae576b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7c4045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7c4045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39ae576b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39ae576b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39ae576b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39ae576b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39ae576b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39ae576b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39ae576b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39ae576b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39ae576b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39ae576b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39ae576b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39ae576b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39ae576b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39ae576b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39ae576b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39ae576b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39ae576b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39ae576b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39ae576b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39ae576b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dc53154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dc53154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39ae576b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39ae576b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0db33c0f1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0db33c0f1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39ae576b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39ae576b5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39ae576b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139ae576b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139ae576b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139ae576b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49de444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149de444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4765bf4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14765bf4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765bf4b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4765bf4b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4765bf4b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4765bf4b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14765bf4b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14765bf4b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3604910d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3604910d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4765bf4b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4765bf4b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14765bf4bb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14765bf4bb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14765bf4b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14765bf4b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14765bf4b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14765bf4b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14492f817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14492f817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139ae576b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139ae576b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139ae576b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139ae576b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139ae576b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139ae576b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139ae576b5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139ae576b5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139ae576b5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139ae576b5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3604910d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3604910d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139ae576b5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139ae576b5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149de444c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149de444c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149de444c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149de444c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139ae576b5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139ae576b5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139ae576b5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139ae576b5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139ae576b5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139ae576b5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139ae576b5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139ae576b5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139ae576b5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139ae576b5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39ae576b5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39ae576b5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139ae576b5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139ae576b5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3604910d9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3604910d9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139ae576b5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139ae576b5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139ae576b5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139ae576b5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139ae576b5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139ae576b5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139ae576b5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139ae576b5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139ae576b5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139ae576b5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39ae576b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39ae576b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139ae576b5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139ae576b5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139ae576b5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139ae576b5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139ae576b5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139ae576b5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139ae576b5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139ae576b5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3604910d9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3604910d9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139ae576b5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139ae576b5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9ae576b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9ae576b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db33c0f1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db33c0f1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139ae576b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139ae576b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139ae576b5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139ae576b5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139ae576b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139ae576b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139ae576b5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139ae576b5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139ae576b5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139ae576b5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d87c4045d0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d87c4045d0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16e6d06fc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16e6d06fc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hyperlink" Target="https://pyangelo.com/sketch/1d4d8ee50eaa76e5a24e050492b2dbd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pyangelo.com/sketch/90eff7b219cbb5b3fe6e1f6faef13319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hyperlink" Target="https://pyangelo.com/sketch/90eff7b219cbb5b3fe6e1f6faef1331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pyangelo.com/sketch/9a9c33a5aa4963161af4e9d9a1a00cc4" TargetMode="Externa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90eff7b219cbb5b3fe6e1f6faef13319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hyperlink" Target="https://pyangelo.com/sketch/7c7568e1c3d9b5d8d5473a223087224d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hyperlink" Target="https://pyangelo.com/sketch/d6c9a23c82b1f9652250d20ac8d89d2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hyperlink" Target="https://pyangelo.com/sketch/9d88f3ddd6f56032e60deabac2448063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hyperlink" Target="https://pyangelo.com/sketch/9d88f3ddd6f56032e60deabac2448063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 dirty="0"/>
              <a:t> 3</a:t>
            </a:r>
            <a:endParaRPr dirty="0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 b="1">
                <a:solidFill>
                  <a:srgbClr val="E93761"/>
                </a:solidFill>
              </a:rPr>
              <a:t>function</a:t>
            </a:r>
            <a:r>
              <a:rPr lang="en-GB"/>
              <a:t> we have used already in PyAngelo is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rect(...)</a:t>
            </a:r>
            <a:r>
              <a:rPr lang="en-GB"/>
              <a:t> function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we call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rect(...)</a:t>
            </a:r>
            <a:r>
              <a:rPr lang="en-GB"/>
              <a:t>, it draws a rectangle on the canvas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Let’s take a look at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rect(...)</a:t>
            </a:r>
            <a:r>
              <a:rPr lang="en-GB"/>
              <a:t> function in detail…</a:t>
            </a:r>
            <a:endParaRPr/>
          </a:p>
        </p:txBody>
      </p:sp>
      <p:grpSp>
        <p:nvGrpSpPr>
          <p:cNvPr id="201" name="Google Shape;201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2" name="Google Shape;202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3" name="Google Shape;203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34"/>
          <p:cNvSpPr/>
          <p:nvPr/>
        </p:nvSpPr>
        <p:spPr>
          <a:xfrm>
            <a:off x="3225150" y="3301950"/>
            <a:ext cx="2693700" cy="996300"/>
          </a:xfrm>
          <a:prstGeom prst="rect">
            <a:avLst/>
          </a:prstGeom>
          <a:solidFill>
            <a:srgbClr val="FFD4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/>
          <p:nvPr/>
        </p:nvSpPr>
        <p:spPr>
          <a:xfrm>
            <a:off x="311700" y="1246325"/>
            <a:ext cx="4155600" cy="1785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line(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70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line(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70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90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70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line(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90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70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90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line(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90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4676700" y="1246325"/>
            <a:ext cx="4155600" cy="1785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/>
          <p:nvPr/>
        </p:nvSpPr>
        <p:spPr>
          <a:xfrm>
            <a:off x="311700" y="1246325"/>
            <a:ext cx="4155600" cy="1785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line(10, 30, 10, 70)</a:t>
            </a:r>
            <a:endParaRPr sz="1800">
              <a:solidFill>
                <a:srgbClr val="E691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line(10, 70, 90, 70)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line(90, 70, 90, 30)</a:t>
            </a:r>
            <a:endParaRPr sz="1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line(90, 30, 10, 30)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4676700" y="1246325"/>
            <a:ext cx="4155600" cy="1785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rect(10, 30, 80, 40)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219" name="Google Shape;219;p36"/>
          <p:cNvCxnSpPr/>
          <p:nvPr/>
        </p:nvCxnSpPr>
        <p:spPr>
          <a:xfrm>
            <a:off x="752100" y="3461650"/>
            <a:ext cx="32748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6"/>
          <p:cNvCxnSpPr/>
          <p:nvPr/>
        </p:nvCxnSpPr>
        <p:spPr>
          <a:xfrm>
            <a:off x="4026850" y="3470550"/>
            <a:ext cx="0" cy="11745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6"/>
          <p:cNvCxnSpPr/>
          <p:nvPr/>
        </p:nvCxnSpPr>
        <p:spPr>
          <a:xfrm>
            <a:off x="752100" y="3470550"/>
            <a:ext cx="0" cy="117450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36"/>
          <p:cNvCxnSpPr/>
          <p:nvPr/>
        </p:nvCxnSpPr>
        <p:spPr>
          <a:xfrm>
            <a:off x="752100" y="4645050"/>
            <a:ext cx="32748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36"/>
          <p:cNvSpPr txBox="1"/>
          <p:nvPr/>
        </p:nvSpPr>
        <p:spPr>
          <a:xfrm>
            <a:off x="347250" y="46450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(10, 30)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347250" y="30703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(10, 70)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3622000" y="30703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(90, 70)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3622000" y="46450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(90, 30)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5117100" y="3461625"/>
            <a:ext cx="3274800" cy="1174500"/>
          </a:xfrm>
          <a:prstGeom prst="rect">
            <a:avLst/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4676700" y="46450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(10, 30)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6"/>
          <p:cNvCxnSpPr/>
          <p:nvPr/>
        </p:nvCxnSpPr>
        <p:spPr>
          <a:xfrm rot="10800000">
            <a:off x="5005350" y="3470550"/>
            <a:ext cx="0" cy="117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36"/>
          <p:cNvSpPr txBox="1"/>
          <p:nvPr/>
        </p:nvSpPr>
        <p:spPr>
          <a:xfrm>
            <a:off x="4360800" y="385770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6349650" y="47212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" name="Google Shape;232;p36"/>
          <p:cNvCxnSpPr/>
          <p:nvPr/>
        </p:nvCxnSpPr>
        <p:spPr>
          <a:xfrm>
            <a:off x="5157750" y="4721250"/>
            <a:ext cx="322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/>
          <p:nvPr/>
        </p:nvSpPr>
        <p:spPr>
          <a:xfrm>
            <a:off x="311700" y="1246325"/>
            <a:ext cx="4155600" cy="1785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line(10, 30, 10, 70)</a:t>
            </a:r>
            <a:endParaRPr sz="1800">
              <a:solidFill>
                <a:srgbClr val="E691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line(10, 70, 90, 70)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line(90, 70, 90, 30)</a:t>
            </a:r>
            <a:endParaRPr sz="1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line(90, 30, 10, 30)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4676700" y="1246325"/>
            <a:ext cx="4155600" cy="1785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rect(10, 30, 80, 40)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240" name="Google Shape;240;p37"/>
          <p:cNvCxnSpPr/>
          <p:nvPr/>
        </p:nvCxnSpPr>
        <p:spPr>
          <a:xfrm>
            <a:off x="752100" y="3461650"/>
            <a:ext cx="32748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7"/>
          <p:cNvCxnSpPr/>
          <p:nvPr/>
        </p:nvCxnSpPr>
        <p:spPr>
          <a:xfrm>
            <a:off x="4026850" y="3470550"/>
            <a:ext cx="0" cy="11745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7"/>
          <p:cNvCxnSpPr/>
          <p:nvPr/>
        </p:nvCxnSpPr>
        <p:spPr>
          <a:xfrm>
            <a:off x="752100" y="3470550"/>
            <a:ext cx="0" cy="117450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7"/>
          <p:cNvCxnSpPr/>
          <p:nvPr/>
        </p:nvCxnSpPr>
        <p:spPr>
          <a:xfrm>
            <a:off x="752100" y="4645050"/>
            <a:ext cx="32748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7"/>
          <p:cNvSpPr txBox="1"/>
          <p:nvPr/>
        </p:nvSpPr>
        <p:spPr>
          <a:xfrm>
            <a:off x="347250" y="46450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(10, 30)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347250" y="30703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(10, 70)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3622000" y="30703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(90, 70)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3622000" y="46450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(90, 30)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5117100" y="3461625"/>
            <a:ext cx="3274800" cy="1174500"/>
          </a:xfrm>
          <a:prstGeom prst="rect">
            <a:avLst/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4676700" y="46450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(10, 30)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37"/>
          <p:cNvCxnSpPr/>
          <p:nvPr/>
        </p:nvCxnSpPr>
        <p:spPr>
          <a:xfrm rot="10800000">
            <a:off x="5005350" y="3470550"/>
            <a:ext cx="0" cy="117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37"/>
          <p:cNvSpPr txBox="1"/>
          <p:nvPr/>
        </p:nvSpPr>
        <p:spPr>
          <a:xfrm>
            <a:off x="4360800" y="385770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6349650" y="4721250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37"/>
          <p:cNvCxnSpPr/>
          <p:nvPr/>
        </p:nvCxnSpPr>
        <p:spPr>
          <a:xfrm>
            <a:off x="5157750" y="4721250"/>
            <a:ext cx="322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37"/>
          <p:cNvSpPr/>
          <p:nvPr/>
        </p:nvSpPr>
        <p:spPr>
          <a:xfrm>
            <a:off x="5486400" y="2153500"/>
            <a:ext cx="3176700" cy="104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Notice that both of these programs draw the same thing - but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is much simpler!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think of </a:t>
            </a: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as a </a:t>
            </a:r>
            <a:r>
              <a:rPr lang="en-GB" b="1">
                <a:solidFill>
                  <a:srgbClr val="E93761"/>
                </a:solidFill>
              </a:rPr>
              <a:t>black box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 b="1">
                <a:solidFill>
                  <a:srgbClr val="E93761"/>
                </a:solidFill>
              </a:rPr>
              <a:t>black box</a:t>
            </a:r>
            <a:r>
              <a:rPr lang="en-GB"/>
              <a:t> means we don't know what is inside, but we know what comes out if we put certain things in!</a:t>
            </a:r>
            <a:endParaRPr/>
          </a:p>
        </p:txBody>
      </p:sp>
      <p:grpSp>
        <p:nvGrpSpPr>
          <p:cNvPr id="261" name="Google Shape;261;p3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62" name="Google Shape;262;p3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63" name="Google Shape;263;p3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38"/>
          <p:cNvSpPr/>
          <p:nvPr/>
        </p:nvSpPr>
        <p:spPr>
          <a:xfrm>
            <a:off x="3281700" y="2731925"/>
            <a:ext cx="2580600" cy="19398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endParaRPr sz="26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think of </a:t>
            </a: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as a </a:t>
            </a:r>
            <a:r>
              <a:rPr lang="en-GB" b="1">
                <a:solidFill>
                  <a:srgbClr val="E93761"/>
                </a:solidFill>
              </a:rPr>
              <a:t>black box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 b="1">
                <a:solidFill>
                  <a:srgbClr val="E93761"/>
                </a:solidFill>
              </a:rPr>
              <a:t>black box</a:t>
            </a:r>
            <a:r>
              <a:rPr lang="en-GB"/>
              <a:t> means we don't know what is inside, but we know what comes out if we put certain things in!</a:t>
            </a:r>
            <a:endParaRPr/>
          </a:p>
        </p:txBody>
      </p:sp>
      <p:grpSp>
        <p:nvGrpSpPr>
          <p:cNvPr id="271" name="Google Shape;271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72" name="Google Shape;272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73" name="Google Shape;273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39"/>
          <p:cNvSpPr/>
          <p:nvPr/>
        </p:nvSpPr>
        <p:spPr>
          <a:xfrm>
            <a:off x="3281700" y="2731925"/>
            <a:ext cx="2580600" cy="19398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endParaRPr sz="26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42625" y="3455525"/>
            <a:ext cx="263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(10, 30, 80, 40)</a:t>
            </a:r>
            <a:endParaRPr sz="20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6" name="Google Shape;276;p39"/>
          <p:cNvCxnSpPr>
            <a:stCxn id="275" idx="3"/>
            <a:endCxn id="274" idx="1"/>
          </p:cNvCxnSpPr>
          <p:nvPr/>
        </p:nvCxnSpPr>
        <p:spPr>
          <a:xfrm>
            <a:off x="2678425" y="3701825"/>
            <a:ext cx="603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think of </a:t>
            </a: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as a </a:t>
            </a:r>
            <a:r>
              <a:rPr lang="en-GB" b="1">
                <a:solidFill>
                  <a:srgbClr val="E93761"/>
                </a:solidFill>
              </a:rPr>
              <a:t>black box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 b="1">
                <a:solidFill>
                  <a:srgbClr val="E93761"/>
                </a:solidFill>
              </a:rPr>
              <a:t>black box</a:t>
            </a:r>
            <a:r>
              <a:rPr lang="en-GB"/>
              <a:t> means we don't know what is inside, but we know what comes out if we put certain things in!</a:t>
            </a:r>
            <a:endParaRPr/>
          </a:p>
        </p:txBody>
      </p:sp>
      <p:grpSp>
        <p:nvGrpSpPr>
          <p:cNvPr id="283" name="Google Shape;283;p4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84" name="Google Shape;284;p4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5" name="Google Shape;285;p4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6" name="Google Shape;286;p40"/>
          <p:cNvSpPr/>
          <p:nvPr/>
        </p:nvSpPr>
        <p:spPr>
          <a:xfrm>
            <a:off x="3281700" y="2731925"/>
            <a:ext cx="2580600" cy="19398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endParaRPr sz="26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7" name="Google Shape;287;p40"/>
          <p:cNvCxnSpPr/>
          <p:nvPr/>
        </p:nvCxnSpPr>
        <p:spPr>
          <a:xfrm>
            <a:off x="5862300" y="3701825"/>
            <a:ext cx="603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40"/>
          <p:cNvSpPr/>
          <p:nvPr/>
        </p:nvSpPr>
        <p:spPr>
          <a:xfrm>
            <a:off x="6603175" y="3415475"/>
            <a:ext cx="1503600" cy="572700"/>
          </a:xfrm>
          <a:prstGeom prst="rect">
            <a:avLst/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we put into a function are called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br>
              <a:rPr lang="en-GB" b="1">
                <a:solidFill>
                  <a:srgbClr val="E93761"/>
                </a:solidFill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some cases,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 are optional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For many functions, including the </a:t>
            </a: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r>
              <a:rPr lang="en-GB" sz="1600"/>
              <a:t> function, they are not optional!</a:t>
            </a:r>
            <a:endParaRPr sz="1600" b="1">
              <a:solidFill>
                <a:srgbClr val="E93761"/>
              </a:solidFill>
            </a:endParaRPr>
          </a:p>
        </p:txBody>
      </p:sp>
      <p:grpSp>
        <p:nvGrpSpPr>
          <p:cNvPr id="295" name="Google Shape;295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96" name="Google Shape;296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97" name="Google Shape;297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41"/>
          <p:cNvSpPr/>
          <p:nvPr/>
        </p:nvSpPr>
        <p:spPr>
          <a:xfrm>
            <a:off x="3281700" y="2731925"/>
            <a:ext cx="2580600" cy="19398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endParaRPr sz="26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9" name="Google Shape;299;p41"/>
          <p:cNvCxnSpPr/>
          <p:nvPr/>
        </p:nvCxnSpPr>
        <p:spPr>
          <a:xfrm>
            <a:off x="5862300" y="3701825"/>
            <a:ext cx="603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1"/>
          <p:cNvSpPr/>
          <p:nvPr/>
        </p:nvSpPr>
        <p:spPr>
          <a:xfrm>
            <a:off x="6603175" y="3415475"/>
            <a:ext cx="1503600" cy="572700"/>
          </a:xfrm>
          <a:prstGeom prst="rect">
            <a:avLst/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42625" y="3455525"/>
            <a:ext cx="263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(10, 30, 80, 40)</a:t>
            </a:r>
            <a:endParaRPr sz="20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2" name="Google Shape;302;p41"/>
          <p:cNvCxnSpPr>
            <a:stCxn id="301" idx="3"/>
          </p:cNvCxnSpPr>
          <p:nvPr/>
        </p:nvCxnSpPr>
        <p:spPr>
          <a:xfrm>
            <a:off x="2678425" y="3701825"/>
            <a:ext cx="603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rect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10, 30, 80, 40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789550" y="2571750"/>
            <a:ext cx="3176700" cy="173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This is our function </a:t>
            </a:r>
            <a:r>
              <a:rPr lang="en-GB" sz="1800"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This is the instruction we are giving to the computer - draw a rectangle!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5177775" y="2571750"/>
            <a:ext cx="3176700" cy="173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These are our </a:t>
            </a:r>
            <a:r>
              <a:rPr lang="en-GB" sz="18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arguments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information that we are putting in the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42"/>
          <p:cNvCxnSpPr>
            <a:stCxn id="309" idx="0"/>
          </p:cNvCxnSpPr>
          <p:nvPr/>
        </p:nvCxnSpPr>
        <p:spPr>
          <a:xfrm rot="10800000" flipH="1">
            <a:off x="2377900" y="1628550"/>
            <a:ext cx="638700" cy="943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42"/>
          <p:cNvCxnSpPr>
            <a:stCxn id="310" idx="0"/>
          </p:cNvCxnSpPr>
          <p:nvPr/>
        </p:nvCxnSpPr>
        <p:spPr>
          <a:xfrm rot="10800000">
            <a:off x="5695125" y="1672950"/>
            <a:ext cx="1071000" cy="89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are functions useful?</a:t>
            </a:r>
            <a:endParaRPr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As a class, discuss "Why are functions useful?"</a:t>
            </a:r>
            <a:endParaRPr sz="2000"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534" y="2002150"/>
            <a:ext cx="2332925" cy="2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8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difference between a </a:t>
            </a:r>
            <a:r>
              <a:rPr lang="en-GB" b="1">
                <a:solidFill>
                  <a:srgbClr val="E93761"/>
                </a:solidFill>
              </a:rPr>
              <a:t>variable</a:t>
            </a:r>
            <a:r>
              <a:rPr lang="en-GB"/>
              <a:t> and a </a:t>
            </a:r>
            <a:r>
              <a:rPr lang="en-GB" b="1">
                <a:solidFill>
                  <a:srgbClr val="E93761"/>
                </a:solidFill>
              </a:rPr>
              <a:t>data type</a:t>
            </a:r>
            <a:r>
              <a:rPr lang="en-GB"/>
              <a:t>?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9" name="Google Shape;119;p2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are functions useful?</a:t>
            </a:r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are useful because they make our code: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shorter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easier to read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easier to understand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/>
              <a:t>more efficient</a:t>
            </a:r>
            <a:br>
              <a:rPr lang="en-GB" sz="1600"/>
            </a:b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Functions </a:t>
            </a:r>
            <a:r>
              <a:rPr lang="en-GB"/>
              <a:t>also mean we can do complicated tasks with one line of code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Imagine if you had to draw a circle without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r>
              <a:rPr lang="en-GB" sz="1600"/>
              <a:t> function! </a:t>
            </a:r>
            <a:endParaRPr sz="1600"/>
          </a:p>
        </p:txBody>
      </p:sp>
      <p:grpSp>
        <p:nvGrpSpPr>
          <p:cNvPr id="326" name="Google Shape;326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7" name="Google Shape;327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8" name="Google Shape;328;p4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44"/>
          <p:cNvSpPr/>
          <p:nvPr/>
        </p:nvSpPr>
        <p:spPr>
          <a:xfrm>
            <a:off x="4003650" y="3719700"/>
            <a:ext cx="1136700" cy="11124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your understanding!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311700" y="1233900"/>
            <a:ext cx="8520600" cy="30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of the following are functions?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endParaRPr sz="20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str()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37" name="Google Shape;337;p4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38" name="Google Shape;338;p4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39" name="Google Shape;339;p4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your understanding!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46" name="Google Shape;346;p46"/>
          <p:cNvSpPr txBox="1"/>
          <p:nvPr/>
        </p:nvSpPr>
        <p:spPr>
          <a:xfrm>
            <a:off x="311700" y="1233900"/>
            <a:ext cx="8520600" cy="30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of the following are functions?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endParaRPr sz="20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○"/>
            </a:pP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str()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47" name="Google Shape;347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48" name="Google Shape;348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49" name="Google Shape;349;p4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46"/>
          <p:cNvSpPr/>
          <p:nvPr/>
        </p:nvSpPr>
        <p:spPr>
          <a:xfrm>
            <a:off x="4412500" y="2473850"/>
            <a:ext cx="3176700" cy="129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All of these are functions - and one’s that you have used!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03.01 - Tweet, Tweet!</a:t>
            </a:r>
            <a:endParaRPr/>
          </a:p>
        </p:txBody>
      </p:sp>
      <p:grpSp>
        <p:nvGrpSpPr>
          <p:cNvPr id="356" name="Google Shape;356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57" name="Google Shape;357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58" name="Google Shape;358;p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9" name="Google Shape;359;p47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03.01 - Tweet, Tweet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Run the following program, after correcting the </a:t>
            </a:r>
            <a:r>
              <a:rPr lang="en-GB" b="1">
                <a:solidFill>
                  <a:srgbClr val="E93761"/>
                </a:solidFill>
              </a:rPr>
              <a:t>function names</a:t>
            </a:r>
            <a:r>
              <a:rPr lang="en-GB"/>
              <a:t> and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, make sure the eye and legs are attached to the bird.</a:t>
            </a:r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163" y="2166175"/>
            <a:ext cx="1973671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03.02d - One Step at a Time </a:t>
            </a:r>
            <a:endParaRPr/>
          </a:p>
        </p:txBody>
      </p:sp>
      <p:sp>
        <p:nvSpPr>
          <p:cNvPr id="367" name="Google Shape;36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71600" cy="20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you run this program: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Tick "Run in debug mode"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Click "Run"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Click "Step Into" to run one line at a time</a:t>
            </a:r>
            <a:endParaRPr/>
          </a:p>
        </p:txBody>
      </p:sp>
      <p:grpSp>
        <p:nvGrpSpPr>
          <p:cNvPr id="368" name="Google Shape;368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69" name="Google Shape;369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0" name="Google Shape;370;p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1" name="Google Shape;3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200" y="1017727"/>
            <a:ext cx="2760225" cy="27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03.02d - One Step at a Time 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03.02d - One Step at a Time </a:t>
            </a:r>
            <a:endParaRPr/>
          </a:p>
        </p:txBody>
      </p:sp>
      <p:sp>
        <p:nvSpPr>
          <p:cNvPr id="378" name="Google Shape;378;p49"/>
          <p:cNvSpPr txBox="1">
            <a:spLocks noGrp="1"/>
          </p:cNvSpPr>
          <p:nvPr>
            <p:ph type="body" idx="1"/>
          </p:nvPr>
        </p:nvSpPr>
        <p:spPr>
          <a:xfrm>
            <a:off x="311700" y="1551425"/>
            <a:ext cx="4071600" cy="20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did you notice about the program? 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Did it run from top to bottom as per usual?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if you write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face()</a:t>
            </a:r>
            <a:r>
              <a:rPr lang="en-GB"/>
              <a:t> twice?</a:t>
            </a:r>
            <a:endParaRPr/>
          </a:p>
        </p:txBody>
      </p:sp>
      <p:grpSp>
        <p:nvGrpSpPr>
          <p:cNvPr id="379" name="Google Shape;379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80" name="Google Shape;380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81" name="Google Shape;381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p49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03.02d - One Step at a Time 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200" y="1017727"/>
            <a:ext cx="2760225" cy="27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your own function</a:t>
            </a:r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864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seen that we can use </a:t>
            </a: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predefined by PyAngelo - e.g.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rect(...)</a:t>
            </a:r>
            <a:r>
              <a:rPr lang="en-GB"/>
              <a:t>,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circle(...)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if you wanted to draw a tree? Is there a function for this?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/>
              <a:t>There isn’t a function for this - but we could make one!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Functions </a:t>
            </a:r>
            <a:r>
              <a:rPr lang="en-GB"/>
              <a:t>are useful because we can define our own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 the demo, we defined a function that draws a smiley face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This means we can draw complicated shapes with one line of code</a:t>
            </a:r>
            <a:endParaRPr sz="1600"/>
          </a:p>
        </p:txBody>
      </p:sp>
      <p:grpSp>
        <p:nvGrpSpPr>
          <p:cNvPr id="390" name="Google Shape;390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91" name="Google Shape;391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92" name="Google Shape;392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3" name="Google Shape;3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900" y="1597625"/>
            <a:ext cx="2017950" cy="20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your own function</a:t>
            </a:r>
            <a:endParaRPr/>
          </a:p>
        </p:txBody>
      </p:sp>
      <p:sp>
        <p:nvSpPr>
          <p:cNvPr id="399" name="Google Shape;399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311700" y="1233900"/>
            <a:ext cx="85206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Because we now know we can write our own functions, let’s explore a function that lets us draw a tree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tree will be: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brown rectangle and;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green circle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125" y="2077327"/>
            <a:ext cx="4446050" cy="26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07" name="Google Shape;407;p52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8" name="Google Shape;4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950" y="2571750"/>
            <a:ext cx="2367200" cy="2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2"/>
          <p:cNvSpPr txBox="1"/>
          <p:nvPr/>
        </p:nvSpPr>
        <p:spPr>
          <a:xfrm>
            <a:off x="4983200" y="1112350"/>
            <a:ext cx="37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 you think this code does?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15" name="Google Shape;415;p53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fill(164, 116, 73)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4983200" y="1112350"/>
            <a:ext cx="37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 you think this code does?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53"/>
          <p:cNvSpPr/>
          <p:nvPr/>
        </p:nvSpPr>
        <p:spPr>
          <a:xfrm>
            <a:off x="5125700" y="252730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Sets the fill to </a:t>
            </a:r>
            <a:r>
              <a:rPr lang="en-GB" sz="1800" b="1">
                <a:solidFill>
                  <a:srgbClr val="A47349"/>
                </a:solidFill>
                <a:latin typeface="Roboto"/>
                <a:ea typeface="Roboto"/>
                <a:cs typeface="Roboto"/>
                <a:sym typeface="Roboto"/>
              </a:rPr>
              <a:t>brown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8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are the data types of the built in variables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mouseX</a:t>
            </a:r>
            <a:r>
              <a:rPr lang="en-GB"/>
              <a:t> and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mouseY</a:t>
            </a:r>
            <a:r>
              <a:rPr lang="en-GB"/>
              <a:t>?</a:t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0" name="Google Shape;130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1" name="Google Shape;131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2" name="Google Shape;132;p2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23" name="Google Shape;423;p54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54"/>
          <p:cNvSpPr txBox="1"/>
          <p:nvPr/>
        </p:nvSpPr>
        <p:spPr>
          <a:xfrm>
            <a:off x="4983200" y="1112350"/>
            <a:ext cx="37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 you think this code does?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54"/>
          <p:cNvSpPr/>
          <p:nvPr/>
        </p:nvSpPr>
        <p:spPr>
          <a:xfrm>
            <a:off x="5125700" y="252730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Removes the border from drawings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rect(100, 20, 40, 120)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4983200" y="1112350"/>
            <a:ext cx="37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 you think this code does?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55"/>
          <p:cNvSpPr/>
          <p:nvPr/>
        </p:nvSpPr>
        <p:spPr>
          <a:xfrm>
            <a:off x="5125700" y="252730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Draws a rectangle at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(100, 20)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with a width of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and a height of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39" name="Google Shape;439;p56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fill(0, 255, 40)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56"/>
          <p:cNvSpPr txBox="1"/>
          <p:nvPr/>
        </p:nvSpPr>
        <p:spPr>
          <a:xfrm>
            <a:off x="4983200" y="1112350"/>
            <a:ext cx="37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 you think this code does?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56"/>
          <p:cNvSpPr/>
          <p:nvPr/>
        </p:nvSpPr>
        <p:spPr>
          <a:xfrm>
            <a:off x="5125700" y="252730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Sets the fill to </a:t>
            </a:r>
            <a:r>
              <a:rPr lang="en-GB" sz="1800" b="1">
                <a:solidFill>
                  <a:srgbClr val="00FF26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green</a:t>
            </a:r>
            <a:endParaRPr sz="1800" b="1">
              <a:solidFill>
                <a:srgbClr val="00FF26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47" name="Google Shape;447;p57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circle(120, 200, 80)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8" name="Google Shape;448;p57"/>
          <p:cNvSpPr txBox="1"/>
          <p:nvPr/>
        </p:nvSpPr>
        <p:spPr>
          <a:xfrm>
            <a:off x="4983200" y="1112350"/>
            <a:ext cx="37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 you think this code does?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7"/>
          <p:cNvSpPr/>
          <p:nvPr/>
        </p:nvSpPr>
        <p:spPr>
          <a:xfrm>
            <a:off x="5125700" y="252730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Draws a circle with radius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at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(120, 200)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55" name="Google Shape;455;p58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58"/>
          <p:cNvSpPr txBox="1"/>
          <p:nvPr/>
        </p:nvSpPr>
        <p:spPr>
          <a:xfrm>
            <a:off x="4983200" y="1112350"/>
            <a:ext cx="37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 you think this code does?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7" name="Google Shape;4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150" y="2200488"/>
            <a:ext cx="3912797" cy="2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63" name="Google Shape;463;p59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59"/>
          <p:cNvSpPr txBox="1"/>
          <p:nvPr/>
        </p:nvSpPr>
        <p:spPr>
          <a:xfrm>
            <a:off x="4983200" y="1112350"/>
            <a:ext cx="3728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Great!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 we have code that draws a tree - but this isn’t a function yet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5" name="Google Shape;465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66" name="Google Shape;466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67" name="Google Shape;467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73" name="Google Shape;473;p60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60"/>
          <p:cNvSpPr txBox="1"/>
          <p:nvPr/>
        </p:nvSpPr>
        <p:spPr>
          <a:xfrm>
            <a:off x="4983200" y="1112350"/>
            <a:ext cx="3728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Great!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 we have code that draws a tree - but this isn’t a function yet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need to add a bit of code and rearrange some things…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5" name="Google Shape;475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76" name="Google Shape;476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77" name="Google Shape;477;p6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83" name="Google Shape;483;p61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4983200" y="1112350"/>
            <a:ext cx="3728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Great!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 we have code that draws a tree - but this isn’t a function yet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need to add a bit of code and rearrange some things…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5" name="Google Shape;485;p6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86" name="Google Shape;486;p6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87" name="Google Shape;487;p6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493" name="Google Shape;493;p62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94" name="Google Shape;494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95" name="Google Shape;495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96" name="Google Shape;496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" name="Google Shape;497;p62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the 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means "write a definition"...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" name="Google Shape;498;p62"/>
          <p:cNvCxnSpPr>
            <a:stCxn id="497" idx="1"/>
          </p:cNvCxnSpPr>
          <p:nvPr/>
        </p:nvCxnSpPr>
        <p:spPr>
          <a:xfrm rot="10800000">
            <a:off x="925400" y="1539450"/>
            <a:ext cx="4200300" cy="10323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04" name="Google Shape;504;p63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-GB" sz="16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05" name="Google Shape;505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06" name="Google Shape;506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07" name="Google Shape;507;p6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8" name="Google Shape;508;p63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and call it 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9" name="Google Shape;509;p63"/>
          <p:cNvCxnSpPr>
            <a:stCxn id="508" idx="1"/>
          </p:cNvCxnSpPr>
          <p:nvPr/>
        </p:nvCxnSpPr>
        <p:spPr>
          <a:xfrm rot="10800000">
            <a:off x="1325900" y="1566150"/>
            <a:ext cx="3799800" cy="10056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6" name="Google Shape;146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7" name="Google Shape;147;p28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By the end of this lesson, you should be able to: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understand what a function is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your own function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your own function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15" name="Google Shape;515;p64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</a:t>
            </a:r>
            <a:r>
              <a:rPr lang="en-GB" sz="16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16" name="Google Shape;516;p6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17" name="Google Shape;517;p6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8" name="Google Shape;518;p6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9" name="Google Shape;519;p64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can’t forget the brackets ( ) and colon : either!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64"/>
          <p:cNvCxnSpPr>
            <a:stCxn id="519" idx="1"/>
          </p:cNvCxnSpPr>
          <p:nvPr/>
        </p:nvCxnSpPr>
        <p:spPr>
          <a:xfrm rot="10800000">
            <a:off x="1797500" y="1583850"/>
            <a:ext cx="3328200" cy="9879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26" name="Google Shape;526;p65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27" name="Google Shape;527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28" name="Google Shape;528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29" name="Google Shape;529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65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Anything indented and underneath is included in the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p65"/>
          <p:cNvCxnSpPr>
            <a:stCxn id="530" idx="1"/>
          </p:cNvCxnSpPr>
          <p:nvPr/>
        </p:nvCxnSpPr>
        <p:spPr>
          <a:xfrm rot="10800000">
            <a:off x="961100" y="2571750"/>
            <a:ext cx="4164600" cy="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65"/>
          <p:cNvSpPr/>
          <p:nvPr/>
        </p:nvSpPr>
        <p:spPr>
          <a:xfrm>
            <a:off x="498325" y="1646275"/>
            <a:ext cx="409200" cy="21624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38" name="Google Shape;538;p66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39" name="Google Shape;539;p6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40" name="Google Shape;540;p6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41" name="Google Shape;541;p6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2" name="Google Shape;542;p66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were to run this program, nothing would happen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49" name="Google Shape;549;p6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50" name="Google Shape;550;p6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51" name="Google Shape;551;p6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2" name="Google Shape;552;p67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need to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call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function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setCanvasSize(640, 360)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59" name="Google Shape;559;p6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0" name="Google Shape;560;p6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1" name="Google Shape;561;p6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2" name="Google Shape;562;p68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Like this!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68" name="Google Shape;568;p69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setCanvasSize(640, 360)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69" name="Google Shape;569;p6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70" name="Google Shape;570;p6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71" name="Google Shape;571;p6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2" name="Google Shape;572;p69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Remember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We need to set the canvas size before calling our function!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78" name="Google Shape;578;p70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setCanvasSize(640, 360)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79" name="Google Shape;579;p7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80" name="Google Shape;580;p7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81" name="Google Shape;581;p7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2" name="Google Shape;582;p70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we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call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function, we leave out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88" name="Google Shape;588;p71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setCanvasSize(640, 360)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89" name="Google Shape;589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90" name="Google Shape;590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91" name="Google Shape;591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2" name="Google Shape;592;p71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brackets are empty here, meaning there are no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arguments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598" name="Google Shape;598;p72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setCanvasSize(640, 360)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9" name="Google Shape;599;p72"/>
          <p:cNvSpPr/>
          <p:nvPr/>
        </p:nvSpPr>
        <p:spPr>
          <a:xfrm>
            <a:off x="5125700" y="2068950"/>
            <a:ext cx="3443700" cy="100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run this program - we get our tree!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0" name="Google Shape;60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674" y="3196066"/>
            <a:ext cx="3077749" cy="184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606" name="Google Shape;606;p73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setCanvasSize(640, 360)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7" name="Google Shape;607;p73"/>
          <p:cNvSpPr txBox="1"/>
          <p:nvPr/>
        </p:nvSpPr>
        <p:spPr>
          <a:xfrm>
            <a:off x="4983200" y="1112350"/>
            <a:ext cx="3728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Our program will still run from top to bottom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python runs this program, it will: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Define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Set the canvas size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Call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03.01d - Circle, Circle, Dot, Dot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Can you modify the program to draw 10 circles across the screen?</a:t>
            </a:r>
            <a:endParaRPr dirty="0"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075" y="1854775"/>
            <a:ext cx="7063848" cy="210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7" name="Google Shape;157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8" name="Google Shape;158;p2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29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03.01d - Circle, Circle, Dot, Dot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1)</a:t>
            </a:r>
            <a:endParaRPr/>
          </a:p>
        </p:txBody>
      </p:sp>
      <p:sp>
        <p:nvSpPr>
          <p:cNvPr id="613" name="Google Shape;613;p74"/>
          <p:cNvSpPr/>
          <p:nvPr/>
        </p:nvSpPr>
        <p:spPr>
          <a:xfrm>
            <a:off x="311700" y="1112350"/>
            <a:ext cx="3897300" cy="3835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setCanvasSize(640, 360)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74"/>
          <p:cNvSpPr txBox="1"/>
          <p:nvPr/>
        </p:nvSpPr>
        <p:spPr>
          <a:xfrm>
            <a:off x="4983200" y="1112350"/>
            <a:ext cx="37287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Calling the </a:t>
            </a:r>
            <a:r>
              <a:rPr lang="en-GB" sz="1800" dirty="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function will make Python go inside the function and run the code inside line by line</a:t>
            </a:r>
            <a:b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is just like the demo!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Take another look if you need to</a:t>
            </a: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-GB" sz="16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this demo</a:t>
            </a: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again and see the order the program runs in!</a:t>
            </a: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74"/>
          <p:cNvSpPr/>
          <p:nvPr/>
        </p:nvSpPr>
        <p:spPr>
          <a:xfrm>
            <a:off x="880975" y="1637375"/>
            <a:ext cx="2794200" cy="2215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03.02 - Do you want to draw a snowman?</a:t>
            </a:r>
            <a:endParaRPr/>
          </a:p>
        </p:txBody>
      </p:sp>
      <p:grpSp>
        <p:nvGrpSpPr>
          <p:cNvPr id="621" name="Google Shape;621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22" name="Google Shape;622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23" name="Google Shape;623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4" name="Google Shape;624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/>
              <a:t>Create a function called snowman that draws a white snowman!</a:t>
            </a:r>
            <a:br>
              <a:rPr lang="en-GB" sz="1900"/>
            </a:br>
            <a:r>
              <a:rPr lang="en-GB" sz="1900"/>
              <a:t>Hint: It should draw 3 circles of different sizes. Can you add eyes?</a:t>
            </a:r>
            <a:endParaRPr sz="1900"/>
          </a:p>
        </p:txBody>
      </p:sp>
      <p:sp>
        <p:nvSpPr>
          <p:cNvPr id="625" name="Google Shape;625;p75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03.02 - Do you want to draw a snowman?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6" name="Google Shape;626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275" y="2166175"/>
            <a:ext cx="184345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03.03d - Grow an orchard </a:t>
            </a:r>
            <a:endParaRPr/>
          </a:p>
        </p:txBody>
      </p:sp>
      <p:grpSp>
        <p:nvGrpSpPr>
          <p:cNvPr id="632" name="Google Shape;632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33" name="Google Shape;633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34" name="Google Shape;634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5" name="Google Shape;635;p76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03.03d - Grow a Plantation</a:t>
            </a: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Try changing the numbers, what happens to the trees? </a:t>
            </a:r>
            <a:br>
              <a:rPr lang="en-GB"/>
            </a:br>
            <a:endParaRPr/>
          </a:p>
        </p:txBody>
      </p:sp>
      <p:pic>
        <p:nvPicPr>
          <p:cNvPr id="637" name="Google Shape;637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50" y="2090875"/>
            <a:ext cx="4142300" cy="20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are functions useful?</a:t>
            </a:r>
            <a:endParaRPr/>
          </a:p>
        </p:txBody>
      </p:sp>
      <p:sp>
        <p:nvSpPr>
          <p:cNvPr id="643" name="Google Shape;643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As a class, discuss "What was different about this demo compared to </a:t>
            </a: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 sz="2000"/>
              <a:t> (version 1)?"</a:t>
            </a:r>
            <a:endParaRPr sz="2000"/>
          </a:p>
        </p:txBody>
      </p:sp>
      <p:pic>
        <p:nvPicPr>
          <p:cNvPr id="644" name="Google Shape;64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534" y="2002150"/>
            <a:ext cx="2332925" cy="2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tree function (version 1) had no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, where as in the demo, the tree function (version 2) now uses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endParaRPr b="1">
              <a:solidFill>
                <a:srgbClr val="E9376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800" b="1">
                <a:solidFill>
                  <a:srgbClr val="E93761"/>
                </a:solidFill>
              </a:rPr>
              <a:t>arguments</a:t>
            </a:r>
            <a:r>
              <a:rPr lang="en-GB" sz="1600"/>
              <a:t> are the numbers in the brackets →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circle(20, 20, 5)</a:t>
            </a:r>
            <a:endParaRPr/>
          </a:p>
        </p:txBody>
      </p:sp>
      <p:sp>
        <p:nvSpPr>
          <p:cNvPr id="651" name="Google Shape;651;p78"/>
          <p:cNvSpPr/>
          <p:nvPr/>
        </p:nvSpPr>
        <p:spPr>
          <a:xfrm>
            <a:off x="891250" y="2384325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	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1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2" name="Google Shape;652;p78"/>
          <p:cNvSpPr/>
          <p:nvPr/>
        </p:nvSpPr>
        <p:spPr>
          <a:xfrm>
            <a:off x="4778750" y="2384325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 make our function </a:t>
            </a:r>
            <a:r>
              <a:rPr lang="en-GB" b="1">
                <a:solidFill>
                  <a:srgbClr val="E93761"/>
                </a:solidFill>
              </a:rPr>
              <a:t>dynamic</a:t>
            </a:r>
            <a:r>
              <a:rPr lang="en-GB"/>
              <a:t> - this means the tree can move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1 was </a:t>
            </a:r>
            <a:r>
              <a:rPr lang="en-GB" b="1">
                <a:solidFill>
                  <a:srgbClr val="E93761"/>
                </a:solidFill>
              </a:rPr>
              <a:t>static</a:t>
            </a:r>
            <a:r>
              <a:rPr lang="en-GB"/>
              <a:t>, meaning that the tree did not move</a:t>
            </a:r>
            <a:endParaRPr/>
          </a:p>
        </p:txBody>
      </p:sp>
      <p:sp>
        <p:nvSpPr>
          <p:cNvPr id="659" name="Google Shape;659;p79"/>
          <p:cNvSpPr/>
          <p:nvPr/>
        </p:nvSpPr>
        <p:spPr>
          <a:xfrm>
            <a:off x="891250" y="2384325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tree():	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1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0" name="Google Shape;660;p79"/>
          <p:cNvSpPr/>
          <p:nvPr/>
        </p:nvSpPr>
        <p:spPr>
          <a:xfrm>
            <a:off x="4778750" y="2384325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Why "+ 20" and "+ 180"?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80"/>
          <p:cNvSpPr/>
          <p:nvPr/>
        </p:nvSpPr>
        <p:spPr>
          <a:xfrm>
            <a:off x="400663" y="1236375"/>
            <a:ext cx="3474000" cy="1646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 (wrong)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7" name="Google Shape;66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1" y="654000"/>
            <a:ext cx="4337801" cy="42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80"/>
          <p:cNvSpPr txBox="1"/>
          <p:nvPr/>
        </p:nvSpPr>
        <p:spPr>
          <a:xfrm>
            <a:off x="186875" y="3123475"/>
            <a:ext cx="4137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Suppose x = 100 and y = 50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80"/>
          <p:cNvSpPr txBox="1"/>
          <p:nvPr/>
        </p:nvSpPr>
        <p:spPr>
          <a:xfrm>
            <a:off x="4191200" y="2576250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80"/>
          <p:cNvSpPr txBox="1"/>
          <p:nvPr/>
        </p:nvSpPr>
        <p:spPr>
          <a:xfrm>
            <a:off x="6818050" y="4756875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Why "+ 20" and "+ 180"?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81"/>
          <p:cNvSpPr/>
          <p:nvPr/>
        </p:nvSpPr>
        <p:spPr>
          <a:xfrm>
            <a:off x="400663" y="1236375"/>
            <a:ext cx="3474000" cy="1646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 (wrong)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7" name="Google Shape;67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1" y="654000"/>
            <a:ext cx="4337801" cy="42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1"/>
          <p:cNvSpPr txBox="1"/>
          <p:nvPr/>
        </p:nvSpPr>
        <p:spPr>
          <a:xfrm>
            <a:off x="186875" y="3123475"/>
            <a:ext cx="413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Suppose x = 100 and y = 50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rectangle would be drawn </a:t>
            </a:r>
            <a:r>
              <a:rPr lang="en-GB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here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81"/>
          <p:cNvSpPr/>
          <p:nvPr/>
        </p:nvSpPr>
        <p:spPr>
          <a:xfrm>
            <a:off x="5721925" y="3025575"/>
            <a:ext cx="391500" cy="1201200"/>
          </a:xfrm>
          <a:prstGeom prst="rect">
            <a:avLst/>
          </a:prstGeom>
          <a:solidFill>
            <a:srgbClr val="A47349"/>
          </a:solidFill>
          <a:ln w="9525" cap="flat" cmpd="sng">
            <a:solidFill>
              <a:srgbClr val="A47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1"/>
          <p:cNvSpPr/>
          <p:nvPr/>
        </p:nvSpPr>
        <p:spPr>
          <a:xfrm>
            <a:off x="5678125" y="4186875"/>
            <a:ext cx="81900" cy="738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1" name="Google Shape;681;p81"/>
          <p:cNvCxnSpPr/>
          <p:nvPr/>
        </p:nvCxnSpPr>
        <p:spPr>
          <a:xfrm>
            <a:off x="5719081" y="4226783"/>
            <a:ext cx="0" cy="53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4698781" y="4223767"/>
            <a:ext cx="1020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/>
          <p:nvPr/>
        </p:nvSpPr>
        <p:spPr>
          <a:xfrm>
            <a:off x="4191200" y="2576250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81"/>
          <p:cNvSpPr txBox="1"/>
          <p:nvPr/>
        </p:nvSpPr>
        <p:spPr>
          <a:xfrm>
            <a:off x="6818050" y="4756875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Why "+ 20" and "+ 180"?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2"/>
          <p:cNvSpPr/>
          <p:nvPr/>
        </p:nvSpPr>
        <p:spPr>
          <a:xfrm>
            <a:off x="400663" y="1236375"/>
            <a:ext cx="3474000" cy="1646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 (wrong)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1" name="Google Shape;69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1" y="654000"/>
            <a:ext cx="4337801" cy="42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2"/>
          <p:cNvSpPr txBox="1"/>
          <p:nvPr/>
        </p:nvSpPr>
        <p:spPr>
          <a:xfrm>
            <a:off x="186875" y="3123475"/>
            <a:ext cx="4137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Suppose x = 100 and y = 50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rectangle would be drawn here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the circle </a:t>
            </a:r>
            <a:r>
              <a:rPr lang="en-GB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here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82"/>
          <p:cNvSpPr/>
          <p:nvPr/>
        </p:nvSpPr>
        <p:spPr>
          <a:xfrm>
            <a:off x="5721925" y="3025575"/>
            <a:ext cx="391500" cy="1201200"/>
          </a:xfrm>
          <a:prstGeom prst="rect">
            <a:avLst/>
          </a:prstGeom>
          <a:solidFill>
            <a:srgbClr val="A47349"/>
          </a:solidFill>
          <a:ln w="9525" cap="flat" cmpd="sng">
            <a:solidFill>
              <a:srgbClr val="A47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82"/>
          <p:cNvSpPr/>
          <p:nvPr/>
        </p:nvSpPr>
        <p:spPr>
          <a:xfrm>
            <a:off x="4929925" y="3426075"/>
            <a:ext cx="1566300" cy="1601700"/>
          </a:xfrm>
          <a:prstGeom prst="ellipse">
            <a:avLst/>
          </a:prstGeom>
          <a:solidFill>
            <a:srgbClr val="00FF26"/>
          </a:solidFill>
          <a:ln w="9525" cap="flat" cmpd="sng">
            <a:solidFill>
              <a:srgbClr val="00FF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5678125" y="4186875"/>
            <a:ext cx="81900" cy="738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82"/>
          <p:cNvSpPr txBox="1"/>
          <p:nvPr/>
        </p:nvSpPr>
        <p:spPr>
          <a:xfrm>
            <a:off x="4191200" y="2576250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82"/>
          <p:cNvSpPr txBox="1"/>
          <p:nvPr/>
        </p:nvSpPr>
        <p:spPr>
          <a:xfrm>
            <a:off x="6818050" y="4756875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8" name="Google Shape;698;p82"/>
          <p:cNvCxnSpPr/>
          <p:nvPr/>
        </p:nvCxnSpPr>
        <p:spPr>
          <a:xfrm>
            <a:off x="5719081" y="4226783"/>
            <a:ext cx="0" cy="53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82"/>
          <p:cNvCxnSpPr/>
          <p:nvPr/>
        </p:nvCxnSpPr>
        <p:spPr>
          <a:xfrm rot="10800000">
            <a:off x="4698781" y="4223767"/>
            <a:ext cx="1020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0" name="Google Shape;700;p82"/>
          <p:cNvSpPr txBox="1"/>
          <p:nvPr/>
        </p:nvSpPr>
        <p:spPr>
          <a:xfrm>
            <a:off x="5523325" y="4647100"/>
            <a:ext cx="39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/>
                <a:ea typeface="Roboto"/>
                <a:cs typeface="Roboto"/>
                <a:sym typeface="Roboto"/>
              </a:rPr>
              <a:t>100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Why "+ 20" and "+ 180"?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83"/>
          <p:cNvSpPr/>
          <p:nvPr/>
        </p:nvSpPr>
        <p:spPr>
          <a:xfrm>
            <a:off x="400663" y="1236375"/>
            <a:ext cx="3474000" cy="1646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 (wrong)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7" name="Google Shape;707;p83"/>
          <p:cNvSpPr txBox="1"/>
          <p:nvPr/>
        </p:nvSpPr>
        <p:spPr>
          <a:xfrm>
            <a:off x="186875" y="3123475"/>
            <a:ext cx="4137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Suppose x = 100 and y = 50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rectangle would be drawn here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the circle here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doesn’t look right! Let’s fix it…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83"/>
          <p:cNvSpPr txBox="1"/>
          <p:nvPr/>
        </p:nvSpPr>
        <p:spPr>
          <a:xfrm>
            <a:off x="4191200" y="2576250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9" name="Google Shape;70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1" y="654000"/>
            <a:ext cx="4337801" cy="42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83"/>
          <p:cNvSpPr/>
          <p:nvPr/>
        </p:nvSpPr>
        <p:spPr>
          <a:xfrm>
            <a:off x="5721925" y="3025575"/>
            <a:ext cx="391500" cy="1201200"/>
          </a:xfrm>
          <a:prstGeom prst="rect">
            <a:avLst/>
          </a:prstGeom>
          <a:solidFill>
            <a:srgbClr val="A47349"/>
          </a:solidFill>
          <a:ln w="9525" cap="flat" cmpd="sng">
            <a:solidFill>
              <a:srgbClr val="A47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3"/>
          <p:cNvSpPr/>
          <p:nvPr/>
        </p:nvSpPr>
        <p:spPr>
          <a:xfrm>
            <a:off x="4929925" y="3426075"/>
            <a:ext cx="1566300" cy="1601700"/>
          </a:xfrm>
          <a:prstGeom prst="ellipse">
            <a:avLst/>
          </a:prstGeom>
          <a:solidFill>
            <a:srgbClr val="00FF26"/>
          </a:solidFill>
          <a:ln w="9525" cap="flat" cmpd="sng">
            <a:solidFill>
              <a:srgbClr val="00FF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83"/>
          <p:cNvSpPr/>
          <p:nvPr/>
        </p:nvSpPr>
        <p:spPr>
          <a:xfrm>
            <a:off x="5678125" y="4186875"/>
            <a:ext cx="81900" cy="738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83"/>
          <p:cNvSpPr txBox="1"/>
          <p:nvPr/>
        </p:nvSpPr>
        <p:spPr>
          <a:xfrm>
            <a:off x="6818050" y="4756875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83"/>
          <p:cNvCxnSpPr/>
          <p:nvPr/>
        </p:nvCxnSpPr>
        <p:spPr>
          <a:xfrm>
            <a:off x="5719081" y="4226783"/>
            <a:ext cx="0" cy="53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83"/>
          <p:cNvCxnSpPr/>
          <p:nvPr/>
        </p:nvCxnSpPr>
        <p:spPr>
          <a:xfrm rot="10800000">
            <a:off x="4698781" y="4223767"/>
            <a:ext cx="1020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6" name="Google Shape;716;p83"/>
          <p:cNvSpPr txBox="1"/>
          <p:nvPr/>
        </p:nvSpPr>
        <p:spPr>
          <a:xfrm>
            <a:off x="5523325" y="4647100"/>
            <a:ext cx="39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/>
                <a:ea typeface="Roboto"/>
                <a:cs typeface="Roboto"/>
                <a:sym typeface="Roboto"/>
              </a:rPr>
              <a:t>100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As a class, discuss "What are functions?"</a:t>
            </a:r>
            <a:endParaRPr sz="200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534" y="2002150"/>
            <a:ext cx="2332925" cy="2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Why "+ 20" and "+ 180"?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84"/>
          <p:cNvSpPr/>
          <p:nvPr/>
        </p:nvSpPr>
        <p:spPr>
          <a:xfrm>
            <a:off x="400663" y="1236375"/>
            <a:ext cx="3474000" cy="1646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 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3" name="Google Shape;72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1" y="654000"/>
            <a:ext cx="4337801" cy="42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84"/>
          <p:cNvSpPr txBox="1"/>
          <p:nvPr/>
        </p:nvSpPr>
        <p:spPr>
          <a:xfrm>
            <a:off x="186875" y="3123475"/>
            <a:ext cx="4137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Now, x = 100 and y = 50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84"/>
          <p:cNvSpPr txBox="1"/>
          <p:nvPr/>
        </p:nvSpPr>
        <p:spPr>
          <a:xfrm>
            <a:off x="4191200" y="2576250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84"/>
          <p:cNvSpPr txBox="1"/>
          <p:nvPr/>
        </p:nvSpPr>
        <p:spPr>
          <a:xfrm>
            <a:off x="6818050" y="4756875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Why "+ 20" and "+ 180"?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2" name="Google Shape;73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1" y="654000"/>
            <a:ext cx="4337801" cy="42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85"/>
          <p:cNvSpPr txBox="1"/>
          <p:nvPr/>
        </p:nvSpPr>
        <p:spPr>
          <a:xfrm>
            <a:off x="186875" y="3123475"/>
            <a:ext cx="413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Now, x = 100 and y = 50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rectangle would be drawn </a:t>
            </a:r>
            <a:r>
              <a:rPr lang="en-GB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here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85"/>
          <p:cNvSpPr/>
          <p:nvPr/>
        </p:nvSpPr>
        <p:spPr>
          <a:xfrm>
            <a:off x="5721925" y="3025575"/>
            <a:ext cx="391500" cy="1201200"/>
          </a:xfrm>
          <a:prstGeom prst="rect">
            <a:avLst/>
          </a:prstGeom>
          <a:solidFill>
            <a:srgbClr val="A47349"/>
          </a:solidFill>
          <a:ln w="9525" cap="flat" cmpd="sng">
            <a:solidFill>
              <a:srgbClr val="A47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5"/>
          <p:cNvSpPr/>
          <p:nvPr/>
        </p:nvSpPr>
        <p:spPr>
          <a:xfrm>
            <a:off x="400663" y="1236375"/>
            <a:ext cx="3474000" cy="1646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 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6" name="Google Shape;736;p85"/>
          <p:cNvSpPr txBox="1"/>
          <p:nvPr/>
        </p:nvSpPr>
        <p:spPr>
          <a:xfrm>
            <a:off x="4191200" y="2576250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85"/>
          <p:cNvSpPr txBox="1"/>
          <p:nvPr/>
        </p:nvSpPr>
        <p:spPr>
          <a:xfrm>
            <a:off x="6818050" y="4756875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8" name="Google Shape;738;p85"/>
          <p:cNvCxnSpPr/>
          <p:nvPr/>
        </p:nvCxnSpPr>
        <p:spPr>
          <a:xfrm>
            <a:off x="5719081" y="4226783"/>
            <a:ext cx="0" cy="53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85"/>
          <p:cNvCxnSpPr/>
          <p:nvPr/>
        </p:nvCxnSpPr>
        <p:spPr>
          <a:xfrm rot="10800000">
            <a:off x="4698781" y="4223767"/>
            <a:ext cx="1020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0" name="Google Shape;740;p85"/>
          <p:cNvSpPr/>
          <p:nvPr/>
        </p:nvSpPr>
        <p:spPr>
          <a:xfrm>
            <a:off x="5678125" y="4186875"/>
            <a:ext cx="81900" cy="738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Why "+ 20" and "+ 180"?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6" name="Google Shape;74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1" y="654000"/>
            <a:ext cx="4337801" cy="42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86"/>
          <p:cNvSpPr txBox="1"/>
          <p:nvPr/>
        </p:nvSpPr>
        <p:spPr>
          <a:xfrm>
            <a:off x="186875" y="3123475"/>
            <a:ext cx="4137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Now, x = 100 and y = 50</a:t>
            </a:r>
            <a:b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rectangle would be drawn here</a:t>
            </a:r>
            <a:b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the circle </a:t>
            </a:r>
            <a:r>
              <a:rPr lang="en-GB" dirty="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here</a:t>
            </a:r>
            <a:b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86"/>
          <p:cNvSpPr/>
          <p:nvPr/>
        </p:nvSpPr>
        <p:spPr>
          <a:xfrm>
            <a:off x="5721925" y="3025575"/>
            <a:ext cx="391500" cy="1201200"/>
          </a:xfrm>
          <a:prstGeom prst="rect">
            <a:avLst/>
          </a:prstGeom>
          <a:solidFill>
            <a:srgbClr val="A47349"/>
          </a:solidFill>
          <a:ln w="9525" cap="flat" cmpd="sng">
            <a:solidFill>
              <a:srgbClr val="A47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86"/>
          <p:cNvSpPr/>
          <p:nvPr/>
        </p:nvSpPr>
        <p:spPr>
          <a:xfrm>
            <a:off x="5134525" y="1625025"/>
            <a:ext cx="1566300" cy="1601700"/>
          </a:xfrm>
          <a:prstGeom prst="ellipse">
            <a:avLst/>
          </a:prstGeom>
          <a:solidFill>
            <a:srgbClr val="00FF26"/>
          </a:solidFill>
          <a:ln w="9525" cap="flat" cmpd="sng">
            <a:solidFill>
              <a:srgbClr val="00FF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86"/>
          <p:cNvSpPr/>
          <p:nvPr/>
        </p:nvSpPr>
        <p:spPr>
          <a:xfrm>
            <a:off x="400663" y="1236375"/>
            <a:ext cx="3474000" cy="1646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 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1" name="Google Shape;751;p86"/>
          <p:cNvSpPr txBox="1"/>
          <p:nvPr/>
        </p:nvSpPr>
        <p:spPr>
          <a:xfrm>
            <a:off x="4191200" y="2576250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86"/>
          <p:cNvSpPr txBox="1"/>
          <p:nvPr/>
        </p:nvSpPr>
        <p:spPr>
          <a:xfrm>
            <a:off x="6818050" y="4756875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86"/>
          <p:cNvSpPr/>
          <p:nvPr/>
        </p:nvSpPr>
        <p:spPr>
          <a:xfrm>
            <a:off x="5876725" y="2388975"/>
            <a:ext cx="81900" cy="738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4" name="Google Shape;754;p86"/>
          <p:cNvCxnSpPr>
            <a:stCxn id="753" idx="4"/>
          </p:cNvCxnSpPr>
          <p:nvPr/>
        </p:nvCxnSpPr>
        <p:spPr>
          <a:xfrm>
            <a:off x="5917675" y="2462775"/>
            <a:ext cx="0" cy="222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86"/>
          <p:cNvCxnSpPr/>
          <p:nvPr/>
        </p:nvCxnSpPr>
        <p:spPr>
          <a:xfrm flipH="1">
            <a:off x="4719575" y="2425875"/>
            <a:ext cx="1163400" cy="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6" name="Google Shape;756;p86"/>
          <p:cNvSpPr txBox="1"/>
          <p:nvPr/>
        </p:nvSpPr>
        <p:spPr>
          <a:xfrm>
            <a:off x="5721925" y="4638925"/>
            <a:ext cx="39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120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86"/>
          <p:cNvSpPr txBox="1"/>
          <p:nvPr/>
        </p:nvSpPr>
        <p:spPr>
          <a:xfrm>
            <a:off x="4376250" y="2268075"/>
            <a:ext cx="39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230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86"/>
          <p:cNvCxnSpPr/>
          <p:nvPr/>
        </p:nvCxnSpPr>
        <p:spPr>
          <a:xfrm>
            <a:off x="1892700" y="2744850"/>
            <a:ext cx="3810000" cy="1868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9" name="Google Shape;759;p86"/>
          <p:cNvCxnSpPr>
            <a:endCxn id="757" idx="1"/>
          </p:cNvCxnSpPr>
          <p:nvPr/>
        </p:nvCxnSpPr>
        <p:spPr>
          <a:xfrm rot="10800000" flipH="1">
            <a:off x="2666850" y="2429625"/>
            <a:ext cx="1709400" cy="315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Why "+ 20" and "+ 180"?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87"/>
          <p:cNvSpPr txBox="1"/>
          <p:nvPr/>
        </p:nvSpPr>
        <p:spPr>
          <a:xfrm>
            <a:off x="186875" y="3123475"/>
            <a:ext cx="4137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Now, x = 100 and y = 50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rectangle would be drawn here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the circle here</a:t>
            </a:r>
            <a:b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All fixed!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87"/>
          <p:cNvSpPr/>
          <p:nvPr/>
        </p:nvSpPr>
        <p:spPr>
          <a:xfrm>
            <a:off x="400663" y="1236375"/>
            <a:ext cx="3474000" cy="1646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 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+ 180,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7" name="Google Shape;767;p87"/>
          <p:cNvSpPr txBox="1"/>
          <p:nvPr/>
        </p:nvSpPr>
        <p:spPr>
          <a:xfrm>
            <a:off x="4191200" y="2576250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8" name="Google Shape;76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501" y="654000"/>
            <a:ext cx="4337801" cy="42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87"/>
          <p:cNvSpPr/>
          <p:nvPr/>
        </p:nvSpPr>
        <p:spPr>
          <a:xfrm>
            <a:off x="5721925" y="3025575"/>
            <a:ext cx="391500" cy="1201200"/>
          </a:xfrm>
          <a:prstGeom prst="rect">
            <a:avLst/>
          </a:prstGeom>
          <a:solidFill>
            <a:srgbClr val="A47349"/>
          </a:solidFill>
          <a:ln w="9525" cap="flat" cmpd="sng">
            <a:solidFill>
              <a:srgbClr val="A47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87"/>
          <p:cNvSpPr/>
          <p:nvPr/>
        </p:nvSpPr>
        <p:spPr>
          <a:xfrm>
            <a:off x="5134525" y="1625025"/>
            <a:ext cx="1566300" cy="1601700"/>
          </a:xfrm>
          <a:prstGeom prst="ellipse">
            <a:avLst/>
          </a:prstGeom>
          <a:solidFill>
            <a:srgbClr val="00FF26"/>
          </a:solidFill>
          <a:ln w="9525" cap="flat" cmpd="sng">
            <a:solidFill>
              <a:srgbClr val="00FF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87"/>
          <p:cNvSpPr txBox="1"/>
          <p:nvPr/>
        </p:nvSpPr>
        <p:spPr>
          <a:xfrm>
            <a:off x="6818050" y="4756875"/>
            <a:ext cx="3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87"/>
          <p:cNvSpPr/>
          <p:nvPr/>
        </p:nvSpPr>
        <p:spPr>
          <a:xfrm>
            <a:off x="5876725" y="2388975"/>
            <a:ext cx="81900" cy="738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87"/>
          <p:cNvCxnSpPr>
            <a:stCxn id="772" idx="4"/>
          </p:cNvCxnSpPr>
          <p:nvPr/>
        </p:nvCxnSpPr>
        <p:spPr>
          <a:xfrm>
            <a:off x="5917675" y="2462775"/>
            <a:ext cx="0" cy="222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87"/>
          <p:cNvCxnSpPr/>
          <p:nvPr/>
        </p:nvCxnSpPr>
        <p:spPr>
          <a:xfrm flipH="1">
            <a:off x="4719575" y="2425875"/>
            <a:ext cx="1163400" cy="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5" name="Google Shape;775;p87"/>
          <p:cNvSpPr txBox="1"/>
          <p:nvPr/>
        </p:nvSpPr>
        <p:spPr>
          <a:xfrm>
            <a:off x="5721925" y="4638925"/>
            <a:ext cx="39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/>
                <a:ea typeface="Roboto"/>
                <a:cs typeface="Roboto"/>
                <a:sym typeface="Roboto"/>
              </a:rPr>
              <a:t>120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87"/>
          <p:cNvSpPr txBox="1"/>
          <p:nvPr/>
        </p:nvSpPr>
        <p:spPr>
          <a:xfrm>
            <a:off x="4376250" y="2268075"/>
            <a:ext cx="39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/>
                <a:ea typeface="Roboto"/>
                <a:cs typeface="Roboto"/>
                <a:sym typeface="Roboto"/>
              </a:rPr>
              <a:t>230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17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83" name="Google Shape;783;p88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4" name="Google Shape;784;p88"/>
          <p:cNvSpPr/>
          <p:nvPr/>
        </p:nvSpPr>
        <p:spPr>
          <a:xfrm>
            <a:off x="6227100" y="1843550"/>
            <a:ext cx="557100" cy="254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r>
              <a:rPr lang="en-GB" sz="1000">
                <a:solidFill>
                  <a:schemeClr val="lt1"/>
                </a:solidFill>
              </a:rPr>
              <a:t>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look at this circle function that we have used before: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circle(30, 100, 10)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91" name="Google Shape;791;p89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r>
              <a:rPr lang="en-GB" sz="1000">
                <a:solidFill>
                  <a:schemeClr val="lt1"/>
                </a:solidFill>
              </a:rPr>
              <a:t>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look at this circle function that we have used before: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30, 100, 10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 these numbers tell the function to do?</a:t>
            </a:r>
            <a:endParaRPr/>
          </a:p>
        </p:txBody>
      </p:sp>
      <p:sp>
        <p:nvSpPr>
          <p:cNvPr id="798" name="Google Shape;798;p90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r>
              <a:rPr lang="en-GB" sz="1000">
                <a:solidFill>
                  <a:schemeClr val="lt1"/>
                </a:solidFill>
              </a:rPr>
              <a:t>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look at this circle function that we have used before: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100, 10)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the x location of the circle</a:t>
            </a:r>
            <a:endParaRPr/>
          </a:p>
        </p:txBody>
      </p:sp>
      <p:sp>
        <p:nvSpPr>
          <p:cNvPr id="805" name="Google Shape;805;p91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r>
              <a:rPr lang="en-GB" sz="1000">
                <a:solidFill>
                  <a:schemeClr val="lt1"/>
                </a:solidFill>
              </a:rPr>
              <a:t>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look at this circle function that we have used before: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circle(30, </a:t>
            </a:r>
            <a:r>
              <a:rPr lang="en-GB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10)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the y location of the circle</a:t>
            </a:r>
            <a:endParaRPr/>
          </a:p>
        </p:txBody>
      </p:sp>
      <p:sp>
        <p:nvSpPr>
          <p:cNvPr id="812" name="Google Shape;812;p92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r>
              <a:rPr lang="en-GB" sz="1000">
                <a:solidFill>
                  <a:schemeClr val="lt1"/>
                </a:solidFill>
              </a:rPr>
              <a:t>c</a:t>
            </a: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look at this circle function that we have used before: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circle(30, 100, </a:t>
            </a:r>
            <a:r>
              <a:rPr lang="en-GB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And, this is the radius</a:t>
            </a:r>
            <a:endParaRPr/>
          </a:p>
        </p:txBody>
      </p:sp>
      <p:sp>
        <p:nvSpPr>
          <p:cNvPr id="819" name="Google Shape;819;p93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 b="1">
                <a:solidFill>
                  <a:srgbClr val="E93761"/>
                </a:solidFill>
              </a:rPr>
              <a:t>function</a:t>
            </a:r>
            <a:r>
              <a:rPr lang="en-GB"/>
              <a:t> is a single instruction that tells the computer to do something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also allow coders to condense a lot of code into one line</a:t>
            </a:r>
            <a:endParaRPr/>
          </a:p>
        </p:txBody>
      </p:sp>
      <p:grpSp>
        <p:nvGrpSpPr>
          <p:cNvPr id="173" name="Google Shape;173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4" name="Google Shape;174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5" name="Google Shape;175;p3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r>
              <a:rPr lang="en-GB" sz="1000">
                <a:solidFill>
                  <a:schemeClr val="lt1"/>
                </a:solidFill>
              </a:rPr>
              <a:t>c</a:t>
            </a:r>
            <a:endParaRPr sz="2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look at this circle function that we have used before: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30, 100, 10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together, these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 tell the function where and how big the circle should be</a:t>
            </a:r>
            <a:endParaRPr/>
          </a:p>
        </p:txBody>
      </p:sp>
      <p:sp>
        <p:nvSpPr>
          <p:cNvPr id="826" name="Google Shape;826;p94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difference between Parameters and Arguments…</a:t>
            </a:r>
            <a:endParaRPr/>
          </a:p>
        </p:txBody>
      </p:sp>
      <p:sp>
        <p:nvSpPr>
          <p:cNvPr id="832" name="Google Shape;832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 - the variables written inside the function definitions</a:t>
            </a:r>
            <a:br>
              <a:rPr lang="en-GB"/>
            </a:br>
            <a:r>
              <a:rPr lang="en-GB" sz="1000">
                <a:solidFill>
                  <a:schemeClr val="lt1"/>
                </a:solidFill>
              </a:rPr>
              <a:t>c</a:t>
            </a:r>
            <a:endParaRPr/>
          </a:p>
        </p:txBody>
      </p:sp>
      <p:sp>
        <p:nvSpPr>
          <p:cNvPr id="833" name="Google Shape;833;p95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circle(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rad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):	</a:t>
            </a:r>
            <a:endParaRPr sz="16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line(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+ 1,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+ 1) 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810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difference between Parameters and Arguments…</a:t>
            </a:r>
            <a:endParaRPr/>
          </a:p>
        </p:txBody>
      </p:sp>
      <p:sp>
        <p:nvSpPr>
          <p:cNvPr id="839" name="Google Shape;839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Parameters</a:t>
            </a:r>
            <a:r>
              <a:rPr lang="en-GB"/>
              <a:t> - the variables written inside the function definitions</a:t>
            </a:r>
            <a:br>
              <a:rPr lang="en-GB"/>
            </a:br>
            <a:r>
              <a:rPr lang="en-GB" sz="1000">
                <a:solidFill>
                  <a:schemeClr val="lt1"/>
                </a:solidFill>
              </a:rPr>
              <a:t>c</a:t>
            </a:r>
            <a:endParaRPr sz="2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 - the numbers we put into a function when we call it</a:t>
            </a:r>
            <a:endParaRPr/>
          </a:p>
        </p:txBody>
      </p:sp>
      <p:sp>
        <p:nvSpPr>
          <p:cNvPr id="840" name="Google Shape;840;p96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circle(x, y, z):	</a:t>
            </a:r>
            <a:endParaRPr sz="16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line(x,y,x + 1,y + 1) 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85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 810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 43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r>
              <a:rPr lang="en-GB" sz="1000">
                <a:solidFill>
                  <a:schemeClr val="lt1"/>
                </a:solidFill>
              </a:rPr>
              <a:t>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Now, take a look at our tree function definition: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tree(x, y)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7" name="Google Shape;847;p97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Now, take a look at our tree function definition: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tree(x, y)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and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/>
              <a:t> parameters are </a:t>
            </a:r>
            <a:r>
              <a:rPr lang="en-GB" b="1">
                <a:solidFill>
                  <a:srgbClr val="E93761"/>
                </a:solidFill>
              </a:rPr>
              <a:t>‘placeholders’</a:t>
            </a:r>
            <a:r>
              <a:rPr lang="en-GB"/>
              <a:t> in the definition so that Python knows you will give it arguments when you </a:t>
            </a:r>
            <a:r>
              <a:rPr lang="en-GB" b="1">
                <a:solidFill>
                  <a:srgbClr val="E93761"/>
                </a:solidFill>
              </a:rPr>
              <a:t>call</a:t>
            </a:r>
            <a:r>
              <a:rPr lang="en-GB"/>
              <a:t> the function</a:t>
            </a:r>
            <a:endParaRPr/>
          </a:p>
        </p:txBody>
      </p:sp>
      <p:sp>
        <p:nvSpPr>
          <p:cNvPr id="854" name="Google Shape;854;p98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Finally, let’s look at the code to call the tree function: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tree(120, 50)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61" name="Google Shape;861;p99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our own Tree Function (version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, in this new and improved tree function let us tell the function where to draw the tree!</a:t>
            </a:r>
            <a:br>
              <a:rPr lang="en-GB"/>
            </a:b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Finally, let’s look at the code to call the tree function: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tree(120, 50)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and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/>
              <a:t> are replaced with integers, which tells our tree function where to draw the tree!</a:t>
            </a:r>
            <a:endParaRPr/>
          </a:p>
        </p:txBody>
      </p:sp>
      <p:sp>
        <p:nvSpPr>
          <p:cNvPr id="868" name="Google Shape;868;p100"/>
          <p:cNvSpPr/>
          <p:nvPr/>
        </p:nvSpPr>
        <p:spPr>
          <a:xfrm>
            <a:off x="5358300" y="1728850"/>
            <a:ext cx="3474000" cy="2458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01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Let’s run this code line by line… </a:t>
            </a:r>
            <a:endParaRPr/>
          </a:p>
        </p:txBody>
      </p:sp>
      <p:sp>
        <p:nvSpPr>
          <p:cNvPr id="875" name="Google Shape;875;p101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02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gives Python a definition for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/>
              <a:t> function </a:t>
            </a:r>
            <a:endParaRPr sz="1600"/>
          </a:p>
        </p:txBody>
      </p:sp>
      <p:sp>
        <p:nvSpPr>
          <p:cNvPr id="882" name="Google Shape;882;p102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03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gives Python a definition for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/>
              <a:t> function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Everything indented and underneath is the definition</a:t>
            </a:r>
            <a:endParaRPr sz="1600"/>
          </a:p>
        </p:txBody>
      </p:sp>
      <p:sp>
        <p:nvSpPr>
          <p:cNvPr id="889" name="Google Shape;889;p103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fill(164, 116, 73)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rect(x, y, 40, 120)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fill(0, 255, 40)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circle(x + 20, y + 180, 80)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 b="1">
                <a:solidFill>
                  <a:srgbClr val="E93761"/>
                </a:solidFill>
              </a:rPr>
              <a:t>function</a:t>
            </a:r>
            <a:r>
              <a:rPr lang="en-GB"/>
              <a:t> is a single instruction that tells the computer to do something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also allow coders to condense a lot of code into one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example, if you want someone to bake you a cake, you could tell them every single step: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1. Preheat the oven to 180 degrees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2. Crack 2 eggs in a bowl and whisk them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3. Add in 3 cups of flour…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However, this would be much simpler if we just said "bake me a mud cake" and our chef followed their own recipe - this is like a </a:t>
            </a:r>
            <a:r>
              <a:rPr lang="en-GB" b="1">
                <a:solidFill>
                  <a:srgbClr val="E93761"/>
                </a:solidFill>
              </a:rPr>
              <a:t>function</a:t>
            </a:r>
            <a:r>
              <a:rPr lang="en-GB"/>
              <a:t>!</a:t>
            </a:r>
            <a:endParaRPr/>
          </a:p>
        </p:txBody>
      </p:sp>
      <p:grpSp>
        <p:nvGrpSpPr>
          <p:cNvPr id="182" name="Google Shape;182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3" name="Google Shape;183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4" name="Google Shape;184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400" y="2500575"/>
            <a:ext cx="925475" cy="9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04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tells python what size to make the canvas</a:t>
            </a:r>
            <a:endParaRPr sz="1600"/>
          </a:p>
        </p:txBody>
      </p:sp>
      <p:sp>
        <p:nvSpPr>
          <p:cNvPr id="896" name="Google Shape;896;p104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setCanvasSize(400, 800)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05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calls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/>
              <a:t> function</a:t>
            </a:r>
            <a:endParaRPr sz="1600"/>
          </a:p>
        </p:txBody>
      </p:sp>
      <p:sp>
        <p:nvSpPr>
          <p:cNvPr id="903" name="Google Shape;903;p105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tree(120, 60)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06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calls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/>
              <a:t> function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now realises we are calling a function, and because of our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/>
              <a:t>, it knows what to do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will jump to the function definition, and execute the code underneath - but before that…</a:t>
            </a:r>
            <a:endParaRPr/>
          </a:p>
        </p:txBody>
      </p:sp>
      <p:sp>
        <p:nvSpPr>
          <p:cNvPr id="910" name="Google Shape;910;p106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tree(120, 60)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07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about those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?</a:t>
            </a:r>
            <a:br>
              <a:rPr lang="en-GB"/>
            </a:br>
            <a:endParaRPr/>
          </a:p>
        </p:txBody>
      </p:sp>
      <p:sp>
        <p:nvSpPr>
          <p:cNvPr id="917" name="Google Shape;917;p107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tree(120, 60)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08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about those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?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replaces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parameter in the function definition with the argument in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position of the function call</a:t>
            </a:r>
            <a:endParaRPr/>
          </a:p>
        </p:txBody>
      </p:sp>
      <p:sp>
        <p:nvSpPr>
          <p:cNvPr id="924" name="Google Shape;924;p108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60)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09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about those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?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replaces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parameter in the function definition with the argument in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position of the function call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 does the same for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/>
          </a:p>
        </p:txBody>
      </p:sp>
      <p:sp>
        <p:nvSpPr>
          <p:cNvPr id="931" name="Google Shape;931;p109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+ 20,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110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about those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?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replaces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parameter in the function definition with the argument in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position of the function call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 does the same for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b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Then, it executes the function code!</a:t>
            </a:r>
            <a:endParaRPr/>
          </a:p>
        </p:txBody>
      </p:sp>
      <p:sp>
        <p:nvSpPr>
          <p:cNvPr id="938" name="Google Shape;938;p110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111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 we have our tree at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(120, 60)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5" name="Google Shape;945;p111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6" name="Google Shape;946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24" y="2706450"/>
            <a:ext cx="3714626" cy="20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111"/>
          <p:cNvSpPr/>
          <p:nvPr/>
        </p:nvSpPr>
        <p:spPr>
          <a:xfrm>
            <a:off x="6235300" y="2933300"/>
            <a:ext cx="1204500" cy="186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12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change the numbers, our tree will move!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4" name="Google Shape;954;p112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470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55" name="Google Shape;955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24" y="2706450"/>
            <a:ext cx="3714626" cy="20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112"/>
          <p:cNvSpPr/>
          <p:nvPr/>
        </p:nvSpPr>
        <p:spPr>
          <a:xfrm>
            <a:off x="5014475" y="2819838"/>
            <a:ext cx="1204500" cy="186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113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Python executes the function code, it will reset the values back to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and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3" name="Google Shape;963;p113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64" name="Google Shape;96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24" y="2706450"/>
            <a:ext cx="3714626" cy="20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113"/>
          <p:cNvSpPr/>
          <p:nvPr/>
        </p:nvSpPr>
        <p:spPr>
          <a:xfrm>
            <a:off x="5014475" y="2819838"/>
            <a:ext cx="1204500" cy="186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functions?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940813" y="1134675"/>
            <a:ext cx="3176700" cy="2389200"/>
          </a:xfrm>
          <a:prstGeom prst="rect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Preheat oven to 180 deg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Crack 2 eggs in a bowl and whisk them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3 cups of flour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50g butter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100g cocoa powder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…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5026488" y="1134675"/>
            <a:ext cx="3176700" cy="2389200"/>
          </a:xfrm>
          <a:prstGeom prst="rect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Bake a mud cake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950" y="2998900"/>
            <a:ext cx="1960100" cy="19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/>
          <p:nvPr/>
        </p:nvSpPr>
        <p:spPr>
          <a:xfrm>
            <a:off x="5774575" y="3248050"/>
            <a:ext cx="3176700" cy="111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Both of these instructions leads to a cake, but one is much faster and easier for us to say!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in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14"/>
          <p:cNvSpPr txBox="1">
            <a:spLocks noGrp="1"/>
          </p:cNvSpPr>
          <p:nvPr>
            <p:ph type="body" idx="1"/>
          </p:nvPr>
        </p:nvSpPr>
        <p:spPr>
          <a:xfrm>
            <a:off x="3998400" y="1017725"/>
            <a:ext cx="48339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Python executes the function code, it will reset the values back to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and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means we can call the function twice…</a:t>
            </a:r>
            <a:endParaRPr/>
          </a:p>
        </p:txBody>
      </p:sp>
      <p:sp>
        <p:nvSpPr>
          <p:cNvPr id="972" name="Google Shape;972;p114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y):	</a:t>
            </a:r>
            <a:r>
              <a:rPr lang="en-GB" sz="1200">
                <a:solidFill>
                  <a:srgbClr val="00FF26"/>
                </a:solidFill>
                <a:latin typeface="Roboto Mono"/>
                <a:ea typeface="Roboto Mono"/>
                <a:cs typeface="Roboto Mono"/>
                <a:sym typeface="Roboto Mono"/>
              </a:rPr>
              <a:t># Version 2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+ 20, y + 180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73" name="Google Shape;97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24" y="2706450"/>
            <a:ext cx="3714626" cy="20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03.03 - Move it, snowman!</a:t>
            </a:r>
            <a:endParaRPr/>
          </a:p>
        </p:txBody>
      </p:sp>
      <p:grpSp>
        <p:nvGrpSpPr>
          <p:cNvPr id="990" name="Google Shape;990;p11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91" name="Google Shape;991;p11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92" name="Google Shape;992;p11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3" name="Google Shape;993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/>
              <a:t>Create a function with parameters so that your snowman can move! </a:t>
            </a:r>
            <a:endParaRPr sz="1900"/>
          </a:p>
        </p:txBody>
      </p:sp>
      <p:sp>
        <p:nvSpPr>
          <p:cNvPr id="994" name="Google Shape;994;p116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03.03 - Move it, snowman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5" name="Google Shape;995;p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275" y="2021875"/>
            <a:ext cx="184345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Extension: Improving the Snowman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1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02" name="Google Shape;1002;p11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03" name="Google Shape;1003;p11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04" name="Google Shape;1004;p11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5" name="Google Shape;1005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As a class, discuss "How can we make our </a:t>
            </a: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snowman()</a:t>
            </a:r>
            <a:r>
              <a:rPr lang="en-GB" sz="2000"/>
              <a:t> even better?"</a:t>
            </a:r>
            <a:endParaRPr sz="2000"/>
          </a:p>
        </p:txBody>
      </p:sp>
      <p:pic>
        <p:nvPicPr>
          <p:cNvPr id="1006" name="Google Shape;1006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534" y="2002150"/>
            <a:ext cx="2332925" cy="2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Extension: Improving the Snowman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1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13" name="Google Shape;1013;p11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14" name="Google Shape;1014;p11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15" name="Google Shape;1015;p11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6" name="Google Shape;1016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could add a parameter so that we can tell Python how big to draw our snowman! </a:t>
            </a:r>
            <a:br>
              <a:rPr lang="en-GB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Let’s see how this works for </a:t>
            </a:r>
            <a:r>
              <a:rPr lang="en-GB" sz="20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 sz="2000"/>
              <a:t>…</a:t>
            </a:r>
            <a:endParaRPr sz="2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Extension: Improving the Snowman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23" name="Google Shape;1023;p11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24" name="Google Shape;1024;p11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25" name="Google Shape;1025;p11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6" name="Google Shape;1026;p119"/>
          <p:cNvSpPr txBox="1">
            <a:spLocks noGrp="1"/>
          </p:cNvSpPr>
          <p:nvPr>
            <p:ph type="body" idx="1"/>
          </p:nvPr>
        </p:nvSpPr>
        <p:spPr>
          <a:xfrm>
            <a:off x="4342575" y="1152475"/>
            <a:ext cx="4489800" cy="28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Notice the height and width parameter?</a:t>
            </a:r>
            <a:br>
              <a:rPr lang="en-GB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How would we include these inside the function code?</a:t>
            </a:r>
            <a:endParaRPr sz="2000"/>
          </a:p>
        </p:txBody>
      </p:sp>
      <p:sp>
        <p:nvSpPr>
          <p:cNvPr id="1027" name="Google Shape;1027;p119"/>
          <p:cNvSpPr/>
          <p:nvPr/>
        </p:nvSpPr>
        <p:spPr>
          <a:xfrm>
            <a:off x="405300" y="1017725"/>
            <a:ext cx="36684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 +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 +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180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Extension: Improving the Snowman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12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034" name="Google Shape;1034;p120"/>
          <p:cNvSpPr txBox="1">
            <a:spLocks noGrp="1"/>
          </p:cNvSpPr>
          <p:nvPr>
            <p:ph type="body" idx="1"/>
          </p:nvPr>
        </p:nvSpPr>
        <p:spPr>
          <a:xfrm>
            <a:off x="4342575" y="1152475"/>
            <a:ext cx="4489800" cy="3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Like this!</a:t>
            </a:r>
            <a:br>
              <a:rPr lang="en-GB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Now when we call our function, we have to write in two more numbers…</a:t>
            </a:r>
            <a:br>
              <a:rPr lang="en-GB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This gives us a tree at </a:t>
            </a:r>
            <a:r>
              <a:rPr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(450, 20)</a:t>
            </a:r>
            <a:r>
              <a:rPr lang="en-GB" sz="2000"/>
              <a:t>, with a height of </a:t>
            </a:r>
            <a:r>
              <a:rPr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2000"/>
              <a:t> and a width of </a:t>
            </a:r>
            <a:r>
              <a:rPr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5" name="Google Shape;1035;p120"/>
          <p:cNvSpPr/>
          <p:nvPr/>
        </p:nvSpPr>
        <p:spPr>
          <a:xfrm>
            <a:off x="405300" y="1017725"/>
            <a:ext cx="36669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circle(x+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y+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Extension: Improving the Snowman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2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042" name="Google Shape;1042;p121"/>
          <p:cNvSpPr txBox="1">
            <a:spLocks noGrp="1"/>
          </p:cNvSpPr>
          <p:nvPr>
            <p:ph type="body" idx="1"/>
          </p:nvPr>
        </p:nvSpPr>
        <p:spPr>
          <a:xfrm>
            <a:off x="4342575" y="1152475"/>
            <a:ext cx="4489800" cy="3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With three calls, we’d get…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3" name="Google Shape;1043;p121"/>
          <p:cNvSpPr/>
          <p:nvPr/>
        </p:nvSpPr>
        <p:spPr>
          <a:xfrm>
            <a:off x="405300" y="1017725"/>
            <a:ext cx="36669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def tree(x, y, height, width):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x, 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x+20,</a:t>
            </a:r>
            <a:r>
              <a:rPr lang="en-GB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y+height+width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20, 400, 70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350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50, 100, 10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40, 150, 30</a:t>
            </a: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44" name="Google Shape;1044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75" y="2265900"/>
            <a:ext cx="4381398" cy="24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03.03 - Move it, (and grow it) snowman!</a:t>
            </a:r>
            <a:endParaRPr/>
          </a:p>
        </p:txBody>
      </p:sp>
      <p:grpSp>
        <p:nvGrpSpPr>
          <p:cNvPr id="1050" name="Google Shape;1050;p12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51" name="Google Shape;1051;p12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52" name="Google Shape;1052;p12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3" name="Google Shape;1053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/>
              <a:t>Create a function with parameters so that your snowman can move AND change in size! Maybe you can get the snowman to follow your mouse…? </a:t>
            </a:r>
            <a:endParaRPr sz="1900"/>
          </a:p>
        </p:txBody>
      </p:sp>
      <p:sp>
        <p:nvSpPr>
          <p:cNvPr id="1054" name="Google Shape;1054;p122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03.03 - Move it, (and grow it) snowman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5" name="Google Shape;1055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275" y="2021875"/>
            <a:ext cx="184345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1" name="Google Shape;1061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allow us to execute many lines of code as a single statement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define our own functions, with or without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Functions </a:t>
            </a:r>
            <a:r>
              <a:rPr lang="en-GB"/>
              <a:t>make our code more readable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call </a:t>
            </a: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many times, with different </a:t>
            </a:r>
            <a:r>
              <a:rPr lang="en-GB" b="1">
                <a:solidFill>
                  <a:srgbClr val="E93761"/>
                </a:solidFill>
              </a:rPr>
              <a:t>arguments</a:t>
            </a:r>
            <a:r>
              <a:rPr lang="en-GB"/>
              <a:t> too!</a:t>
            </a:r>
            <a:endParaRPr/>
          </a:p>
        </p:txBody>
      </p:sp>
      <p:sp>
        <p:nvSpPr>
          <p:cNvPr id="1062" name="Google Shape;1062;p12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63" name="Google Shape;1063;p12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64" name="Google Shape;1064;p12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65" name="Google Shape;1065;p12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1072" name="Google Shape;1072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-GB" sz="1400"/>
              <a:t> lessons plans, worksheets, and other materials were created by the CS in Schools Team. They are licensed under a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073" name="Google Shape;1073;p12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74" name="Google Shape;1074;p12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75" name="Google Shape;1075;p12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76" name="Google Shape;1076;p124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6693</Words>
  <Application>Microsoft Office PowerPoint</Application>
  <PresentationFormat>On-screen Show (16:9)</PresentationFormat>
  <Paragraphs>878</Paragraphs>
  <Slides>99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Francois One</vt:lpstr>
      <vt:lpstr>Roboto Mono</vt:lpstr>
      <vt:lpstr>Arial</vt:lpstr>
      <vt:lpstr>Roboto</vt:lpstr>
      <vt:lpstr>Simple Light</vt:lpstr>
      <vt:lpstr>Simple Light</vt:lpstr>
      <vt:lpstr>Lesson 3</vt:lpstr>
      <vt:lpstr>Previously, on CS in Schools...</vt:lpstr>
      <vt:lpstr>Previously, on CS in Schools...</vt:lpstr>
      <vt:lpstr>Learning objectives</vt:lpstr>
      <vt:lpstr>03.01d - Circle, Circle, Dot, Dot</vt:lpstr>
      <vt:lpstr>What are functions?</vt:lpstr>
      <vt:lpstr>What are functions?</vt:lpstr>
      <vt:lpstr>What are functions?</vt:lpstr>
      <vt:lpstr>What are functions?</vt:lpstr>
      <vt:lpstr>What are functions?</vt:lpstr>
      <vt:lpstr>What are functions?</vt:lpstr>
      <vt:lpstr>What are functions?</vt:lpstr>
      <vt:lpstr>What are functions?</vt:lpstr>
      <vt:lpstr>What are functions?</vt:lpstr>
      <vt:lpstr>What are functions?</vt:lpstr>
      <vt:lpstr>What are functions?</vt:lpstr>
      <vt:lpstr>What are functions?</vt:lpstr>
      <vt:lpstr>What are functions?</vt:lpstr>
      <vt:lpstr>Why are functions useful?</vt:lpstr>
      <vt:lpstr>Why are functions useful?</vt:lpstr>
      <vt:lpstr>Check your understanding!</vt:lpstr>
      <vt:lpstr>Check your understanding!</vt:lpstr>
      <vt:lpstr>Activity 03.01 - Tweet, Tweet!</vt:lpstr>
      <vt:lpstr>03.02d - One Step at a Time </vt:lpstr>
      <vt:lpstr>03.02d - One Step at a Time </vt:lpstr>
      <vt:lpstr>Writing your own function</vt:lpstr>
      <vt:lpstr>Writing your own function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Defining our own Tree Function (version 1)</vt:lpstr>
      <vt:lpstr>Activity 03.02 - Do you want to draw a snowman?</vt:lpstr>
      <vt:lpstr>03.03d - Grow an orchard </vt:lpstr>
      <vt:lpstr>Why are functions useful?</vt:lpstr>
      <vt:lpstr>Defining our own Tree Function (version 2) </vt:lpstr>
      <vt:lpstr>Defining our own Tree Function (version 2) </vt:lpstr>
      <vt:lpstr>Why "+ 20" and "+ 180"? </vt:lpstr>
      <vt:lpstr>Why "+ 20" and "+ 180"? </vt:lpstr>
      <vt:lpstr>Why "+ 20" and "+ 180"? </vt:lpstr>
      <vt:lpstr>Why "+ 20" and "+ 180"? </vt:lpstr>
      <vt:lpstr>Why "+ 20" and "+ 180"? </vt:lpstr>
      <vt:lpstr>Why "+ 20" and "+ 180"? </vt:lpstr>
      <vt:lpstr>Why "+ 20" and "+ 180"? </vt:lpstr>
      <vt:lpstr>Why "+ 20" and "+ 180"? </vt:lpstr>
      <vt:lpstr>Defining our own Tree Function (version 2) </vt:lpstr>
      <vt:lpstr>Defining our own Tree Function (version 2) </vt:lpstr>
      <vt:lpstr>Defining our own Tree Function (version 2) </vt:lpstr>
      <vt:lpstr>Defining our own Tree Function (version 2) </vt:lpstr>
      <vt:lpstr>Defining our own Tree Function (version 2) </vt:lpstr>
      <vt:lpstr>Defining our own Tree Function (version 2) </vt:lpstr>
      <vt:lpstr>Defining our own Tree Function (version 2) </vt:lpstr>
      <vt:lpstr>The difference between Parameters and Arguments…</vt:lpstr>
      <vt:lpstr>The difference between Parameters and Arguments…</vt:lpstr>
      <vt:lpstr>Defining our own Tree Function (version 2) </vt:lpstr>
      <vt:lpstr>Defining our own Tree Function (version 2) </vt:lpstr>
      <vt:lpstr>Defining our own Tree Function (version 2) </vt:lpstr>
      <vt:lpstr>Defining our own Tree Function (version 2) </vt:lpstr>
      <vt:lpstr>Parameters in Action </vt:lpstr>
      <vt:lpstr>Parameters in Action </vt:lpstr>
      <vt:lpstr>Parameters in Action </vt:lpstr>
      <vt:lpstr>Parameters in Action </vt:lpstr>
      <vt:lpstr>Parameters in Action </vt:lpstr>
      <vt:lpstr>Parameters in Action </vt:lpstr>
      <vt:lpstr>Parameters in Action </vt:lpstr>
      <vt:lpstr>Parameters in Action </vt:lpstr>
      <vt:lpstr>Parameters in Action </vt:lpstr>
      <vt:lpstr>Parameters in Action </vt:lpstr>
      <vt:lpstr>Parameters in Action </vt:lpstr>
      <vt:lpstr>Parameters in Action </vt:lpstr>
      <vt:lpstr>Parameters in Action </vt:lpstr>
      <vt:lpstr>Parameters in Action </vt:lpstr>
      <vt:lpstr>Activity 03.03 - Move it, snowman!</vt:lpstr>
      <vt:lpstr>Extension: Improving the Snowman Function </vt:lpstr>
      <vt:lpstr>Extension: Improving the Snowman Function </vt:lpstr>
      <vt:lpstr>Extension: Improving the Snowman Function </vt:lpstr>
      <vt:lpstr>Extension: Improving the Snowman Function </vt:lpstr>
      <vt:lpstr>Extension: Improving the Snowman Function </vt:lpstr>
      <vt:lpstr>Extension 03.03 - Move it, (and grow it) snowman!</vt:lpstr>
      <vt:lpstr>Summary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cp:lastModifiedBy>Ricardo DUARTE PROENÇA</cp:lastModifiedBy>
  <cp:revision>4</cp:revision>
  <dcterms:modified xsi:type="dcterms:W3CDTF">2024-04-26T09:21:25Z</dcterms:modified>
</cp:coreProperties>
</file>