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5143500" type="screen16x9"/>
  <p:notesSz cx="6858000" cy="9144000"/>
  <p:embeddedFontLst>
    <p:embeddedFont>
      <p:font typeface="Francois One" panose="020B0604020202020204" charset="0"/>
      <p:regular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  <p:embeddedFont>
      <p:font typeface="Roboto Mono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7B3ABC-1596-4E76-A562-E924D14EDD75}">
  <a:tblStyle styleId="{FC7B3ABC-1596-4E76-A562-E924D14EDD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7c4045d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7c4045d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69170c98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69170c98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9170c98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69170c98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69170c98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69170c98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69170c98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69170c98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69170c98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69170c98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69170c98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69170c98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69170c98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69170c98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69170c98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69170c98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69170c98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69170c98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69170c98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69170c98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a5da17e8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a5da17e8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Answer: The function starts with the def keyword and all lines indented and underneath.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69170c98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69170c98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69170c98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69170c98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69170c98c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69170c98c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69170c98c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69170c98c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69170c98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69170c98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69170c98c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69170c98c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c5a2fdb5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c5a2fdb5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69170c98c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69170c98c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69170c98c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69170c98c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69170c98c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169170c98c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5da17e8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5da17e8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 are used within a function definition (eg/ in def tree(x, y), x and y are parameters)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x, y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69170c98c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69170c98c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a89565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1a89565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69170c98c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69170c98c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0c5a2fdb5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0c5a2fdb5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69170c98c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169170c98c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c5a2fdb5c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0c5a2fdb5c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69170c98c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69170c98c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69170c98c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69170c98c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87c4045d0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87c4045d0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f1d825d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f1d825d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a5da17e8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a5da17e8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argument is passed into a function call (eg/ in the setCanvasSize(...), 400 and 800 are both arguments)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400, 800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450, 20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120, 60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a5da17e8d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a5da17e8d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69170c9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69170c9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69170c98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69170c98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69170c98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69170c98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69170c98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69170c98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hyperlink" Target="https://pyangelo.com/sketch/231d1c2f1d51612694cbfd7a0424456b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pyangelo.com/sketch/4d5aa359b6f9684266183bbd0066104e" TargetMode="Externa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hyperlink" Target="https://pyangelo.com/sketch/bc03fe169909978777e0e48882ebcc31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io/graph/0402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hyperlink" Target="https://pyangelo.com/sketch/5aea26d878f52b4f6e9264f06e540910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pyangelo.com/sketch/4a82ae77f3af3f5c5826b9f31a737b26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hyperlink" Target="https://pyangelo.com/sketch/68c9f235419de220e5ba93946527d5a8" TargetMode="External"/><Relationship Id="rId4" Type="http://schemas.openxmlformats.org/officeDocument/2006/relationships/hyperlink" Target="https://pyangelo.com/sketch/abc88208d19680a1a93294d562dccdc8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4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</a:t>
            </a:r>
            <a:r>
              <a:rPr lang="en-GB"/>
              <a:t> 4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4797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948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</a:t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4983200" y="1112350"/>
            <a:ext cx="37287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loop will print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hello world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 times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do we know this?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Because of the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function!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When we pass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as an argument into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range()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we get a list of 3 numbers out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list is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[0, 1, 2]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- 3 numbers!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311700" y="3380125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311700" y="306437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311700" y="101772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311700" y="1341750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"hello world"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1507250" y="1441300"/>
            <a:ext cx="1017300" cy="310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</a:t>
            </a:r>
            <a:endParaRPr/>
          </a:p>
        </p:txBody>
      </p:sp>
      <p:sp>
        <p:nvSpPr>
          <p:cNvPr id="214" name="Google Shape;214;p35"/>
          <p:cNvSpPr/>
          <p:nvPr/>
        </p:nvSpPr>
        <p:spPr>
          <a:xfrm>
            <a:off x="311700" y="1341750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"hello world"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4983200" y="1112350"/>
            <a:ext cx="3728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loop will print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hello world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 times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list is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[0, 1, 2]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loop runs once per item in the list, hence, 3 times!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311700" y="3380125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311700" y="306437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311700" y="101772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</a:t>
            </a:r>
            <a:endParaRPr/>
          </a:p>
        </p:txBody>
      </p:sp>
      <p:sp>
        <p:nvSpPr>
          <p:cNvPr id="224" name="Google Shape;224;p36"/>
          <p:cNvSpPr/>
          <p:nvPr/>
        </p:nvSpPr>
        <p:spPr>
          <a:xfrm>
            <a:off x="311700" y="1341750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"hello world"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4983200" y="1112350"/>
            <a:ext cx="37287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loop will print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hello world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 times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list is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[0, 1, 2]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loop runs once per item in the list, hence, 3 times!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6"/>
          <p:cNvSpPr/>
          <p:nvPr/>
        </p:nvSpPr>
        <p:spPr>
          <a:xfrm>
            <a:off x="311700" y="3380125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world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world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hello world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311700" y="306437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311700" y="101772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 - making use of ‘i’</a:t>
            </a:r>
            <a:endParaRPr/>
          </a:p>
        </p:txBody>
      </p:sp>
      <p:sp>
        <p:nvSpPr>
          <p:cNvPr id="234" name="Google Shape;234;p37"/>
          <p:cNvSpPr/>
          <p:nvPr/>
        </p:nvSpPr>
        <p:spPr>
          <a:xfrm>
            <a:off x="311700" y="1341750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i = 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(i)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player "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i)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4983200" y="1112350"/>
            <a:ext cx="372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doing there? Let’s take a look.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311700" y="3380125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311700" y="306437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311700" y="101772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897650" y="1441300"/>
            <a:ext cx="195000" cy="310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 - making use of ‘i’</a:t>
            </a: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4983200" y="1112350"/>
            <a:ext cx="37287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doing there? Let’s take a look.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Remember, range gives us the list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[0, 1, 2]</a:t>
            </a:r>
            <a:b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Each time the loop runs,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takes on a value from the list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will start at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then change to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then change to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311700" y="3380125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311700" y="306437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311700" y="101772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311700" y="1341750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i = 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(i)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player "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i)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897650" y="1441300"/>
            <a:ext cx="195000" cy="310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 - making use of ‘i’</a:t>
            </a:r>
            <a:endParaRPr/>
          </a:p>
        </p:txBody>
      </p:sp>
      <p:sp>
        <p:nvSpPr>
          <p:cNvPr id="256" name="Google Shape;256;p39"/>
          <p:cNvSpPr txBox="1"/>
          <p:nvPr/>
        </p:nvSpPr>
        <p:spPr>
          <a:xfrm>
            <a:off x="4983200" y="1112350"/>
            <a:ext cx="37287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doing there? Let’s take a look.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Remember, range gives us the list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[0, 1, 2]</a:t>
            </a:r>
            <a:b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Each time the loop runs,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takes on a value from the list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will start at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then change to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then change to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9"/>
          <p:cNvSpPr/>
          <p:nvPr/>
        </p:nvSpPr>
        <p:spPr>
          <a:xfrm>
            <a:off x="311700" y="3380125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player 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311700" y="306437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311700" y="101772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9"/>
          <p:cNvSpPr/>
          <p:nvPr/>
        </p:nvSpPr>
        <p:spPr>
          <a:xfrm>
            <a:off x="311700" y="1341750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i = 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(i)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player "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i)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1" name="Google Shape;261;p39"/>
          <p:cNvSpPr/>
          <p:nvPr/>
        </p:nvSpPr>
        <p:spPr>
          <a:xfrm>
            <a:off x="897650" y="1441300"/>
            <a:ext cx="195000" cy="310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 - making use of ‘i’</a:t>
            </a:r>
            <a:endParaRPr/>
          </a:p>
        </p:txBody>
      </p:sp>
      <p:sp>
        <p:nvSpPr>
          <p:cNvPr id="267" name="Google Shape;267;p40"/>
          <p:cNvSpPr/>
          <p:nvPr/>
        </p:nvSpPr>
        <p:spPr>
          <a:xfrm>
            <a:off x="311700" y="1341750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i = 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(i)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player "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i)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4983200" y="1112350"/>
            <a:ext cx="37287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doing there? Let’s take a look.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Remember, range gives us the list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[0, 1, 2]</a:t>
            </a:r>
            <a:b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Each time the loop runs,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takes on a value from the list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will start at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then change to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then change to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40"/>
          <p:cNvSpPr/>
          <p:nvPr/>
        </p:nvSpPr>
        <p:spPr>
          <a:xfrm>
            <a:off x="311700" y="3380125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player 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player 1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0" name="Google Shape;270;p40"/>
          <p:cNvSpPr txBox="1"/>
          <p:nvPr/>
        </p:nvSpPr>
        <p:spPr>
          <a:xfrm>
            <a:off x="311700" y="306437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40"/>
          <p:cNvSpPr txBox="1"/>
          <p:nvPr/>
        </p:nvSpPr>
        <p:spPr>
          <a:xfrm>
            <a:off x="311700" y="101772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40"/>
          <p:cNvSpPr/>
          <p:nvPr/>
        </p:nvSpPr>
        <p:spPr>
          <a:xfrm>
            <a:off x="897650" y="1441300"/>
            <a:ext cx="195000" cy="310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 - making use of ‘i’</a:t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11700" y="1341750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i = 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(i)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player "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i)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41"/>
          <p:cNvSpPr txBox="1"/>
          <p:nvPr/>
        </p:nvSpPr>
        <p:spPr>
          <a:xfrm>
            <a:off x="4983200" y="1112350"/>
            <a:ext cx="37287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doing there? Let’s take a look.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Remember, range gives us the list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[0, 1, 2]</a:t>
            </a:r>
            <a:b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Each time the loop runs,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takes on a value from the list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will start at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then change to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then change to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41"/>
          <p:cNvSpPr/>
          <p:nvPr/>
        </p:nvSpPr>
        <p:spPr>
          <a:xfrm>
            <a:off x="311700" y="3380125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player 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player 1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player 2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1" name="Google Shape;281;p41"/>
          <p:cNvSpPr txBox="1"/>
          <p:nvPr/>
        </p:nvSpPr>
        <p:spPr>
          <a:xfrm>
            <a:off x="311700" y="306437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41"/>
          <p:cNvSpPr txBox="1"/>
          <p:nvPr/>
        </p:nvSpPr>
        <p:spPr>
          <a:xfrm>
            <a:off x="311700" y="101772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41"/>
          <p:cNvSpPr/>
          <p:nvPr/>
        </p:nvSpPr>
        <p:spPr>
          <a:xfrm>
            <a:off x="897650" y="1441300"/>
            <a:ext cx="195000" cy="310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 - making use of ‘i’</a:t>
            </a:r>
            <a:endParaRPr/>
          </a:p>
        </p:txBody>
      </p:sp>
      <p:sp>
        <p:nvSpPr>
          <p:cNvPr id="289" name="Google Shape;289;p42"/>
          <p:cNvSpPr/>
          <p:nvPr/>
        </p:nvSpPr>
        <p:spPr>
          <a:xfrm>
            <a:off x="311700" y="1341750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i = 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(i)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player "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i)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0" name="Google Shape;290;p42"/>
          <p:cNvSpPr txBox="1"/>
          <p:nvPr/>
        </p:nvSpPr>
        <p:spPr>
          <a:xfrm>
            <a:off x="4983200" y="1112350"/>
            <a:ext cx="37287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doing there? Let’s take a look.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Remember, range gives us the list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[0, 1, 2]</a:t>
            </a:r>
            <a:b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Each time the loop runs,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takes on a value from the list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will start at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then change to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then change to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42"/>
          <p:cNvSpPr/>
          <p:nvPr/>
        </p:nvSpPr>
        <p:spPr>
          <a:xfrm>
            <a:off x="311700" y="3380125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player 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player 1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player 2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Google Shape;292;p42"/>
          <p:cNvSpPr txBox="1"/>
          <p:nvPr/>
        </p:nvSpPr>
        <p:spPr>
          <a:xfrm>
            <a:off x="311700" y="306437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42"/>
          <p:cNvSpPr txBox="1"/>
          <p:nvPr/>
        </p:nvSpPr>
        <p:spPr>
          <a:xfrm>
            <a:off x="311700" y="101772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2"/>
          <p:cNvSpPr/>
          <p:nvPr/>
        </p:nvSpPr>
        <p:spPr>
          <a:xfrm>
            <a:off x="2700125" y="4439475"/>
            <a:ext cx="2533800" cy="462900"/>
          </a:xfrm>
          <a:prstGeom prst="roundRect">
            <a:avLst>
              <a:gd name="adj" fmla="val 16667"/>
            </a:avLst>
          </a:prstGeom>
          <a:solidFill>
            <a:srgbClr val="30DDA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done!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 - making use of ‘i’</a:t>
            </a:r>
            <a:endParaRPr/>
          </a:p>
        </p:txBody>
      </p:sp>
      <p:sp>
        <p:nvSpPr>
          <p:cNvPr id="300" name="Google Shape;300;p43"/>
          <p:cNvSpPr/>
          <p:nvPr/>
        </p:nvSpPr>
        <p:spPr>
          <a:xfrm>
            <a:off x="311700" y="1341750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i = 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(i)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"enter player "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+ i)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1" name="Google Shape;301;p43"/>
          <p:cNvSpPr/>
          <p:nvPr/>
        </p:nvSpPr>
        <p:spPr>
          <a:xfrm>
            <a:off x="311700" y="3380125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player 0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player 1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enter player 2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43"/>
          <p:cNvSpPr txBox="1"/>
          <p:nvPr/>
        </p:nvSpPr>
        <p:spPr>
          <a:xfrm>
            <a:off x="311700" y="306437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3"/>
          <p:cNvSpPr txBox="1"/>
          <p:nvPr/>
        </p:nvSpPr>
        <p:spPr>
          <a:xfrm>
            <a:off x="311700" y="101772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3"/>
          <p:cNvSpPr/>
          <p:nvPr/>
        </p:nvSpPr>
        <p:spPr>
          <a:xfrm>
            <a:off x="835750" y="1868125"/>
            <a:ext cx="1311000" cy="3531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5" name="Google Shape;305;p43"/>
          <p:cNvCxnSpPr>
            <a:stCxn id="304" idx="3"/>
            <a:endCxn id="306" idx="1"/>
          </p:cNvCxnSpPr>
          <p:nvPr/>
        </p:nvCxnSpPr>
        <p:spPr>
          <a:xfrm>
            <a:off x="2146750" y="2044675"/>
            <a:ext cx="2605500" cy="1219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6" name="Google Shape;3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261" y="2925925"/>
            <a:ext cx="677100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 txBox="1"/>
          <p:nvPr/>
        </p:nvSpPr>
        <p:spPr>
          <a:xfrm>
            <a:off x="5429350" y="2956675"/>
            <a:ext cx="340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We can’t print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strings</a:t>
            </a: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integers</a:t>
            </a: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together, so we cast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to an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4111500" y="1017725"/>
            <a:ext cx="4137600" cy="28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lines of code are part of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r>
              <a:rPr lang="en-GB"/>
              <a:t> function?</a:t>
            </a:r>
            <a:br>
              <a:rPr lang="en-GB"/>
            </a:b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do you know where the function definition ends?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17" name="Google Shape;117;p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8" name="Google Shape;118;p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9" name="Google Shape;119;p2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26"/>
          <p:cNvSpPr/>
          <p:nvPr/>
        </p:nvSpPr>
        <p:spPr>
          <a:xfrm>
            <a:off x="405300" y="1017725"/>
            <a:ext cx="34740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tree(x, y):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rect(x, y,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circle(x + 20, y + 180,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AB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450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04.01 - Time is ticking!</a:t>
            </a:r>
            <a:endParaRPr/>
          </a:p>
        </p:txBody>
      </p:sp>
      <p:grpSp>
        <p:nvGrpSpPr>
          <p:cNvPr id="313" name="Google Shape;313;p4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14" name="Google Shape;314;p4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15" name="Google Shape;315;p4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" name="Google Shape;316;p44"/>
          <p:cNvSpPr txBox="1"/>
          <p:nvPr/>
        </p:nvSpPr>
        <p:spPr>
          <a:xfrm>
            <a:off x="380850" y="4162025"/>
            <a:ext cx="8382300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Activity: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04.01 - Time is ticking!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Fill in the blanks and fix the code to create a timer that counts from 0 to 9!</a:t>
            </a:r>
            <a:endParaRPr/>
          </a:p>
        </p:txBody>
      </p:sp>
      <p:pic>
        <p:nvPicPr>
          <p:cNvPr id="318" name="Google Shape;31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5175" y="2166175"/>
            <a:ext cx="1973650" cy="18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5326F"/>
                </a:solidFill>
              </a:rPr>
              <a:t>range(start, stop, step)</a:t>
            </a:r>
            <a:endParaRPr>
              <a:solidFill>
                <a:srgbClr val="25326F"/>
              </a:solidFill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311700" y="1112350"/>
            <a:ext cx="4260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can pass more than one argument into the range function 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we pass one argument, we get a list that starts at 0 and ends at the number before the one you enter 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Eg/ </a:t>
            </a: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range(4)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→ </a:t>
            </a: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[0, 1, 2, 3]</a:t>
            </a:r>
            <a:br>
              <a:rPr lang="en-GB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5" name="Google Shape;325;p45"/>
          <p:cNvSpPr/>
          <p:nvPr/>
        </p:nvSpPr>
        <p:spPr>
          <a:xfrm>
            <a:off x="4935000" y="2035488"/>
            <a:ext cx="3897300" cy="572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range(4)</a:t>
            </a:r>
            <a:endParaRPr sz="1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Google Shape;326;p45"/>
          <p:cNvSpPr/>
          <p:nvPr/>
        </p:nvSpPr>
        <p:spPr>
          <a:xfrm>
            <a:off x="4935000" y="2997838"/>
            <a:ext cx="3897300" cy="572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[0, 1, 2, 3]</a:t>
            </a:r>
            <a:endParaRPr sz="1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45"/>
          <p:cNvSpPr txBox="1"/>
          <p:nvPr/>
        </p:nvSpPr>
        <p:spPr>
          <a:xfrm>
            <a:off x="4935000" y="2682088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5"/>
          <p:cNvSpPr txBox="1"/>
          <p:nvPr/>
        </p:nvSpPr>
        <p:spPr>
          <a:xfrm>
            <a:off x="4935000" y="1572963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/>
        </p:nvSpPr>
        <p:spPr>
          <a:xfrm>
            <a:off x="311700" y="1112350"/>
            <a:ext cx="42603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can pass more than one argument into the range function 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we pass one argument, we get a list that starts at 0 and ends at the number before the one you enter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Eg/ </a:t>
            </a: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range(4)</a:t>
            </a:r>
            <a:br>
              <a:rPr lang="en-GB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we pass two arguments, we get a list that starts at the first input and ends at the number before the second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Eg/ </a:t>
            </a: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range(4, 10)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5326F"/>
                </a:solidFill>
              </a:rPr>
              <a:t>range(start, stop, step)</a:t>
            </a:r>
            <a:endParaRPr>
              <a:solidFill>
                <a:srgbClr val="25326F"/>
              </a:solidFill>
            </a:endParaRPr>
          </a:p>
        </p:txBody>
      </p:sp>
      <p:sp>
        <p:nvSpPr>
          <p:cNvPr id="335" name="Google Shape;335;p46"/>
          <p:cNvSpPr/>
          <p:nvPr/>
        </p:nvSpPr>
        <p:spPr>
          <a:xfrm>
            <a:off x="4935000" y="2035488"/>
            <a:ext cx="3897300" cy="572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range(4, 10)</a:t>
            </a:r>
            <a:endParaRPr sz="1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6" name="Google Shape;336;p46"/>
          <p:cNvSpPr/>
          <p:nvPr/>
        </p:nvSpPr>
        <p:spPr>
          <a:xfrm>
            <a:off x="4935000" y="2997838"/>
            <a:ext cx="3897300" cy="572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[4, 5, 6, 7, 8, 9]</a:t>
            </a:r>
            <a:endParaRPr sz="1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7" name="Google Shape;337;p46"/>
          <p:cNvSpPr txBox="1"/>
          <p:nvPr/>
        </p:nvSpPr>
        <p:spPr>
          <a:xfrm>
            <a:off x="4935000" y="2682088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46"/>
          <p:cNvSpPr txBox="1"/>
          <p:nvPr/>
        </p:nvSpPr>
        <p:spPr>
          <a:xfrm>
            <a:off x="4935000" y="1572963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/>
        </p:nvSpPr>
        <p:spPr>
          <a:xfrm>
            <a:off x="311700" y="1112350"/>
            <a:ext cx="43503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can pass more than one argument into the range function </a:t>
            </a:r>
            <a:br>
              <a:rPr lang="en-GB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we pass three arguments, we get a list that starts at the first input and ends at the number before the second, with a step of the third number you entered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Eg/ </a:t>
            </a: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range(1, 6, 2)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5326F"/>
                </a:solidFill>
              </a:rPr>
              <a:t>range(start, stop, step)</a:t>
            </a:r>
            <a:endParaRPr>
              <a:solidFill>
                <a:srgbClr val="25326F"/>
              </a:solidFill>
            </a:endParaRPr>
          </a:p>
        </p:txBody>
      </p:sp>
      <p:sp>
        <p:nvSpPr>
          <p:cNvPr id="345" name="Google Shape;345;p47"/>
          <p:cNvSpPr/>
          <p:nvPr/>
        </p:nvSpPr>
        <p:spPr>
          <a:xfrm>
            <a:off x="4935000" y="2035488"/>
            <a:ext cx="3897300" cy="572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range(1, 12, 2)</a:t>
            </a:r>
            <a:endParaRPr sz="1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6" name="Google Shape;346;p47"/>
          <p:cNvSpPr/>
          <p:nvPr/>
        </p:nvSpPr>
        <p:spPr>
          <a:xfrm>
            <a:off x="4935000" y="2997838"/>
            <a:ext cx="3897300" cy="572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[1, 3, 5, 7, 9, 11]</a:t>
            </a:r>
            <a:endParaRPr sz="1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7" name="Google Shape;347;p47"/>
          <p:cNvSpPr txBox="1"/>
          <p:nvPr/>
        </p:nvSpPr>
        <p:spPr>
          <a:xfrm>
            <a:off x="4935000" y="2682088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7"/>
          <p:cNvSpPr txBox="1"/>
          <p:nvPr/>
        </p:nvSpPr>
        <p:spPr>
          <a:xfrm>
            <a:off x="4935000" y="1572963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/>
        </p:nvSpPr>
        <p:spPr>
          <a:xfrm>
            <a:off x="2441850" y="1063400"/>
            <a:ext cx="426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54" name="Google Shape;354;p48"/>
          <p:cNvGraphicFramePr/>
          <p:nvPr/>
        </p:nvGraphicFramePr>
        <p:xfrm>
          <a:off x="311700" y="1711425"/>
          <a:ext cx="8557500" cy="3157750"/>
        </p:xfrm>
        <a:graphic>
          <a:graphicData uri="http://schemas.openxmlformats.org/drawingml/2006/table">
            <a:tbl>
              <a:tblPr>
                <a:noFill/>
                <a:tableStyleId>{FC7B3ABC-1596-4E76-A562-E924D14EDD75}</a:tableStyleId>
              </a:tblPr>
              <a:tblGrid>
                <a:gridCol w="213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output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output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range(5)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range(1,6,2)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range(4)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range(2,11,2)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range(1,5)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range(0,25,5)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range(10,13)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range(5,12,2)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5" name="Google Shape;35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5326F"/>
                </a:solidFill>
              </a:rPr>
              <a:t>Test yourself!</a:t>
            </a:r>
            <a:endParaRPr>
              <a:solidFill>
                <a:srgbClr val="25326F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>
            <a:off x="2280150" y="1078225"/>
            <a:ext cx="4583700" cy="572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range(start, stop, step)</a:t>
            </a:r>
            <a:endParaRPr sz="1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49"/>
          <p:cNvGraphicFramePr/>
          <p:nvPr/>
        </p:nvGraphicFramePr>
        <p:xfrm>
          <a:off x="311700" y="1711425"/>
          <a:ext cx="8557500" cy="3157750"/>
        </p:xfrm>
        <a:graphic>
          <a:graphicData uri="http://schemas.openxmlformats.org/drawingml/2006/table">
            <a:tbl>
              <a:tblPr>
                <a:noFill/>
                <a:tableStyleId>{FC7B3ABC-1596-4E76-A562-E924D14EDD75}</a:tableStyleId>
              </a:tblPr>
              <a:tblGrid>
                <a:gridCol w="213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output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output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range(5)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[0,1,2,3,4]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range(1,6,2)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[1,3,5]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range(4)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[0,1,2,3]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range(2,11,2)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[2,4,6,8,10]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range(1,5)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[1,2,3,4]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range(0,25,5)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[0,5,10,15,20]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range(10,13)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[10,11,12]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range(5,12,2)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[5,7,9,11]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2" name="Google Shape;36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5326F"/>
                </a:solidFill>
              </a:rPr>
              <a:t>Test yourself!</a:t>
            </a:r>
            <a:endParaRPr>
              <a:solidFill>
                <a:srgbClr val="25326F"/>
              </a:solidFill>
            </a:endParaRPr>
          </a:p>
        </p:txBody>
      </p:sp>
      <p:sp>
        <p:nvSpPr>
          <p:cNvPr id="363" name="Google Shape;363;p49"/>
          <p:cNvSpPr/>
          <p:nvPr/>
        </p:nvSpPr>
        <p:spPr>
          <a:xfrm>
            <a:off x="2280150" y="1078225"/>
            <a:ext cx="4583700" cy="5727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range(start, stop, step)</a:t>
            </a:r>
            <a:endParaRPr sz="1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Drawing Multiple Circles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4572000" y="1388350"/>
            <a:ext cx="4253400" cy="28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I wanted to draw 10 circles across the canvas, my first attempt might look like this</a:t>
            </a:r>
            <a:endParaRPr/>
          </a:p>
        </p:txBody>
      </p:sp>
      <p:sp>
        <p:nvSpPr>
          <p:cNvPr id="370" name="Google Shape;370;p5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71" name="Google Shape;371;p5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72" name="Google Shape;372;p5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73" name="Google Shape;373;p50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4" name="Google Shape;374;p50"/>
          <p:cNvSpPr txBox="1"/>
          <p:nvPr/>
        </p:nvSpPr>
        <p:spPr>
          <a:xfrm>
            <a:off x="358850" y="1996675"/>
            <a:ext cx="250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50"/>
          <p:cNvSpPr/>
          <p:nvPr/>
        </p:nvSpPr>
        <p:spPr>
          <a:xfrm>
            <a:off x="311700" y="1388350"/>
            <a:ext cx="3897300" cy="3379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6" name="Google Shape;37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113" y="2936625"/>
            <a:ext cx="4253363" cy="8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Drawing Multiple Circles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82" name="Google Shape;382;p5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83" name="Google Shape;383;p51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84" name="Google Shape;384;p51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85" name="Google Shape;385;p51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6" name="Google Shape;386;p51"/>
          <p:cNvSpPr txBox="1"/>
          <p:nvPr/>
        </p:nvSpPr>
        <p:spPr>
          <a:xfrm>
            <a:off x="358850" y="1996675"/>
            <a:ext cx="250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7" name="Google Shape;38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113" y="2936625"/>
            <a:ext cx="4253363" cy="8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1"/>
          <p:cNvSpPr txBox="1"/>
          <p:nvPr/>
        </p:nvSpPr>
        <p:spPr>
          <a:xfrm>
            <a:off x="4854250" y="1965825"/>
            <a:ext cx="351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is a better way to do this?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9" name="Google Shape;38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3338" y="2728450"/>
            <a:ext cx="1876925" cy="18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1"/>
          <p:cNvSpPr/>
          <p:nvPr/>
        </p:nvSpPr>
        <p:spPr>
          <a:xfrm>
            <a:off x="311700" y="1388350"/>
            <a:ext cx="3897300" cy="3379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Drawing Multiple Circles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96" name="Google Shape;396;p5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397" name="Google Shape;397;p5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398" name="Google Shape;398;p5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399" name="Google Shape;399;p5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0" name="Google Shape;400;p52"/>
          <p:cNvSpPr txBox="1"/>
          <p:nvPr/>
        </p:nvSpPr>
        <p:spPr>
          <a:xfrm>
            <a:off x="358850" y="1996675"/>
            <a:ext cx="250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1" name="Google Shape;40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113" y="2936625"/>
            <a:ext cx="4253363" cy="8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2"/>
          <p:cNvSpPr txBox="1"/>
          <p:nvPr/>
        </p:nvSpPr>
        <p:spPr>
          <a:xfrm>
            <a:off x="4854250" y="1965825"/>
            <a:ext cx="3515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x position is the only value changing, so let’s rewrite this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52"/>
          <p:cNvSpPr/>
          <p:nvPr/>
        </p:nvSpPr>
        <p:spPr>
          <a:xfrm>
            <a:off x="311700" y="1388350"/>
            <a:ext cx="3897300" cy="3379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Drawing Multiple Circles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09" name="Google Shape;409;p5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10" name="Google Shape;410;p5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11" name="Google Shape;411;p5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12" name="Google Shape;412;p53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3" name="Google Shape;413;p53"/>
          <p:cNvSpPr txBox="1"/>
          <p:nvPr/>
        </p:nvSpPr>
        <p:spPr>
          <a:xfrm>
            <a:off x="358850" y="1996675"/>
            <a:ext cx="250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4" name="Google Shape;41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113" y="2936625"/>
            <a:ext cx="4253363" cy="8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3"/>
          <p:cNvSpPr txBox="1"/>
          <p:nvPr/>
        </p:nvSpPr>
        <p:spPr>
          <a:xfrm>
            <a:off x="4854250" y="1965825"/>
            <a:ext cx="3515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does the same thing - and is much simpler to write!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53"/>
          <p:cNvSpPr/>
          <p:nvPr/>
        </p:nvSpPr>
        <p:spPr>
          <a:xfrm>
            <a:off x="311700" y="1388350"/>
            <a:ext cx="3897300" cy="3379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501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circle(x,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27" name="Google Shape;127;p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8" name="Google Shape;128;p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9" name="Google Shape;129;p2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27"/>
          <p:cNvSpPr/>
          <p:nvPr/>
        </p:nvSpPr>
        <p:spPr>
          <a:xfrm>
            <a:off x="405300" y="1017725"/>
            <a:ext cx="34740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tree(x, y):	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rect(x, y,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circle(x + 20, y + 180,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AB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450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4111500" y="1017725"/>
            <a:ext cx="4137600" cy="29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a parameter?</a:t>
            </a:r>
            <a:br>
              <a:rPr lang="en-GB"/>
            </a:b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are the 2 parameters defined by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r>
              <a:rPr lang="en-GB"/>
              <a:t> function?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Drawing Multiple Circles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22" name="Google Shape;422;p5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23" name="Google Shape;423;p5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24" name="Google Shape;424;p5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30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25" name="Google Shape;425;p54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6" name="Google Shape;426;p54"/>
          <p:cNvSpPr txBox="1"/>
          <p:nvPr/>
        </p:nvSpPr>
        <p:spPr>
          <a:xfrm>
            <a:off x="358850" y="1996675"/>
            <a:ext cx="250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7" name="Google Shape;42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113" y="2936625"/>
            <a:ext cx="4253363" cy="8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4"/>
          <p:cNvSpPr txBox="1"/>
          <p:nvPr/>
        </p:nvSpPr>
        <p:spPr>
          <a:xfrm>
            <a:off x="4854250" y="1965825"/>
            <a:ext cx="351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See this code in action </a:t>
            </a: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here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54"/>
          <p:cNvSpPr/>
          <p:nvPr/>
        </p:nvSpPr>
        <p:spPr>
          <a:xfrm>
            <a:off x="311700" y="1388350"/>
            <a:ext cx="3897300" cy="3379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501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circle(x,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Drawing Multiple Circles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35" name="Google Shape;435;p5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36" name="Google Shape;436;p55"/>
          <p:cNvSpPr txBox="1"/>
          <p:nvPr/>
        </p:nvSpPr>
        <p:spPr>
          <a:xfrm>
            <a:off x="358850" y="1996675"/>
            <a:ext cx="250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55"/>
          <p:cNvSpPr/>
          <p:nvPr/>
        </p:nvSpPr>
        <p:spPr>
          <a:xfrm>
            <a:off x="311700" y="1388350"/>
            <a:ext cx="3897300" cy="3379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501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circle(x,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8" name="Google Shape;438;p55"/>
          <p:cNvSpPr txBox="1">
            <a:spLocks noGrp="1"/>
          </p:cNvSpPr>
          <p:nvPr>
            <p:ph type="body" idx="1"/>
          </p:nvPr>
        </p:nvSpPr>
        <p:spPr>
          <a:xfrm>
            <a:off x="4572000" y="1388350"/>
            <a:ext cx="4253400" cy="3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list produced by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range(...)</a:t>
            </a:r>
            <a:r>
              <a:rPr lang="en-GB"/>
              <a:t> is…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[</a:t>
            </a:r>
            <a:r>
              <a:rPr lang="en-GB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50,100,150,200,250,300,350,400,450,500]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/>
              <a:t> loop will run once for each item in this list, replacing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/>
              <a:t> with the value from the list!</a:t>
            </a:r>
            <a:br>
              <a:rPr lang="en-GB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Therefore we get 10 circles!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04.02 - Under the sea </a:t>
            </a:r>
            <a:endParaRPr/>
          </a:p>
        </p:txBody>
      </p:sp>
      <p:grpSp>
        <p:nvGrpSpPr>
          <p:cNvPr id="444" name="Google Shape;444;p5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45" name="Google Shape;445;p5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46" name="Google Shape;446;p5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7" name="Google Shape;447;p56"/>
          <p:cNvSpPr txBox="1"/>
          <p:nvPr/>
        </p:nvSpPr>
        <p:spPr>
          <a:xfrm>
            <a:off x="380850" y="4162025"/>
            <a:ext cx="8382300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Activity: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04.02 - Under the sea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Fill in the blanks and fix the code to fill the ocean with fish!</a:t>
            </a:r>
            <a:endParaRPr/>
          </a:p>
        </p:txBody>
      </p:sp>
      <p:pic>
        <p:nvPicPr>
          <p:cNvPr id="449" name="Google Shape;44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0363" y="2013775"/>
            <a:ext cx="4543273" cy="18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Level Generation in Video Games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55" name="Google Shape;455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Games that have multiple levels often employ a technique called random level generation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technique allows the programmer to create unique levels each time the game is played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Say we have a platform the player can walk on but we want there to be gaps they can fall through unless they jump to a higher platform, in this case we can randomly generate the gaps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456" name="Google Shape;456;p5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457" name="Google Shape;457;p5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58" name="Google Shape;458;p5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59" name="Google Shape;459;p57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65" name="Google Shape;465;p58"/>
          <p:cNvSpPr txBox="1"/>
          <p:nvPr/>
        </p:nvSpPr>
        <p:spPr>
          <a:xfrm>
            <a:off x="358850" y="1996675"/>
            <a:ext cx="250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58"/>
          <p:cNvSpPr/>
          <p:nvPr/>
        </p:nvSpPr>
        <p:spPr>
          <a:xfrm>
            <a:off x="197000" y="1372900"/>
            <a:ext cx="3897300" cy="3379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1001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level = randint(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	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level == 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rect(x,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rect(x,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Level Generation in Video Games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68" name="Google Shape;468;p58"/>
          <p:cNvSpPr txBox="1"/>
          <p:nvPr/>
        </p:nvSpPr>
        <p:spPr>
          <a:xfrm>
            <a:off x="4901275" y="1388350"/>
            <a:ext cx="37287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code uses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randint()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to generate our random levels!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the random number is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the floor will be drawn in the air, otherwise, it will be drawn on the ground 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See this in action </a:t>
            </a:r>
            <a:r>
              <a:rPr lang="en-GB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here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 you make it so more of the levels appear in the air?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04.03 - My first level generator</a:t>
            </a:r>
            <a:endParaRPr/>
          </a:p>
        </p:txBody>
      </p:sp>
      <p:grpSp>
        <p:nvGrpSpPr>
          <p:cNvPr id="474" name="Google Shape;474;p5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75" name="Google Shape;475;p5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76" name="Google Shape;476;p5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7" name="Google Shape;477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Draw a series of rectangles that act as the floor for a platformer game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90% of the time draw the rectangle on the floor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10% of the time draw the rectangle in the air</a:t>
            </a:r>
            <a:endParaRPr sz="1900"/>
          </a:p>
        </p:txBody>
      </p:sp>
      <p:sp>
        <p:nvSpPr>
          <p:cNvPr id="478" name="Google Shape;478;p59"/>
          <p:cNvSpPr txBox="1"/>
          <p:nvPr/>
        </p:nvSpPr>
        <p:spPr>
          <a:xfrm>
            <a:off x="380850" y="4162025"/>
            <a:ext cx="8382300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Activity: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04.03 - My first level generator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925" y="2714125"/>
            <a:ext cx="8154148" cy="13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 - Up, Up and Up!</a:t>
            </a:r>
            <a:endParaRPr/>
          </a:p>
        </p:txBody>
      </p:sp>
      <p:sp>
        <p:nvSpPr>
          <p:cNvPr id="485" name="Google Shape;485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Make it so your level generator from before produces 3 levels - one ground, one a bit higher, and one even higher than that!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Change the scene to something different (ie/ change the background colours to make the scene look like the moon)</a:t>
            </a:r>
            <a:endParaRPr sz="1900"/>
          </a:p>
        </p:txBody>
      </p:sp>
      <p:pic>
        <p:nvPicPr>
          <p:cNvPr id="486" name="Google Shape;48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25" y="2714125"/>
            <a:ext cx="8154149" cy="137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7" name="Google Shape;487;p6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488" name="Google Shape;488;p6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489" name="Google Shape;489;p60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 - Play a game!</a:t>
            </a:r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 up these games and have a go at playing them!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 a look through the code and try to make some improvements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are comments at the top to guide you - some of these are a challenge!</a:t>
            </a:r>
            <a:endParaRPr/>
          </a:p>
        </p:txBody>
      </p:sp>
      <p:sp>
        <p:nvSpPr>
          <p:cNvPr id="496" name="Google Shape;496;p61"/>
          <p:cNvSpPr txBox="1"/>
          <p:nvPr/>
        </p:nvSpPr>
        <p:spPr>
          <a:xfrm>
            <a:off x="3472938" y="4364750"/>
            <a:ext cx="219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Space Hunter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61"/>
          <p:cNvSpPr txBox="1"/>
          <p:nvPr/>
        </p:nvSpPr>
        <p:spPr>
          <a:xfrm>
            <a:off x="532025" y="4364750"/>
            <a:ext cx="219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Avoid the Alien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61"/>
          <p:cNvSpPr txBox="1"/>
          <p:nvPr/>
        </p:nvSpPr>
        <p:spPr>
          <a:xfrm>
            <a:off x="6413875" y="4364750"/>
            <a:ext cx="219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Catch the Ball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9" name="Google Shape;499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731" y="2706537"/>
            <a:ext cx="2050674" cy="15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2949" y="2706537"/>
            <a:ext cx="2198100" cy="154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13875" y="2706550"/>
            <a:ext cx="2198100" cy="15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07" name="Google Shape;507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range()</a:t>
            </a:r>
            <a:r>
              <a:rPr lang="en-GB"/>
              <a:t> function generates a list of numbers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provide </a:t>
            </a:r>
            <a:r>
              <a:rPr lang="en-GB" b="1">
                <a:solidFill>
                  <a:srgbClr val="E93761"/>
                </a:solidFill>
              </a:rPr>
              <a:t>start</a:t>
            </a:r>
            <a:r>
              <a:rPr lang="en-GB"/>
              <a:t>, </a:t>
            </a:r>
            <a:r>
              <a:rPr lang="en-GB" b="1">
                <a:solidFill>
                  <a:srgbClr val="E93761"/>
                </a:solidFill>
              </a:rPr>
              <a:t>stop</a:t>
            </a:r>
            <a:r>
              <a:rPr lang="en-GB"/>
              <a:t> and </a:t>
            </a:r>
            <a:r>
              <a:rPr lang="en-GB" b="1">
                <a:solidFill>
                  <a:srgbClr val="E93761"/>
                </a:solidFill>
              </a:rPr>
              <a:t>step</a:t>
            </a:r>
            <a:r>
              <a:rPr lang="en-GB"/>
              <a:t> arguments to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range()</a:t>
            </a:r>
            <a:r>
              <a:rPr lang="en-GB"/>
              <a:t> function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/>
              <a:t> loop in Python can be used in combination with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range()</a:t>
            </a:r>
            <a:r>
              <a:rPr lang="en-GB"/>
              <a:t> function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/>
              <a:t> loops in Python create a variable that takes on a different value each time the loop repeats</a:t>
            </a:r>
            <a:endParaRPr/>
          </a:p>
        </p:txBody>
      </p:sp>
      <p:sp>
        <p:nvSpPr>
          <p:cNvPr id="508" name="Google Shape;508;p6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09" name="Google Shape;509;p6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10" name="Google Shape;510;p6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11" name="Google Shape;511;p62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3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License Information</a:t>
            </a:r>
            <a:endParaRPr/>
          </a:p>
        </p:txBody>
      </p:sp>
      <p:sp>
        <p:nvSpPr>
          <p:cNvPr id="518" name="Google Shape;518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These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-GB" sz="1400"/>
              <a:t> lessons plans, worksheets, and other materials were created by the CS in Schools Team. They are licensed under a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-GB" sz="1400"/>
              <a:t>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519" name="Google Shape;519;p6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20" name="Google Shape;520;p63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521" name="Google Shape;521;p63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39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522" name="Google Shape;522;p63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7" name="Google Shape;137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38" name="Google Shape;138;p2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9" name="Google Shape;139;p2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0" name="Google Shape;140;p2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28"/>
          <p:cNvSpPr/>
          <p:nvPr/>
        </p:nvSpPr>
        <p:spPr>
          <a:xfrm>
            <a:off x="405300" y="1017725"/>
            <a:ext cx="3474000" cy="39312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tree(x, y):</a:t>
            </a:r>
            <a:endParaRPr sz="1200">
              <a:solidFill>
                <a:srgbClr val="00F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116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73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noStroke()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rect(x, y,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circle(x + 20, y + 180,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400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AB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450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tree(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120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4111500" y="1017725"/>
            <a:ext cx="4137600" cy="29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an argument?</a:t>
            </a:r>
            <a:br>
              <a:rPr lang="en-GB"/>
            </a:b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are 2 examples of an argument?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objectives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3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the end of this lesson, you should be able to: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range()</a:t>
            </a:r>
            <a:r>
              <a:rPr lang="en-GB"/>
              <a:t> function</a:t>
            </a:r>
            <a:endParaRPr b="1"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/>
              <a:t> loop in Python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write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/>
              <a:t> loops that include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range()</a:t>
            </a:r>
            <a:r>
              <a:rPr lang="en-GB"/>
              <a:t> function</a:t>
            </a: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54" name="Google Shape;154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55" name="Google Shape;155;p29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</a:t>
            </a:r>
            <a:endParaRPr/>
          </a:p>
        </p:txBody>
      </p:sp>
      <p:sp>
        <p:nvSpPr>
          <p:cNvPr id="161" name="Google Shape;161;p30"/>
          <p:cNvSpPr txBox="1"/>
          <p:nvPr/>
        </p:nvSpPr>
        <p:spPr>
          <a:xfrm>
            <a:off x="4983200" y="1112350"/>
            <a:ext cx="3728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 is a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loop</a:t>
            </a:r>
            <a:b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It tells the computer to loop through some code</a:t>
            </a:r>
            <a:b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It works in a similar way to a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loop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311700" y="1341750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"hello world"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311700" y="3380125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311700" y="306437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311700" y="101772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</a:t>
            </a:r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311700" y="1341750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"hello world"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4983200" y="1112350"/>
            <a:ext cx="3728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loop will print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hello world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 times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do we know this?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1"/>
          <p:cNvSpPr/>
          <p:nvPr/>
        </p:nvSpPr>
        <p:spPr>
          <a:xfrm>
            <a:off x="311700" y="3380125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311700" y="306437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311700" y="101772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</a:t>
            </a: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311700" y="1341750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"hello world"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4983200" y="1112350"/>
            <a:ext cx="3728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loop will print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hello world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 times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do we know this?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Because of the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function!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2"/>
          <p:cNvSpPr/>
          <p:nvPr/>
        </p:nvSpPr>
        <p:spPr>
          <a:xfrm>
            <a:off x="311700" y="3380125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311700" y="306437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311700" y="101772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1507250" y="1441300"/>
            <a:ext cx="1017300" cy="310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loops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4983200" y="1112350"/>
            <a:ext cx="37287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loop will print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hello world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three times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do we know this?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Because of the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function!</a:t>
            </a:r>
            <a:b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0000" lvl="0" indent="-29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When we pass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as an argument into </a:t>
            </a:r>
            <a:r>
              <a:rPr lang="en-GB" sz="18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range()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we get a list of 3 numbers out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3"/>
          <p:cNvSpPr/>
          <p:nvPr/>
        </p:nvSpPr>
        <p:spPr>
          <a:xfrm>
            <a:off x="311700" y="3380125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311700" y="306437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311700" y="1017725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311700" y="1341750"/>
            <a:ext cx="3897300" cy="16488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lang="en-GB" sz="16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range(</a:t>
            </a:r>
            <a:r>
              <a:rPr lang="en-GB" sz="16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"hello world"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33"/>
          <p:cNvSpPr/>
          <p:nvPr/>
        </p:nvSpPr>
        <p:spPr>
          <a:xfrm>
            <a:off x="1507250" y="1441300"/>
            <a:ext cx="1017300" cy="310800"/>
          </a:xfrm>
          <a:prstGeom prst="rect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2659</Words>
  <Application>Microsoft Office PowerPoint</Application>
  <PresentationFormat>On-screen Show (16:9)</PresentationFormat>
  <Paragraphs>370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Roboto</vt:lpstr>
      <vt:lpstr>Roboto Mono</vt:lpstr>
      <vt:lpstr>Francois One</vt:lpstr>
      <vt:lpstr>Simple Light</vt:lpstr>
      <vt:lpstr>Simple Light</vt:lpstr>
      <vt:lpstr>Lesson 4</vt:lpstr>
      <vt:lpstr>Previously, on CS in Schools...</vt:lpstr>
      <vt:lpstr>Previously, on CS in Schools...</vt:lpstr>
      <vt:lpstr>Previously, on CS in Schools...</vt:lpstr>
      <vt:lpstr>Learning objectives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 - making use of ‘i’</vt:lpstr>
      <vt:lpstr>for loops - making use of ‘i’</vt:lpstr>
      <vt:lpstr>for loops - making use of ‘i’</vt:lpstr>
      <vt:lpstr>for loops - making use of ‘i’</vt:lpstr>
      <vt:lpstr>for loops - making use of ‘i’</vt:lpstr>
      <vt:lpstr>for loops - making use of ‘i’</vt:lpstr>
      <vt:lpstr>for loops - making use of ‘i’</vt:lpstr>
      <vt:lpstr>Activity 04.01 - Time is ticking!</vt:lpstr>
      <vt:lpstr>range(start, stop, step)</vt:lpstr>
      <vt:lpstr>range(start, stop, step)</vt:lpstr>
      <vt:lpstr>range(start, stop, step)</vt:lpstr>
      <vt:lpstr>Test yourself!</vt:lpstr>
      <vt:lpstr>Test yourself!</vt:lpstr>
      <vt:lpstr>Drawing Multiple Circles</vt:lpstr>
      <vt:lpstr>Drawing Multiple Circles</vt:lpstr>
      <vt:lpstr>Drawing Multiple Circles</vt:lpstr>
      <vt:lpstr>Drawing Multiple Circles</vt:lpstr>
      <vt:lpstr>Drawing Multiple Circles</vt:lpstr>
      <vt:lpstr>Drawing Multiple Circles</vt:lpstr>
      <vt:lpstr>Activity 04.02 - Under the sea </vt:lpstr>
      <vt:lpstr>Random Level Generation in Video Games</vt:lpstr>
      <vt:lpstr>Random Level Generation in Video Games</vt:lpstr>
      <vt:lpstr>Activity 04.03 - My first level generator</vt:lpstr>
      <vt:lpstr>Extension - Up, Up and Up!</vt:lpstr>
      <vt:lpstr>Extension - Play a game!</vt:lpstr>
      <vt:lpstr>Summary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</dc:title>
  <cp:lastModifiedBy>Ricardo DUARTE PROENÇA</cp:lastModifiedBy>
  <cp:revision>3</cp:revision>
  <dcterms:modified xsi:type="dcterms:W3CDTF">2024-04-26T09:22:53Z</dcterms:modified>
</cp:coreProperties>
</file>