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5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9144000" cy="5143500" type="screen16x9"/>
  <p:notesSz cx="6858000" cy="9144000"/>
  <p:embeddedFontLst>
    <p:embeddedFont>
      <p:font typeface="Caveat" panose="020B0604020202020204" charset="0"/>
      <p:regular r:id="rId56"/>
      <p:bold r:id="rId57"/>
    </p:embeddedFont>
    <p:embeddedFont>
      <p:font typeface="Francois One" panose="020B0604020202020204" charset="0"/>
      <p:regular r:id="rId58"/>
    </p:embeddedFont>
    <p:embeddedFont>
      <p:font typeface="Roboto" panose="02000000000000000000" pitchFamily="2" charset="0"/>
      <p:regular r:id="rId59"/>
      <p:bold r:id="rId60"/>
      <p:italic r:id="rId61"/>
      <p:boldItalic r:id="rId62"/>
    </p:embeddedFont>
    <p:embeddedFont>
      <p:font typeface="Roboto Mono" panose="020B060402020202020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0" y="6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8.fntdata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font" Target="fonts/font3.fntdata"/><Relationship Id="rId66" Type="http://schemas.openxmlformats.org/officeDocument/2006/relationships/font" Target="fonts/font11.fntdata"/><Relationship Id="rId5" Type="http://schemas.openxmlformats.org/officeDocument/2006/relationships/slide" Target="slides/slide3.xml"/><Relationship Id="rId61" Type="http://schemas.openxmlformats.org/officeDocument/2006/relationships/font" Target="fonts/font6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4.fntdata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7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2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5.fntdata"/><Relationship Id="rId65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87c4045d0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87c4045d0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dca57519a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dca57519a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dca57519a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dca57519a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dca57519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dca57519a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87c4045d0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87c4045d0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dca57519a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dca57519a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dca57519a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dca57519a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dca57519a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dca57519a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dca57519a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dca57519a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dca57519a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dca57519a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dca57519a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dca57519a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89e9746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89e9746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Answers: myNum, int, 0 1 2 3 4 5 6 7 8 9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dca57519a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dca57519a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dca57519a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dca57519a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dca57519a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dca57519a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dca57519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dca57519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dca57519a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1dca57519a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dd7ae51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dd7ae510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dd7ae510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dd7ae510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dd7ae510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dd7ae510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dd7ae510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dd7ae510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dd7ae510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1dd7ae510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2ca986fd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2ca986fd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Answer: 5, 10, 15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dd7ae5106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1dd7ae5106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1dfbef75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1dfbef75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- CircleSprite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 - ball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1dfbef75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1dfbef75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Attribute - x, 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 - moveBy(...)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15e67f621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15e67f621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dfbef755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dfbef755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1def2593b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1def2593b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1def2593b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1def2593b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1def2593b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1def2593b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1def2593b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1def2593b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1def2593b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1def2593b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87c4045d0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87c4045d0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1def2593b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1def2593b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def2593b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1def2593b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def2593b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def2593bf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1def2593bf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1def2593bf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def2593bf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def2593bf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1def2593b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1def2593bf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1def2593bf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1def2593bf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1def2593b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1def2593b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1dc578d1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1dc578d1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1dc578d1d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1dc578d1d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dca57519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dca57519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15e67f621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15e67f621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12ca986fd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12ca986fd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1f15217b8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1f15217b8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dca57519a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dca57519a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dca57519a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dca57519a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dca57519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dca57519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dca57519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dca57519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C2A4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11700" y="528325"/>
            <a:ext cx="8520600" cy="10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Francois One"/>
              <a:buNone/>
              <a:defRPr sz="5200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1700" y="1614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DDAE"/>
              </a:buClr>
              <a:buSzPts val="2800"/>
              <a:buFont typeface="Francois One"/>
              <a:buNone/>
              <a:defRPr sz="2800">
                <a:solidFill>
                  <a:srgbClr val="30DDAE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3600"/>
              <a:buFont typeface="Francois One"/>
              <a:buNone/>
              <a:defRPr sz="36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None/>
              <a:defRPr>
                <a:solidFill>
                  <a:srgbClr val="2532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Font typeface="Francois One"/>
              <a:buNone/>
              <a:defRPr sz="28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hyperlink" Target="https://pyangelo.com/sketch/c01d28aeaf62c97b4fd2e19104e64b2a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hyperlink" Target="https://pyangelo.com/sketch/545a78b4118daf52869c12993230596a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hyperlink" Target="https://pyangelo.com/sketch/5b708cd8d450001af6bf7891cd2fbb85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jpg"/><Relationship Id="rId4" Type="http://schemas.openxmlformats.org/officeDocument/2006/relationships/hyperlink" Target="http://www.youtube.com/watch?v=QOtuX0jL85Y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pyangelo.com/sketch/b51aa2ad72790353e7690ddcd26ad050" TargetMode="Externa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sinschools.io/graph/0502d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yangelo.com/sketch/545a78b4118daf52869c12993230596a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hyperlink" Target="https://pyangelo.com/sketch/22dda8a599597520c96c2ef42ac161ab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hyperlink" Target="https://pyangelo.com/sketch/160f78c67e7be065a0be9599d31585a5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hyperlink" Target="https://pyangelo.com/sketch/160f78c67e7be065a0be9599d31585a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hyperlink" Target="https://pyangelo.com/sketch/27b299daf49d8ff12d99d3d71f6f4a08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csinschools.com/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hyperlink" Target="https://creativecommons.org/licenses/by-sa/4.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A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578925" y="743925"/>
            <a:ext cx="4656300" cy="9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Lesson</a:t>
            </a:r>
            <a:r>
              <a:rPr lang="en-GB"/>
              <a:t> 5</a:t>
            </a:r>
            <a:endParaRPr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579000" y="1621225"/>
            <a:ext cx="4797000" cy="1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 Oriented Programming</a:t>
            </a:r>
            <a:endParaRPr>
              <a:solidFill>
                <a:srgbClr val="30DDAE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07" name="Google Shape;1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028" y="1460763"/>
            <a:ext cx="1800002" cy="222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948" y="2687475"/>
            <a:ext cx="1410325" cy="141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5"/>
          <p:cNvSpPr txBox="1">
            <a:spLocks noGrp="1"/>
          </p:cNvSpPr>
          <p:nvPr>
            <p:ph type="body" idx="4294967295"/>
          </p:nvPr>
        </p:nvSpPr>
        <p:spPr>
          <a:xfrm>
            <a:off x="6285725" y="4736975"/>
            <a:ext cx="2757300" cy="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>
                <a:solidFill>
                  <a:srgbClr val="CCCCCC"/>
                </a:solidFill>
              </a:rPr>
              <a:t>csinschools.com</a:t>
            </a:r>
            <a:endParaRPr sz="14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Unpacking the code…</a:t>
            </a:r>
            <a:endParaRPr/>
          </a:p>
        </p:txBody>
      </p:sp>
      <p:sp>
        <p:nvSpPr>
          <p:cNvPr id="193" name="Google Shape;193;p34"/>
          <p:cNvSpPr/>
          <p:nvPr/>
        </p:nvSpPr>
        <p:spPr>
          <a:xfrm>
            <a:off x="311700" y="1158600"/>
            <a:ext cx="4876200" cy="37356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ballX =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ballY =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ballRadius =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background(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circle(ballX, ballY, ballRadius)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ballX = ballX +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ballY = ballY +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sleep(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0.005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4" name="Google Shape;194;p34"/>
          <p:cNvSpPr txBox="1"/>
          <p:nvPr/>
        </p:nvSpPr>
        <p:spPr>
          <a:xfrm>
            <a:off x="5441700" y="1158600"/>
            <a:ext cx="33906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Objects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are a useful tool Python provides that lets us bundle code together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could use an </a:t>
            </a:r>
            <a:r>
              <a:rPr lang="en-GB" sz="18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object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to store </a:t>
            </a:r>
            <a:r>
              <a:rPr lang="en-GB" sz="18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attributes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of the ball, such as: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Size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Location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could also store </a:t>
            </a:r>
            <a:r>
              <a:rPr lang="en-GB" sz="18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methods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such as: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Draw ball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Unpacking the code…</a:t>
            </a:r>
            <a:endParaRPr/>
          </a:p>
        </p:txBody>
      </p:sp>
      <p:sp>
        <p:nvSpPr>
          <p:cNvPr id="200" name="Google Shape;200;p35"/>
          <p:cNvSpPr/>
          <p:nvPr/>
        </p:nvSpPr>
        <p:spPr>
          <a:xfrm>
            <a:off x="311700" y="1158600"/>
            <a:ext cx="4876200" cy="37356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ballX =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ballY =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ballRadius =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background(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circle(ballX, ballY, ballRadius)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ballX = ballX +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ballY = ballY +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sleep(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0.005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1" name="Google Shape;201;p35"/>
          <p:cNvSpPr txBox="1"/>
          <p:nvPr/>
        </p:nvSpPr>
        <p:spPr>
          <a:xfrm>
            <a:off x="5441700" y="1158600"/>
            <a:ext cx="339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Let's rewrite this code using an </a:t>
            </a:r>
            <a:r>
              <a:rPr lang="en-GB" sz="18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object</a:t>
            </a:r>
            <a:endParaRPr sz="1800" b="1">
              <a:solidFill>
                <a:srgbClr val="E937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>
            <a:spLocks noGrp="1"/>
          </p:cNvSpPr>
          <p:nvPr>
            <p:ph type="title"/>
          </p:nvPr>
        </p:nvSpPr>
        <p:spPr>
          <a:xfrm>
            <a:off x="311700" y="2072550"/>
            <a:ext cx="8520600" cy="9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How to Create an Object</a:t>
            </a:r>
            <a:endParaRPr sz="4500"/>
          </a:p>
        </p:txBody>
      </p:sp>
      <p:pic>
        <p:nvPicPr>
          <p:cNvPr id="207" name="Google Shape;207;p36"/>
          <p:cNvPicPr preferRelativeResize="0"/>
          <p:nvPr/>
        </p:nvPicPr>
        <p:blipFill rotWithShape="1">
          <a:blip r:embed="rId3">
            <a:alphaModFix amt="6000"/>
          </a:blip>
          <a:srcRect b="19478"/>
          <a:stretch/>
        </p:blipFill>
        <p:spPr>
          <a:xfrm>
            <a:off x="2450963" y="463374"/>
            <a:ext cx="4242077" cy="4216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an object using CircleSprite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13" name="Google Shape;213;p3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214" name="Google Shape;214;p37"/>
          <p:cNvSpPr txBox="1"/>
          <p:nvPr/>
        </p:nvSpPr>
        <p:spPr>
          <a:xfrm>
            <a:off x="5063400" y="1158600"/>
            <a:ext cx="37689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 create an </a:t>
            </a:r>
            <a:r>
              <a:rPr lang="en-GB" sz="18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object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we need to use a </a:t>
            </a:r>
            <a:r>
              <a:rPr lang="en-GB" sz="18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class </a:t>
            </a:r>
            <a:br>
              <a:rPr lang="en-GB" sz="18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-GB" sz="18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tells Python what information to store inside the </a:t>
            </a:r>
            <a:r>
              <a:rPr lang="en-GB" sz="18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object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Here the class is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CircleSprite(...)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need to import the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sprite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library to use this class</a:t>
            </a:r>
            <a:endParaRPr sz="1800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5" name="Google Shape;215;p37"/>
          <p:cNvSpPr/>
          <p:nvPr/>
        </p:nvSpPr>
        <p:spPr>
          <a:xfrm>
            <a:off x="311700" y="1158600"/>
            <a:ext cx="4449300" cy="23298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sprite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import *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ball = CircleSprite(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an object using CircleSprite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21" name="Google Shape;221;p3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222" name="Google Shape;222;p38"/>
          <p:cNvSpPr txBox="1"/>
          <p:nvPr/>
        </p:nvSpPr>
        <p:spPr>
          <a:xfrm>
            <a:off x="5063400" y="1158600"/>
            <a:ext cx="37689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are using the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CircleSprite(...)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class to create the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ball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object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arguments we are providing to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CircleSprite(...)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define the position and size of the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ball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object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100 is the x position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200 is the y position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20 is the radius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3" name="Google Shape;223;p38"/>
          <p:cNvSpPr/>
          <p:nvPr/>
        </p:nvSpPr>
        <p:spPr>
          <a:xfrm>
            <a:off x="311700" y="1158600"/>
            <a:ext cx="4449300" cy="23298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sprite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import *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ball = CircleSprite(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/>
          <p:nvPr/>
        </p:nvSpPr>
        <p:spPr>
          <a:xfrm>
            <a:off x="311700" y="1158600"/>
            <a:ext cx="4449300" cy="23298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sprite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import *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ball = CircleSprite(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(ball.</a:t>
            </a:r>
            <a:r>
              <a:rPr lang="en-GB" sz="16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(ball.</a:t>
            </a:r>
            <a:r>
              <a:rPr lang="en-GB" sz="16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(ball.</a:t>
            </a:r>
            <a:r>
              <a:rPr lang="en-GB" sz="16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radius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9" name="Google Shape;229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an object using CircleSprite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30" name="Google Shape;230;p3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231" name="Google Shape;231;p39"/>
          <p:cNvSpPr txBox="1"/>
          <p:nvPr/>
        </p:nvSpPr>
        <p:spPr>
          <a:xfrm>
            <a:off x="5063400" y="1158600"/>
            <a:ext cx="37689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By adding these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statements, we can view the </a:t>
            </a:r>
            <a:r>
              <a:rPr lang="en-GB" sz="18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attributes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of the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ball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object that we just set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39"/>
          <p:cNvSpPr/>
          <p:nvPr/>
        </p:nvSpPr>
        <p:spPr>
          <a:xfrm>
            <a:off x="311700" y="3629275"/>
            <a:ext cx="4449300" cy="13071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/>
          <p:nvPr/>
        </p:nvSpPr>
        <p:spPr>
          <a:xfrm>
            <a:off x="311700" y="1158600"/>
            <a:ext cx="4449300" cy="23298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sprite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import *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ball = CircleSprite(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(ball.</a:t>
            </a:r>
            <a:r>
              <a:rPr lang="en-GB" sz="16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(ball.</a:t>
            </a:r>
            <a:r>
              <a:rPr lang="en-GB" sz="16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(ball.</a:t>
            </a:r>
            <a:r>
              <a:rPr lang="en-GB" sz="16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radius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8" name="Google Shape;23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an object using CircleSprite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39" name="Google Shape;239;p4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240" name="Google Shape;240;p40"/>
          <p:cNvSpPr txBox="1"/>
          <p:nvPr/>
        </p:nvSpPr>
        <p:spPr>
          <a:xfrm>
            <a:off x="5063400" y="1158600"/>
            <a:ext cx="37689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There are other </a:t>
            </a:r>
            <a:r>
              <a:rPr lang="en-GB" sz="18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attributes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that we haven't set yet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There are also other </a:t>
            </a:r>
            <a:r>
              <a:rPr lang="en-GB" sz="18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methods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we haven't used!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These are all stored inside ball and can be accessed using the dot notation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eg/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ball.x</a:t>
            </a:r>
            <a:endParaRPr sz="1800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1" name="Google Shape;241;p40"/>
          <p:cNvSpPr/>
          <p:nvPr/>
        </p:nvSpPr>
        <p:spPr>
          <a:xfrm>
            <a:off x="311700" y="3629275"/>
            <a:ext cx="4449300" cy="13071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an object using CircleSprite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47" name="Google Shape;247;p4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248" name="Google Shape;248;p41"/>
          <p:cNvSpPr txBox="1"/>
          <p:nvPr/>
        </p:nvSpPr>
        <p:spPr>
          <a:xfrm>
            <a:off x="5063400" y="1158600"/>
            <a:ext cx="37689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Now that we have set some of the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ball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's attributes, we can use a method to draw it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can see this method in use here!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Note that we don't pass any arguments to the draw method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also need to draw the canvas first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9" name="Google Shape;249;p41"/>
          <p:cNvSpPr/>
          <p:nvPr/>
        </p:nvSpPr>
        <p:spPr>
          <a:xfrm>
            <a:off x="311700" y="1158600"/>
            <a:ext cx="4449300" cy="21429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sprite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import *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ball = CircleSprite(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ball.draw()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0" name="Google Shape;250;p41"/>
          <p:cNvSpPr/>
          <p:nvPr/>
        </p:nvSpPr>
        <p:spPr>
          <a:xfrm>
            <a:off x="1677600" y="3381550"/>
            <a:ext cx="1717500" cy="16908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41"/>
          <p:cNvSpPr/>
          <p:nvPr/>
        </p:nvSpPr>
        <p:spPr>
          <a:xfrm>
            <a:off x="2002225" y="4022350"/>
            <a:ext cx="435900" cy="409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2" name="Google Shape;252;p41"/>
          <p:cNvCxnSpPr>
            <a:endCxn id="251" idx="1"/>
          </p:cNvCxnSpPr>
          <p:nvPr/>
        </p:nvCxnSpPr>
        <p:spPr>
          <a:xfrm>
            <a:off x="1414761" y="3016676"/>
            <a:ext cx="651300" cy="10656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" name="Google Shape;253;p41"/>
          <p:cNvCxnSpPr>
            <a:endCxn id="250" idx="0"/>
          </p:cNvCxnSpPr>
          <p:nvPr/>
        </p:nvCxnSpPr>
        <p:spPr>
          <a:xfrm>
            <a:off x="1495050" y="2100250"/>
            <a:ext cx="1041300" cy="1281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05.01 - Kickin’ Goals!</a:t>
            </a:r>
            <a:endParaRPr/>
          </a:p>
        </p:txBody>
      </p:sp>
      <p:grpSp>
        <p:nvGrpSpPr>
          <p:cNvPr id="259" name="Google Shape;259;p4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60" name="Google Shape;260;p4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61" name="Google Shape;261;p4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2" name="Google Shape;262;p42"/>
          <p:cNvSpPr txBox="1"/>
          <p:nvPr/>
        </p:nvSpPr>
        <p:spPr>
          <a:xfrm>
            <a:off x="380850" y="4162025"/>
            <a:ext cx="8382300" cy="69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05.01 - </a:t>
            </a:r>
            <a:r>
              <a:rPr lang="en-GB" sz="2000" u="sng" dirty="0" err="1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Kickin</a:t>
            </a:r>
            <a:r>
              <a:rPr lang="en-GB" sz="20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’ Goals!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Correct the code and fill in the blanks so that the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ball</a:t>
            </a:r>
            <a:r>
              <a:rPr lang="en-GB"/>
              <a:t> is on target for a goal!</a:t>
            </a:r>
            <a:endParaRPr/>
          </a:p>
        </p:txBody>
      </p:sp>
      <p:pic>
        <p:nvPicPr>
          <p:cNvPr id="264" name="Google Shape;26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3663" y="1842950"/>
            <a:ext cx="2156675" cy="215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2"/>
          <p:cNvSpPr/>
          <p:nvPr/>
        </p:nvSpPr>
        <p:spPr>
          <a:xfrm>
            <a:off x="5200025" y="1710450"/>
            <a:ext cx="1742700" cy="8613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latin typeface="Caveat"/>
                <a:ea typeface="Caveat"/>
                <a:cs typeface="Caveat"/>
                <a:sym typeface="Caveat"/>
              </a:rPr>
              <a:t>SIUUUUU!</a:t>
            </a:r>
            <a:endParaRPr sz="23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Methods</a:t>
            </a:r>
            <a:endParaRPr/>
          </a:p>
        </p:txBody>
      </p:sp>
      <p:sp>
        <p:nvSpPr>
          <p:cNvPr id="271" name="Google Shape;271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code you just wrote to help Ronaldo score his goal used a </a:t>
            </a:r>
            <a:r>
              <a:rPr lang="en-GB" b="1">
                <a:solidFill>
                  <a:srgbClr val="E93761"/>
                </a:solidFill>
              </a:rPr>
              <a:t>method</a:t>
            </a:r>
            <a:br>
              <a:rPr lang="en-GB" b="1">
                <a:solidFill>
                  <a:srgbClr val="E93761"/>
                </a:solidFill>
              </a:rPr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>
                <a:solidFill>
                  <a:srgbClr val="E93761"/>
                </a:solidFill>
              </a:rPr>
              <a:t> </a:t>
            </a:r>
            <a:r>
              <a:rPr lang="en-GB"/>
              <a:t>This </a:t>
            </a:r>
            <a:r>
              <a:rPr lang="en-GB" b="1">
                <a:solidFill>
                  <a:srgbClr val="E93761"/>
                </a:solidFill>
              </a:rPr>
              <a:t>method</a:t>
            </a:r>
            <a:r>
              <a:rPr lang="en-GB"/>
              <a:t> is called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draw()</a:t>
            </a:r>
            <a:r>
              <a:rPr lang="en-GB"/>
              <a:t> - this method drew the ball on the canvas</a:t>
            </a:r>
            <a:b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Other </a:t>
            </a:r>
            <a:r>
              <a:rPr lang="en-GB" b="1">
                <a:solidFill>
                  <a:srgbClr val="E93761"/>
                </a:solidFill>
              </a:rPr>
              <a:t>methods</a:t>
            </a:r>
            <a:r>
              <a:rPr lang="en-GB"/>
              <a:t> that are part of the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ball</a:t>
            </a:r>
            <a:r>
              <a:rPr lang="en-GB"/>
              <a:t> object you created include:</a:t>
            </a:r>
            <a:br>
              <a:rPr lang="en-GB"/>
            </a:br>
            <a:endParaRPr sz="1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○"/>
            </a:pPr>
            <a:r>
              <a:rPr lang="en-GB" sz="1600">
                <a:latin typeface="Roboto Mono"/>
                <a:ea typeface="Roboto Mono"/>
                <a:cs typeface="Roboto Mono"/>
                <a:sym typeface="Roboto Mono"/>
              </a:rPr>
              <a:t>setColour(r, g, b)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○"/>
            </a:pPr>
            <a:r>
              <a:rPr lang="en-GB" sz="1600">
                <a:latin typeface="Roboto Mono"/>
                <a:ea typeface="Roboto Mono"/>
                <a:cs typeface="Roboto Mono"/>
                <a:sym typeface="Roboto Mono"/>
              </a:rPr>
              <a:t>moveTo(x, y)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○"/>
            </a:pPr>
            <a:r>
              <a:rPr lang="en-GB" sz="1600">
                <a:latin typeface="Roboto Mono"/>
                <a:ea typeface="Roboto Mono"/>
                <a:cs typeface="Roboto Mono"/>
                <a:sym typeface="Roboto Mono"/>
              </a:rPr>
              <a:t>moveBy(x, y)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/>
          <p:nvPr/>
        </p:nvSpPr>
        <p:spPr>
          <a:xfrm>
            <a:off x="1424050" y="1274300"/>
            <a:ext cx="3897300" cy="16488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myNum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range(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GB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myNum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6" name="Google Shape;116;p2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17" name="Google Shape;117;p2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18" name="Google Shape;118;p2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19" name="Google Shape;119;p2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0" name="Google Shape;1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6"/>
          <p:cNvSpPr txBox="1"/>
          <p:nvPr/>
        </p:nvSpPr>
        <p:spPr>
          <a:xfrm>
            <a:off x="475975" y="3179675"/>
            <a:ext cx="73452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What variable is created by this program?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What is the data type of the variable created?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What numbers will the program print?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method changes the colour of the object you have created </a:t>
            </a:r>
            <a:br>
              <a:rPr lang="en-GB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Specify the red, green, and blue components like you do with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fill(...)</a:t>
            </a:r>
            <a:endParaRPr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7" name="Google Shape;277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setColour(R, G, B)</a:t>
            </a:r>
            <a:endParaRPr/>
          </a:p>
        </p:txBody>
      </p:sp>
      <p:sp>
        <p:nvSpPr>
          <p:cNvPr id="278" name="Google Shape;278;p44"/>
          <p:cNvSpPr/>
          <p:nvPr/>
        </p:nvSpPr>
        <p:spPr>
          <a:xfrm>
            <a:off x="418475" y="2515225"/>
            <a:ext cx="4404600" cy="22653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sprite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import *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150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150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ball = CircleSprite(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ball.setColour(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150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175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ball.draw()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79" name="Google Shape;27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6025" y="2650375"/>
            <a:ext cx="2007550" cy="19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4"/>
          <p:cNvSpPr/>
          <p:nvPr/>
        </p:nvSpPr>
        <p:spPr>
          <a:xfrm>
            <a:off x="468025" y="3915650"/>
            <a:ext cx="3693300" cy="4011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method updates the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object.x</a:t>
            </a:r>
            <a:r>
              <a:rPr lang="en-GB"/>
              <a:t> and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object.y</a:t>
            </a:r>
            <a:r>
              <a:rPr lang="en-GB"/>
              <a:t> attributes to the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GB"/>
              <a:t> and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-GB"/>
              <a:t> you specify (NOTE: you must use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.draw()</a:t>
            </a:r>
            <a:r>
              <a:rPr lang="en-GB"/>
              <a:t> after this method)</a:t>
            </a:r>
            <a:endParaRPr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6" name="Google Shape;286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moveTo(x, y)</a:t>
            </a:r>
            <a:endParaRPr/>
          </a:p>
        </p:txBody>
      </p:sp>
      <p:sp>
        <p:nvSpPr>
          <p:cNvPr id="287" name="Google Shape;287;p45"/>
          <p:cNvSpPr/>
          <p:nvPr/>
        </p:nvSpPr>
        <p:spPr>
          <a:xfrm>
            <a:off x="418475" y="2009275"/>
            <a:ext cx="4404600" cy="27885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sprite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import *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150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150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ball = CircleSprite(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ball.draw()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ball.moveTo(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ball.draw()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88" name="Google Shape;28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200" y="3298100"/>
            <a:ext cx="1553100" cy="15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799998">
            <a:off x="5516900" y="1952512"/>
            <a:ext cx="1553100" cy="1543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45"/>
          <p:cNvCxnSpPr/>
          <p:nvPr/>
        </p:nvCxnSpPr>
        <p:spPr>
          <a:xfrm rot="10800000" flipH="1">
            <a:off x="4556300" y="2724149"/>
            <a:ext cx="960600" cy="453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1" name="Google Shape;291;p45"/>
          <p:cNvCxnSpPr>
            <a:endCxn id="288" idx="1"/>
          </p:cNvCxnSpPr>
          <p:nvPr/>
        </p:nvCxnSpPr>
        <p:spPr>
          <a:xfrm>
            <a:off x="3071100" y="4069437"/>
            <a:ext cx="4208100" cy="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2" name="Google Shape;292;p45"/>
          <p:cNvSpPr/>
          <p:nvPr/>
        </p:nvSpPr>
        <p:spPr>
          <a:xfrm>
            <a:off x="468025" y="3869025"/>
            <a:ext cx="2603100" cy="4011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moveBy(x, y)</a:t>
            </a:r>
            <a:endParaRPr/>
          </a:p>
        </p:txBody>
      </p:sp>
      <p:sp>
        <p:nvSpPr>
          <p:cNvPr id="298" name="Google Shape;298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method adds the numbers you specify to the current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object.x</a:t>
            </a:r>
            <a:r>
              <a:rPr lang="en-GB"/>
              <a:t> and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object.y</a:t>
            </a:r>
            <a:r>
              <a:rPr lang="en-GB"/>
              <a:t> attributes (NOTE: you must use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.draw()</a:t>
            </a:r>
            <a:r>
              <a:rPr lang="en-GB"/>
              <a:t> after this method)</a:t>
            </a:r>
            <a:endParaRPr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9" name="Google Shape;299;p46"/>
          <p:cNvSpPr/>
          <p:nvPr/>
        </p:nvSpPr>
        <p:spPr>
          <a:xfrm>
            <a:off x="418475" y="2009275"/>
            <a:ext cx="4404600" cy="27885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sprite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import *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ball = CircleSprite(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(ball.</a:t>
            </a:r>
            <a:r>
              <a:rPr lang="en-GB" sz="16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+ ', ' + ball.</a:t>
            </a:r>
            <a:r>
              <a:rPr lang="en-GB" sz="16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ball.moveBy(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(ball.</a:t>
            </a:r>
            <a:r>
              <a:rPr lang="en-GB" sz="16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+ ' ' + ball.</a:t>
            </a:r>
            <a:r>
              <a:rPr lang="en-GB" sz="16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0" name="Google Shape;300;p46"/>
          <p:cNvSpPr/>
          <p:nvPr/>
        </p:nvSpPr>
        <p:spPr>
          <a:xfrm>
            <a:off x="5142875" y="2009275"/>
            <a:ext cx="3444300" cy="27885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100, 50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105, 60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1" name="Google Shape;301;p46"/>
          <p:cNvSpPr/>
          <p:nvPr/>
        </p:nvSpPr>
        <p:spPr>
          <a:xfrm>
            <a:off x="468025" y="3412650"/>
            <a:ext cx="2348700" cy="4011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05.02 - Ball Object Animation</a:t>
            </a:r>
            <a:endParaRPr/>
          </a:p>
        </p:txBody>
      </p:sp>
      <p:grpSp>
        <p:nvGrpSpPr>
          <p:cNvPr id="307" name="Google Shape;307;p4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08" name="Google Shape;308;p4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09" name="Google Shape;309;p4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0" name="Google Shape;310;p47"/>
          <p:cNvSpPr txBox="1"/>
          <p:nvPr/>
        </p:nvSpPr>
        <p:spPr>
          <a:xfrm>
            <a:off x="380850" y="4162025"/>
            <a:ext cx="8382300" cy="69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Ball Object Animation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Run this program! Can you make the ball move faster? Can you change the colour of the ball?</a:t>
            </a:r>
            <a:endParaRPr/>
          </a:p>
        </p:txBody>
      </p:sp>
      <p:pic>
        <p:nvPicPr>
          <p:cNvPr id="312" name="Google Shape;312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0275" y="2013775"/>
            <a:ext cx="1843450" cy="18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Unpacking the code…</a:t>
            </a:r>
            <a:endParaRPr/>
          </a:p>
        </p:txBody>
      </p:sp>
      <p:sp>
        <p:nvSpPr>
          <p:cNvPr id="318" name="Google Shape;318;p48"/>
          <p:cNvSpPr/>
          <p:nvPr/>
        </p:nvSpPr>
        <p:spPr>
          <a:xfrm>
            <a:off x="311700" y="1158600"/>
            <a:ext cx="4449300" cy="37356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sprite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import *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 = CircleSprite(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-20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-20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ball.setColour(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 True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background(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ball.moveBy(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ball.draw()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sleep(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0.005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Unpacking the code…</a:t>
            </a:r>
            <a:endParaRPr/>
          </a:p>
        </p:txBody>
      </p:sp>
      <p:sp>
        <p:nvSpPr>
          <p:cNvPr id="324" name="Google Shape;324;p49"/>
          <p:cNvSpPr/>
          <p:nvPr/>
        </p:nvSpPr>
        <p:spPr>
          <a:xfrm>
            <a:off x="311700" y="1158600"/>
            <a:ext cx="4449300" cy="37356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sprite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import *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 = CircleSprite(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-20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-20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ball.setColour(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 True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background(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ball.moveBy(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ball.draw()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sleep(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0.005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5" name="Google Shape;325;p49"/>
          <p:cNvSpPr txBox="1"/>
          <p:nvPr/>
        </p:nvSpPr>
        <p:spPr>
          <a:xfrm>
            <a:off x="5063400" y="1158600"/>
            <a:ext cx="3768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code sets the canvas and background colour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6" name="Google Shape;326;p49"/>
          <p:cNvSpPr/>
          <p:nvPr/>
        </p:nvSpPr>
        <p:spPr>
          <a:xfrm>
            <a:off x="414500" y="1782275"/>
            <a:ext cx="3137100" cy="5727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Unpacking the code…</a:t>
            </a:r>
            <a:endParaRPr/>
          </a:p>
        </p:txBody>
      </p:sp>
      <p:sp>
        <p:nvSpPr>
          <p:cNvPr id="332" name="Google Shape;332;p50"/>
          <p:cNvSpPr/>
          <p:nvPr/>
        </p:nvSpPr>
        <p:spPr>
          <a:xfrm>
            <a:off x="311700" y="1158600"/>
            <a:ext cx="4449300" cy="37356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sprite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import *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 = CircleSprite(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-20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-20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ball.setColour(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 True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background(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ball.moveBy(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ball.draw()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sleep(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0.005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3" name="Google Shape;333;p50"/>
          <p:cNvSpPr txBox="1"/>
          <p:nvPr/>
        </p:nvSpPr>
        <p:spPr>
          <a:xfrm>
            <a:off x="5063400" y="1158600"/>
            <a:ext cx="3768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code creates the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ball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object and changes its colour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4" name="Google Shape;334;p50"/>
          <p:cNvSpPr/>
          <p:nvPr/>
        </p:nvSpPr>
        <p:spPr>
          <a:xfrm>
            <a:off x="414500" y="2544275"/>
            <a:ext cx="4157400" cy="5727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Unpacking the code…</a:t>
            </a:r>
            <a:endParaRPr/>
          </a:p>
        </p:txBody>
      </p:sp>
      <p:sp>
        <p:nvSpPr>
          <p:cNvPr id="340" name="Google Shape;340;p51"/>
          <p:cNvSpPr/>
          <p:nvPr/>
        </p:nvSpPr>
        <p:spPr>
          <a:xfrm>
            <a:off x="311700" y="1158600"/>
            <a:ext cx="4449300" cy="37356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sprite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import *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 = CircleSprite(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-20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-20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ball.setColour(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 True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background(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ball.moveBy(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ball.draw()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sleep(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0.005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1" name="Google Shape;341;p51"/>
          <p:cNvSpPr txBox="1"/>
          <p:nvPr/>
        </p:nvSpPr>
        <p:spPr>
          <a:xfrm>
            <a:off x="5063400" y="1158600"/>
            <a:ext cx="37689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creates an infinite loop, which is essential for an animation!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All animation loops work in the same way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Clear the background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Move the object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Draw the moved object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Sleep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2" name="Google Shape;342;p51"/>
          <p:cNvSpPr/>
          <p:nvPr/>
        </p:nvSpPr>
        <p:spPr>
          <a:xfrm>
            <a:off x="414500" y="3258325"/>
            <a:ext cx="1441200" cy="3120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Unpacking the code…</a:t>
            </a:r>
            <a:endParaRPr/>
          </a:p>
        </p:txBody>
      </p:sp>
      <p:sp>
        <p:nvSpPr>
          <p:cNvPr id="348" name="Google Shape;348;p52"/>
          <p:cNvSpPr/>
          <p:nvPr/>
        </p:nvSpPr>
        <p:spPr>
          <a:xfrm>
            <a:off x="311700" y="1158600"/>
            <a:ext cx="4449300" cy="37356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sprite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import *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 = CircleSprite(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-20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-20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ball.setColour(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 True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background(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ball.moveBy(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ball.draw()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sleep(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0.005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9" name="Google Shape;349;p52"/>
          <p:cNvSpPr txBox="1"/>
          <p:nvPr/>
        </p:nvSpPr>
        <p:spPr>
          <a:xfrm>
            <a:off x="5063400" y="1158600"/>
            <a:ext cx="37689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creates an infinite loop, which is essential for an animation!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All animation loops work in the same way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-GB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Clear the background</a:t>
            </a:r>
            <a:endParaRPr sz="18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-GB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Move the object</a:t>
            </a:r>
            <a:endParaRPr sz="18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-GB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Draw the moved object</a:t>
            </a:r>
            <a:endParaRPr sz="18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-GB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Sleep </a:t>
            </a:r>
            <a:endParaRPr sz="18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0" name="Google Shape;350;p52"/>
          <p:cNvSpPr/>
          <p:nvPr/>
        </p:nvSpPr>
        <p:spPr>
          <a:xfrm>
            <a:off x="904375" y="3550350"/>
            <a:ext cx="3155700" cy="10656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Unpacking the code…</a:t>
            </a:r>
            <a:endParaRPr/>
          </a:p>
        </p:txBody>
      </p:sp>
      <p:sp>
        <p:nvSpPr>
          <p:cNvPr id="356" name="Google Shape;356;p53"/>
          <p:cNvSpPr txBox="1"/>
          <p:nvPr/>
        </p:nvSpPr>
        <p:spPr>
          <a:xfrm>
            <a:off x="5063400" y="1158600"/>
            <a:ext cx="3768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Time to give this a go yourself!</a:t>
            </a:r>
            <a:endParaRPr sz="18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7" name="Google Shape;357;p53"/>
          <p:cNvSpPr/>
          <p:nvPr/>
        </p:nvSpPr>
        <p:spPr>
          <a:xfrm>
            <a:off x="311700" y="1158600"/>
            <a:ext cx="4449300" cy="37356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sprite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import *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 = CircleSprite(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-20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-20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ball.setColour(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 True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background(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ball.moveBy(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ball.draw()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sleep(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0.005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29" name="Google Shape;129;p2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30" name="Google Shape;130;p2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31" name="Google Shape;131;p2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32" name="Google Shape;132;p2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3" name="Google Shape;13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/>
          <p:nvPr/>
        </p:nvSpPr>
        <p:spPr>
          <a:xfrm>
            <a:off x="1424050" y="1274300"/>
            <a:ext cx="3897300" cy="16488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range(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GB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475975" y="3179675"/>
            <a:ext cx="7345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What variable is created by this program?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What numbers will the program print?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05.02 - Penalty kick</a:t>
            </a:r>
            <a:endParaRPr/>
          </a:p>
        </p:txBody>
      </p:sp>
      <p:grpSp>
        <p:nvGrpSpPr>
          <p:cNvPr id="363" name="Google Shape;363;p5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64" name="Google Shape;364;p5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65" name="Google Shape;365;p5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6" name="Google Shape;366;p54"/>
          <p:cNvSpPr txBox="1"/>
          <p:nvPr/>
        </p:nvSpPr>
        <p:spPr>
          <a:xfrm>
            <a:off x="380850" y="4162025"/>
            <a:ext cx="8382300" cy="69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05.02 - Penalty kick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Correct the code and fill in the blanks so that the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ball</a:t>
            </a:r>
            <a:r>
              <a:rPr lang="en-GB"/>
              <a:t> goes from the ground into the goal - but can you get it to stop in the goal?</a:t>
            </a:r>
            <a:endParaRPr/>
          </a:p>
        </p:txBody>
      </p:sp>
      <p:pic>
        <p:nvPicPr>
          <p:cNvPr id="368" name="Google Shape;368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3038" y="2148525"/>
            <a:ext cx="2457933" cy="184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Recap - Class vs Object </a:t>
            </a:r>
            <a:endParaRPr/>
          </a:p>
        </p:txBody>
      </p:sp>
      <p:sp>
        <p:nvSpPr>
          <p:cNvPr id="374" name="Google Shape;374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the class in this code?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What is the object in this code?</a:t>
            </a:r>
            <a:endParaRPr/>
          </a:p>
        </p:txBody>
      </p:sp>
      <p:sp>
        <p:nvSpPr>
          <p:cNvPr id="375" name="Google Shape;375;p55"/>
          <p:cNvSpPr/>
          <p:nvPr/>
        </p:nvSpPr>
        <p:spPr>
          <a:xfrm>
            <a:off x="4274100" y="1158600"/>
            <a:ext cx="4449300" cy="37356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sprite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import *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 = CircleSprite(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-20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-20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ball.setColour(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 True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background(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ball.draw()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ball.moveBy(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sleep(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0.005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Recap - Attribute vs Method</a:t>
            </a:r>
            <a:endParaRPr/>
          </a:p>
        </p:txBody>
      </p:sp>
      <p:sp>
        <p:nvSpPr>
          <p:cNvPr id="381" name="Google Shape;381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3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an attribute of the ball object?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What is a method we are using in this code?</a:t>
            </a:r>
            <a:endParaRPr/>
          </a:p>
        </p:txBody>
      </p:sp>
      <p:sp>
        <p:nvSpPr>
          <p:cNvPr id="382" name="Google Shape;382;p56"/>
          <p:cNvSpPr/>
          <p:nvPr/>
        </p:nvSpPr>
        <p:spPr>
          <a:xfrm>
            <a:off x="4304675" y="1171075"/>
            <a:ext cx="4404600" cy="27885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sprite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import *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ball = CircleSprite(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(ball.</a:t>
            </a:r>
            <a:r>
              <a:rPr lang="en-GB" sz="16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+ ', ' + ball.</a:t>
            </a:r>
            <a:r>
              <a:rPr lang="en-GB" sz="16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ball.moveBy(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(ball.</a:t>
            </a:r>
            <a:r>
              <a:rPr lang="en-GB" sz="16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+ ' ' + ball.</a:t>
            </a:r>
            <a:r>
              <a:rPr lang="en-GB" sz="16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 Bouncing DVD Logo</a:t>
            </a:r>
            <a:endParaRPr/>
          </a:p>
        </p:txBody>
      </p:sp>
      <p:sp>
        <p:nvSpPr>
          <p:cNvPr id="388" name="Google Shape;388;p5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389" name="Google Shape;389;p5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90" name="Google Shape;390;p5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91" name="Google Shape;391;p5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2" name="Google Shape;392;p57"/>
          <p:cNvSpPr txBox="1"/>
          <p:nvPr/>
        </p:nvSpPr>
        <p:spPr>
          <a:xfrm>
            <a:off x="383825" y="1424975"/>
            <a:ext cx="7876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3" name="Google Shape;393;p57" descr="Pam MIGHT have seen it hit the corner once&#10;&#10;Streaming now on Peacock: https://pck.tv/3mPrdWB&#10;&#10;Watch The Office US on Google Play: http://bit.ly/2xYQkLD &amp; iTunes http://apple.co/2eW0rcK &#10;Subscribe // http://bit.ly/subOfficeUS&#10;&#10;&#10;This is the official YouTube channel for The Office US. Home to all of the official clips from the series, the funniest moments, pranks and fails. &#10;Think we should feature your favourite episode? Let us know in the comments! &#10;&#10;FB : https://www.facebook.com/theofficenbc&#10;Twitter : https://twitter.com/theofficenbc&#10;Website : http://www.nbc.com/the-office" title="The DVD Logo  - The Office US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4975" y="1239367"/>
            <a:ext cx="4419600" cy="3314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525" y="1647025"/>
            <a:ext cx="2576950" cy="257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05.03 - Bouncing DVD Logo</a:t>
            </a:r>
            <a:endParaRPr/>
          </a:p>
        </p:txBody>
      </p:sp>
      <p:grpSp>
        <p:nvGrpSpPr>
          <p:cNvPr id="400" name="Google Shape;400;p5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01" name="Google Shape;401;p5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02" name="Google Shape;402;p58"/>
            <p:cNvPicPr preferRelativeResize="0"/>
            <p:nvPr/>
          </p:nvPicPr>
          <p:blipFill rotWithShape="1">
            <a:blip r:embed="rId4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3" name="Google Shape;403;p58"/>
          <p:cNvSpPr txBox="1"/>
          <p:nvPr/>
        </p:nvSpPr>
        <p:spPr>
          <a:xfrm>
            <a:off x="380850" y="4162025"/>
            <a:ext cx="8382300" cy="69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Bouncing DVD Logo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Run this program! Can you make the logo move faster?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05.03 - Bouncing DVD Logo</a:t>
            </a:r>
            <a:endParaRPr/>
          </a:p>
        </p:txBody>
      </p:sp>
      <p:sp>
        <p:nvSpPr>
          <p:cNvPr id="410" name="Google Shape;410;p59"/>
          <p:cNvSpPr txBox="1">
            <a:spLocks noGrp="1"/>
          </p:cNvSpPr>
          <p:nvPr>
            <p:ph type="body" idx="1"/>
          </p:nvPr>
        </p:nvSpPr>
        <p:spPr>
          <a:xfrm>
            <a:off x="400675" y="2017325"/>
            <a:ext cx="4260300" cy="17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There was a lot of code to make this demo work</a:t>
            </a:r>
            <a:br>
              <a:rPr lang="en-GB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main code we will focus on is the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/>
              <a:t> statements</a:t>
            </a:r>
            <a:endParaRPr/>
          </a:p>
        </p:txBody>
      </p:sp>
      <p:pic>
        <p:nvPicPr>
          <p:cNvPr id="411" name="Google Shape;41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850" y="1447100"/>
            <a:ext cx="3816445" cy="2872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Bouncing Ball</a:t>
            </a:r>
            <a:endParaRPr/>
          </a:p>
        </p:txBody>
      </p:sp>
      <p:sp>
        <p:nvSpPr>
          <p:cNvPr id="417" name="Google Shape;417;p60"/>
          <p:cNvSpPr/>
          <p:nvPr/>
        </p:nvSpPr>
        <p:spPr>
          <a:xfrm>
            <a:off x="311700" y="1158600"/>
            <a:ext cx="4449300" cy="37356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sprite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import *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 = CircleSprite(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-20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-20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ball.setColour(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 True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background(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ball.draw()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ball.moveBy(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sleep(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0.005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8" name="Google Shape;418;p60"/>
          <p:cNvSpPr txBox="1"/>
          <p:nvPr/>
        </p:nvSpPr>
        <p:spPr>
          <a:xfrm>
            <a:off x="5063400" y="1158600"/>
            <a:ext cx="37689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When we ran </a:t>
            </a:r>
            <a:r>
              <a:rPr lang="en-GB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this code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earlier, the ball would move out of the screen and never return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How could we get it to stay inside the screen?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Bouncing Ball</a:t>
            </a:r>
            <a:endParaRPr/>
          </a:p>
        </p:txBody>
      </p:sp>
      <p:sp>
        <p:nvSpPr>
          <p:cNvPr id="424" name="Google Shape;424;p61"/>
          <p:cNvSpPr/>
          <p:nvPr/>
        </p:nvSpPr>
        <p:spPr>
          <a:xfrm>
            <a:off x="311700" y="1158600"/>
            <a:ext cx="4449300" cy="37356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sprite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import *</a:t>
            </a: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 = CircleSprite(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-20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-20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ball.setColour(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130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 True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background(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ball.draw()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ball.moveBy(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sleep(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0.005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5" name="Google Shape;425;p61"/>
          <p:cNvSpPr txBox="1"/>
          <p:nvPr/>
        </p:nvSpPr>
        <p:spPr>
          <a:xfrm>
            <a:off x="5063400" y="1158600"/>
            <a:ext cx="37689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When we ran </a:t>
            </a:r>
            <a:r>
              <a:rPr lang="en-GB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this code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earlier, the ball would move out of the screen and never return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How could we get it to stay inside the screen?</a:t>
            </a:r>
            <a:br>
              <a:rPr lang="en-GB" sz="18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When the ball touches an edge, we make it go back the other way - so it bounces off the walls!</a:t>
            </a:r>
            <a:endParaRPr sz="18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Bouncing Ball</a:t>
            </a:r>
            <a:endParaRPr/>
          </a:p>
        </p:txBody>
      </p:sp>
      <p:sp>
        <p:nvSpPr>
          <p:cNvPr id="431" name="Google Shape;431;p62"/>
          <p:cNvSpPr txBox="1"/>
          <p:nvPr/>
        </p:nvSpPr>
        <p:spPr>
          <a:xfrm>
            <a:off x="5063400" y="1158600"/>
            <a:ext cx="37689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Let's say our orange ball was moving to the right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line of code to do this would be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ball.moveBy(1,0)</a:t>
            </a:r>
            <a:endParaRPr sz="1800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2" name="Google Shape;432;p62"/>
          <p:cNvSpPr/>
          <p:nvPr/>
        </p:nvSpPr>
        <p:spPr>
          <a:xfrm>
            <a:off x="1050025" y="1440575"/>
            <a:ext cx="3034500" cy="268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62"/>
          <p:cNvSpPr/>
          <p:nvPr/>
        </p:nvSpPr>
        <p:spPr>
          <a:xfrm>
            <a:off x="1788650" y="2901000"/>
            <a:ext cx="934500" cy="9255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4" name="Google Shape;434;p62"/>
          <p:cNvCxnSpPr>
            <a:stCxn id="433" idx="6"/>
          </p:cNvCxnSpPr>
          <p:nvPr/>
        </p:nvCxnSpPr>
        <p:spPr>
          <a:xfrm>
            <a:off x="2723150" y="3363750"/>
            <a:ext cx="382500" cy="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Bouncing Ball</a:t>
            </a:r>
            <a:endParaRPr/>
          </a:p>
        </p:txBody>
      </p:sp>
      <p:sp>
        <p:nvSpPr>
          <p:cNvPr id="440" name="Google Shape;440;p63"/>
          <p:cNvSpPr txBox="1"/>
          <p:nvPr/>
        </p:nvSpPr>
        <p:spPr>
          <a:xfrm>
            <a:off x="5063400" y="1158600"/>
            <a:ext cx="37689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When it hits the right-side wall, we want it to go back the other way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can do that with this line of code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ball.moveBy(-1,0)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-1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makes it move left!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But how can we tell when it hit the wall?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63"/>
          <p:cNvSpPr/>
          <p:nvPr/>
        </p:nvSpPr>
        <p:spPr>
          <a:xfrm>
            <a:off x="1050025" y="1440575"/>
            <a:ext cx="3034500" cy="268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2" name="Google Shape;442;p63"/>
          <p:cNvCxnSpPr/>
          <p:nvPr/>
        </p:nvCxnSpPr>
        <p:spPr>
          <a:xfrm rot="10800000">
            <a:off x="2784650" y="3363750"/>
            <a:ext cx="375600" cy="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3" name="Google Shape;443;p63"/>
          <p:cNvSpPr/>
          <p:nvPr/>
        </p:nvSpPr>
        <p:spPr>
          <a:xfrm>
            <a:off x="3160250" y="2901000"/>
            <a:ext cx="934500" cy="9255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objectives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43" name="Google Shape;14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the end of this lesson, you should be able to:</a:t>
            </a:r>
            <a:endParaRPr/>
          </a:p>
          <a:p>
            <a:pPr marL="9144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explain the broad concept of</a:t>
            </a:r>
            <a:r>
              <a:rPr lang="en-GB" b="1"/>
              <a:t> Object Oriented Programming (OOP)</a:t>
            </a:r>
            <a:endParaRPr b="1"/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your own </a:t>
            </a:r>
            <a:r>
              <a:rPr lang="en-GB" b="1"/>
              <a:t>objects </a:t>
            </a:r>
            <a:r>
              <a:rPr lang="en-GB"/>
              <a:t>from existing </a:t>
            </a:r>
            <a:r>
              <a:rPr lang="en-GB" b="1"/>
              <a:t>classes</a:t>
            </a:r>
            <a:endParaRPr b="1"/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identify the differences between </a:t>
            </a:r>
            <a:r>
              <a:rPr lang="en-GB" b="1"/>
              <a:t>attributes </a:t>
            </a:r>
            <a:r>
              <a:rPr lang="en-GB"/>
              <a:t>and </a:t>
            </a:r>
            <a:r>
              <a:rPr lang="en-GB" b="1"/>
              <a:t>methods</a:t>
            </a:r>
            <a:endParaRPr b="1"/>
          </a:p>
        </p:txBody>
      </p:sp>
      <p:sp>
        <p:nvSpPr>
          <p:cNvPr id="144" name="Google Shape;144;p2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45" name="Google Shape;145;p2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46" name="Google Shape;146;p2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47" name="Google Shape;147;p2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Bouncing Ball</a:t>
            </a:r>
            <a:endParaRPr/>
          </a:p>
        </p:txBody>
      </p:sp>
      <p:sp>
        <p:nvSpPr>
          <p:cNvPr id="449" name="Google Shape;449;p64"/>
          <p:cNvSpPr txBox="1"/>
          <p:nvPr/>
        </p:nvSpPr>
        <p:spPr>
          <a:xfrm>
            <a:off x="5063400" y="1158600"/>
            <a:ext cx="37689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But how can we tell when it hit the wall?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know the width of the canvas - it's stored in a variable called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PyAngelo creates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whenever we use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setCanvasSize(...)</a:t>
            </a:r>
            <a:endParaRPr sz="1800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It also stores the height of the canvas in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height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64"/>
          <p:cNvSpPr/>
          <p:nvPr/>
        </p:nvSpPr>
        <p:spPr>
          <a:xfrm>
            <a:off x="1050025" y="1440575"/>
            <a:ext cx="3034500" cy="268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1" name="Google Shape;451;p64"/>
          <p:cNvCxnSpPr/>
          <p:nvPr/>
        </p:nvCxnSpPr>
        <p:spPr>
          <a:xfrm rot="10800000">
            <a:off x="2784650" y="3363750"/>
            <a:ext cx="375600" cy="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2" name="Google Shape;452;p64"/>
          <p:cNvSpPr/>
          <p:nvPr/>
        </p:nvSpPr>
        <p:spPr>
          <a:xfrm>
            <a:off x="3160250" y="2901000"/>
            <a:ext cx="934500" cy="9255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5"/>
          <p:cNvSpPr/>
          <p:nvPr/>
        </p:nvSpPr>
        <p:spPr>
          <a:xfrm>
            <a:off x="1050025" y="1440575"/>
            <a:ext cx="3034500" cy="268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65"/>
          <p:cNvSpPr/>
          <p:nvPr/>
        </p:nvSpPr>
        <p:spPr>
          <a:xfrm>
            <a:off x="3160250" y="2901000"/>
            <a:ext cx="934500" cy="9255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Bouncing Ball</a:t>
            </a:r>
            <a:endParaRPr/>
          </a:p>
        </p:txBody>
      </p:sp>
      <p:sp>
        <p:nvSpPr>
          <p:cNvPr id="460" name="Google Shape;460;p65"/>
          <p:cNvSpPr txBox="1"/>
          <p:nvPr/>
        </p:nvSpPr>
        <p:spPr>
          <a:xfrm>
            <a:off x="5063400" y="1158600"/>
            <a:ext cx="37689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But how can we tell when it hit the wall?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point PyAngelo uses to keep track of our ball is in the centre of the circle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 we know the ball touches the right-side wall when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ball.x + ball.radius = width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65"/>
          <p:cNvSpPr/>
          <p:nvPr/>
        </p:nvSpPr>
        <p:spPr>
          <a:xfrm rot="10800000">
            <a:off x="3589011" y="3319117"/>
            <a:ext cx="71100" cy="96900"/>
          </a:xfrm>
          <a:prstGeom prst="ellipse">
            <a:avLst/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2" name="Google Shape;462;p65"/>
          <p:cNvCxnSpPr>
            <a:stCxn id="461" idx="2"/>
            <a:endCxn id="458" idx="6"/>
          </p:cNvCxnSpPr>
          <p:nvPr/>
        </p:nvCxnSpPr>
        <p:spPr>
          <a:xfrm rot="10800000" flipH="1">
            <a:off x="3660111" y="3363667"/>
            <a:ext cx="434700" cy="3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3" name="Google Shape;463;p65"/>
          <p:cNvSpPr txBox="1"/>
          <p:nvPr/>
        </p:nvSpPr>
        <p:spPr>
          <a:xfrm>
            <a:off x="2735700" y="2478600"/>
            <a:ext cx="143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ball.radius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64" name="Google Shape;464;p65"/>
          <p:cNvCxnSpPr/>
          <p:nvPr/>
        </p:nvCxnSpPr>
        <p:spPr>
          <a:xfrm>
            <a:off x="1058952" y="3367623"/>
            <a:ext cx="2562900" cy="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5" name="Google Shape;465;p65"/>
          <p:cNvSpPr txBox="1"/>
          <p:nvPr/>
        </p:nvSpPr>
        <p:spPr>
          <a:xfrm>
            <a:off x="1651475" y="2967425"/>
            <a:ext cx="82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ball.x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6" name="Google Shape;466;p65"/>
          <p:cNvSpPr/>
          <p:nvPr/>
        </p:nvSpPr>
        <p:spPr>
          <a:xfrm>
            <a:off x="3488325" y="2838725"/>
            <a:ext cx="368550" cy="533925"/>
          </a:xfrm>
          <a:custGeom>
            <a:avLst/>
            <a:gdLst/>
            <a:ahLst/>
            <a:cxnLst/>
            <a:rect l="l" t="t" r="r" b="b"/>
            <a:pathLst>
              <a:path w="14742" h="21357" extrusionOk="0">
                <a:moveTo>
                  <a:pt x="0" y="0"/>
                </a:moveTo>
                <a:cubicBezTo>
                  <a:pt x="2432" y="1068"/>
                  <a:pt x="13408" y="4390"/>
                  <a:pt x="14594" y="6407"/>
                </a:cubicBezTo>
                <a:cubicBezTo>
                  <a:pt x="15781" y="8424"/>
                  <a:pt x="7178" y="9610"/>
                  <a:pt x="7119" y="12102"/>
                </a:cubicBezTo>
                <a:cubicBezTo>
                  <a:pt x="7060" y="14594"/>
                  <a:pt x="13052" y="19815"/>
                  <a:pt x="14238" y="21357"/>
                </a:cubicBezTo>
              </a:path>
            </a:pathLst>
          </a:cu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467" name="Google Shape;467;p65"/>
          <p:cNvCxnSpPr/>
          <p:nvPr/>
        </p:nvCxnSpPr>
        <p:spPr>
          <a:xfrm>
            <a:off x="1076750" y="3897150"/>
            <a:ext cx="30180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8" name="Google Shape;468;p65"/>
          <p:cNvSpPr txBox="1"/>
          <p:nvPr/>
        </p:nvSpPr>
        <p:spPr>
          <a:xfrm>
            <a:off x="2068650" y="3496950"/>
            <a:ext cx="82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6"/>
          <p:cNvSpPr/>
          <p:nvPr/>
        </p:nvSpPr>
        <p:spPr>
          <a:xfrm>
            <a:off x="1050025" y="1440575"/>
            <a:ext cx="3034500" cy="268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66"/>
          <p:cNvSpPr/>
          <p:nvPr/>
        </p:nvSpPr>
        <p:spPr>
          <a:xfrm>
            <a:off x="3160250" y="2901000"/>
            <a:ext cx="934500" cy="9255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Bouncing Ball</a:t>
            </a:r>
            <a:endParaRPr/>
          </a:p>
        </p:txBody>
      </p:sp>
      <p:sp>
        <p:nvSpPr>
          <p:cNvPr id="476" name="Google Shape;476;p66"/>
          <p:cNvSpPr txBox="1"/>
          <p:nvPr/>
        </p:nvSpPr>
        <p:spPr>
          <a:xfrm>
            <a:off x="5063400" y="1158600"/>
            <a:ext cx="37689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can use maths and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statements to check if the ball collides with any wall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 the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statements on the next page to help you make sure the ball always stays on the screen!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66"/>
          <p:cNvSpPr/>
          <p:nvPr/>
        </p:nvSpPr>
        <p:spPr>
          <a:xfrm rot="10800000">
            <a:off x="3589011" y="3319117"/>
            <a:ext cx="71100" cy="96900"/>
          </a:xfrm>
          <a:prstGeom prst="ellipse">
            <a:avLst/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8" name="Google Shape;478;p66"/>
          <p:cNvCxnSpPr>
            <a:stCxn id="477" idx="2"/>
            <a:endCxn id="474" idx="6"/>
          </p:cNvCxnSpPr>
          <p:nvPr/>
        </p:nvCxnSpPr>
        <p:spPr>
          <a:xfrm rot="10800000" flipH="1">
            <a:off x="3660111" y="3363667"/>
            <a:ext cx="434700" cy="39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9" name="Google Shape;479;p66"/>
          <p:cNvSpPr txBox="1"/>
          <p:nvPr/>
        </p:nvSpPr>
        <p:spPr>
          <a:xfrm>
            <a:off x="3534850" y="3028875"/>
            <a:ext cx="685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radius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7"/>
          <p:cNvSpPr/>
          <p:nvPr/>
        </p:nvSpPr>
        <p:spPr>
          <a:xfrm>
            <a:off x="1050025" y="1440575"/>
            <a:ext cx="3034500" cy="268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67"/>
          <p:cNvSpPr/>
          <p:nvPr/>
        </p:nvSpPr>
        <p:spPr>
          <a:xfrm>
            <a:off x="1086825" y="2998900"/>
            <a:ext cx="934500" cy="9255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Bouncing Ball - Left Wall Collision</a:t>
            </a:r>
            <a:endParaRPr/>
          </a:p>
        </p:txBody>
      </p:sp>
      <p:sp>
        <p:nvSpPr>
          <p:cNvPr id="487" name="Google Shape;487;p67"/>
          <p:cNvSpPr/>
          <p:nvPr/>
        </p:nvSpPr>
        <p:spPr>
          <a:xfrm>
            <a:off x="4572000" y="3282600"/>
            <a:ext cx="4229400" cy="10797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(ball.x - ball.radius) &lt;= </a:t>
            </a:r>
            <a:r>
              <a:rPr lang="en-GB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ball.speedX = </a:t>
            </a:r>
            <a:r>
              <a:rPr lang="en-GB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88" name="Google Shape;488;p67"/>
          <p:cNvCxnSpPr/>
          <p:nvPr/>
        </p:nvCxnSpPr>
        <p:spPr>
          <a:xfrm>
            <a:off x="1043275" y="1440575"/>
            <a:ext cx="0" cy="26886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9" name="Google Shape;489;p67"/>
          <p:cNvSpPr txBox="1"/>
          <p:nvPr/>
        </p:nvSpPr>
        <p:spPr>
          <a:xfrm>
            <a:off x="4802250" y="1158600"/>
            <a:ext cx="37689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will create new attributes to store the direction of the ball, let’s call them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speedX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speedY</a:t>
            </a:r>
            <a:endParaRPr sz="1800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tells PyAngelo to make the ball move right</a:t>
            </a:r>
            <a:endParaRPr sz="1800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8"/>
          <p:cNvSpPr/>
          <p:nvPr/>
        </p:nvSpPr>
        <p:spPr>
          <a:xfrm>
            <a:off x="1050025" y="1440575"/>
            <a:ext cx="3034500" cy="268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68"/>
          <p:cNvSpPr/>
          <p:nvPr/>
        </p:nvSpPr>
        <p:spPr>
          <a:xfrm>
            <a:off x="3114449" y="2170225"/>
            <a:ext cx="934500" cy="9255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Bouncing Ball - Right Wall Collision</a:t>
            </a:r>
            <a:endParaRPr/>
          </a:p>
        </p:txBody>
      </p:sp>
      <p:sp>
        <p:nvSpPr>
          <p:cNvPr id="497" name="Google Shape;497;p68"/>
          <p:cNvSpPr/>
          <p:nvPr/>
        </p:nvSpPr>
        <p:spPr>
          <a:xfrm>
            <a:off x="4572000" y="3282600"/>
            <a:ext cx="4229400" cy="10797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(ball.x + ball.radius) &gt;= width: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ball.speedX = </a:t>
            </a:r>
            <a:r>
              <a:rPr lang="en-GB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-1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98" name="Google Shape;498;p68"/>
          <p:cNvCxnSpPr/>
          <p:nvPr/>
        </p:nvCxnSpPr>
        <p:spPr>
          <a:xfrm>
            <a:off x="4091275" y="1440575"/>
            <a:ext cx="0" cy="26886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9" name="Google Shape;499;p68"/>
          <p:cNvSpPr txBox="1"/>
          <p:nvPr/>
        </p:nvSpPr>
        <p:spPr>
          <a:xfrm>
            <a:off x="4802250" y="1158600"/>
            <a:ext cx="3768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tells PyAngelo to make the ball move left</a:t>
            </a:r>
            <a:endParaRPr sz="1800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9"/>
          <p:cNvSpPr/>
          <p:nvPr/>
        </p:nvSpPr>
        <p:spPr>
          <a:xfrm>
            <a:off x="1050025" y="1440575"/>
            <a:ext cx="3034500" cy="268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69"/>
          <p:cNvSpPr/>
          <p:nvPr/>
        </p:nvSpPr>
        <p:spPr>
          <a:xfrm>
            <a:off x="2740724" y="1440575"/>
            <a:ext cx="934500" cy="9255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Bouncing Ball - Top Wall Collision</a:t>
            </a:r>
            <a:endParaRPr/>
          </a:p>
        </p:txBody>
      </p:sp>
      <p:sp>
        <p:nvSpPr>
          <p:cNvPr id="507" name="Google Shape;507;p69"/>
          <p:cNvSpPr/>
          <p:nvPr/>
        </p:nvSpPr>
        <p:spPr>
          <a:xfrm>
            <a:off x="4572000" y="3282600"/>
            <a:ext cx="4229400" cy="10797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(ball.x + ball.radius) &gt;= height: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ball.speedY = </a:t>
            </a:r>
            <a:r>
              <a:rPr lang="en-GB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-1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08" name="Google Shape;508;p69"/>
          <p:cNvCxnSpPr/>
          <p:nvPr/>
        </p:nvCxnSpPr>
        <p:spPr>
          <a:xfrm rot="10800000">
            <a:off x="1050025" y="1413275"/>
            <a:ext cx="30345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9" name="Google Shape;509;p69"/>
          <p:cNvSpPr txBox="1"/>
          <p:nvPr/>
        </p:nvSpPr>
        <p:spPr>
          <a:xfrm>
            <a:off x="4802250" y="1158600"/>
            <a:ext cx="3768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tells PyAngelo to make the ball move down</a:t>
            </a:r>
            <a:endParaRPr sz="1800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0"/>
          <p:cNvSpPr/>
          <p:nvPr/>
        </p:nvSpPr>
        <p:spPr>
          <a:xfrm>
            <a:off x="1050025" y="1440575"/>
            <a:ext cx="3034500" cy="268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70"/>
          <p:cNvSpPr/>
          <p:nvPr/>
        </p:nvSpPr>
        <p:spPr>
          <a:xfrm>
            <a:off x="1978724" y="3193175"/>
            <a:ext cx="934500" cy="9255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Bouncing Ball - Bottom Wall Collision</a:t>
            </a:r>
            <a:endParaRPr/>
          </a:p>
        </p:txBody>
      </p:sp>
      <p:sp>
        <p:nvSpPr>
          <p:cNvPr id="517" name="Google Shape;517;p70"/>
          <p:cNvSpPr/>
          <p:nvPr/>
        </p:nvSpPr>
        <p:spPr>
          <a:xfrm>
            <a:off x="4572000" y="3282600"/>
            <a:ext cx="4229400" cy="10797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(ball.x - ball.radius) &lt;= 0: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ball.speedY = </a:t>
            </a:r>
            <a:r>
              <a:rPr lang="en-GB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18" name="Google Shape;518;p70"/>
          <p:cNvCxnSpPr/>
          <p:nvPr/>
        </p:nvCxnSpPr>
        <p:spPr>
          <a:xfrm rot="10800000">
            <a:off x="1050025" y="4156475"/>
            <a:ext cx="30345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9" name="Google Shape;519;p70"/>
          <p:cNvSpPr txBox="1"/>
          <p:nvPr/>
        </p:nvSpPr>
        <p:spPr>
          <a:xfrm>
            <a:off x="4802250" y="1158600"/>
            <a:ext cx="3768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tells PyAngelo to make the ball move up</a:t>
            </a:r>
            <a:endParaRPr sz="1800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05.04 - Bouncing Ball</a:t>
            </a:r>
            <a:endParaRPr/>
          </a:p>
        </p:txBody>
      </p:sp>
      <p:grpSp>
        <p:nvGrpSpPr>
          <p:cNvPr id="525" name="Google Shape;525;p7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26" name="Google Shape;526;p7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27" name="Google Shape;527;p7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8" name="Google Shape;528;p71"/>
          <p:cNvSpPr txBox="1"/>
          <p:nvPr/>
        </p:nvSpPr>
        <p:spPr>
          <a:xfrm>
            <a:off x="380850" y="4162025"/>
            <a:ext cx="8382300" cy="69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Bouncing Ball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Check out this code to see everything we just did all tied together to make the ball bounce in the canvas!</a:t>
            </a:r>
            <a:endParaRPr/>
          </a:p>
        </p:txBody>
      </p:sp>
      <p:pic>
        <p:nvPicPr>
          <p:cNvPr id="530" name="Google Shape;530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2550" y="2148525"/>
            <a:ext cx="1838899" cy="184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05.03 - Bouncing Around</a:t>
            </a:r>
            <a:endParaRPr/>
          </a:p>
        </p:txBody>
      </p:sp>
      <p:grpSp>
        <p:nvGrpSpPr>
          <p:cNvPr id="536" name="Google Shape;536;p7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37" name="Google Shape;537;p7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38" name="Google Shape;538;p7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9" name="Google Shape;539;p72"/>
          <p:cNvSpPr txBox="1"/>
          <p:nvPr/>
        </p:nvSpPr>
        <p:spPr>
          <a:xfrm>
            <a:off x="380850" y="4162025"/>
            <a:ext cx="8382300" cy="69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05.04 - Bouncing Around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0" name="Google Shape;540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Correct the code and fill in the blanks so that the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ball</a:t>
            </a:r>
            <a:r>
              <a:rPr lang="en-GB"/>
              <a:t> bounces around the box.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Use the code we just ran through to help you out – the demo code will help too!</a:t>
            </a:r>
            <a:endParaRPr/>
          </a:p>
        </p:txBody>
      </p:sp>
      <p:pic>
        <p:nvPicPr>
          <p:cNvPr id="541" name="Google Shape;541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3475" y="2252575"/>
            <a:ext cx="1757050" cy="17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Extension - Bouncing Around </a:t>
            </a:r>
            <a:endParaRPr/>
          </a:p>
        </p:txBody>
      </p:sp>
      <p:grpSp>
        <p:nvGrpSpPr>
          <p:cNvPr id="547" name="Google Shape;547;p7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48" name="Google Shape;548;p7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49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49" name="Google Shape;549;p7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0" name="Google Shape;550;p73"/>
          <p:cNvSpPr txBox="1"/>
          <p:nvPr/>
        </p:nvSpPr>
        <p:spPr>
          <a:xfrm>
            <a:off x="380850" y="4162025"/>
            <a:ext cx="8382300" cy="69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05.04 - Bouncing Around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Make the ball change colours every time it hits a wall</a:t>
            </a:r>
            <a:endParaRPr/>
          </a:p>
        </p:txBody>
      </p:sp>
      <p:pic>
        <p:nvPicPr>
          <p:cNvPr id="552" name="Google Shape;552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3475" y="2252575"/>
            <a:ext cx="1757050" cy="17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05.01 - A Simple Ball Animation</a:t>
            </a:r>
            <a:endParaRPr/>
          </a:p>
        </p:txBody>
      </p:sp>
      <p:grpSp>
        <p:nvGrpSpPr>
          <p:cNvPr id="153" name="Google Shape;153;p2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54" name="Google Shape;154;p2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55" name="Google Shape;155;p2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6" name="Google Shape;156;p29"/>
          <p:cNvSpPr txBox="1"/>
          <p:nvPr/>
        </p:nvSpPr>
        <p:spPr>
          <a:xfrm>
            <a:off x="380850" y="4162025"/>
            <a:ext cx="8382300" cy="69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A Simple Ball Animation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Run this program! Can you make the ball move faster? Can you add a second ball? </a:t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0275" y="2013775"/>
            <a:ext cx="1843450" cy="18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Extension - Use another sprite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58" name="Google Shape;558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02600" cy="12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Try to get another sprite bouncing around the screen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There are some more sprites you can use listed below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PRO TIP -</a:t>
            </a:r>
            <a:r>
              <a:rPr lang="en-GB"/>
              <a:t> use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TextSprite(...)</a:t>
            </a:r>
            <a:r>
              <a:rPr lang="en-GB"/>
              <a:t> to bring emojis into PyAngelo</a:t>
            </a:r>
            <a:endParaRPr/>
          </a:p>
        </p:txBody>
      </p:sp>
      <p:sp>
        <p:nvSpPr>
          <p:cNvPr id="559" name="Google Shape;559;p7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560" name="Google Shape;560;p74"/>
          <p:cNvSpPr/>
          <p:nvPr/>
        </p:nvSpPr>
        <p:spPr>
          <a:xfrm>
            <a:off x="232050" y="2517275"/>
            <a:ext cx="4229400" cy="6864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rect = RectangleSprite(x, y, width, height)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1" name="Google Shape;561;p74"/>
          <p:cNvSpPr/>
          <p:nvPr/>
        </p:nvSpPr>
        <p:spPr>
          <a:xfrm>
            <a:off x="4682550" y="2517275"/>
            <a:ext cx="4229400" cy="6864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text = TextSprite("👻", x, y, size)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2" name="Google Shape;562;p74"/>
          <p:cNvSpPr/>
          <p:nvPr/>
        </p:nvSpPr>
        <p:spPr>
          <a:xfrm>
            <a:off x="1180950" y="3666300"/>
            <a:ext cx="2331600" cy="747600"/>
          </a:xfrm>
          <a:prstGeom prst="rect">
            <a:avLst/>
          </a:prstGeom>
          <a:solidFill>
            <a:srgbClr val="76A5A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74"/>
          <p:cNvSpPr txBox="1"/>
          <p:nvPr/>
        </p:nvSpPr>
        <p:spPr>
          <a:xfrm>
            <a:off x="5934000" y="3496275"/>
            <a:ext cx="17265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200" baseline="30000">
                <a:latin typeface="Roboto"/>
                <a:ea typeface="Roboto"/>
                <a:cs typeface="Roboto"/>
                <a:sym typeface="Roboto"/>
              </a:rPr>
              <a:t>👻</a:t>
            </a:r>
            <a:endParaRPr sz="11200" baseline="30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69" name="Google Shape;569;p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>
                <a:solidFill>
                  <a:srgbClr val="E93761"/>
                </a:solidFill>
              </a:rPr>
              <a:t>Object oriented programming</a:t>
            </a:r>
            <a:r>
              <a:rPr lang="en-GB" b="1"/>
              <a:t> </a:t>
            </a:r>
            <a:r>
              <a:rPr lang="en-GB"/>
              <a:t>stores all the information about an object as </a:t>
            </a:r>
            <a:r>
              <a:rPr lang="en-GB" b="1">
                <a:solidFill>
                  <a:srgbClr val="E93761"/>
                </a:solidFill>
              </a:rPr>
              <a:t>attributes</a:t>
            </a:r>
            <a:r>
              <a:rPr lang="en-GB"/>
              <a:t> and what actions you can perform on the object as </a:t>
            </a:r>
            <a:r>
              <a:rPr lang="en-GB" b="1">
                <a:solidFill>
                  <a:srgbClr val="E93761"/>
                </a:solidFill>
              </a:rPr>
              <a:t>methods</a:t>
            </a:r>
            <a:endParaRPr>
              <a:solidFill>
                <a:srgbClr val="E9376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PyAngelo has a sprite library which defines the following classes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CircleSprite(...)</a:t>
            </a:r>
            <a:endParaRPr sz="1800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RectangleSprite(...)</a:t>
            </a:r>
            <a:endParaRPr sz="1800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TextSprite(...)</a:t>
            </a:r>
            <a:endParaRPr sz="1800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of these classes have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setColour(...)</a:t>
            </a:r>
            <a:r>
              <a:rPr lang="en-GB"/>
              <a:t>,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draw(...)</a:t>
            </a:r>
            <a:r>
              <a:rPr lang="en-GB"/>
              <a:t>,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moveBy(...)</a:t>
            </a:r>
            <a:r>
              <a:rPr lang="en-GB"/>
              <a:t>, and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 moveTo(...)</a:t>
            </a:r>
            <a:r>
              <a:rPr lang="en-GB"/>
              <a:t> methods</a:t>
            </a:r>
            <a:endParaRPr/>
          </a:p>
        </p:txBody>
      </p:sp>
      <p:sp>
        <p:nvSpPr>
          <p:cNvPr id="570" name="Google Shape;570;p7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571" name="Google Shape;571;p7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72" name="Google Shape;572;p7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73" name="Google Shape;573;p7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6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License Information</a:t>
            </a:r>
            <a:endParaRPr/>
          </a:p>
        </p:txBody>
      </p:sp>
      <p:sp>
        <p:nvSpPr>
          <p:cNvPr id="580" name="Google Shape;580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These </a:t>
            </a:r>
            <a:r>
              <a:rPr lang="en-GB" sz="1400" u="sng">
                <a:solidFill>
                  <a:schemeClr val="hlink"/>
                </a:solidFill>
                <a:hlinkClick r:id="rId3"/>
              </a:rPr>
              <a:t>CS in Schools</a:t>
            </a:r>
            <a:r>
              <a:rPr lang="en-GB" sz="1400"/>
              <a:t> lessons plans, worksheets, and other materials were created by the CS in Schools Team. They are licensed under a </a:t>
            </a:r>
            <a:r>
              <a:rPr lang="en-GB" sz="1400" u="sng">
                <a:solidFill>
                  <a:schemeClr val="hlink"/>
                </a:solidFill>
                <a:hlinkClick r:id="rId4"/>
              </a:rPr>
              <a:t>Creative Commons Attribution-ShareAlike 4.0 International License</a:t>
            </a:r>
            <a:r>
              <a:rPr lang="en-GB" sz="1400"/>
              <a:t>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581" name="Google Shape;581;p7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582" name="Google Shape;582;p7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83" name="Google Shape;583;p7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84" name="Google Shape;584;p76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Unpacking the code…</a:t>
            </a:r>
            <a:endParaRPr/>
          </a:p>
        </p:txBody>
      </p:sp>
      <p:sp>
        <p:nvSpPr>
          <p:cNvPr id="164" name="Google Shape;164;p30"/>
          <p:cNvSpPr/>
          <p:nvPr/>
        </p:nvSpPr>
        <p:spPr>
          <a:xfrm>
            <a:off x="311700" y="1158600"/>
            <a:ext cx="4876200" cy="37356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ballX =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ballY =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ballRadius =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background(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circle(ballX, ballY, ballRadius)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ballX = ballX +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ballY = ballY +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sleep(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0.005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Unpacking the code…</a:t>
            </a:r>
            <a:endParaRPr/>
          </a:p>
        </p:txBody>
      </p:sp>
      <p:sp>
        <p:nvSpPr>
          <p:cNvPr id="170" name="Google Shape;170;p31"/>
          <p:cNvSpPr/>
          <p:nvPr/>
        </p:nvSpPr>
        <p:spPr>
          <a:xfrm>
            <a:off x="311700" y="1158600"/>
            <a:ext cx="4876200" cy="37356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ballX =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ballY =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ballRadius =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background(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circle(ballX, ballY, ballRadius)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ballX = ballX +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ballY = ballY +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sleep(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0.005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1" name="Google Shape;171;p31"/>
          <p:cNvSpPr txBox="1"/>
          <p:nvPr/>
        </p:nvSpPr>
        <p:spPr>
          <a:xfrm>
            <a:off x="5441700" y="1158600"/>
            <a:ext cx="3390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These are all the variables that define the position and size of the ball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31"/>
          <p:cNvSpPr/>
          <p:nvPr/>
        </p:nvSpPr>
        <p:spPr>
          <a:xfrm>
            <a:off x="414500" y="2034800"/>
            <a:ext cx="1931100" cy="7818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Unpacking the code…</a:t>
            </a:r>
            <a:endParaRPr/>
          </a:p>
        </p:txBody>
      </p:sp>
      <p:sp>
        <p:nvSpPr>
          <p:cNvPr id="178" name="Google Shape;178;p32"/>
          <p:cNvSpPr txBox="1"/>
          <p:nvPr/>
        </p:nvSpPr>
        <p:spPr>
          <a:xfrm>
            <a:off x="5441700" y="1158600"/>
            <a:ext cx="33906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is where we update and use the variables to move the ball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circle(...)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draws the ball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other two highlighted lines move the balls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GB" sz="1800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coordinates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2"/>
          <p:cNvSpPr/>
          <p:nvPr/>
        </p:nvSpPr>
        <p:spPr>
          <a:xfrm>
            <a:off x="311700" y="1158600"/>
            <a:ext cx="4876200" cy="37356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ballX =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ballY =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ballRadius =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background(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circle(ballX, ballY, ballRadius)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ballX = ballX +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ballY = ballY +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6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sleep(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0.005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0" name="Google Shape;180;p32"/>
          <p:cNvSpPr/>
          <p:nvPr/>
        </p:nvSpPr>
        <p:spPr>
          <a:xfrm>
            <a:off x="889696" y="3283100"/>
            <a:ext cx="4056000" cy="7818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Unpacking the code…</a:t>
            </a:r>
            <a:endParaRPr/>
          </a:p>
        </p:txBody>
      </p:sp>
      <p:sp>
        <p:nvSpPr>
          <p:cNvPr id="186" name="Google Shape;186;p33"/>
          <p:cNvSpPr/>
          <p:nvPr/>
        </p:nvSpPr>
        <p:spPr>
          <a:xfrm>
            <a:off x="311700" y="1158600"/>
            <a:ext cx="4876200" cy="37356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ballX =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ballY =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ballRadius =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background(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circle(ballX, ballY, ballRadius)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ballX = ballX +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ballY = ballY +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sleep(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0.005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7" name="Google Shape;187;p33"/>
          <p:cNvSpPr txBox="1"/>
          <p:nvPr/>
        </p:nvSpPr>
        <p:spPr>
          <a:xfrm>
            <a:off x="5441700" y="1158600"/>
            <a:ext cx="33906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Having so many variables can get confusing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What if we wanted to add another ball?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would have to change the variables to something like: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ball1X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ball2X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ball1Y</a:t>
            </a:r>
            <a:endParaRPr sz="1800">
              <a:solidFill>
                <a:srgbClr val="E9376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3101</Words>
  <Application>Microsoft Office PowerPoint</Application>
  <PresentationFormat>On-screen Show (16:9)</PresentationFormat>
  <Paragraphs>473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Caveat</vt:lpstr>
      <vt:lpstr>Francois One</vt:lpstr>
      <vt:lpstr>Roboto</vt:lpstr>
      <vt:lpstr>Arial</vt:lpstr>
      <vt:lpstr>Roboto Mono</vt:lpstr>
      <vt:lpstr>Simple Light</vt:lpstr>
      <vt:lpstr>Simple Light</vt:lpstr>
      <vt:lpstr>Lesson 5</vt:lpstr>
      <vt:lpstr>Previously, on CS in Schools...</vt:lpstr>
      <vt:lpstr>Previously, on CS in Schools...</vt:lpstr>
      <vt:lpstr>Learning objectives</vt:lpstr>
      <vt:lpstr>Demo 05.01 - A Simple Ball Animation</vt:lpstr>
      <vt:lpstr>Unpacking the code…</vt:lpstr>
      <vt:lpstr>Unpacking the code…</vt:lpstr>
      <vt:lpstr>Unpacking the code…</vt:lpstr>
      <vt:lpstr>Unpacking the code…</vt:lpstr>
      <vt:lpstr>Unpacking the code…</vt:lpstr>
      <vt:lpstr>Unpacking the code…</vt:lpstr>
      <vt:lpstr>How to Create an Object</vt:lpstr>
      <vt:lpstr>Creating an object using CircleSprite</vt:lpstr>
      <vt:lpstr>Creating an object using CircleSprite</vt:lpstr>
      <vt:lpstr>Creating an object using CircleSprite</vt:lpstr>
      <vt:lpstr>Creating an object using CircleSprite</vt:lpstr>
      <vt:lpstr>Creating an object using CircleSprite</vt:lpstr>
      <vt:lpstr>Activity 05.01 - Kickin’ Goals!</vt:lpstr>
      <vt:lpstr>More Methods</vt:lpstr>
      <vt:lpstr>setColour(R, G, B)</vt:lpstr>
      <vt:lpstr>moveTo(x, y)</vt:lpstr>
      <vt:lpstr>moveBy(x, y)</vt:lpstr>
      <vt:lpstr>Demo 05.02 - Ball Object Animation</vt:lpstr>
      <vt:lpstr>Unpacking the code…</vt:lpstr>
      <vt:lpstr>Unpacking the code…</vt:lpstr>
      <vt:lpstr>Unpacking the code…</vt:lpstr>
      <vt:lpstr>Unpacking the code…</vt:lpstr>
      <vt:lpstr>Unpacking the code…</vt:lpstr>
      <vt:lpstr>Unpacking the code…</vt:lpstr>
      <vt:lpstr>Activity 05.02 - Penalty kick</vt:lpstr>
      <vt:lpstr>Recap - Class vs Object </vt:lpstr>
      <vt:lpstr>Recap - Attribute vs Method</vt:lpstr>
      <vt:lpstr>Demo: Bouncing DVD Logo</vt:lpstr>
      <vt:lpstr>Demo 05.03 - Bouncing DVD Logo</vt:lpstr>
      <vt:lpstr>Demo 05.03 - Bouncing DVD Logo</vt:lpstr>
      <vt:lpstr>Bouncing Ball</vt:lpstr>
      <vt:lpstr>Bouncing Ball</vt:lpstr>
      <vt:lpstr>Bouncing Ball</vt:lpstr>
      <vt:lpstr>Bouncing Ball</vt:lpstr>
      <vt:lpstr>Bouncing Ball</vt:lpstr>
      <vt:lpstr>Bouncing Ball</vt:lpstr>
      <vt:lpstr>Bouncing Ball</vt:lpstr>
      <vt:lpstr>Bouncing Ball - Left Wall Collision</vt:lpstr>
      <vt:lpstr>Bouncing Ball - Right Wall Collision</vt:lpstr>
      <vt:lpstr>Bouncing Ball - Top Wall Collision</vt:lpstr>
      <vt:lpstr>Bouncing Ball - Bottom Wall Collision</vt:lpstr>
      <vt:lpstr>Demo 05.04 - Bouncing Ball</vt:lpstr>
      <vt:lpstr>Activity 05.03 - Bouncing Around</vt:lpstr>
      <vt:lpstr>Extension - Bouncing Around </vt:lpstr>
      <vt:lpstr>Extension - Use another sprite</vt:lpstr>
      <vt:lpstr>Summary</vt:lpstr>
      <vt:lpstr>License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5</dc:title>
  <cp:lastModifiedBy>DUARTE PROENÇA Ricardo</cp:lastModifiedBy>
  <cp:revision>5</cp:revision>
  <dcterms:modified xsi:type="dcterms:W3CDTF">2024-05-07T10:02:49Z</dcterms:modified>
</cp:coreProperties>
</file>