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9144000" cy="5143500" type="screen16x9"/>
  <p:notesSz cx="6858000" cy="9144000"/>
  <p:embeddedFontLst>
    <p:embeddedFont>
      <p:font typeface="Francois One" panose="020B0604020202020204" charset="0"/>
      <p:regular r:id="rId31"/>
    </p:embeddedFont>
    <p:embeddedFont>
      <p:font typeface="Roboto" panose="02000000000000000000" pitchFamily="2" charset="0"/>
      <p:regular r:id="rId32"/>
      <p:bold r:id="rId33"/>
      <p:italic r:id="rId34"/>
      <p:boldItalic r:id="rId35"/>
    </p:embeddedFont>
    <p:embeddedFont>
      <p:font typeface="Roboto Mono"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d87c4045d0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d87c4045d0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1f96008901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1f96008901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903c59b9e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1903c59b9e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1f96008901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1f96008901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f96008901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1f96008901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1f96008901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1f96008901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1f96008901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1f96008901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1f96008901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1f96008901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1f96008901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1f96008901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1903c59b9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1903c59b9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1f96008901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1f96008901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89e9746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89e9746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Answers:</a:t>
            </a:r>
            <a:endParaRPr/>
          </a:p>
          <a:p>
            <a:pPr marL="457200" lvl="0" indent="-298450" algn="l" rtl="0">
              <a:spcBef>
                <a:spcPts val="0"/>
              </a:spcBef>
              <a:spcAft>
                <a:spcPts val="0"/>
              </a:spcAft>
              <a:buSzPts val="1100"/>
              <a:buChar char="-"/>
            </a:pPr>
            <a:r>
              <a:rPr lang="en-GB"/>
              <a:t>ball</a:t>
            </a:r>
            <a:endParaRPr/>
          </a:p>
          <a:p>
            <a:pPr marL="457200" lvl="0" indent="-298450" algn="l" rtl="0">
              <a:spcBef>
                <a:spcPts val="0"/>
              </a:spcBef>
              <a:spcAft>
                <a:spcPts val="0"/>
              </a:spcAft>
              <a:buSzPts val="1100"/>
              <a:buChar char="-"/>
            </a:pPr>
            <a:r>
              <a:rPr lang="en-GB"/>
              <a:t>ball.x, ball.y, ball.radius</a:t>
            </a:r>
            <a:endParaRPr/>
          </a:p>
          <a:p>
            <a:pPr marL="457200" lvl="0" indent="-298450" algn="l" rtl="0">
              <a:spcBef>
                <a:spcPts val="0"/>
              </a:spcBef>
              <a:spcAft>
                <a:spcPts val="0"/>
              </a:spcAft>
              <a:buSzPts val="1100"/>
              <a:buChar char="-"/>
            </a:pPr>
            <a:r>
              <a:rPr lang="en-GB"/>
              <a:t>draw(), moveBy(), moveTo(), setColour()</a:t>
            </a:r>
            <a:endParaRPr/>
          </a:p>
          <a:p>
            <a:pPr marL="457200" lvl="0" indent="-298450" algn="l" rtl="0">
              <a:spcBef>
                <a:spcPts val="0"/>
              </a:spcBef>
              <a:spcAft>
                <a:spcPts val="0"/>
              </a:spcAft>
              <a:buSzPts val="1100"/>
              <a:buChar char="-"/>
            </a:pPr>
            <a:r>
              <a:rPr lang="en-GB"/>
              <a:t>CircleSprite class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1f96008901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1f96008901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1f96008901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1f96008901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1f96008901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1f96008901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1903c59b9e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1903c59b9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The images used to make sprites have a perimeter that does not match the image you see exactly. This perimeter, or bounding box, is hidden by PyAngelo, but it forms the rectangle that is used to determine if Sprites are colliding, in the demo we made it so you can see the hidden rectangle</a:t>
            </a:r>
            <a:br>
              <a:rPr lang="en-GB"/>
            </a:br>
            <a:endParaRPr/>
          </a:p>
          <a:p>
            <a:pPr marL="457200" lvl="0" indent="-298450" algn="l" rtl="0">
              <a:spcBef>
                <a:spcPts val="0"/>
              </a:spcBef>
              <a:spcAft>
                <a:spcPts val="0"/>
              </a:spcAft>
              <a:buSzPts val="1100"/>
              <a:buChar char="-"/>
            </a:pPr>
            <a:r>
              <a:rPr lang="en-GB"/>
              <a:t>The alien takes up more of the perimeter and so the bounding boxes method would look more realistic with the alien image rather than the image of the PyAngelo snake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1903c59b9e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1903c59b9e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1903c59b9e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1903c59b9e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12ca986fde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112ca986fde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1f96008901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1f96008901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87c4045d0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87c4045d0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1f9600890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1f96008901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1d69be46a8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1d69be46a8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f960089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f960089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1f9600890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1f9600890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1f9600890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1f9600890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.moveTo - moves to the specified x and y</a:t>
            </a:r>
            <a:endParaRPr/>
          </a:p>
          <a:p>
            <a:pPr marL="0" lvl="0" indent="0" algn="l" rtl="0">
              <a:spcBef>
                <a:spcPts val="0"/>
              </a:spcBef>
              <a:spcAft>
                <a:spcPts val="0"/>
              </a:spcAft>
              <a:buNone/>
            </a:pPr>
            <a:r>
              <a:rPr lang="en-GB"/>
              <a:t>.moveBy - adds the specified x and y onto the existing x and y</a:t>
            </a:r>
            <a:endParaRPr/>
          </a:p>
          <a:p>
            <a:pPr marL="0" lvl="0" indent="0" algn="l" rtl="0">
              <a:spcBef>
                <a:spcPts val="0"/>
              </a:spcBef>
              <a:spcAft>
                <a:spcPts val="0"/>
              </a:spcAft>
              <a:buNone/>
            </a:pPr>
            <a:r>
              <a:rPr lang="en-GB"/>
              <a:t>.setColour - sets the colour of the sprite</a:t>
            </a:r>
            <a:endParaRPr/>
          </a:p>
          <a:p>
            <a:pPr marL="0" lvl="0" indent="0" algn="l" rtl="0">
              <a:spcBef>
                <a:spcPts val="0"/>
              </a:spcBef>
              <a:spcAft>
                <a:spcPts val="0"/>
              </a:spcAft>
              <a:buNone/>
            </a:pPr>
            <a:r>
              <a:rPr lang="en-GB"/>
              <a:t>.draw - draws the sprite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1f96008901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1f96008901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C2A4A"/>
        </a:solidFill>
        <a:effectLst/>
      </p:bgPr>
    </p:bg>
    <p:spTree>
      <p:nvGrpSpPr>
        <p:cNvPr id="1" name="Shape 54"/>
        <p:cNvGrpSpPr/>
        <p:nvPr/>
      </p:nvGrpSpPr>
      <p:grpSpPr>
        <a:xfrm>
          <a:off x="0" y="0"/>
          <a:ext cx="0" cy="0"/>
          <a:chOff x="0" y="0"/>
          <a:chExt cx="0" cy="0"/>
        </a:xfrm>
      </p:grpSpPr>
      <p:sp>
        <p:nvSpPr>
          <p:cNvPr id="55" name="Google Shape;55;p14"/>
          <p:cNvSpPr/>
          <p:nvPr/>
        </p:nvSpPr>
        <p:spPr>
          <a:xfrm rot="-5400000" flipH="1">
            <a:off x="4955688" y="961013"/>
            <a:ext cx="5149325" cy="3227300"/>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txBox="1">
            <a:spLocks noGrp="1"/>
          </p:cNvSpPr>
          <p:nvPr>
            <p:ph type="ctrTitle"/>
          </p:nvPr>
        </p:nvSpPr>
        <p:spPr>
          <a:xfrm>
            <a:off x="311700" y="528325"/>
            <a:ext cx="8520600" cy="10497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5200"/>
              <a:buFont typeface="Francois One"/>
              <a:buNone/>
              <a:defRPr sz="5200">
                <a:solidFill>
                  <a:srgbClr val="FFFFFF"/>
                </a:solidFill>
                <a:latin typeface="Francois One"/>
                <a:ea typeface="Francois One"/>
                <a:cs typeface="Francois One"/>
                <a:sym typeface="Francois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311700" y="1614925"/>
            <a:ext cx="85206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0DDAE"/>
              </a:buClr>
              <a:buSzPts val="2800"/>
              <a:buFont typeface="Francois One"/>
              <a:buNone/>
              <a:defRPr sz="2800">
                <a:solidFill>
                  <a:srgbClr val="30DDAE"/>
                </a:solidFill>
                <a:latin typeface="Francois One"/>
                <a:ea typeface="Francois One"/>
                <a:cs typeface="Francois One"/>
                <a:sym typeface="Francois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25326F"/>
              </a:buClr>
              <a:buSzPts val="3600"/>
              <a:buFont typeface="Francois One"/>
              <a:buNone/>
              <a:defRPr sz="3600">
                <a:solidFill>
                  <a:srgbClr val="25326F"/>
                </a:solidFill>
                <a:latin typeface="Francois One"/>
                <a:ea typeface="Francois One"/>
                <a:cs typeface="Francois One"/>
                <a:sym typeface="Francoi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1" name="Google Shape;6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62" name="Google Shape;62;p15"/>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1600"/>
              </a:spcBef>
              <a:spcAft>
                <a:spcPts val="0"/>
              </a:spcAft>
              <a:buSzPts val="1400"/>
              <a:buFont typeface="Roboto"/>
              <a:buChar char="○"/>
              <a:defRPr>
                <a:latin typeface="Roboto"/>
                <a:ea typeface="Roboto"/>
                <a:cs typeface="Roboto"/>
                <a:sym typeface="Roboto"/>
              </a:defRPr>
            </a:lvl2pPr>
            <a:lvl3pPr marL="1371600" lvl="2" indent="-317500" rtl="0">
              <a:spcBef>
                <a:spcPts val="1600"/>
              </a:spcBef>
              <a:spcAft>
                <a:spcPts val="0"/>
              </a:spcAft>
              <a:buSzPts val="1400"/>
              <a:buFont typeface="Roboto"/>
              <a:buChar char="■"/>
              <a:defRPr>
                <a:latin typeface="Roboto"/>
                <a:ea typeface="Roboto"/>
                <a:cs typeface="Roboto"/>
                <a:sym typeface="Roboto"/>
              </a:defRPr>
            </a:lvl3pPr>
            <a:lvl4pPr marL="1828800" lvl="3" indent="-317500" rtl="0">
              <a:spcBef>
                <a:spcPts val="1600"/>
              </a:spcBef>
              <a:spcAft>
                <a:spcPts val="0"/>
              </a:spcAft>
              <a:buSzPts val="1400"/>
              <a:buFont typeface="Roboto"/>
              <a:buChar char="●"/>
              <a:defRPr>
                <a:latin typeface="Roboto"/>
                <a:ea typeface="Roboto"/>
                <a:cs typeface="Roboto"/>
                <a:sym typeface="Roboto"/>
              </a:defRPr>
            </a:lvl4pPr>
            <a:lvl5pPr marL="2286000" lvl="4" indent="-317500" rtl="0">
              <a:spcBef>
                <a:spcPts val="1600"/>
              </a:spcBef>
              <a:spcAft>
                <a:spcPts val="0"/>
              </a:spcAft>
              <a:buSzPts val="1400"/>
              <a:buFont typeface="Roboto"/>
              <a:buChar char="○"/>
              <a:defRPr>
                <a:latin typeface="Roboto"/>
                <a:ea typeface="Roboto"/>
                <a:cs typeface="Roboto"/>
                <a:sym typeface="Roboto"/>
              </a:defRPr>
            </a:lvl5pPr>
            <a:lvl6pPr marL="2743200" lvl="5" indent="-317500" rtl="0">
              <a:spcBef>
                <a:spcPts val="1600"/>
              </a:spcBef>
              <a:spcAft>
                <a:spcPts val="0"/>
              </a:spcAft>
              <a:buSzPts val="1400"/>
              <a:buFont typeface="Roboto"/>
              <a:buChar char="■"/>
              <a:defRPr>
                <a:latin typeface="Roboto"/>
                <a:ea typeface="Roboto"/>
                <a:cs typeface="Roboto"/>
                <a:sym typeface="Roboto"/>
              </a:defRPr>
            </a:lvl6pPr>
            <a:lvl7pPr marL="3200400" lvl="6" indent="-317500" rtl="0">
              <a:spcBef>
                <a:spcPts val="1600"/>
              </a:spcBef>
              <a:spcAft>
                <a:spcPts val="0"/>
              </a:spcAft>
              <a:buSzPts val="1400"/>
              <a:buFont typeface="Roboto"/>
              <a:buChar char="●"/>
              <a:defRPr>
                <a:latin typeface="Roboto"/>
                <a:ea typeface="Roboto"/>
                <a:cs typeface="Roboto"/>
                <a:sym typeface="Roboto"/>
              </a:defRPr>
            </a:lvl7pPr>
            <a:lvl8pPr marL="3657600" lvl="7" indent="-317500" rtl="0">
              <a:spcBef>
                <a:spcPts val="1600"/>
              </a:spcBef>
              <a:spcAft>
                <a:spcPts val="0"/>
              </a:spcAft>
              <a:buSzPts val="1400"/>
              <a:buFont typeface="Roboto"/>
              <a:buChar char="○"/>
              <a:defRPr>
                <a:latin typeface="Roboto"/>
                <a:ea typeface="Roboto"/>
                <a:cs typeface="Roboto"/>
                <a:sym typeface="Roboto"/>
              </a:defRPr>
            </a:lvl8pPr>
            <a:lvl9pPr marL="4114800" lvl="8" indent="-317500" rtl="0">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66" name="Google Shape;6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67" name="Google Shape;67;p16"/>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73" name="Google Shape;73;p17"/>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5326F"/>
              </a:buClr>
              <a:buSzPts val="2800"/>
              <a:buNone/>
              <a:defRPr>
                <a:solidFill>
                  <a:srgbClr val="25326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6" name="Google Shape;7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77" name="Google Shape;77;p18"/>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1" name="Google Shape;81;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82" name="Google Shape;82;p19"/>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5" name="Google Shape;8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9" name="Google Shape;89;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 name="Google Shape;90;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1" name="Google Shape;91;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2"/>
        <p:cNvGrpSpPr/>
        <p:nvPr/>
      </p:nvGrpSpPr>
      <p:grpSpPr>
        <a:xfrm>
          <a:off x="0" y="0"/>
          <a:ext cx="0" cy="0"/>
          <a:chOff x="0" y="0"/>
          <a:chExt cx="0" cy="0"/>
        </a:xfrm>
      </p:grpSpPr>
      <p:sp>
        <p:nvSpPr>
          <p:cNvPr id="93" name="Google Shape;93;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94" name="Google Shape;9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5"/>
        <p:cNvGrpSpPr/>
        <p:nvPr/>
      </p:nvGrpSpPr>
      <p:grpSpPr>
        <a:xfrm>
          <a:off x="0" y="0"/>
          <a:ext cx="0" cy="0"/>
          <a:chOff x="0" y="0"/>
          <a:chExt cx="0" cy="0"/>
        </a:xfrm>
      </p:grpSpPr>
      <p:sp>
        <p:nvSpPr>
          <p:cNvPr id="96" name="Google Shape;96;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7" name="Google Shape;97;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8" name="Google Shape;98;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5326F"/>
              </a:buClr>
              <a:buSzPts val="2800"/>
              <a:buFont typeface="Francois One"/>
              <a:buNone/>
              <a:defRPr sz="2800">
                <a:solidFill>
                  <a:srgbClr val="25326F"/>
                </a:solidFill>
                <a:latin typeface="Francois One"/>
                <a:ea typeface="Francois One"/>
                <a:cs typeface="Francois One"/>
                <a:sym typeface="Francois On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hyperlink" Target="https://pyangelo.com/sketch/bc1046163649b59a431fceba834c33a2" TargetMode="External"/><Relationship Id="rId5" Type="http://schemas.openxmlformats.org/officeDocument/2006/relationships/hyperlink" Target="https://csinschools.io/graph/0602d"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hyperlink" Target="https://pyangelo.com/reference#constant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hyperlink" Target="https://pyangelo.com/sketch/75fd8433e4f6585e315dd6071b205415"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hyperlink" Target="https://pyangelo.com/sketch/ae4e1978c7202ff12b74d8b03e150a2b" TargetMode="External"/><Relationship Id="rId4" Type="http://schemas.openxmlformats.org/officeDocument/2006/relationships/hyperlink" Target="https://csinschools.io/graph/0603d"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hyperlink" Target="https://pyangelo.com/sketch/cccabc341dc34ab638171f6f31331e69"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hyperlink" Target="https://csinschools.com/" TargetMode="External"/><Relationship Id="rId2" Type="http://schemas.openxmlformats.org/officeDocument/2006/relationships/notesSlide" Target="../notesSlides/notesSlide27.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hyperlink" Target="https://creativecommons.org/licenses/by-sa/4.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hyperlink" Target="https://pyangelo.com/sketch/2a5f8fd034e44088012a63d9e094d9e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hyperlink" Target="https://pyangelo.com/sketch/8d9fc4b14b2bec804602d662b5512df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C2A4A"/>
        </a:solidFill>
        <a:effectLst/>
      </p:bgPr>
    </p:bg>
    <p:spTree>
      <p:nvGrpSpPr>
        <p:cNvPr id="1" name="Shape 104"/>
        <p:cNvGrpSpPr/>
        <p:nvPr/>
      </p:nvGrpSpPr>
      <p:grpSpPr>
        <a:xfrm>
          <a:off x="0" y="0"/>
          <a:ext cx="0" cy="0"/>
          <a:chOff x="0" y="0"/>
          <a:chExt cx="0" cy="0"/>
        </a:xfrm>
      </p:grpSpPr>
      <p:sp>
        <p:nvSpPr>
          <p:cNvPr id="105" name="Google Shape;105;p25"/>
          <p:cNvSpPr txBox="1">
            <a:spLocks noGrp="1"/>
          </p:cNvSpPr>
          <p:nvPr>
            <p:ph type="ctrTitle"/>
          </p:nvPr>
        </p:nvSpPr>
        <p:spPr>
          <a:xfrm>
            <a:off x="578925" y="743925"/>
            <a:ext cx="4656300" cy="99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solidFill>
                  <a:srgbClr val="FFFFFF"/>
                </a:solidFill>
                <a:latin typeface="Francois One"/>
                <a:ea typeface="Francois One"/>
                <a:cs typeface="Francois One"/>
                <a:sym typeface="Francois One"/>
              </a:rPr>
              <a:t>Lesson</a:t>
            </a:r>
            <a:r>
              <a:rPr lang="en-GB"/>
              <a:t> 6</a:t>
            </a:r>
            <a:endParaRPr>
              <a:solidFill>
                <a:srgbClr val="FFFFFF"/>
              </a:solidFill>
              <a:latin typeface="Francois One"/>
              <a:ea typeface="Francois One"/>
              <a:cs typeface="Francois One"/>
              <a:sym typeface="Francois One"/>
            </a:endParaRPr>
          </a:p>
        </p:txBody>
      </p:sp>
      <p:sp>
        <p:nvSpPr>
          <p:cNvPr id="106" name="Google Shape;106;p25"/>
          <p:cNvSpPr txBox="1">
            <a:spLocks noGrp="1"/>
          </p:cNvSpPr>
          <p:nvPr>
            <p:ph type="subTitle" idx="1"/>
          </p:nvPr>
        </p:nvSpPr>
        <p:spPr>
          <a:xfrm>
            <a:off x="579000" y="1621225"/>
            <a:ext cx="5623500" cy="12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Key Presses and Collision Detection</a:t>
            </a:r>
            <a:endParaRPr>
              <a:solidFill>
                <a:srgbClr val="30DDAE"/>
              </a:solidFill>
              <a:latin typeface="Francois One"/>
              <a:ea typeface="Francois One"/>
              <a:cs typeface="Francois One"/>
              <a:sym typeface="Francois One"/>
            </a:endParaRPr>
          </a:p>
        </p:txBody>
      </p:sp>
      <p:pic>
        <p:nvPicPr>
          <p:cNvPr id="107" name="Google Shape;107;p25"/>
          <p:cNvPicPr preferRelativeResize="0"/>
          <p:nvPr/>
        </p:nvPicPr>
        <p:blipFill>
          <a:blip r:embed="rId3">
            <a:alphaModFix/>
          </a:blip>
          <a:stretch>
            <a:fillRect/>
          </a:stretch>
        </p:blipFill>
        <p:spPr>
          <a:xfrm>
            <a:off x="6827028" y="1460763"/>
            <a:ext cx="1800002" cy="2221976"/>
          </a:xfrm>
          <a:prstGeom prst="rect">
            <a:avLst/>
          </a:prstGeom>
          <a:noFill/>
          <a:ln>
            <a:noFill/>
          </a:ln>
        </p:spPr>
      </p:pic>
      <p:pic>
        <p:nvPicPr>
          <p:cNvPr id="108" name="Google Shape;108;p25"/>
          <p:cNvPicPr preferRelativeResize="0"/>
          <p:nvPr/>
        </p:nvPicPr>
        <p:blipFill>
          <a:blip r:embed="rId4">
            <a:alphaModFix/>
          </a:blip>
          <a:stretch>
            <a:fillRect/>
          </a:stretch>
        </p:blipFill>
        <p:spPr>
          <a:xfrm>
            <a:off x="2500948" y="2687475"/>
            <a:ext cx="1410325" cy="1410325"/>
          </a:xfrm>
          <a:prstGeom prst="rect">
            <a:avLst/>
          </a:prstGeom>
          <a:noFill/>
          <a:ln>
            <a:noFill/>
          </a:ln>
        </p:spPr>
      </p:pic>
      <p:sp>
        <p:nvSpPr>
          <p:cNvPr id="109" name="Google Shape;109;p25"/>
          <p:cNvSpPr txBox="1">
            <a:spLocks noGrp="1"/>
          </p:cNvSpPr>
          <p:nvPr>
            <p:ph type="body" idx="4294967295"/>
          </p:nvPr>
        </p:nvSpPr>
        <p:spPr>
          <a:xfrm>
            <a:off x="6285725" y="4736975"/>
            <a:ext cx="2757300" cy="304500"/>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1600"/>
              </a:spcAft>
              <a:buNone/>
            </a:pPr>
            <a:r>
              <a:rPr lang="en-GB" sz="1400">
                <a:solidFill>
                  <a:srgbClr val="CCCCCC"/>
                </a:solidFill>
              </a:rPr>
              <a:t>csinschools.com</a:t>
            </a:r>
            <a:endParaRPr sz="1400">
              <a:solidFill>
                <a:srgbClr val="CCCC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34"/>
          <p:cNvPicPr preferRelativeResize="0"/>
          <p:nvPr/>
        </p:nvPicPr>
        <p:blipFill>
          <a:blip r:embed="rId3">
            <a:alphaModFix/>
          </a:blip>
          <a:stretch>
            <a:fillRect/>
          </a:stretch>
        </p:blipFill>
        <p:spPr>
          <a:xfrm>
            <a:off x="2993038" y="1152475"/>
            <a:ext cx="3157925" cy="3157925"/>
          </a:xfrm>
          <a:prstGeom prst="rect">
            <a:avLst/>
          </a:prstGeom>
          <a:noFill/>
          <a:ln>
            <a:noFill/>
          </a:ln>
        </p:spPr>
      </p:pic>
      <p:sp>
        <p:nvSpPr>
          <p:cNvPr id="218" name="Google Shape;21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Demo 06.02 - Butter Fly</a:t>
            </a:r>
            <a:endParaRPr/>
          </a:p>
        </p:txBody>
      </p:sp>
      <p:grpSp>
        <p:nvGrpSpPr>
          <p:cNvPr id="219" name="Google Shape;219;p34"/>
          <p:cNvGrpSpPr/>
          <p:nvPr/>
        </p:nvGrpSpPr>
        <p:grpSpPr>
          <a:xfrm>
            <a:off x="7984201" y="4195474"/>
            <a:ext cx="884557" cy="861343"/>
            <a:chOff x="7984201" y="4195474"/>
            <a:chExt cx="884557" cy="861343"/>
          </a:xfrm>
        </p:grpSpPr>
        <p:sp>
          <p:nvSpPr>
            <p:cNvPr id="220" name="Google Shape;220;p34"/>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10</a:t>
              </a:fld>
              <a:endParaRPr sz="1000" b="1">
                <a:solidFill>
                  <a:srgbClr val="032F62"/>
                </a:solidFill>
                <a:latin typeface="Francois One"/>
                <a:ea typeface="Francois One"/>
                <a:cs typeface="Francois One"/>
                <a:sym typeface="Francois One"/>
              </a:endParaRPr>
            </a:p>
          </p:txBody>
        </p:sp>
        <p:pic>
          <p:nvPicPr>
            <p:cNvPr id="221" name="Google Shape;221;p34"/>
            <p:cNvPicPr preferRelativeResize="0"/>
            <p:nvPr/>
          </p:nvPicPr>
          <p:blipFill rotWithShape="1">
            <a:blip r:embed="rId4">
              <a:alphaModFix/>
            </a:blip>
            <a:srcRect b="19478"/>
            <a:stretch/>
          </p:blipFill>
          <p:spPr>
            <a:xfrm>
              <a:off x="7984201" y="4195474"/>
              <a:ext cx="757577" cy="753053"/>
            </a:xfrm>
            <a:prstGeom prst="rect">
              <a:avLst/>
            </a:prstGeom>
            <a:noFill/>
            <a:ln>
              <a:noFill/>
            </a:ln>
          </p:spPr>
        </p:pic>
      </p:grpSp>
      <p:sp>
        <p:nvSpPr>
          <p:cNvPr id="222" name="Google Shape;222;p34"/>
          <p:cNvSpPr txBox="1"/>
          <p:nvPr/>
        </p:nvSpPr>
        <p:spPr>
          <a:xfrm>
            <a:off x="380850" y="4162025"/>
            <a:ext cx="8382300" cy="69759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GB" sz="2000" u="sng" dirty="0">
                <a:solidFill>
                  <a:schemeClr val="hlink"/>
                </a:solidFill>
                <a:latin typeface="Roboto"/>
                <a:ea typeface="Roboto"/>
                <a:cs typeface="Roboto"/>
                <a:sym typeface="Roboto"/>
                <a:hlinkClick r:id="rId5"/>
              </a:rPr>
              <a:t>B</a:t>
            </a:r>
            <a:r>
              <a:rPr lang="en-GB" sz="2000" u="sng" dirty="0">
                <a:solidFill>
                  <a:schemeClr val="hlink"/>
                </a:solidFill>
                <a:latin typeface="Roboto"/>
                <a:ea typeface="Roboto"/>
                <a:cs typeface="Roboto"/>
                <a:sym typeface="Roboto"/>
                <a:hlinkClick r:id="rId6"/>
              </a:rPr>
              <a:t>utter Fly</a:t>
            </a:r>
            <a:endParaRPr sz="2000" dirty="0">
              <a:latin typeface="Roboto"/>
              <a:ea typeface="Roboto"/>
              <a:cs typeface="Roboto"/>
              <a:sym typeface="Roboto"/>
            </a:endParaRPr>
          </a:p>
        </p:txBody>
      </p:sp>
      <p:sp>
        <p:nvSpPr>
          <p:cNvPr id="223" name="Google Shape;223;p34"/>
          <p:cNvSpPr txBox="1">
            <a:spLocks noGrp="1"/>
          </p:cNvSpPr>
          <p:nvPr>
            <p:ph type="body" idx="1"/>
          </p:nvPr>
        </p:nvSpPr>
        <p:spPr>
          <a:xfrm>
            <a:off x="311700" y="1152475"/>
            <a:ext cx="8520600" cy="861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Run this program! Can you make the butter fly?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Checking if the A key is pressed</a:t>
            </a:r>
            <a:endParaRPr>
              <a:solidFill>
                <a:srgbClr val="25326F"/>
              </a:solidFill>
              <a:latin typeface="Francois One"/>
              <a:ea typeface="Francois One"/>
              <a:cs typeface="Francois One"/>
              <a:sym typeface="Francois One"/>
            </a:endParaRPr>
          </a:p>
        </p:txBody>
      </p:sp>
      <p:sp>
        <p:nvSpPr>
          <p:cNvPr id="230" name="Google Shape;230;p35"/>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231" name="Google Shape;231;p35"/>
          <p:cNvGrpSpPr/>
          <p:nvPr/>
        </p:nvGrpSpPr>
        <p:grpSpPr>
          <a:xfrm>
            <a:off x="7984201" y="4195474"/>
            <a:ext cx="884557" cy="861343"/>
            <a:chOff x="7984201" y="4195474"/>
            <a:chExt cx="884557" cy="861343"/>
          </a:xfrm>
        </p:grpSpPr>
        <p:sp>
          <p:nvSpPr>
            <p:cNvPr id="232" name="Google Shape;232;p35"/>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11</a:t>
              </a:fld>
              <a:endParaRPr sz="1000" b="1">
                <a:solidFill>
                  <a:srgbClr val="032F62"/>
                </a:solidFill>
                <a:latin typeface="Francois One"/>
                <a:ea typeface="Francois One"/>
                <a:cs typeface="Francois One"/>
                <a:sym typeface="Francois One"/>
              </a:endParaRPr>
            </a:p>
          </p:txBody>
        </p:sp>
        <p:pic>
          <p:nvPicPr>
            <p:cNvPr id="233" name="Google Shape;233;p35"/>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34" name="Google Shape;234;p35"/>
          <p:cNvSpPr/>
          <p:nvPr/>
        </p:nvSpPr>
        <p:spPr>
          <a:xfrm>
            <a:off x="311700" y="1345625"/>
            <a:ext cx="4653900" cy="1506900"/>
          </a:xfrm>
          <a:prstGeom prst="roundRect">
            <a:avLst>
              <a:gd name="adj" fmla="val 6453"/>
            </a:avLst>
          </a:prstGeom>
          <a:solidFill>
            <a:srgbClr val="1C233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800">
                <a:solidFill>
                  <a:srgbClr val="6D9EEB"/>
                </a:solidFill>
                <a:latin typeface="Roboto Mono"/>
                <a:ea typeface="Roboto Mono"/>
                <a:cs typeface="Roboto Mono"/>
                <a:sym typeface="Roboto Mono"/>
              </a:rPr>
              <a:t>if</a:t>
            </a:r>
            <a:r>
              <a:rPr lang="en-GB" sz="1800">
                <a:solidFill>
                  <a:srgbClr val="FFFFFF"/>
                </a:solidFill>
                <a:latin typeface="Roboto Mono"/>
                <a:ea typeface="Roboto Mono"/>
                <a:cs typeface="Roboto Mono"/>
                <a:sym typeface="Roboto Mono"/>
              </a:rPr>
              <a:t> isKeyPressed(KEY_A):</a:t>
            </a:r>
            <a:endParaRPr sz="1800">
              <a:solidFill>
                <a:srgbClr val="FFFFF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GB" sz="1800">
                <a:solidFill>
                  <a:srgbClr val="FFFFFF"/>
                </a:solidFill>
                <a:latin typeface="Roboto Mono"/>
                <a:ea typeface="Roboto Mono"/>
                <a:cs typeface="Roboto Mono"/>
                <a:sym typeface="Roboto Mono"/>
              </a:rPr>
              <a:t>    butter.moveBy(</a:t>
            </a:r>
            <a:r>
              <a:rPr lang="en-GB" sz="1800">
                <a:solidFill>
                  <a:srgbClr val="93C47D"/>
                </a:solidFill>
                <a:latin typeface="Roboto Mono"/>
                <a:ea typeface="Roboto Mono"/>
                <a:cs typeface="Roboto Mono"/>
                <a:sym typeface="Roboto Mono"/>
              </a:rPr>
              <a:t>-1</a:t>
            </a:r>
            <a:r>
              <a:rPr lang="en-GB" sz="1800">
                <a:solidFill>
                  <a:srgbClr val="FFFFFF"/>
                </a:solidFill>
                <a:latin typeface="Roboto Mono"/>
                <a:ea typeface="Roboto Mono"/>
                <a:cs typeface="Roboto Mono"/>
                <a:sym typeface="Roboto Mono"/>
              </a:rPr>
              <a:t>, </a:t>
            </a:r>
            <a:r>
              <a:rPr lang="en-GB" sz="1800">
                <a:solidFill>
                  <a:srgbClr val="93C47D"/>
                </a:solidFill>
                <a:latin typeface="Roboto Mono"/>
                <a:ea typeface="Roboto Mono"/>
                <a:cs typeface="Roboto Mono"/>
                <a:sym typeface="Roboto Mono"/>
              </a:rPr>
              <a:t>0</a:t>
            </a:r>
            <a:r>
              <a:rPr lang="en-GB" sz="1800">
                <a:solidFill>
                  <a:srgbClr val="FFFFFF"/>
                </a:solidFill>
                <a:latin typeface="Roboto Mono"/>
                <a:ea typeface="Roboto Mono"/>
                <a:cs typeface="Roboto Mono"/>
                <a:sym typeface="Roboto Mono"/>
              </a:rPr>
              <a:t>)</a:t>
            </a:r>
            <a:endParaRPr sz="1800">
              <a:solidFill>
                <a:srgbClr val="FFFFFF"/>
              </a:solidFill>
              <a:latin typeface="Roboto Mono"/>
              <a:ea typeface="Roboto Mono"/>
              <a:cs typeface="Roboto Mono"/>
              <a:sym typeface="Roboto Mono"/>
            </a:endParaRPr>
          </a:p>
        </p:txBody>
      </p:sp>
      <p:sp>
        <p:nvSpPr>
          <p:cNvPr id="235" name="Google Shape;235;p35"/>
          <p:cNvSpPr txBox="1"/>
          <p:nvPr/>
        </p:nvSpPr>
        <p:spPr>
          <a:xfrm>
            <a:off x="311700" y="1017725"/>
            <a:ext cx="158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rgbClr val="000000"/>
                </a:solidFill>
                <a:latin typeface="Roboto"/>
                <a:ea typeface="Roboto"/>
                <a:cs typeface="Roboto"/>
                <a:sym typeface="Roboto"/>
              </a:rPr>
              <a:t>Editor</a:t>
            </a:r>
            <a:endParaRPr b="1">
              <a:solidFill>
                <a:srgbClr val="000000"/>
              </a:solidFill>
              <a:latin typeface="Roboto"/>
              <a:ea typeface="Roboto"/>
              <a:cs typeface="Roboto"/>
              <a:sym typeface="Roboto"/>
            </a:endParaRPr>
          </a:p>
        </p:txBody>
      </p:sp>
      <p:sp>
        <p:nvSpPr>
          <p:cNvPr id="236" name="Google Shape;236;p35"/>
          <p:cNvSpPr txBox="1"/>
          <p:nvPr/>
        </p:nvSpPr>
        <p:spPr>
          <a:xfrm>
            <a:off x="5125700" y="1269425"/>
            <a:ext cx="3743100" cy="18471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PyAngelo has a built in function to detect if a key is pressed</a:t>
            </a:r>
            <a:endParaRPr sz="1800">
              <a:solidFill>
                <a:schemeClr val="dk2"/>
              </a:solidFill>
              <a:latin typeface="Roboto"/>
              <a:ea typeface="Roboto"/>
              <a:cs typeface="Roboto"/>
              <a:sym typeface="Roboto"/>
            </a:endParaRPr>
          </a:p>
          <a:p>
            <a:pPr marL="0" lvl="0" indent="0" algn="l" rtl="0">
              <a:spcBef>
                <a:spcPts val="0"/>
              </a:spcBef>
              <a:spcAft>
                <a:spcPts val="0"/>
              </a:spcAft>
              <a:buNone/>
            </a:pPr>
            <a:endParaRPr sz="1800">
              <a:solidFill>
                <a:schemeClr val="dk2"/>
              </a:solidFill>
              <a:latin typeface="Roboto"/>
              <a:ea typeface="Roboto"/>
              <a:cs typeface="Roboto"/>
              <a:sym typeface="Roboto"/>
            </a:endParaRPr>
          </a:p>
          <a:p>
            <a:pPr marL="457200" lvl="0" indent="-342900" algn="l" rtl="0">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This function is called </a:t>
            </a:r>
            <a:r>
              <a:rPr lang="en-GB" sz="1800">
                <a:solidFill>
                  <a:srgbClr val="E93761"/>
                </a:solidFill>
                <a:latin typeface="Roboto Mono"/>
                <a:ea typeface="Roboto Mono"/>
                <a:cs typeface="Roboto Mono"/>
                <a:sym typeface="Roboto Mono"/>
              </a:rPr>
              <a:t>isKeyPressed(...)</a:t>
            </a:r>
            <a:endParaRPr sz="1800">
              <a:solidFill>
                <a:schemeClr val="dk2"/>
              </a:solidFill>
              <a:latin typeface="Roboto Mono"/>
              <a:ea typeface="Roboto Mono"/>
              <a:cs typeface="Roboto Mono"/>
              <a:sym typeface="Roboto Mono"/>
            </a:endParaRPr>
          </a:p>
        </p:txBody>
      </p:sp>
      <p:pic>
        <p:nvPicPr>
          <p:cNvPr id="237" name="Google Shape;237;p35"/>
          <p:cNvPicPr preferRelativeResize="0"/>
          <p:nvPr/>
        </p:nvPicPr>
        <p:blipFill>
          <a:blip r:embed="rId4">
            <a:alphaModFix/>
          </a:blip>
          <a:stretch>
            <a:fillRect/>
          </a:stretch>
        </p:blipFill>
        <p:spPr>
          <a:xfrm>
            <a:off x="871013" y="2996025"/>
            <a:ext cx="3535280" cy="1986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Checking if the A key is pressed</a:t>
            </a:r>
            <a:endParaRPr>
              <a:solidFill>
                <a:srgbClr val="25326F"/>
              </a:solidFill>
              <a:latin typeface="Francois One"/>
              <a:ea typeface="Francois One"/>
              <a:cs typeface="Francois One"/>
              <a:sym typeface="Francois One"/>
            </a:endParaRPr>
          </a:p>
        </p:txBody>
      </p:sp>
      <p:sp>
        <p:nvSpPr>
          <p:cNvPr id="243" name="Google Shape;243;p36"/>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244" name="Google Shape;244;p36"/>
          <p:cNvGrpSpPr/>
          <p:nvPr/>
        </p:nvGrpSpPr>
        <p:grpSpPr>
          <a:xfrm>
            <a:off x="7984201" y="4195474"/>
            <a:ext cx="884557" cy="861343"/>
            <a:chOff x="7984201" y="4195474"/>
            <a:chExt cx="884557" cy="861343"/>
          </a:xfrm>
        </p:grpSpPr>
        <p:sp>
          <p:nvSpPr>
            <p:cNvPr id="245" name="Google Shape;245;p36"/>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12</a:t>
              </a:fld>
              <a:endParaRPr sz="1000" b="1">
                <a:solidFill>
                  <a:srgbClr val="032F62"/>
                </a:solidFill>
                <a:latin typeface="Francois One"/>
                <a:ea typeface="Francois One"/>
                <a:cs typeface="Francois One"/>
                <a:sym typeface="Francois One"/>
              </a:endParaRPr>
            </a:p>
          </p:txBody>
        </p:sp>
        <p:pic>
          <p:nvPicPr>
            <p:cNvPr id="246" name="Google Shape;246;p36"/>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47" name="Google Shape;247;p36"/>
          <p:cNvSpPr/>
          <p:nvPr/>
        </p:nvSpPr>
        <p:spPr>
          <a:xfrm>
            <a:off x="311700" y="1345625"/>
            <a:ext cx="4653900" cy="1506900"/>
          </a:xfrm>
          <a:prstGeom prst="roundRect">
            <a:avLst>
              <a:gd name="adj" fmla="val 6453"/>
            </a:avLst>
          </a:prstGeom>
          <a:solidFill>
            <a:srgbClr val="1C233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800">
                <a:solidFill>
                  <a:srgbClr val="6D9EEB"/>
                </a:solidFill>
                <a:latin typeface="Roboto Mono"/>
                <a:ea typeface="Roboto Mono"/>
                <a:cs typeface="Roboto Mono"/>
                <a:sym typeface="Roboto Mono"/>
              </a:rPr>
              <a:t>if</a:t>
            </a:r>
            <a:r>
              <a:rPr lang="en-GB" sz="1800">
                <a:solidFill>
                  <a:srgbClr val="FFFFFF"/>
                </a:solidFill>
                <a:latin typeface="Roboto Mono"/>
                <a:ea typeface="Roboto Mono"/>
                <a:cs typeface="Roboto Mono"/>
                <a:sym typeface="Roboto Mono"/>
              </a:rPr>
              <a:t> isKeyPressed(KEY_A):</a:t>
            </a:r>
            <a:endParaRPr sz="1800">
              <a:solidFill>
                <a:srgbClr val="FFFFF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GB" sz="1800">
                <a:solidFill>
                  <a:srgbClr val="FFFFFF"/>
                </a:solidFill>
                <a:latin typeface="Roboto Mono"/>
                <a:ea typeface="Roboto Mono"/>
                <a:cs typeface="Roboto Mono"/>
                <a:sym typeface="Roboto Mono"/>
              </a:rPr>
              <a:t>    </a:t>
            </a:r>
            <a:r>
              <a:rPr lang="en-GB" sz="1800">
                <a:solidFill>
                  <a:schemeClr val="lt1"/>
                </a:solidFill>
                <a:latin typeface="Roboto Mono"/>
                <a:ea typeface="Roboto Mono"/>
                <a:cs typeface="Roboto Mono"/>
                <a:sym typeface="Roboto Mono"/>
              </a:rPr>
              <a:t>butter</a:t>
            </a:r>
            <a:r>
              <a:rPr lang="en-GB" sz="1800">
                <a:solidFill>
                  <a:srgbClr val="FFFFFF"/>
                </a:solidFill>
                <a:latin typeface="Roboto Mono"/>
                <a:ea typeface="Roboto Mono"/>
                <a:cs typeface="Roboto Mono"/>
                <a:sym typeface="Roboto Mono"/>
              </a:rPr>
              <a:t>.moveBy(</a:t>
            </a:r>
            <a:r>
              <a:rPr lang="en-GB" sz="1800">
                <a:solidFill>
                  <a:srgbClr val="93C47D"/>
                </a:solidFill>
                <a:latin typeface="Roboto Mono"/>
                <a:ea typeface="Roboto Mono"/>
                <a:cs typeface="Roboto Mono"/>
                <a:sym typeface="Roboto Mono"/>
              </a:rPr>
              <a:t>-1</a:t>
            </a:r>
            <a:r>
              <a:rPr lang="en-GB" sz="1800">
                <a:solidFill>
                  <a:srgbClr val="FFFFFF"/>
                </a:solidFill>
                <a:latin typeface="Roboto Mono"/>
                <a:ea typeface="Roboto Mono"/>
                <a:cs typeface="Roboto Mono"/>
                <a:sym typeface="Roboto Mono"/>
              </a:rPr>
              <a:t>, </a:t>
            </a:r>
            <a:r>
              <a:rPr lang="en-GB" sz="1800">
                <a:solidFill>
                  <a:srgbClr val="93C47D"/>
                </a:solidFill>
                <a:latin typeface="Roboto Mono"/>
                <a:ea typeface="Roboto Mono"/>
                <a:cs typeface="Roboto Mono"/>
                <a:sym typeface="Roboto Mono"/>
              </a:rPr>
              <a:t>0</a:t>
            </a:r>
            <a:r>
              <a:rPr lang="en-GB" sz="1800">
                <a:solidFill>
                  <a:srgbClr val="FFFFFF"/>
                </a:solidFill>
                <a:latin typeface="Roboto Mono"/>
                <a:ea typeface="Roboto Mono"/>
                <a:cs typeface="Roboto Mono"/>
                <a:sym typeface="Roboto Mono"/>
              </a:rPr>
              <a:t>)</a:t>
            </a:r>
            <a:endParaRPr sz="1800">
              <a:solidFill>
                <a:srgbClr val="FFFFFF"/>
              </a:solidFill>
              <a:latin typeface="Roboto Mono"/>
              <a:ea typeface="Roboto Mono"/>
              <a:cs typeface="Roboto Mono"/>
              <a:sym typeface="Roboto Mono"/>
            </a:endParaRPr>
          </a:p>
        </p:txBody>
      </p:sp>
      <p:sp>
        <p:nvSpPr>
          <p:cNvPr id="248" name="Google Shape;248;p36"/>
          <p:cNvSpPr txBox="1"/>
          <p:nvPr/>
        </p:nvSpPr>
        <p:spPr>
          <a:xfrm>
            <a:off x="311700" y="1017725"/>
            <a:ext cx="158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rgbClr val="000000"/>
                </a:solidFill>
                <a:latin typeface="Roboto"/>
                <a:ea typeface="Roboto"/>
                <a:cs typeface="Roboto"/>
                <a:sym typeface="Roboto"/>
              </a:rPr>
              <a:t>Editor</a:t>
            </a:r>
            <a:endParaRPr b="1">
              <a:solidFill>
                <a:srgbClr val="000000"/>
              </a:solidFill>
              <a:latin typeface="Roboto"/>
              <a:ea typeface="Roboto"/>
              <a:cs typeface="Roboto"/>
              <a:sym typeface="Roboto"/>
            </a:endParaRPr>
          </a:p>
        </p:txBody>
      </p:sp>
      <p:sp>
        <p:nvSpPr>
          <p:cNvPr id="249" name="Google Shape;249;p36"/>
          <p:cNvSpPr txBox="1"/>
          <p:nvPr/>
        </p:nvSpPr>
        <p:spPr>
          <a:xfrm>
            <a:off x="5125700" y="1269425"/>
            <a:ext cx="3743100" cy="37866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To check to see if a key is pressed, we pass it in as an argument</a:t>
            </a:r>
            <a:endParaRPr sz="1800">
              <a:solidFill>
                <a:schemeClr val="dk2"/>
              </a:solidFill>
              <a:latin typeface="Roboto"/>
              <a:ea typeface="Roboto"/>
              <a:cs typeface="Roboto"/>
              <a:sym typeface="Roboto"/>
            </a:endParaRPr>
          </a:p>
          <a:p>
            <a:pPr marL="457200" lvl="0" indent="0" algn="l" rtl="0">
              <a:spcBef>
                <a:spcPts val="0"/>
              </a:spcBef>
              <a:spcAft>
                <a:spcPts val="0"/>
              </a:spcAft>
              <a:buNone/>
            </a:pPr>
            <a:endParaRPr sz="1800">
              <a:solidFill>
                <a:schemeClr val="dk2"/>
              </a:solidFill>
              <a:latin typeface="Roboto"/>
              <a:ea typeface="Roboto"/>
              <a:cs typeface="Roboto"/>
              <a:sym typeface="Roboto"/>
            </a:endParaRPr>
          </a:p>
          <a:p>
            <a:pPr marL="457200" lvl="0" indent="-342900" algn="l" rtl="0">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This code is checking to see if the A key is pressed</a:t>
            </a:r>
            <a:endParaRPr sz="1800">
              <a:solidFill>
                <a:schemeClr val="dk2"/>
              </a:solidFill>
              <a:latin typeface="Roboto"/>
              <a:ea typeface="Roboto"/>
              <a:cs typeface="Roboto"/>
              <a:sym typeface="Roboto"/>
            </a:endParaRPr>
          </a:p>
          <a:p>
            <a:pPr marL="0" lvl="0" indent="0" algn="l" rtl="0">
              <a:spcBef>
                <a:spcPts val="0"/>
              </a:spcBef>
              <a:spcAft>
                <a:spcPts val="0"/>
              </a:spcAft>
              <a:buNone/>
            </a:pPr>
            <a:endParaRPr sz="1800">
              <a:solidFill>
                <a:schemeClr val="dk2"/>
              </a:solidFill>
              <a:latin typeface="Roboto"/>
              <a:ea typeface="Roboto"/>
              <a:cs typeface="Roboto"/>
              <a:sym typeface="Roboto"/>
            </a:endParaRPr>
          </a:p>
          <a:p>
            <a:pPr marL="457200" lvl="0" indent="-342900" algn="l" rtl="0">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We check for the following letters with the following variables:</a:t>
            </a:r>
            <a:endParaRPr sz="1800">
              <a:solidFill>
                <a:schemeClr val="dk2"/>
              </a:solidFill>
              <a:latin typeface="Roboto"/>
              <a:ea typeface="Roboto"/>
              <a:cs typeface="Roboto"/>
              <a:sym typeface="Roboto"/>
            </a:endParaRPr>
          </a:p>
          <a:p>
            <a:pPr marL="914400" lvl="1" indent="-342900" algn="l" rtl="0">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B: KEY_B</a:t>
            </a:r>
            <a:endParaRPr sz="1800">
              <a:solidFill>
                <a:schemeClr val="dk2"/>
              </a:solidFill>
              <a:latin typeface="Roboto"/>
              <a:ea typeface="Roboto"/>
              <a:cs typeface="Roboto"/>
              <a:sym typeface="Roboto"/>
            </a:endParaRPr>
          </a:p>
          <a:p>
            <a:pPr marL="914400" lvl="1" indent="-342900" algn="l" rtl="0">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C: KEY_C</a:t>
            </a:r>
            <a:endParaRPr sz="1800">
              <a:solidFill>
                <a:schemeClr val="dk2"/>
              </a:solidFill>
              <a:latin typeface="Roboto"/>
              <a:ea typeface="Roboto"/>
              <a:cs typeface="Roboto"/>
              <a:sym typeface="Roboto"/>
            </a:endParaRPr>
          </a:p>
          <a:p>
            <a:pPr marL="914400" lvl="1" indent="-342900" algn="l" rtl="0">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and so on</a:t>
            </a:r>
            <a:endParaRPr sz="1800">
              <a:solidFill>
                <a:schemeClr val="dk2"/>
              </a:solidFill>
              <a:latin typeface="Roboto"/>
              <a:ea typeface="Roboto"/>
              <a:cs typeface="Roboto"/>
              <a:sym typeface="Roboto"/>
            </a:endParaRPr>
          </a:p>
        </p:txBody>
      </p:sp>
      <p:pic>
        <p:nvPicPr>
          <p:cNvPr id="250" name="Google Shape;250;p36"/>
          <p:cNvPicPr preferRelativeResize="0"/>
          <p:nvPr/>
        </p:nvPicPr>
        <p:blipFill>
          <a:blip r:embed="rId4">
            <a:alphaModFix/>
          </a:blip>
          <a:stretch>
            <a:fillRect/>
          </a:stretch>
        </p:blipFill>
        <p:spPr>
          <a:xfrm>
            <a:off x="871013" y="2996025"/>
            <a:ext cx="3535280" cy="1986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Checking if the A key is pressed</a:t>
            </a:r>
            <a:endParaRPr>
              <a:solidFill>
                <a:srgbClr val="25326F"/>
              </a:solidFill>
              <a:latin typeface="Francois One"/>
              <a:ea typeface="Francois One"/>
              <a:cs typeface="Francois One"/>
              <a:sym typeface="Francois One"/>
            </a:endParaRPr>
          </a:p>
        </p:txBody>
      </p:sp>
      <p:sp>
        <p:nvSpPr>
          <p:cNvPr id="256" name="Google Shape;256;p37"/>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257" name="Google Shape;257;p37"/>
          <p:cNvGrpSpPr/>
          <p:nvPr/>
        </p:nvGrpSpPr>
        <p:grpSpPr>
          <a:xfrm>
            <a:off x="7984201" y="4195474"/>
            <a:ext cx="884557" cy="861343"/>
            <a:chOff x="7984201" y="4195474"/>
            <a:chExt cx="884557" cy="861343"/>
          </a:xfrm>
        </p:grpSpPr>
        <p:sp>
          <p:nvSpPr>
            <p:cNvPr id="258" name="Google Shape;258;p37"/>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13</a:t>
              </a:fld>
              <a:endParaRPr sz="1000" b="1">
                <a:solidFill>
                  <a:srgbClr val="032F62"/>
                </a:solidFill>
                <a:latin typeface="Francois One"/>
                <a:ea typeface="Francois One"/>
                <a:cs typeface="Francois One"/>
                <a:sym typeface="Francois One"/>
              </a:endParaRPr>
            </a:p>
          </p:txBody>
        </p:sp>
        <p:pic>
          <p:nvPicPr>
            <p:cNvPr id="259" name="Google Shape;259;p37"/>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60" name="Google Shape;260;p37"/>
          <p:cNvSpPr/>
          <p:nvPr/>
        </p:nvSpPr>
        <p:spPr>
          <a:xfrm>
            <a:off x="311700" y="1345625"/>
            <a:ext cx="4653900" cy="1506900"/>
          </a:xfrm>
          <a:prstGeom prst="roundRect">
            <a:avLst>
              <a:gd name="adj" fmla="val 6453"/>
            </a:avLst>
          </a:prstGeom>
          <a:solidFill>
            <a:srgbClr val="1C233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800">
                <a:solidFill>
                  <a:srgbClr val="6D9EEB"/>
                </a:solidFill>
                <a:latin typeface="Roboto Mono"/>
                <a:ea typeface="Roboto Mono"/>
                <a:cs typeface="Roboto Mono"/>
                <a:sym typeface="Roboto Mono"/>
              </a:rPr>
              <a:t>if</a:t>
            </a:r>
            <a:r>
              <a:rPr lang="en-GB" sz="1800">
                <a:solidFill>
                  <a:srgbClr val="FFFFFF"/>
                </a:solidFill>
                <a:latin typeface="Roboto Mono"/>
                <a:ea typeface="Roboto Mono"/>
                <a:cs typeface="Roboto Mono"/>
                <a:sym typeface="Roboto Mono"/>
              </a:rPr>
              <a:t> isKeyPressed(KEY_A):</a:t>
            </a:r>
            <a:endParaRPr sz="1800">
              <a:solidFill>
                <a:srgbClr val="FFFFF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GB" sz="1800">
                <a:solidFill>
                  <a:srgbClr val="FFFFFF"/>
                </a:solidFill>
                <a:latin typeface="Roboto Mono"/>
                <a:ea typeface="Roboto Mono"/>
                <a:cs typeface="Roboto Mono"/>
                <a:sym typeface="Roboto Mono"/>
              </a:rPr>
              <a:t>    </a:t>
            </a:r>
            <a:r>
              <a:rPr lang="en-GB" sz="1800">
                <a:solidFill>
                  <a:schemeClr val="lt1"/>
                </a:solidFill>
                <a:latin typeface="Roboto Mono"/>
                <a:ea typeface="Roboto Mono"/>
                <a:cs typeface="Roboto Mono"/>
                <a:sym typeface="Roboto Mono"/>
              </a:rPr>
              <a:t>butter</a:t>
            </a:r>
            <a:r>
              <a:rPr lang="en-GB" sz="1800">
                <a:solidFill>
                  <a:srgbClr val="FFFFFF"/>
                </a:solidFill>
                <a:latin typeface="Roboto Mono"/>
                <a:ea typeface="Roboto Mono"/>
                <a:cs typeface="Roboto Mono"/>
                <a:sym typeface="Roboto Mono"/>
              </a:rPr>
              <a:t>.moveBy(</a:t>
            </a:r>
            <a:r>
              <a:rPr lang="en-GB" sz="1800">
                <a:solidFill>
                  <a:srgbClr val="93C47D"/>
                </a:solidFill>
                <a:latin typeface="Roboto Mono"/>
                <a:ea typeface="Roboto Mono"/>
                <a:cs typeface="Roboto Mono"/>
                <a:sym typeface="Roboto Mono"/>
              </a:rPr>
              <a:t>-1</a:t>
            </a:r>
            <a:r>
              <a:rPr lang="en-GB" sz="1800">
                <a:solidFill>
                  <a:srgbClr val="FFFFFF"/>
                </a:solidFill>
                <a:latin typeface="Roboto Mono"/>
                <a:ea typeface="Roboto Mono"/>
                <a:cs typeface="Roboto Mono"/>
                <a:sym typeface="Roboto Mono"/>
              </a:rPr>
              <a:t>, </a:t>
            </a:r>
            <a:r>
              <a:rPr lang="en-GB" sz="1800">
                <a:solidFill>
                  <a:srgbClr val="93C47D"/>
                </a:solidFill>
                <a:latin typeface="Roboto Mono"/>
                <a:ea typeface="Roboto Mono"/>
                <a:cs typeface="Roboto Mono"/>
                <a:sym typeface="Roboto Mono"/>
              </a:rPr>
              <a:t>0</a:t>
            </a:r>
            <a:r>
              <a:rPr lang="en-GB" sz="1800">
                <a:solidFill>
                  <a:srgbClr val="FFFFFF"/>
                </a:solidFill>
                <a:latin typeface="Roboto Mono"/>
                <a:ea typeface="Roboto Mono"/>
                <a:cs typeface="Roboto Mono"/>
                <a:sym typeface="Roboto Mono"/>
              </a:rPr>
              <a:t>)</a:t>
            </a:r>
            <a:endParaRPr sz="1800">
              <a:solidFill>
                <a:srgbClr val="FFFFFF"/>
              </a:solidFill>
              <a:latin typeface="Roboto Mono"/>
              <a:ea typeface="Roboto Mono"/>
              <a:cs typeface="Roboto Mono"/>
              <a:sym typeface="Roboto Mono"/>
            </a:endParaRPr>
          </a:p>
        </p:txBody>
      </p:sp>
      <p:sp>
        <p:nvSpPr>
          <p:cNvPr id="261" name="Google Shape;261;p37"/>
          <p:cNvSpPr txBox="1"/>
          <p:nvPr/>
        </p:nvSpPr>
        <p:spPr>
          <a:xfrm>
            <a:off x="311700" y="1017725"/>
            <a:ext cx="158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rgbClr val="000000"/>
                </a:solidFill>
                <a:latin typeface="Roboto"/>
                <a:ea typeface="Roboto"/>
                <a:cs typeface="Roboto"/>
                <a:sym typeface="Roboto"/>
              </a:rPr>
              <a:t>Editor</a:t>
            </a:r>
            <a:endParaRPr b="1">
              <a:solidFill>
                <a:srgbClr val="000000"/>
              </a:solidFill>
              <a:latin typeface="Roboto"/>
              <a:ea typeface="Roboto"/>
              <a:cs typeface="Roboto"/>
              <a:sym typeface="Roboto"/>
            </a:endParaRPr>
          </a:p>
        </p:txBody>
      </p:sp>
      <p:sp>
        <p:nvSpPr>
          <p:cNvPr id="262" name="Google Shape;262;p37"/>
          <p:cNvSpPr txBox="1"/>
          <p:nvPr/>
        </p:nvSpPr>
        <p:spPr>
          <a:xfrm>
            <a:off x="5125700" y="1269425"/>
            <a:ext cx="3743100" cy="738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Font typeface="Roboto"/>
              <a:buChar char="●"/>
            </a:pPr>
            <a:r>
              <a:rPr lang="en-GB" sz="1800" dirty="0">
                <a:solidFill>
                  <a:schemeClr val="dk2"/>
                </a:solidFill>
                <a:latin typeface="Roboto"/>
                <a:ea typeface="Roboto"/>
                <a:cs typeface="Roboto"/>
                <a:sym typeface="Roboto"/>
              </a:rPr>
              <a:t>You can find all the keys and their variables </a:t>
            </a:r>
            <a:r>
              <a:rPr lang="en-GB" sz="1800" u="sng" dirty="0">
                <a:solidFill>
                  <a:schemeClr val="hlink"/>
                </a:solidFill>
                <a:latin typeface="Roboto"/>
                <a:ea typeface="Roboto"/>
                <a:cs typeface="Roboto"/>
                <a:sym typeface="Roboto"/>
                <a:hlinkClick r:id="rId4"/>
              </a:rPr>
              <a:t>here</a:t>
            </a:r>
            <a:endParaRPr sz="1800" dirty="0">
              <a:solidFill>
                <a:schemeClr val="dk2"/>
              </a:solidFill>
              <a:latin typeface="Roboto"/>
              <a:ea typeface="Roboto"/>
              <a:cs typeface="Roboto"/>
              <a:sym typeface="Roboto"/>
            </a:endParaRPr>
          </a:p>
        </p:txBody>
      </p:sp>
      <p:pic>
        <p:nvPicPr>
          <p:cNvPr id="263" name="Google Shape;263;p37"/>
          <p:cNvPicPr preferRelativeResize="0"/>
          <p:nvPr/>
        </p:nvPicPr>
        <p:blipFill>
          <a:blip r:embed="rId5">
            <a:alphaModFix/>
          </a:blip>
          <a:stretch>
            <a:fillRect/>
          </a:stretch>
        </p:blipFill>
        <p:spPr>
          <a:xfrm>
            <a:off x="871013" y="2996025"/>
            <a:ext cx="3535280" cy="1986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Checking if the A key is pressed</a:t>
            </a:r>
            <a:endParaRPr>
              <a:solidFill>
                <a:srgbClr val="25326F"/>
              </a:solidFill>
              <a:latin typeface="Francois One"/>
              <a:ea typeface="Francois One"/>
              <a:cs typeface="Francois One"/>
              <a:sym typeface="Francois One"/>
            </a:endParaRPr>
          </a:p>
        </p:txBody>
      </p:sp>
      <p:sp>
        <p:nvSpPr>
          <p:cNvPr id="269" name="Google Shape;269;p38"/>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270" name="Google Shape;270;p38"/>
          <p:cNvGrpSpPr/>
          <p:nvPr/>
        </p:nvGrpSpPr>
        <p:grpSpPr>
          <a:xfrm>
            <a:off x="7984201" y="4195474"/>
            <a:ext cx="884557" cy="861343"/>
            <a:chOff x="7984201" y="4195474"/>
            <a:chExt cx="884557" cy="861343"/>
          </a:xfrm>
        </p:grpSpPr>
        <p:sp>
          <p:nvSpPr>
            <p:cNvPr id="271" name="Google Shape;271;p38"/>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14</a:t>
              </a:fld>
              <a:endParaRPr sz="1000" b="1">
                <a:solidFill>
                  <a:srgbClr val="032F62"/>
                </a:solidFill>
                <a:latin typeface="Francois One"/>
                <a:ea typeface="Francois One"/>
                <a:cs typeface="Francois One"/>
                <a:sym typeface="Francois One"/>
              </a:endParaRPr>
            </a:p>
          </p:txBody>
        </p:sp>
        <p:pic>
          <p:nvPicPr>
            <p:cNvPr id="272" name="Google Shape;272;p38"/>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73" name="Google Shape;273;p38"/>
          <p:cNvSpPr/>
          <p:nvPr/>
        </p:nvSpPr>
        <p:spPr>
          <a:xfrm>
            <a:off x="311700" y="1345625"/>
            <a:ext cx="4653900" cy="1506900"/>
          </a:xfrm>
          <a:prstGeom prst="roundRect">
            <a:avLst>
              <a:gd name="adj" fmla="val 6453"/>
            </a:avLst>
          </a:prstGeom>
          <a:solidFill>
            <a:srgbClr val="1C233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800">
                <a:solidFill>
                  <a:srgbClr val="6D9EEB"/>
                </a:solidFill>
                <a:latin typeface="Roboto Mono"/>
                <a:ea typeface="Roboto Mono"/>
                <a:cs typeface="Roboto Mono"/>
                <a:sym typeface="Roboto Mono"/>
              </a:rPr>
              <a:t>if</a:t>
            </a:r>
            <a:r>
              <a:rPr lang="en-GB" sz="1800">
                <a:solidFill>
                  <a:srgbClr val="FFFFFF"/>
                </a:solidFill>
                <a:latin typeface="Roboto Mono"/>
                <a:ea typeface="Roboto Mono"/>
                <a:cs typeface="Roboto Mono"/>
                <a:sym typeface="Roboto Mono"/>
              </a:rPr>
              <a:t> isKeyPressed(KEY_A):</a:t>
            </a:r>
            <a:endParaRPr sz="1800">
              <a:solidFill>
                <a:srgbClr val="FFFFF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GB" sz="1800">
                <a:solidFill>
                  <a:srgbClr val="FFFFFF"/>
                </a:solidFill>
                <a:latin typeface="Roboto Mono"/>
                <a:ea typeface="Roboto Mono"/>
                <a:cs typeface="Roboto Mono"/>
                <a:sym typeface="Roboto Mono"/>
              </a:rPr>
              <a:t>    </a:t>
            </a:r>
            <a:r>
              <a:rPr lang="en-GB" sz="1800">
                <a:solidFill>
                  <a:schemeClr val="lt1"/>
                </a:solidFill>
                <a:latin typeface="Roboto Mono"/>
                <a:ea typeface="Roboto Mono"/>
                <a:cs typeface="Roboto Mono"/>
                <a:sym typeface="Roboto Mono"/>
              </a:rPr>
              <a:t>butter</a:t>
            </a:r>
            <a:r>
              <a:rPr lang="en-GB" sz="1800">
                <a:solidFill>
                  <a:srgbClr val="FFFFFF"/>
                </a:solidFill>
                <a:latin typeface="Roboto Mono"/>
                <a:ea typeface="Roboto Mono"/>
                <a:cs typeface="Roboto Mono"/>
                <a:sym typeface="Roboto Mono"/>
              </a:rPr>
              <a:t>.moveBy(</a:t>
            </a:r>
            <a:r>
              <a:rPr lang="en-GB" sz="1800">
                <a:solidFill>
                  <a:srgbClr val="93C47D"/>
                </a:solidFill>
                <a:latin typeface="Roboto Mono"/>
                <a:ea typeface="Roboto Mono"/>
                <a:cs typeface="Roboto Mono"/>
                <a:sym typeface="Roboto Mono"/>
              </a:rPr>
              <a:t>-1</a:t>
            </a:r>
            <a:r>
              <a:rPr lang="en-GB" sz="1800">
                <a:solidFill>
                  <a:srgbClr val="FFFFFF"/>
                </a:solidFill>
                <a:latin typeface="Roboto Mono"/>
                <a:ea typeface="Roboto Mono"/>
                <a:cs typeface="Roboto Mono"/>
                <a:sym typeface="Roboto Mono"/>
              </a:rPr>
              <a:t>, </a:t>
            </a:r>
            <a:r>
              <a:rPr lang="en-GB" sz="1800">
                <a:solidFill>
                  <a:srgbClr val="93C47D"/>
                </a:solidFill>
                <a:latin typeface="Roboto Mono"/>
                <a:ea typeface="Roboto Mono"/>
                <a:cs typeface="Roboto Mono"/>
                <a:sym typeface="Roboto Mono"/>
              </a:rPr>
              <a:t>0</a:t>
            </a:r>
            <a:r>
              <a:rPr lang="en-GB" sz="1800">
                <a:solidFill>
                  <a:srgbClr val="FFFFFF"/>
                </a:solidFill>
                <a:latin typeface="Roboto Mono"/>
                <a:ea typeface="Roboto Mono"/>
                <a:cs typeface="Roboto Mono"/>
                <a:sym typeface="Roboto Mono"/>
              </a:rPr>
              <a:t>)</a:t>
            </a:r>
            <a:endParaRPr sz="1800">
              <a:solidFill>
                <a:srgbClr val="FFFFFF"/>
              </a:solidFill>
              <a:latin typeface="Roboto Mono"/>
              <a:ea typeface="Roboto Mono"/>
              <a:cs typeface="Roboto Mono"/>
              <a:sym typeface="Roboto Mono"/>
            </a:endParaRPr>
          </a:p>
        </p:txBody>
      </p:sp>
      <p:sp>
        <p:nvSpPr>
          <p:cNvPr id="274" name="Google Shape;274;p38"/>
          <p:cNvSpPr txBox="1"/>
          <p:nvPr/>
        </p:nvSpPr>
        <p:spPr>
          <a:xfrm>
            <a:off x="311700" y="1017725"/>
            <a:ext cx="158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rgbClr val="000000"/>
                </a:solidFill>
                <a:latin typeface="Roboto"/>
                <a:ea typeface="Roboto"/>
                <a:cs typeface="Roboto"/>
                <a:sym typeface="Roboto"/>
              </a:rPr>
              <a:t>Editor</a:t>
            </a:r>
            <a:endParaRPr b="1">
              <a:solidFill>
                <a:srgbClr val="000000"/>
              </a:solidFill>
              <a:latin typeface="Roboto"/>
              <a:ea typeface="Roboto"/>
              <a:cs typeface="Roboto"/>
              <a:sym typeface="Roboto"/>
            </a:endParaRPr>
          </a:p>
        </p:txBody>
      </p:sp>
      <p:sp>
        <p:nvSpPr>
          <p:cNvPr id="275" name="Google Shape;275;p38"/>
          <p:cNvSpPr txBox="1"/>
          <p:nvPr/>
        </p:nvSpPr>
        <p:spPr>
          <a:xfrm>
            <a:off x="5125700" y="1269425"/>
            <a:ext cx="3743100" cy="29553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If the key you are checking for is pressed, the function returns </a:t>
            </a:r>
            <a:r>
              <a:rPr lang="en-GB" sz="1800">
                <a:solidFill>
                  <a:srgbClr val="E93761"/>
                </a:solidFill>
                <a:latin typeface="Roboto Mono"/>
                <a:ea typeface="Roboto Mono"/>
                <a:cs typeface="Roboto Mono"/>
                <a:sym typeface="Roboto Mono"/>
              </a:rPr>
              <a:t>True</a:t>
            </a:r>
            <a:endParaRPr sz="1800">
              <a:solidFill>
                <a:srgbClr val="E93761"/>
              </a:solidFill>
              <a:latin typeface="Roboto Mono"/>
              <a:ea typeface="Roboto Mono"/>
              <a:cs typeface="Roboto Mono"/>
              <a:sym typeface="Roboto Mono"/>
            </a:endParaRPr>
          </a:p>
          <a:p>
            <a:pPr marL="0" lvl="0" indent="0" algn="l" rtl="0">
              <a:spcBef>
                <a:spcPts val="0"/>
              </a:spcBef>
              <a:spcAft>
                <a:spcPts val="0"/>
              </a:spcAft>
              <a:buNone/>
            </a:pPr>
            <a:endParaRPr sz="1800">
              <a:solidFill>
                <a:srgbClr val="E93761"/>
              </a:solidFill>
              <a:latin typeface="Roboto Mono"/>
              <a:ea typeface="Roboto Mono"/>
              <a:cs typeface="Roboto Mono"/>
              <a:sym typeface="Roboto Mono"/>
            </a:endParaRPr>
          </a:p>
          <a:p>
            <a:pPr marL="457200" lvl="0" indent="-342900" algn="l" rtl="0">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Using an </a:t>
            </a:r>
            <a:r>
              <a:rPr lang="en-GB" sz="1800">
                <a:solidFill>
                  <a:srgbClr val="E93761"/>
                </a:solidFill>
                <a:latin typeface="Roboto Mono"/>
                <a:ea typeface="Roboto Mono"/>
                <a:cs typeface="Roboto Mono"/>
                <a:sym typeface="Roboto Mono"/>
              </a:rPr>
              <a:t>if</a:t>
            </a:r>
            <a:r>
              <a:rPr lang="en-GB" sz="1800">
                <a:solidFill>
                  <a:schemeClr val="dk2"/>
                </a:solidFill>
                <a:latin typeface="Roboto"/>
                <a:ea typeface="Roboto"/>
                <a:cs typeface="Roboto"/>
                <a:sym typeface="Roboto"/>
              </a:rPr>
              <a:t> statement, we can then execute some code</a:t>
            </a:r>
            <a:endParaRPr sz="1800">
              <a:solidFill>
                <a:schemeClr val="dk2"/>
              </a:solidFill>
              <a:latin typeface="Roboto"/>
              <a:ea typeface="Roboto"/>
              <a:cs typeface="Roboto"/>
              <a:sym typeface="Roboto"/>
            </a:endParaRPr>
          </a:p>
          <a:p>
            <a:pPr marL="457200" lvl="0" indent="0" algn="l" rtl="0">
              <a:spcBef>
                <a:spcPts val="0"/>
              </a:spcBef>
              <a:spcAft>
                <a:spcPts val="0"/>
              </a:spcAft>
              <a:buNone/>
            </a:pPr>
            <a:endParaRPr sz="1800">
              <a:solidFill>
                <a:schemeClr val="dk2"/>
              </a:solidFill>
              <a:latin typeface="Roboto"/>
              <a:ea typeface="Roboto"/>
              <a:cs typeface="Roboto"/>
              <a:sym typeface="Roboto"/>
            </a:endParaRPr>
          </a:p>
          <a:p>
            <a:pPr marL="457200" lvl="0" indent="-342900" algn="l" rtl="0">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If the key is not pressed, the function returns </a:t>
            </a:r>
            <a:r>
              <a:rPr lang="en-GB" sz="1800">
                <a:solidFill>
                  <a:srgbClr val="E93761"/>
                </a:solidFill>
                <a:latin typeface="Roboto Mono"/>
                <a:ea typeface="Roboto Mono"/>
                <a:cs typeface="Roboto Mono"/>
                <a:sym typeface="Roboto Mono"/>
              </a:rPr>
              <a:t>False</a:t>
            </a:r>
            <a:r>
              <a:rPr lang="en-GB" sz="1800">
                <a:solidFill>
                  <a:schemeClr val="dk2"/>
                </a:solidFill>
                <a:latin typeface="Roboto"/>
                <a:ea typeface="Roboto"/>
                <a:cs typeface="Roboto"/>
                <a:sym typeface="Roboto"/>
              </a:rPr>
              <a:t> and nothing happens</a:t>
            </a:r>
            <a:endParaRPr sz="1800">
              <a:solidFill>
                <a:schemeClr val="dk2"/>
              </a:solidFill>
              <a:latin typeface="Roboto"/>
              <a:ea typeface="Roboto"/>
              <a:cs typeface="Roboto"/>
              <a:sym typeface="Roboto"/>
            </a:endParaRPr>
          </a:p>
        </p:txBody>
      </p:sp>
      <p:pic>
        <p:nvPicPr>
          <p:cNvPr id="276" name="Google Shape;276;p38"/>
          <p:cNvPicPr preferRelativeResize="0"/>
          <p:nvPr/>
        </p:nvPicPr>
        <p:blipFill>
          <a:blip r:embed="rId4">
            <a:alphaModFix/>
          </a:blip>
          <a:stretch>
            <a:fillRect/>
          </a:stretch>
        </p:blipFill>
        <p:spPr>
          <a:xfrm>
            <a:off x="871013" y="2996025"/>
            <a:ext cx="3535280" cy="1986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Checking if the A key is pressed</a:t>
            </a:r>
            <a:endParaRPr>
              <a:solidFill>
                <a:srgbClr val="25326F"/>
              </a:solidFill>
              <a:latin typeface="Francois One"/>
              <a:ea typeface="Francois One"/>
              <a:cs typeface="Francois One"/>
              <a:sym typeface="Francois One"/>
            </a:endParaRPr>
          </a:p>
        </p:txBody>
      </p:sp>
      <p:sp>
        <p:nvSpPr>
          <p:cNvPr id="282" name="Google Shape;282;p39"/>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283" name="Google Shape;283;p39"/>
          <p:cNvGrpSpPr/>
          <p:nvPr/>
        </p:nvGrpSpPr>
        <p:grpSpPr>
          <a:xfrm>
            <a:off x="7984201" y="4195474"/>
            <a:ext cx="884557" cy="861343"/>
            <a:chOff x="7984201" y="4195474"/>
            <a:chExt cx="884557" cy="861343"/>
          </a:xfrm>
        </p:grpSpPr>
        <p:sp>
          <p:nvSpPr>
            <p:cNvPr id="284" name="Google Shape;284;p39"/>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15</a:t>
              </a:fld>
              <a:endParaRPr sz="1000" b="1">
                <a:solidFill>
                  <a:srgbClr val="032F62"/>
                </a:solidFill>
                <a:latin typeface="Francois One"/>
                <a:ea typeface="Francois One"/>
                <a:cs typeface="Francois One"/>
                <a:sym typeface="Francois One"/>
              </a:endParaRPr>
            </a:p>
          </p:txBody>
        </p:sp>
        <p:pic>
          <p:nvPicPr>
            <p:cNvPr id="285" name="Google Shape;285;p39"/>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86" name="Google Shape;286;p39"/>
          <p:cNvSpPr/>
          <p:nvPr/>
        </p:nvSpPr>
        <p:spPr>
          <a:xfrm>
            <a:off x="311700" y="1345625"/>
            <a:ext cx="4653900" cy="1506900"/>
          </a:xfrm>
          <a:prstGeom prst="roundRect">
            <a:avLst>
              <a:gd name="adj" fmla="val 6453"/>
            </a:avLst>
          </a:prstGeom>
          <a:solidFill>
            <a:srgbClr val="1C233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800">
                <a:solidFill>
                  <a:srgbClr val="6D9EEB"/>
                </a:solidFill>
                <a:latin typeface="Roboto Mono"/>
                <a:ea typeface="Roboto Mono"/>
                <a:cs typeface="Roboto Mono"/>
                <a:sym typeface="Roboto Mono"/>
              </a:rPr>
              <a:t>if</a:t>
            </a:r>
            <a:r>
              <a:rPr lang="en-GB" sz="1800">
                <a:solidFill>
                  <a:srgbClr val="FFFFFF"/>
                </a:solidFill>
                <a:latin typeface="Roboto Mono"/>
                <a:ea typeface="Roboto Mono"/>
                <a:cs typeface="Roboto Mono"/>
                <a:sym typeface="Roboto Mono"/>
              </a:rPr>
              <a:t> isKeyPressed(KEY_A):</a:t>
            </a:r>
            <a:endParaRPr sz="1800">
              <a:solidFill>
                <a:srgbClr val="FFFFF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GB" sz="1800">
                <a:solidFill>
                  <a:srgbClr val="FFFFFF"/>
                </a:solidFill>
                <a:latin typeface="Roboto Mono"/>
                <a:ea typeface="Roboto Mono"/>
                <a:cs typeface="Roboto Mono"/>
                <a:sym typeface="Roboto Mono"/>
              </a:rPr>
              <a:t>    </a:t>
            </a:r>
            <a:r>
              <a:rPr lang="en-GB" sz="1800">
                <a:solidFill>
                  <a:schemeClr val="lt1"/>
                </a:solidFill>
                <a:latin typeface="Roboto Mono"/>
                <a:ea typeface="Roboto Mono"/>
                <a:cs typeface="Roboto Mono"/>
                <a:sym typeface="Roboto Mono"/>
              </a:rPr>
              <a:t>butter</a:t>
            </a:r>
            <a:r>
              <a:rPr lang="en-GB" sz="1800">
                <a:solidFill>
                  <a:srgbClr val="FFFFFF"/>
                </a:solidFill>
                <a:latin typeface="Roboto Mono"/>
                <a:ea typeface="Roboto Mono"/>
                <a:cs typeface="Roboto Mono"/>
                <a:sym typeface="Roboto Mono"/>
              </a:rPr>
              <a:t>.moveBy(</a:t>
            </a:r>
            <a:r>
              <a:rPr lang="en-GB" sz="1800">
                <a:solidFill>
                  <a:srgbClr val="93C47D"/>
                </a:solidFill>
                <a:latin typeface="Roboto Mono"/>
                <a:ea typeface="Roboto Mono"/>
                <a:cs typeface="Roboto Mono"/>
                <a:sym typeface="Roboto Mono"/>
              </a:rPr>
              <a:t>-1</a:t>
            </a:r>
            <a:r>
              <a:rPr lang="en-GB" sz="1800">
                <a:solidFill>
                  <a:srgbClr val="FFFFFF"/>
                </a:solidFill>
                <a:latin typeface="Roboto Mono"/>
                <a:ea typeface="Roboto Mono"/>
                <a:cs typeface="Roboto Mono"/>
                <a:sym typeface="Roboto Mono"/>
              </a:rPr>
              <a:t>, </a:t>
            </a:r>
            <a:r>
              <a:rPr lang="en-GB" sz="1800">
                <a:solidFill>
                  <a:srgbClr val="93C47D"/>
                </a:solidFill>
                <a:latin typeface="Roboto Mono"/>
                <a:ea typeface="Roboto Mono"/>
                <a:cs typeface="Roboto Mono"/>
                <a:sym typeface="Roboto Mono"/>
              </a:rPr>
              <a:t>0</a:t>
            </a:r>
            <a:r>
              <a:rPr lang="en-GB" sz="1800">
                <a:solidFill>
                  <a:srgbClr val="FFFFFF"/>
                </a:solidFill>
                <a:latin typeface="Roboto Mono"/>
                <a:ea typeface="Roboto Mono"/>
                <a:cs typeface="Roboto Mono"/>
                <a:sym typeface="Roboto Mono"/>
              </a:rPr>
              <a:t>)</a:t>
            </a:r>
            <a:endParaRPr sz="1800">
              <a:solidFill>
                <a:srgbClr val="FFFFFF"/>
              </a:solidFill>
              <a:latin typeface="Roboto Mono"/>
              <a:ea typeface="Roboto Mono"/>
              <a:cs typeface="Roboto Mono"/>
              <a:sym typeface="Roboto Mono"/>
            </a:endParaRPr>
          </a:p>
        </p:txBody>
      </p:sp>
      <p:sp>
        <p:nvSpPr>
          <p:cNvPr id="287" name="Google Shape;287;p39"/>
          <p:cNvSpPr txBox="1"/>
          <p:nvPr/>
        </p:nvSpPr>
        <p:spPr>
          <a:xfrm>
            <a:off x="311700" y="1017725"/>
            <a:ext cx="158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rgbClr val="000000"/>
                </a:solidFill>
                <a:latin typeface="Roboto"/>
                <a:ea typeface="Roboto"/>
                <a:cs typeface="Roboto"/>
                <a:sym typeface="Roboto"/>
              </a:rPr>
              <a:t>Editor</a:t>
            </a:r>
            <a:endParaRPr b="1">
              <a:solidFill>
                <a:srgbClr val="000000"/>
              </a:solidFill>
              <a:latin typeface="Roboto"/>
              <a:ea typeface="Roboto"/>
              <a:cs typeface="Roboto"/>
              <a:sym typeface="Roboto"/>
            </a:endParaRPr>
          </a:p>
        </p:txBody>
      </p:sp>
      <p:pic>
        <p:nvPicPr>
          <p:cNvPr id="288" name="Google Shape;288;p39"/>
          <p:cNvPicPr preferRelativeResize="0"/>
          <p:nvPr/>
        </p:nvPicPr>
        <p:blipFill>
          <a:blip r:embed="rId4">
            <a:alphaModFix/>
          </a:blip>
          <a:stretch>
            <a:fillRect/>
          </a:stretch>
        </p:blipFill>
        <p:spPr>
          <a:xfrm>
            <a:off x="871013" y="2996025"/>
            <a:ext cx="3535280" cy="1986175"/>
          </a:xfrm>
          <a:prstGeom prst="rect">
            <a:avLst/>
          </a:prstGeom>
          <a:noFill/>
          <a:ln>
            <a:noFill/>
          </a:ln>
        </p:spPr>
      </p:pic>
      <p:cxnSp>
        <p:nvCxnSpPr>
          <p:cNvPr id="289" name="Google Shape;289;p39"/>
          <p:cNvCxnSpPr/>
          <p:nvPr/>
        </p:nvCxnSpPr>
        <p:spPr>
          <a:xfrm rot="10800000">
            <a:off x="991725" y="4164625"/>
            <a:ext cx="360900" cy="0"/>
          </a:xfrm>
          <a:prstGeom prst="straightConnector1">
            <a:avLst/>
          </a:prstGeom>
          <a:noFill/>
          <a:ln w="28575" cap="flat" cmpd="sng">
            <a:solidFill>
              <a:srgbClr val="00FF00"/>
            </a:solidFill>
            <a:prstDash val="solid"/>
            <a:round/>
            <a:headEnd type="none" w="med" len="med"/>
            <a:tailEnd type="triangle" w="med" len="med"/>
          </a:ln>
        </p:spPr>
      </p:cxnSp>
      <p:sp>
        <p:nvSpPr>
          <p:cNvPr id="290" name="Google Shape;290;p39"/>
          <p:cNvSpPr txBox="1"/>
          <p:nvPr/>
        </p:nvSpPr>
        <p:spPr>
          <a:xfrm>
            <a:off x="5125700" y="1269425"/>
            <a:ext cx="3743100" cy="29553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If the key you are checking for is pressed, the function returns </a:t>
            </a:r>
            <a:r>
              <a:rPr lang="en-GB" sz="1800">
                <a:solidFill>
                  <a:srgbClr val="E93761"/>
                </a:solidFill>
                <a:latin typeface="Roboto Mono"/>
                <a:ea typeface="Roboto Mono"/>
                <a:cs typeface="Roboto Mono"/>
                <a:sym typeface="Roboto Mono"/>
              </a:rPr>
              <a:t>True</a:t>
            </a:r>
            <a:endParaRPr sz="1800">
              <a:solidFill>
                <a:srgbClr val="E93761"/>
              </a:solidFill>
              <a:latin typeface="Roboto Mono"/>
              <a:ea typeface="Roboto Mono"/>
              <a:cs typeface="Roboto Mono"/>
              <a:sym typeface="Roboto Mono"/>
            </a:endParaRPr>
          </a:p>
          <a:p>
            <a:pPr marL="0" lvl="0" indent="0" algn="l" rtl="0">
              <a:spcBef>
                <a:spcPts val="0"/>
              </a:spcBef>
              <a:spcAft>
                <a:spcPts val="0"/>
              </a:spcAft>
              <a:buNone/>
            </a:pPr>
            <a:endParaRPr sz="1800">
              <a:solidFill>
                <a:srgbClr val="E93761"/>
              </a:solidFill>
              <a:latin typeface="Roboto Mono"/>
              <a:ea typeface="Roboto Mono"/>
              <a:cs typeface="Roboto Mono"/>
              <a:sym typeface="Roboto Mono"/>
            </a:endParaRPr>
          </a:p>
          <a:p>
            <a:pPr marL="457200" lvl="0" indent="-342900" algn="l" rtl="0">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Using an </a:t>
            </a:r>
            <a:r>
              <a:rPr lang="en-GB" sz="1800">
                <a:solidFill>
                  <a:srgbClr val="E93761"/>
                </a:solidFill>
                <a:latin typeface="Roboto Mono"/>
                <a:ea typeface="Roboto Mono"/>
                <a:cs typeface="Roboto Mono"/>
                <a:sym typeface="Roboto Mono"/>
              </a:rPr>
              <a:t>if</a:t>
            </a:r>
            <a:r>
              <a:rPr lang="en-GB" sz="1800">
                <a:solidFill>
                  <a:schemeClr val="dk2"/>
                </a:solidFill>
                <a:latin typeface="Roboto"/>
                <a:ea typeface="Roboto"/>
                <a:cs typeface="Roboto"/>
                <a:sym typeface="Roboto"/>
              </a:rPr>
              <a:t> statement, we can then execute some code</a:t>
            </a:r>
            <a:endParaRPr sz="1800">
              <a:solidFill>
                <a:schemeClr val="dk2"/>
              </a:solidFill>
              <a:latin typeface="Roboto"/>
              <a:ea typeface="Roboto"/>
              <a:cs typeface="Roboto"/>
              <a:sym typeface="Roboto"/>
            </a:endParaRPr>
          </a:p>
          <a:p>
            <a:pPr marL="457200" lvl="0" indent="0" algn="l" rtl="0">
              <a:spcBef>
                <a:spcPts val="0"/>
              </a:spcBef>
              <a:spcAft>
                <a:spcPts val="0"/>
              </a:spcAft>
              <a:buNone/>
            </a:pPr>
            <a:endParaRPr sz="1800">
              <a:solidFill>
                <a:schemeClr val="dk2"/>
              </a:solidFill>
              <a:latin typeface="Roboto"/>
              <a:ea typeface="Roboto"/>
              <a:cs typeface="Roboto"/>
              <a:sym typeface="Roboto"/>
            </a:endParaRPr>
          </a:p>
          <a:p>
            <a:pPr marL="457200" lvl="0" indent="-342900" algn="l" rtl="0">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If the key is not pressed, the function returns </a:t>
            </a:r>
            <a:r>
              <a:rPr lang="en-GB" sz="1800">
                <a:solidFill>
                  <a:srgbClr val="E93761"/>
                </a:solidFill>
                <a:latin typeface="Roboto Mono"/>
                <a:ea typeface="Roboto Mono"/>
                <a:cs typeface="Roboto Mono"/>
                <a:sym typeface="Roboto Mono"/>
              </a:rPr>
              <a:t>False</a:t>
            </a:r>
            <a:r>
              <a:rPr lang="en-GB" sz="1800">
                <a:solidFill>
                  <a:schemeClr val="dk2"/>
                </a:solidFill>
                <a:latin typeface="Roboto"/>
                <a:ea typeface="Roboto"/>
                <a:cs typeface="Roboto"/>
                <a:sym typeface="Roboto"/>
              </a:rPr>
              <a:t> and nothing happens</a:t>
            </a:r>
            <a:endParaRPr sz="1800">
              <a:solidFill>
                <a:schemeClr val="dk2"/>
              </a:solidFill>
              <a:latin typeface="Roboto"/>
              <a:ea typeface="Roboto"/>
              <a:cs typeface="Roboto"/>
              <a:sym typeface="Roboto"/>
            </a:endParaRPr>
          </a:p>
        </p:txBody>
      </p:sp>
      <p:sp>
        <p:nvSpPr>
          <p:cNvPr id="291" name="Google Shape;291;p39"/>
          <p:cNvSpPr/>
          <p:nvPr/>
        </p:nvSpPr>
        <p:spPr>
          <a:xfrm>
            <a:off x="2887713" y="3507850"/>
            <a:ext cx="702900" cy="6585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sz="2800"/>
              <a:t>A</a:t>
            </a:r>
            <a:endParaRPr sz="2800"/>
          </a:p>
        </p:txBody>
      </p:sp>
      <p:pic>
        <p:nvPicPr>
          <p:cNvPr id="292" name="Google Shape;292;p39"/>
          <p:cNvPicPr preferRelativeResize="0"/>
          <p:nvPr/>
        </p:nvPicPr>
        <p:blipFill>
          <a:blip r:embed="rId5">
            <a:alphaModFix/>
          </a:blip>
          <a:stretch>
            <a:fillRect/>
          </a:stretch>
        </p:blipFill>
        <p:spPr>
          <a:xfrm rot="10800000">
            <a:off x="2861490" y="3180428"/>
            <a:ext cx="755350" cy="755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Checking if the A key is pressed</a:t>
            </a:r>
            <a:endParaRPr>
              <a:solidFill>
                <a:srgbClr val="25326F"/>
              </a:solidFill>
              <a:latin typeface="Francois One"/>
              <a:ea typeface="Francois One"/>
              <a:cs typeface="Francois One"/>
              <a:sym typeface="Francois One"/>
            </a:endParaRPr>
          </a:p>
        </p:txBody>
      </p:sp>
      <p:sp>
        <p:nvSpPr>
          <p:cNvPr id="298" name="Google Shape;298;p40"/>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299" name="Google Shape;299;p40"/>
          <p:cNvGrpSpPr/>
          <p:nvPr/>
        </p:nvGrpSpPr>
        <p:grpSpPr>
          <a:xfrm>
            <a:off x="7984201" y="4195474"/>
            <a:ext cx="884557" cy="861343"/>
            <a:chOff x="7984201" y="4195474"/>
            <a:chExt cx="884557" cy="861343"/>
          </a:xfrm>
        </p:grpSpPr>
        <p:sp>
          <p:nvSpPr>
            <p:cNvPr id="300" name="Google Shape;300;p40"/>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16</a:t>
              </a:fld>
              <a:endParaRPr sz="1000" b="1">
                <a:solidFill>
                  <a:srgbClr val="032F62"/>
                </a:solidFill>
                <a:latin typeface="Francois One"/>
                <a:ea typeface="Francois One"/>
                <a:cs typeface="Francois One"/>
                <a:sym typeface="Francois One"/>
              </a:endParaRPr>
            </a:p>
          </p:txBody>
        </p:sp>
        <p:pic>
          <p:nvPicPr>
            <p:cNvPr id="301" name="Google Shape;301;p40"/>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302" name="Google Shape;302;p40"/>
          <p:cNvSpPr/>
          <p:nvPr/>
        </p:nvSpPr>
        <p:spPr>
          <a:xfrm>
            <a:off x="311700" y="1345625"/>
            <a:ext cx="4653900" cy="1506900"/>
          </a:xfrm>
          <a:prstGeom prst="roundRect">
            <a:avLst>
              <a:gd name="adj" fmla="val 6453"/>
            </a:avLst>
          </a:prstGeom>
          <a:solidFill>
            <a:srgbClr val="1C233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800">
                <a:solidFill>
                  <a:srgbClr val="6D9EEB"/>
                </a:solidFill>
                <a:latin typeface="Roboto Mono"/>
                <a:ea typeface="Roboto Mono"/>
                <a:cs typeface="Roboto Mono"/>
                <a:sym typeface="Roboto Mono"/>
              </a:rPr>
              <a:t>if</a:t>
            </a:r>
            <a:r>
              <a:rPr lang="en-GB" sz="1800">
                <a:solidFill>
                  <a:srgbClr val="FFFFFF"/>
                </a:solidFill>
                <a:latin typeface="Roboto Mono"/>
                <a:ea typeface="Roboto Mono"/>
                <a:cs typeface="Roboto Mono"/>
                <a:sym typeface="Roboto Mono"/>
              </a:rPr>
              <a:t> isKeyPressed(KEY_A):</a:t>
            </a:r>
            <a:endParaRPr sz="1800">
              <a:solidFill>
                <a:srgbClr val="FFFFF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GB" sz="1800">
                <a:solidFill>
                  <a:srgbClr val="FFFFFF"/>
                </a:solidFill>
                <a:latin typeface="Roboto Mono"/>
                <a:ea typeface="Roboto Mono"/>
                <a:cs typeface="Roboto Mono"/>
                <a:sym typeface="Roboto Mono"/>
              </a:rPr>
              <a:t>    </a:t>
            </a:r>
            <a:r>
              <a:rPr lang="en-GB" sz="1800">
                <a:solidFill>
                  <a:schemeClr val="lt1"/>
                </a:solidFill>
                <a:latin typeface="Roboto Mono"/>
                <a:ea typeface="Roboto Mono"/>
                <a:cs typeface="Roboto Mono"/>
                <a:sym typeface="Roboto Mono"/>
              </a:rPr>
              <a:t>butter</a:t>
            </a:r>
            <a:r>
              <a:rPr lang="en-GB" sz="1800">
                <a:solidFill>
                  <a:srgbClr val="FFFFFF"/>
                </a:solidFill>
                <a:latin typeface="Roboto Mono"/>
                <a:ea typeface="Roboto Mono"/>
                <a:cs typeface="Roboto Mono"/>
                <a:sym typeface="Roboto Mono"/>
              </a:rPr>
              <a:t>.moveBy(</a:t>
            </a:r>
            <a:r>
              <a:rPr lang="en-GB" sz="1800">
                <a:solidFill>
                  <a:srgbClr val="93C47D"/>
                </a:solidFill>
                <a:latin typeface="Roboto Mono"/>
                <a:ea typeface="Roboto Mono"/>
                <a:cs typeface="Roboto Mono"/>
                <a:sym typeface="Roboto Mono"/>
              </a:rPr>
              <a:t>-1</a:t>
            </a:r>
            <a:r>
              <a:rPr lang="en-GB" sz="1800">
                <a:solidFill>
                  <a:srgbClr val="FFFFFF"/>
                </a:solidFill>
                <a:latin typeface="Roboto Mono"/>
                <a:ea typeface="Roboto Mono"/>
                <a:cs typeface="Roboto Mono"/>
                <a:sym typeface="Roboto Mono"/>
              </a:rPr>
              <a:t>, </a:t>
            </a:r>
            <a:r>
              <a:rPr lang="en-GB" sz="1800">
                <a:solidFill>
                  <a:srgbClr val="93C47D"/>
                </a:solidFill>
                <a:latin typeface="Roboto Mono"/>
                <a:ea typeface="Roboto Mono"/>
                <a:cs typeface="Roboto Mono"/>
                <a:sym typeface="Roboto Mono"/>
              </a:rPr>
              <a:t>0</a:t>
            </a:r>
            <a:r>
              <a:rPr lang="en-GB" sz="1800">
                <a:solidFill>
                  <a:srgbClr val="FFFFFF"/>
                </a:solidFill>
                <a:latin typeface="Roboto Mono"/>
                <a:ea typeface="Roboto Mono"/>
                <a:cs typeface="Roboto Mono"/>
                <a:sym typeface="Roboto Mono"/>
              </a:rPr>
              <a:t>)</a:t>
            </a:r>
            <a:endParaRPr sz="1800">
              <a:solidFill>
                <a:srgbClr val="FFFFFF"/>
              </a:solidFill>
              <a:latin typeface="Roboto Mono"/>
              <a:ea typeface="Roboto Mono"/>
              <a:cs typeface="Roboto Mono"/>
              <a:sym typeface="Roboto Mono"/>
            </a:endParaRPr>
          </a:p>
        </p:txBody>
      </p:sp>
      <p:sp>
        <p:nvSpPr>
          <p:cNvPr id="303" name="Google Shape;303;p40"/>
          <p:cNvSpPr txBox="1"/>
          <p:nvPr/>
        </p:nvSpPr>
        <p:spPr>
          <a:xfrm>
            <a:off x="311700" y="1017725"/>
            <a:ext cx="158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rgbClr val="000000"/>
                </a:solidFill>
                <a:latin typeface="Roboto"/>
                <a:ea typeface="Roboto"/>
                <a:cs typeface="Roboto"/>
                <a:sym typeface="Roboto"/>
              </a:rPr>
              <a:t>Editor</a:t>
            </a:r>
            <a:endParaRPr b="1">
              <a:solidFill>
                <a:srgbClr val="000000"/>
              </a:solidFill>
              <a:latin typeface="Roboto"/>
              <a:ea typeface="Roboto"/>
              <a:cs typeface="Roboto"/>
              <a:sym typeface="Roboto"/>
            </a:endParaRPr>
          </a:p>
        </p:txBody>
      </p:sp>
      <p:sp>
        <p:nvSpPr>
          <p:cNvPr id="304" name="Google Shape;304;p40"/>
          <p:cNvSpPr txBox="1"/>
          <p:nvPr/>
        </p:nvSpPr>
        <p:spPr>
          <a:xfrm>
            <a:off x="5125700" y="1269425"/>
            <a:ext cx="3743100" cy="29553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If the key you are checking for is pressed, the function returns </a:t>
            </a:r>
            <a:r>
              <a:rPr lang="en-GB" sz="1800">
                <a:solidFill>
                  <a:srgbClr val="E93761"/>
                </a:solidFill>
                <a:latin typeface="Roboto Mono"/>
                <a:ea typeface="Roboto Mono"/>
                <a:cs typeface="Roboto Mono"/>
                <a:sym typeface="Roboto Mono"/>
              </a:rPr>
              <a:t>True</a:t>
            </a:r>
            <a:endParaRPr sz="1800">
              <a:solidFill>
                <a:srgbClr val="E93761"/>
              </a:solidFill>
              <a:latin typeface="Roboto Mono"/>
              <a:ea typeface="Roboto Mono"/>
              <a:cs typeface="Roboto Mono"/>
              <a:sym typeface="Roboto Mono"/>
            </a:endParaRPr>
          </a:p>
          <a:p>
            <a:pPr marL="0" lvl="0" indent="0" algn="l" rtl="0">
              <a:spcBef>
                <a:spcPts val="0"/>
              </a:spcBef>
              <a:spcAft>
                <a:spcPts val="0"/>
              </a:spcAft>
              <a:buNone/>
            </a:pPr>
            <a:endParaRPr sz="1800">
              <a:solidFill>
                <a:srgbClr val="E93761"/>
              </a:solidFill>
              <a:latin typeface="Roboto Mono"/>
              <a:ea typeface="Roboto Mono"/>
              <a:cs typeface="Roboto Mono"/>
              <a:sym typeface="Roboto Mono"/>
            </a:endParaRPr>
          </a:p>
          <a:p>
            <a:pPr marL="457200" lvl="0" indent="-342900" algn="l" rtl="0">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Using an </a:t>
            </a:r>
            <a:r>
              <a:rPr lang="en-GB" sz="1800">
                <a:solidFill>
                  <a:srgbClr val="E93761"/>
                </a:solidFill>
                <a:latin typeface="Roboto Mono"/>
                <a:ea typeface="Roboto Mono"/>
                <a:cs typeface="Roboto Mono"/>
                <a:sym typeface="Roboto Mono"/>
              </a:rPr>
              <a:t>if</a:t>
            </a:r>
            <a:r>
              <a:rPr lang="en-GB" sz="1800">
                <a:solidFill>
                  <a:schemeClr val="dk2"/>
                </a:solidFill>
                <a:latin typeface="Roboto"/>
                <a:ea typeface="Roboto"/>
                <a:cs typeface="Roboto"/>
                <a:sym typeface="Roboto"/>
              </a:rPr>
              <a:t> statement, we can then execute some code</a:t>
            </a:r>
            <a:endParaRPr sz="1800">
              <a:solidFill>
                <a:schemeClr val="dk2"/>
              </a:solidFill>
              <a:latin typeface="Roboto"/>
              <a:ea typeface="Roboto"/>
              <a:cs typeface="Roboto"/>
              <a:sym typeface="Roboto"/>
            </a:endParaRPr>
          </a:p>
          <a:p>
            <a:pPr marL="457200" lvl="0" indent="0" algn="l" rtl="0">
              <a:spcBef>
                <a:spcPts val="0"/>
              </a:spcBef>
              <a:spcAft>
                <a:spcPts val="0"/>
              </a:spcAft>
              <a:buNone/>
            </a:pPr>
            <a:endParaRPr sz="1800">
              <a:solidFill>
                <a:schemeClr val="dk2"/>
              </a:solidFill>
              <a:latin typeface="Roboto"/>
              <a:ea typeface="Roboto"/>
              <a:cs typeface="Roboto"/>
              <a:sym typeface="Roboto"/>
            </a:endParaRPr>
          </a:p>
          <a:p>
            <a:pPr marL="457200" lvl="0" indent="-342900" algn="l" rtl="0">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If the key is not pressed, the function returns </a:t>
            </a:r>
            <a:r>
              <a:rPr lang="en-GB" sz="1800">
                <a:solidFill>
                  <a:srgbClr val="E93761"/>
                </a:solidFill>
                <a:latin typeface="Roboto Mono"/>
                <a:ea typeface="Roboto Mono"/>
                <a:cs typeface="Roboto Mono"/>
                <a:sym typeface="Roboto Mono"/>
              </a:rPr>
              <a:t>False</a:t>
            </a:r>
            <a:r>
              <a:rPr lang="en-GB" sz="1800">
                <a:solidFill>
                  <a:schemeClr val="dk2"/>
                </a:solidFill>
                <a:latin typeface="Roboto"/>
                <a:ea typeface="Roboto"/>
                <a:cs typeface="Roboto"/>
                <a:sym typeface="Roboto"/>
              </a:rPr>
              <a:t> and nothing happens</a:t>
            </a:r>
            <a:endParaRPr sz="1800">
              <a:solidFill>
                <a:schemeClr val="dk2"/>
              </a:solidFill>
              <a:latin typeface="Roboto"/>
              <a:ea typeface="Roboto"/>
              <a:cs typeface="Roboto"/>
              <a:sym typeface="Roboto"/>
            </a:endParaRPr>
          </a:p>
        </p:txBody>
      </p:sp>
      <p:pic>
        <p:nvPicPr>
          <p:cNvPr id="305" name="Google Shape;305;p40"/>
          <p:cNvPicPr preferRelativeResize="0"/>
          <p:nvPr/>
        </p:nvPicPr>
        <p:blipFill>
          <a:blip r:embed="rId4">
            <a:alphaModFix/>
          </a:blip>
          <a:stretch>
            <a:fillRect/>
          </a:stretch>
        </p:blipFill>
        <p:spPr>
          <a:xfrm>
            <a:off x="871013" y="2996025"/>
            <a:ext cx="3535280" cy="1986175"/>
          </a:xfrm>
          <a:prstGeom prst="rect">
            <a:avLst/>
          </a:prstGeom>
          <a:noFill/>
          <a:ln>
            <a:noFill/>
          </a:ln>
        </p:spPr>
      </p:pic>
      <p:sp>
        <p:nvSpPr>
          <p:cNvPr id="306" name="Google Shape;306;p40"/>
          <p:cNvSpPr/>
          <p:nvPr/>
        </p:nvSpPr>
        <p:spPr>
          <a:xfrm>
            <a:off x="2887713" y="3507850"/>
            <a:ext cx="702900" cy="6585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sz="2800"/>
              <a:t>A</a:t>
            </a:r>
            <a:endParaRPr sz="2800"/>
          </a:p>
        </p:txBody>
      </p:sp>
      <p:pic>
        <p:nvPicPr>
          <p:cNvPr id="307" name="Google Shape;307;p40"/>
          <p:cNvPicPr preferRelativeResize="0"/>
          <p:nvPr/>
        </p:nvPicPr>
        <p:blipFill>
          <a:blip r:embed="rId5">
            <a:alphaModFix/>
          </a:blip>
          <a:stretch>
            <a:fillRect/>
          </a:stretch>
        </p:blipFill>
        <p:spPr>
          <a:xfrm rot="10800000">
            <a:off x="2861490" y="2570828"/>
            <a:ext cx="755350" cy="755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Activity 06.02 - Subsonic the Hedgehog</a:t>
            </a:r>
            <a:endParaRPr/>
          </a:p>
        </p:txBody>
      </p:sp>
      <p:grpSp>
        <p:nvGrpSpPr>
          <p:cNvPr id="313" name="Google Shape;313;p41"/>
          <p:cNvGrpSpPr/>
          <p:nvPr/>
        </p:nvGrpSpPr>
        <p:grpSpPr>
          <a:xfrm>
            <a:off x="7984201" y="4195474"/>
            <a:ext cx="884557" cy="861343"/>
            <a:chOff x="7984201" y="4195474"/>
            <a:chExt cx="884557" cy="861343"/>
          </a:xfrm>
        </p:grpSpPr>
        <p:sp>
          <p:nvSpPr>
            <p:cNvPr id="314" name="Google Shape;314;p41"/>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17</a:t>
              </a:fld>
              <a:endParaRPr sz="1000" b="1">
                <a:solidFill>
                  <a:srgbClr val="032F62"/>
                </a:solidFill>
                <a:latin typeface="Francois One"/>
                <a:ea typeface="Francois One"/>
                <a:cs typeface="Francois One"/>
                <a:sym typeface="Francois One"/>
              </a:endParaRPr>
            </a:p>
          </p:txBody>
        </p:sp>
        <p:pic>
          <p:nvPicPr>
            <p:cNvPr id="315" name="Google Shape;315;p41"/>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316" name="Google Shape;316;p41"/>
          <p:cNvSpPr txBox="1"/>
          <p:nvPr/>
        </p:nvSpPr>
        <p:spPr>
          <a:xfrm>
            <a:off x="380850" y="4162025"/>
            <a:ext cx="8382300" cy="69759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GB" sz="2000" u="sng" dirty="0">
                <a:solidFill>
                  <a:schemeClr val="hlink"/>
                </a:solidFill>
                <a:latin typeface="Roboto"/>
                <a:ea typeface="Roboto"/>
                <a:cs typeface="Roboto"/>
                <a:sym typeface="Roboto"/>
                <a:hlinkClick r:id="rId4"/>
              </a:rPr>
              <a:t>06.02 - Subsonic the Hedgehog</a:t>
            </a:r>
            <a:endParaRPr sz="2000" dirty="0">
              <a:latin typeface="Roboto"/>
              <a:ea typeface="Roboto"/>
              <a:cs typeface="Roboto"/>
              <a:sym typeface="Roboto"/>
            </a:endParaRPr>
          </a:p>
        </p:txBody>
      </p:sp>
      <p:sp>
        <p:nvSpPr>
          <p:cNvPr id="317" name="Google Shape;317;p41"/>
          <p:cNvSpPr txBox="1">
            <a:spLocks noGrp="1"/>
          </p:cNvSpPr>
          <p:nvPr>
            <p:ph type="body" idx="1"/>
          </p:nvPr>
        </p:nvSpPr>
        <p:spPr>
          <a:xfrm>
            <a:off x="311700" y="1152475"/>
            <a:ext cx="8520600" cy="861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Add in code to control Subsonic the Hedgehog using the I, J, K and L keys. Then, play with a friend to help Subsonic escape the tornado!</a:t>
            </a:r>
            <a:endParaRPr/>
          </a:p>
        </p:txBody>
      </p:sp>
      <p:pic>
        <p:nvPicPr>
          <p:cNvPr id="318" name="Google Shape;318;p41"/>
          <p:cNvPicPr preferRelativeResize="0"/>
          <p:nvPr/>
        </p:nvPicPr>
        <p:blipFill>
          <a:blip r:embed="rId5">
            <a:alphaModFix/>
          </a:blip>
          <a:stretch>
            <a:fillRect/>
          </a:stretch>
        </p:blipFill>
        <p:spPr>
          <a:xfrm>
            <a:off x="3650275" y="2166175"/>
            <a:ext cx="1843450" cy="1843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Collision Detection</a:t>
            </a:r>
            <a:endParaRPr>
              <a:solidFill>
                <a:srgbClr val="25326F"/>
              </a:solidFill>
              <a:latin typeface="Francois One"/>
              <a:ea typeface="Francois One"/>
              <a:cs typeface="Francois One"/>
              <a:sym typeface="Francois One"/>
            </a:endParaRPr>
          </a:p>
        </p:txBody>
      </p:sp>
      <p:sp>
        <p:nvSpPr>
          <p:cNvPr id="324" name="Google Shape;324;p42"/>
          <p:cNvSpPr txBox="1">
            <a:spLocks noGrp="1"/>
          </p:cNvSpPr>
          <p:nvPr>
            <p:ph type="body" idx="1"/>
          </p:nvPr>
        </p:nvSpPr>
        <p:spPr>
          <a:xfrm>
            <a:off x="311700" y="1152475"/>
            <a:ext cx="76725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a:t>The four methods we have discussed so far are:</a:t>
            </a:r>
            <a:endParaRPr/>
          </a:p>
          <a:p>
            <a:pPr marL="457200" lvl="0" indent="-342900" algn="l" rtl="0">
              <a:lnSpc>
                <a:spcPct val="150000"/>
              </a:lnSpc>
              <a:spcBef>
                <a:spcPts val="1600"/>
              </a:spcBef>
              <a:spcAft>
                <a:spcPts val="0"/>
              </a:spcAft>
              <a:buSzPts val="1800"/>
              <a:buChar char="●"/>
            </a:pPr>
            <a:r>
              <a:rPr lang="en-GB">
                <a:solidFill>
                  <a:srgbClr val="E93761"/>
                </a:solidFill>
                <a:latin typeface="Roboto Mono"/>
                <a:ea typeface="Roboto Mono"/>
                <a:cs typeface="Roboto Mono"/>
                <a:sym typeface="Roboto Mono"/>
              </a:rPr>
              <a:t>draw()</a:t>
            </a:r>
            <a:endParaRPr>
              <a:solidFill>
                <a:srgbClr val="E93761"/>
              </a:solidFill>
              <a:latin typeface="Roboto Mono"/>
              <a:ea typeface="Roboto Mono"/>
              <a:cs typeface="Roboto Mono"/>
              <a:sym typeface="Roboto Mono"/>
            </a:endParaRPr>
          </a:p>
          <a:p>
            <a:pPr marL="457200" lvl="0" indent="-342900" algn="l" rtl="0">
              <a:lnSpc>
                <a:spcPct val="150000"/>
              </a:lnSpc>
              <a:spcBef>
                <a:spcPts val="0"/>
              </a:spcBef>
              <a:spcAft>
                <a:spcPts val="0"/>
              </a:spcAft>
              <a:buSzPts val="1800"/>
              <a:buChar char="●"/>
            </a:pPr>
            <a:r>
              <a:rPr lang="en-GB">
                <a:solidFill>
                  <a:srgbClr val="E93761"/>
                </a:solidFill>
                <a:latin typeface="Roboto Mono"/>
                <a:ea typeface="Roboto Mono"/>
                <a:cs typeface="Roboto Mono"/>
                <a:sym typeface="Roboto Mono"/>
              </a:rPr>
              <a:t>moveBy(x, y)</a:t>
            </a:r>
            <a:endParaRPr>
              <a:solidFill>
                <a:srgbClr val="E93761"/>
              </a:solidFill>
              <a:latin typeface="Roboto Mono"/>
              <a:ea typeface="Roboto Mono"/>
              <a:cs typeface="Roboto Mono"/>
              <a:sym typeface="Roboto Mono"/>
            </a:endParaRPr>
          </a:p>
          <a:p>
            <a:pPr marL="457200" lvl="0" indent="-342900" algn="l" rtl="0">
              <a:lnSpc>
                <a:spcPct val="150000"/>
              </a:lnSpc>
              <a:spcBef>
                <a:spcPts val="0"/>
              </a:spcBef>
              <a:spcAft>
                <a:spcPts val="0"/>
              </a:spcAft>
              <a:buSzPts val="1800"/>
              <a:buChar char="●"/>
            </a:pPr>
            <a:r>
              <a:rPr lang="en-GB">
                <a:solidFill>
                  <a:srgbClr val="E93761"/>
                </a:solidFill>
                <a:latin typeface="Roboto Mono"/>
                <a:ea typeface="Roboto Mono"/>
                <a:cs typeface="Roboto Mono"/>
                <a:sym typeface="Roboto Mono"/>
              </a:rPr>
              <a:t>moveTo(x, y)</a:t>
            </a:r>
            <a:endParaRPr>
              <a:solidFill>
                <a:srgbClr val="E93761"/>
              </a:solidFill>
              <a:latin typeface="Roboto Mono"/>
              <a:ea typeface="Roboto Mono"/>
              <a:cs typeface="Roboto Mono"/>
              <a:sym typeface="Roboto Mono"/>
            </a:endParaRPr>
          </a:p>
          <a:p>
            <a:pPr marL="457200" lvl="0" indent="-342900" algn="l" rtl="0">
              <a:lnSpc>
                <a:spcPct val="150000"/>
              </a:lnSpc>
              <a:spcBef>
                <a:spcPts val="0"/>
              </a:spcBef>
              <a:spcAft>
                <a:spcPts val="0"/>
              </a:spcAft>
              <a:buSzPts val="1800"/>
              <a:buChar char="●"/>
            </a:pPr>
            <a:r>
              <a:rPr lang="en-GB">
                <a:solidFill>
                  <a:srgbClr val="E93761"/>
                </a:solidFill>
                <a:latin typeface="Roboto Mono"/>
                <a:ea typeface="Roboto Mono"/>
                <a:cs typeface="Roboto Mono"/>
                <a:sym typeface="Roboto Mono"/>
              </a:rPr>
              <a:t>setColour(R, G, B) </a:t>
            </a:r>
            <a:endParaRPr>
              <a:solidFill>
                <a:srgbClr val="E93761"/>
              </a:solidFill>
              <a:latin typeface="Roboto Mono"/>
              <a:ea typeface="Roboto Mono"/>
              <a:cs typeface="Roboto Mono"/>
              <a:sym typeface="Roboto Mono"/>
            </a:endParaRPr>
          </a:p>
          <a:p>
            <a:pPr marL="0" lvl="0" indent="0" algn="l" rtl="0">
              <a:lnSpc>
                <a:spcPct val="150000"/>
              </a:lnSpc>
              <a:spcBef>
                <a:spcPts val="1600"/>
              </a:spcBef>
              <a:spcAft>
                <a:spcPts val="1600"/>
              </a:spcAft>
              <a:buNone/>
            </a:pPr>
            <a:r>
              <a:rPr lang="en-GB"/>
              <a:t>But, there is one more!</a:t>
            </a:r>
            <a:endParaRPr>
              <a:solidFill>
                <a:srgbClr val="E93761"/>
              </a:solidFill>
              <a:latin typeface="Roboto Mono"/>
              <a:ea typeface="Roboto Mono"/>
              <a:cs typeface="Roboto Mono"/>
              <a:sym typeface="Roboto Mono"/>
            </a:endParaRPr>
          </a:p>
        </p:txBody>
      </p:sp>
      <p:sp>
        <p:nvSpPr>
          <p:cNvPr id="325" name="Google Shape;325;p42"/>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326" name="Google Shape;326;p42"/>
          <p:cNvGrpSpPr/>
          <p:nvPr/>
        </p:nvGrpSpPr>
        <p:grpSpPr>
          <a:xfrm>
            <a:off x="7984201" y="4195474"/>
            <a:ext cx="884557" cy="861343"/>
            <a:chOff x="7984201" y="4195474"/>
            <a:chExt cx="884557" cy="861343"/>
          </a:xfrm>
        </p:grpSpPr>
        <p:sp>
          <p:nvSpPr>
            <p:cNvPr id="327" name="Google Shape;327;p42"/>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18</a:t>
              </a:fld>
              <a:endParaRPr sz="1000" b="1">
                <a:solidFill>
                  <a:srgbClr val="032F62"/>
                </a:solidFill>
                <a:latin typeface="Francois One"/>
                <a:ea typeface="Francois One"/>
                <a:cs typeface="Francois One"/>
                <a:sym typeface="Francois One"/>
              </a:endParaRPr>
            </a:p>
          </p:txBody>
        </p:sp>
        <p:pic>
          <p:nvPicPr>
            <p:cNvPr id="328" name="Google Shape;328;p42"/>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Collision Detection</a:t>
            </a:r>
            <a:endParaRPr>
              <a:solidFill>
                <a:srgbClr val="25326F"/>
              </a:solidFill>
              <a:latin typeface="Francois One"/>
              <a:ea typeface="Francois One"/>
              <a:cs typeface="Francois One"/>
              <a:sym typeface="Francois One"/>
            </a:endParaRPr>
          </a:p>
        </p:txBody>
      </p:sp>
      <p:sp>
        <p:nvSpPr>
          <p:cNvPr id="334" name="Google Shape;334;p43"/>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335" name="Google Shape;335;p43"/>
          <p:cNvGrpSpPr/>
          <p:nvPr/>
        </p:nvGrpSpPr>
        <p:grpSpPr>
          <a:xfrm>
            <a:off x="7984201" y="4195474"/>
            <a:ext cx="884557" cy="861343"/>
            <a:chOff x="7984201" y="4195474"/>
            <a:chExt cx="884557" cy="861343"/>
          </a:xfrm>
        </p:grpSpPr>
        <p:sp>
          <p:nvSpPr>
            <p:cNvPr id="336" name="Google Shape;336;p43"/>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19</a:t>
              </a:fld>
              <a:endParaRPr sz="1000" b="1">
                <a:solidFill>
                  <a:srgbClr val="032F62"/>
                </a:solidFill>
                <a:latin typeface="Francois One"/>
                <a:ea typeface="Francois One"/>
                <a:cs typeface="Francois One"/>
                <a:sym typeface="Francois One"/>
              </a:endParaRPr>
            </a:p>
          </p:txBody>
        </p:sp>
        <p:pic>
          <p:nvPicPr>
            <p:cNvPr id="337" name="Google Shape;337;p43"/>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338" name="Google Shape;338;p43"/>
          <p:cNvSpPr txBox="1">
            <a:spLocks noGrp="1"/>
          </p:cNvSpPr>
          <p:nvPr>
            <p:ph type="body" idx="1"/>
          </p:nvPr>
        </p:nvSpPr>
        <p:spPr>
          <a:xfrm>
            <a:off x="311700" y="1990675"/>
            <a:ext cx="8520600" cy="7929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1600"/>
              </a:spcAft>
              <a:buNone/>
            </a:pPr>
            <a:r>
              <a:rPr lang="en-GB"/>
              <a:t>This method lets us check to see if one object overlaps another!</a:t>
            </a:r>
            <a:endParaRPr/>
          </a:p>
        </p:txBody>
      </p:sp>
      <p:sp>
        <p:nvSpPr>
          <p:cNvPr id="339" name="Google Shape;339;p43"/>
          <p:cNvSpPr/>
          <p:nvPr/>
        </p:nvSpPr>
        <p:spPr>
          <a:xfrm>
            <a:off x="1969650" y="1278325"/>
            <a:ext cx="5204700" cy="572700"/>
          </a:xfrm>
          <a:prstGeom prst="roundRect">
            <a:avLst>
              <a:gd name="adj" fmla="val 6453"/>
            </a:avLst>
          </a:prstGeom>
          <a:solidFill>
            <a:srgbClr val="1C233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sz="1800">
                <a:solidFill>
                  <a:schemeClr val="lt1"/>
                </a:solidFill>
                <a:latin typeface="Roboto Mono"/>
                <a:ea typeface="Roboto Mono"/>
                <a:cs typeface="Roboto Mono"/>
                <a:sym typeface="Roboto Mono"/>
              </a:rPr>
              <a:t>object1</a:t>
            </a:r>
            <a:r>
              <a:rPr lang="en-GB" sz="1800">
                <a:solidFill>
                  <a:schemeClr val="accent1"/>
                </a:solidFill>
                <a:latin typeface="Roboto Mono"/>
                <a:ea typeface="Roboto Mono"/>
                <a:cs typeface="Roboto Mono"/>
                <a:sym typeface="Roboto Mono"/>
              </a:rPr>
              <a:t>.overlaps(</a:t>
            </a:r>
            <a:r>
              <a:rPr lang="en-GB" sz="1800">
                <a:solidFill>
                  <a:schemeClr val="lt1"/>
                </a:solidFill>
                <a:latin typeface="Roboto Mono"/>
                <a:ea typeface="Roboto Mono"/>
                <a:cs typeface="Roboto Mono"/>
                <a:sym typeface="Roboto Mono"/>
              </a:rPr>
              <a:t>object2</a:t>
            </a:r>
            <a:r>
              <a:rPr lang="en-GB" sz="1800">
                <a:solidFill>
                  <a:schemeClr val="accent1"/>
                </a:solidFill>
                <a:latin typeface="Roboto Mono"/>
                <a:ea typeface="Roboto Mono"/>
                <a:cs typeface="Roboto Mono"/>
                <a:sym typeface="Roboto Mono"/>
              </a:rPr>
              <a:t>)</a:t>
            </a:r>
            <a:endParaRPr sz="1800">
              <a:solidFill>
                <a:schemeClr val="accent1"/>
              </a:solidFill>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Previously, on CS in Schools...</a:t>
            </a:r>
            <a:endParaRPr>
              <a:solidFill>
                <a:srgbClr val="25326F"/>
              </a:solidFill>
              <a:latin typeface="Francois One"/>
              <a:ea typeface="Francois One"/>
              <a:cs typeface="Francois One"/>
              <a:sym typeface="Francois One"/>
            </a:endParaRPr>
          </a:p>
        </p:txBody>
      </p:sp>
      <p:sp>
        <p:nvSpPr>
          <p:cNvPr id="115" name="Google Shape;115;p26"/>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116" name="Google Shape;116;p26"/>
          <p:cNvGrpSpPr/>
          <p:nvPr/>
        </p:nvGrpSpPr>
        <p:grpSpPr>
          <a:xfrm>
            <a:off x="7984201" y="4195474"/>
            <a:ext cx="884557" cy="861343"/>
            <a:chOff x="7984201" y="4195474"/>
            <a:chExt cx="884557" cy="861343"/>
          </a:xfrm>
        </p:grpSpPr>
        <p:sp>
          <p:nvSpPr>
            <p:cNvPr id="117" name="Google Shape;117;p26"/>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2</a:t>
              </a:fld>
              <a:endParaRPr sz="1000" b="1">
                <a:solidFill>
                  <a:srgbClr val="032F62"/>
                </a:solidFill>
                <a:latin typeface="Francois One"/>
                <a:ea typeface="Francois One"/>
                <a:cs typeface="Francois One"/>
                <a:sym typeface="Francois One"/>
              </a:endParaRPr>
            </a:p>
          </p:txBody>
        </p:sp>
        <p:pic>
          <p:nvPicPr>
            <p:cNvPr id="118" name="Google Shape;118;p26"/>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pic>
        <p:nvPicPr>
          <p:cNvPr id="119" name="Google Shape;119;p26"/>
          <p:cNvPicPr preferRelativeResize="0"/>
          <p:nvPr/>
        </p:nvPicPr>
        <p:blipFill>
          <a:blip r:embed="rId4">
            <a:alphaModFix/>
          </a:blip>
          <a:stretch>
            <a:fillRect/>
          </a:stretch>
        </p:blipFill>
        <p:spPr>
          <a:xfrm>
            <a:off x="6690875" y="1211325"/>
            <a:ext cx="988525" cy="988525"/>
          </a:xfrm>
          <a:prstGeom prst="rect">
            <a:avLst/>
          </a:prstGeom>
          <a:noFill/>
          <a:ln>
            <a:noFill/>
          </a:ln>
        </p:spPr>
      </p:pic>
      <p:pic>
        <p:nvPicPr>
          <p:cNvPr id="120" name="Google Shape;120;p26"/>
          <p:cNvPicPr preferRelativeResize="0"/>
          <p:nvPr/>
        </p:nvPicPr>
        <p:blipFill>
          <a:blip r:embed="rId5">
            <a:alphaModFix/>
          </a:blip>
          <a:stretch>
            <a:fillRect/>
          </a:stretch>
        </p:blipFill>
        <p:spPr>
          <a:xfrm>
            <a:off x="7563925" y="1939388"/>
            <a:ext cx="988525" cy="988525"/>
          </a:xfrm>
          <a:prstGeom prst="rect">
            <a:avLst/>
          </a:prstGeom>
          <a:noFill/>
          <a:ln>
            <a:noFill/>
          </a:ln>
        </p:spPr>
      </p:pic>
      <p:pic>
        <p:nvPicPr>
          <p:cNvPr id="121" name="Google Shape;121;p26"/>
          <p:cNvPicPr preferRelativeResize="0"/>
          <p:nvPr/>
        </p:nvPicPr>
        <p:blipFill>
          <a:blip r:embed="rId6">
            <a:alphaModFix/>
          </a:blip>
          <a:stretch>
            <a:fillRect/>
          </a:stretch>
        </p:blipFill>
        <p:spPr>
          <a:xfrm>
            <a:off x="6690875" y="2676187"/>
            <a:ext cx="988525" cy="988525"/>
          </a:xfrm>
          <a:prstGeom prst="rect">
            <a:avLst/>
          </a:prstGeom>
          <a:noFill/>
          <a:ln>
            <a:noFill/>
          </a:ln>
        </p:spPr>
      </p:pic>
      <p:sp>
        <p:nvSpPr>
          <p:cNvPr id="122" name="Google Shape;122;p26"/>
          <p:cNvSpPr txBox="1"/>
          <p:nvPr/>
        </p:nvSpPr>
        <p:spPr>
          <a:xfrm>
            <a:off x="475975" y="2199850"/>
            <a:ext cx="61089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What is the object that we have created called?</a:t>
            </a:r>
            <a:br>
              <a:rPr lang="en-GB" sz="1800">
                <a:solidFill>
                  <a:schemeClr val="dk2"/>
                </a:solidFill>
                <a:latin typeface="Roboto"/>
                <a:ea typeface="Roboto"/>
                <a:cs typeface="Roboto"/>
                <a:sym typeface="Roboto"/>
              </a:rPr>
            </a:br>
            <a:endParaRPr sz="1800">
              <a:solidFill>
                <a:schemeClr val="dk2"/>
              </a:solidFill>
              <a:latin typeface="Roboto"/>
              <a:ea typeface="Roboto"/>
              <a:cs typeface="Roboto"/>
              <a:sym typeface="Roboto"/>
            </a:endParaRPr>
          </a:p>
          <a:p>
            <a:pPr marL="457200" lvl="0" indent="-342900" algn="l" rtl="0">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What attributes does the object have?</a:t>
            </a:r>
            <a:br>
              <a:rPr lang="en-GB" sz="1800">
                <a:solidFill>
                  <a:schemeClr val="dk2"/>
                </a:solidFill>
                <a:latin typeface="Roboto"/>
                <a:ea typeface="Roboto"/>
                <a:cs typeface="Roboto"/>
                <a:sym typeface="Roboto"/>
              </a:rPr>
            </a:br>
            <a:endParaRPr sz="1800">
              <a:solidFill>
                <a:schemeClr val="dk2"/>
              </a:solidFill>
              <a:latin typeface="Roboto"/>
              <a:ea typeface="Roboto"/>
              <a:cs typeface="Roboto"/>
              <a:sym typeface="Roboto"/>
            </a:endParaRPr>
          </a:p>
          <a:p>
            <a:pPr marL="457200" lvl="0" indent="-342900" algn="l" rtl="0">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What are some methods the object has?</a:t>
            </a:r>
            <a:br>
              <a:rPr lang="en-GB" sz="1800">
                <a:solidFill>
                  <a:schemeClr val="dk2"/>
                </a:solidFill>
                <a:latin typeface="Roboto"/>
                <a:ea typeface="Roboto"/>
                <a:cs typeface="Roboto"/>
                <a:sym typeface="Roboto"/>
              </a:rPr>
            </a:br>
            <a:endParaRPr sz="1800">
              <a:solidFill>
                <a:schemeClr val="dk2"/>
              </a:solidFill>
              <a:latin typeface="Roboto"/>
              <a:ea typeface="Roboto"/>
              <a:cs typeface="Roboto"/>
              <a:sym typeface="Roboto"/>
            </a:endParaRPr>
          </a:p>
          <a:p>
            <a:pPr marL="457200" lvl="0" indent="-342900" algn="l" rtl="0">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What class is the object created from?</a:t>
            </a:r>
            <a:endParaRPr sz="1800">
              <a:solidFill>
                <a:schemeClr val="dk2"/>
              </a:solidFill>
              <a:latin typeface="Roboto"/>
              <a:ea typeface="Roboto"/>
              <a:cs typeface="Roboto"/>
              <a:sym typeface="Roboto"/>
            </a:endParaRPr>
          </a:p>
        </p:txBody>
      </p:sp>
      <p:sp>
        <p:nvSpPr>
          <p:cNvPr id="123" name="Google Shape;123;p26"/>
          <p:cNvSpPr/>
          <p:nvPr/>
        </p:nvSpPr>
        <p:spPr>
          <a:xfrm>
            <a:off x="726950" y="1296125"/>
            <a:ext cx="5038200" cy="572700"/>
          </a:xfrm>
          <a:prstGeom prst="roundRect">
            <a:avLst>
              <a:gd name="adj" fmla="val 6453"/>
            </a:avLst>
          </a:prstGeom>
          <a:solidFill>
            <a:srgbClr val="1C233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sz="1800">
                <a:solidFill>
                  <a:schemeClr val="lt1"/>
                </a:solidFill>
                <a:latin typeface="Roboto Mono"/>
                <a:ea typeface="Roboto Mono"/>
                <a:cs typeface="Roboto Mono"/>
                <a:sym typeface="Roboto Mono"/>
              </a:rPr>
              <a:t>ball = CircleSprite(</a:t>
            </a:r>
            <a:r>
              <a:rPr lang="en-GB" sz="1800">
                <a:solidFill>
                  <a:srgbClr val="93C47D"/>
                </a:solidFill>
                <a:latin typeface="Roboto Mono"/>
                <a:ea typeface="Roboto Mono"/>
                <a:cs typeface="Roboto Mono"/>
                <a:sym typeface="Roboto Mono"/>
              </a:rPr>
              <a:t>100</a:t>
            </a:r>
            <a:r>
              <a:rPr lang="en-GB" sz="1800">
                <a:solidFill>
                  <a:schemeClr val="lt1"/>
                </a:solidFill>
                <a:latin typeface="Roboto Mono"/>
                <a:ea typeface="Roboto Mono"/>
                <a:cs typeface="Roboto Mono"/>
                <a:sym typeface="Roboto Mono"/>
              </a:rPr>
              <a:t>, </a:t>
            </a:r>
            <a:r>
              <a:rPr lang="en-GB" sz="1800">
                <a:solidFill>
                  <a:srgbClr val="93C47D"/>
                </a:solidFill>
                <a:latin typeface="Roboto Mono"/>
                <a:ea typeface="Roboto Mono"/>
                <a:cs typeface="Roboto Mono"/>
                <a:sym typeface="Roboto Mono"/>
              </a:rPr>
              <a:t>200</a:t>
            </a:r>
            <a:r>
              <a:rPr lang="en-GB" sz="1800">
                <a:solidFill>
                  <a:schemeClr val="lt1"/>
                </a:solidFill>
                <a:latin typeface="Roboto Mono"/>
                <a:ea typeface="Roboto Mono"/>
                <a:cs typeface="Roboto Mono"/>
                <a:sym typeface="Roboto Mono"/>
              </a:rPr>
              <a:t>, </a:t>
            </a:r>
            <a:r>
              <a:rPr lang="en-GB" sz="1800">
                <a:solidFill>
                  <a:srgbClr val="93C47D"/>
                </a:solidFill>
                <a:latin typeface="Roboto Mono"/>
                <a:ea typeface="Roboto Mono"/>
                <a:cs typeface="Roboto Mono"/>
                <a:sym typeface="Roboto Mono"/>
              </a:rPr>
              <a:t>20</a:t>
            </a:r>
            <a:r>
              <a:rPr lang="en-GB" sz="1800">
                <a:solidFill>
                  <a:schemeClr val="lt1"/>
                </a:solidFill>
                <a:latin typeface="Roboto Mono"/>
                <a:ea typeface="Roboto Mono"/>
                <a:cs typeface="Roboto Mono"/>
                <a:sym typeface="Roboto Mono"/>
              </a:rPr>
              <a:t>)</a:t>
            </a:r>
            <a:endParaRPr sz="1800">
              <a:solidFill>
                <a:schemeClr val="lt1"/>
              </a:solidFill>
              <a:latin typeface="Roboto Mono"/>
              <a:ea typeface="Roboto Mono"/>
              <a:cs typeface="Roboto Mono"/>
              <a:sym typeface="Roboto Mon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Collision Detection</a:t>
            </a:r>
            <a:endParaRPr>
              <a:solidFill>
                <a:srgbClr val="25326F"/>
              </a:solidFill>
              <a:latin typeface="Francois One"/>
              <a:ea typeface="Francois One"/>
              <a:cs typeface="Francois One"/>
              <a:sym typeface="Francois One"/>
            </a:endParaRPr>
          </a:p>
        </p:txBody>
      </p:sp>
      <p:sp>
        <p:nvSpPr>
          <p:cNvPr id="345" name="Google Shape;345;p44"/>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346" name="Google Shape;346;p44"/>
          <p:cNvGrpSpPr/>
          <p:nvPr/>
        </p:nvGrpSpPr>
        <p:grpSpPr>
          <a:xfrm>
            <a:off x="7984201" y="4195474"/>
            <a:ext cx="884557" cy="861343"/>
            <a:chOff x="7984201" y="4195474"/>
            <a:chExt cx="884557" cy="861343"/>
          </a:xfrm>
        </p:grpSpPr>
        <p:sp>
          <p:nvSpPr>
            <p:cNvPr id="347" name="Google Shape;347;p44"/>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20</a:t>
              </a:fld>
              <a:endParaRPr sz="1000" b="1">
                <a:solidFill>
                  <a:srgbClr val="032F62"/>
                </a:solidFill>
                <a:latin typeface="Francois One"/>
                <a:ea typeface="Francois One"/>
                <a:cs typeface="Francois One"/>
                <a:sym typeface="Francois One"/>
              </a:endParaRPr>
            </a:p>
          </p:txBody>
        </p:sp>
        <p:pic>
          <p:nvPicPr>
            <p:cNvPr id="348" name="Google Shape;348;p44"/>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349" name="Google Shape;349;p44"/>
          <p:cNvSpPr/>
          <p:nvPr/>
        </p:nvSpPr>
        <p:spPr>
          <a:xfrm>
            <a:off x="1969650" y="1278325"/>
            <a:ext cx="5204700" cy="572700"/>
          </a:xfrm>
          <a:prstGeom prst="roundRect">
            <a:avLst>
              <a:gd name="adj" fmla="val 6453"/>
            </a:avLst>
          </a:prstGeom>
          <a:solidFill>
            <a:srgbClr val="1C233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sz="1800">
                <a:solidFill>
                  <a:schemeClr val="lt1"/>
                </a:solidFill>
                <a:latin typeface="Roboto Mono"/>
                <a:ea typeface="Roboto Mono"/>
                <a:cs typeface="Roboto Mono"/>
                <a:sym typeface="Roboto Mono"/>
              </a:rPr>
              <a:t>object1</a:t>
            </a:r>
            <a:r>
              <a:rPr lang="en-GB" sz="1800">
                <a:solidFill>
                  <a:schemeClr val="accent1"/>
                </a:solidFill>
                <a:latin typeface="Roboto Mono"/>
                <a:ea typeface="Roboto Mono"/>
                <a:cs typeface="Roboto Mono"/>
                <a:sym typeface="Roboto Mono"/>
              </a:rPr>
              <a:t>.overlaps(</a:t>
            </a:r>
            <a:r>
              <a:rPr lang="en-GB" sz="1800">
                <a:solidFill>
                  <a:schemeClr val="lt1"/>
                </a:solidFill>
                <a:latin typeface="Roboto Mono"/>
                <a:ea typeface="Roboto Mono"/>
                <a:cs typeface="Roboto Mono"/>
                <a:sym typeface="Roboto Mono"/>
              </a:rPr>
              <a:t>object2</a:t>
            </a:r>
            <a:r>
              <a:rPr lang="en-GB" sz="1800">
                <a:solidFill>
                  <a:schemeClr val="accent1"/>
                </a:solidFill>
                <a:latin typeface="Roboto Mono"/>
                <a:ea typeface="Roboto Mono"/>
                <a:cs typeface="Roboto Mono"/>
                <a:sym typeface="Roboto Mono"/>
              </a:rPr>
              <a:t>)</a:t>
            </a:r>
            <a:endParaRPr sz="1800">
              <a:solidFill>
                <a:schemeClr val="accent1"/>
              </a:solidFill>
              <a:latin typeface="Roboto Mono"/>
              <a:ea typeface="Roboto Mono"/>
              <a:cs typeface="Roboto Mono"/>
              <a:sym typeface="Roboto Mono"/>
            </a:endParaRPr>
          </a:p>
        </p:txBody>
      </p:sp>
      <p:sp>
        <p:nvSpPr>
          <p:cNvPr id="350" name="Google Shape;350;p44"/>
          <p:cNvSpPr txBox="1">
            <a:spLocks noGrp="1"/>
          </p:cNvSpPr>
          <p:nvPr>
            <p:ph type="body" idx="1"/>
          </p:nvPr>
        </p:nvSpPr>
        <p:spPr>
          <a:xfrm>
            <a:off x="311700" y="1990675"/>
            <a:ext cx="8520600" cy="29571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GB"/>
              <a:t>This method lets us check to see if one object overlaps another!</a:t>
            </a:r>
            <a:endParaRPr/>
          </a:p>
          <a:p>
            <a:pPr marL="457200" lvl="0" indent="-342900" algn="l" rtl="0">
              <a:lnSpc>
                <a:spcPct val="150000"/>
              </a:lnSpc>
              <a:spcBef>
                <a:spcPts val="1600"/>
              </a:spcBef>
              <a:spcAft>
                <a:spcPts val="0"/>
              </a:spcAft>
              <a:buSzPts val="1800"/>
              <a:buChar char="●"/>
            </a:pPr>
            <a:r>
              <a:rPr lang="en-GB"/>
              <a:t>We pass into the method another object</a:t>
            </a:r>
            <a:endParaRPr/>
          </a:p>
          <a:p>
            <a:pPr marL="457200" lvl="0" indent="-342900" algn="l" rtl="0">
              <a:lnSpc>
                <a:spcPct val="150000"/>
              </a:lnSpc>
              <a:spcBef>
                <a:spcPts val="0"/>
              </a:spcBef>
              <a:spcAft>
                <a:spcPts val="0"/>
              </a:spcAft>
              <a:buSzPts val="1800"/>
              <a:buChar char="●"/>
            </a:pPr>
            <a:r>
              <a:rPr lang="en-GB"/>
              <a:t>The method returns </a:t>
            </a:r>
            <a:r>
              <a:rPr lang="en-GB">
                <a:solidFill>
                  <a:srgbClr val="E93761"/>
                </a:solidFill>
                <a:latin typeface="Roboto Mono"/>
                <a:ea typeface="Roboto Mono"/>
                <a:cs typeface="Roboto Mono"/>
                <a:sym typeface="Roboto Mono"/>
              </a:rPr>
              <a:t>True</a:t>
            </a:r>
            <a:r>
              <a:rPr lang="en-GB"/>
              <a:t> if there is a collision between the two objects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Collision Detection</a:t>
            </a:r>
            <a:endParaRPr>
              <a:solidFill>
                <a:srgbClr val="25326F"/>
              </a:solidFill>
              <a:latin typeface="Francois One"/>
              <a:ea typeface="Francois One"/>
              <a:cs typeface="Francois One"/>
              <a:sym typeface="Francois One"/>
            </a:endParaRPr>
          </a:p>
        </p:txBody>
      </p:sp>
      <p:sp>
        <p:nvSpPr>
          <p:cNvPr id="356" name="Google Shape;356;p45"/>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sp>
        <p:nvSpPr>
          <p:cNvPr id="357" name="Google Shape;357;p45"/>
          <p:cNvSpPr txBox="1">
            <a:spLocks noGrp="1"/>
          </p:cNvSpPr>
          <p:nvPr>
            <p:ph type="body" idx="1"/>
          </p:nvPr>
        </p:nvSpPr>
        <p:spPr>
          <a:xfrm>
            <a:off x="311700" y="1990675"/>
            <a:ext cx="8520600" cy="7929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1600"/>
              </a:spcAft>
              <a:buNone/>
            </a:pPr>
            <a:r>
              <a:rPr lang="en-GB"/>
              <a:t>The code below will tell Subsonic to run faster if the tornado catches him.</a:t>
            </a:r>
            <a:endParaRPr/>
          </a:p>
        </p:txBody>
      </p:sp>
      <p:sp>
        <p:nvSpPr>
          <p:cNvPr id="358" name="Google Shape;358;p45"/>
          <p:cNvSpPr/>
          <p:nvPr/>
        </p:nvSpPr>
        <p:spPr>
          <a:xfrm>
            <a:off x="311700" y="2536150"/>
            <a:ext cx="4653900" cy="2438100"/>
          </a:xfrm>
          <a:prstGeom prst="roundRect">
            <a:avLst>
              <a:gd name="adj" fmla="val 6453"/>
            </a:avLst>
          </a:prstGeom>
          <a:solidFill>
            <a:srgbClr val="1C233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a:solidFill>
                  <a:schemeClr val="lt1"/>
                </a:solidFill>
                <a:latin typeface="Roboto Mono"/>
                <a:ea typeface="Roboto Mono"/>
                <a:cs typeface="Roboto Mono"/>
                <a:sym typeface="Roboto Mono"/>
              </a:rPr>
              <a:t>tornado = TextSprite(</a:t>
            </a:r>
            <a:r>
              <a:rPr lang="en-GB">
                <a:solidFill>
                  <a:srgbClr val="E06666"/>
                </a:solidFill>
                <a:latin typeface="Roboto Mono"/>
                <a:ea typeface="Roboto Mono"/>
                <a:cs typeface="Roboto Mono"/>
                <a:sym typeface="Roboto Mono"/>
              </a:rPr>
              <a:t>"</a:t>
            </a:r>
            <a:r>
              <a:rPr lang="en-GB">
                <a:solidFill>
                  <a:schemeClr val="lt1"/>
                </a:solidFill>
                <a:latin typeface="Roboto Mono"/>
                <a:ea typeface="Roboto Mono"/>
                <a:cs typeface="Roboto Mono"/>
                <a:sym typeface="Roboto Mono"/>
              </a:rPr>
              <a:t>🌪</a:t>
            </a:r>
            <a:r>
              <a:rPr lang="en-GB">
                <a:solidFill>
                  <a:srgbClr val="E06666"/>
                </a:solidFill>
                <a:latin typeface="Roboto Mono"/>
                <a:ea typeface="Roboto Mono"/>
                <a:cs typeface="Roboto Mono"/>
                <a:sym typeface="Roboto Mono"/>
              </a:rPr>
              <a:t>"</a:t>
            </a:r>
            <a:r>
              <a:rPr lang="en-GB">
                <a:solidFill>
                  <a:schemeClr val="lt1"/>
                </a:solidFill>
                <a:latin typeface="Roboto Mono"/>
                <a:ea typeface="Roboto Mono"/>
                <a:cs typeface="Roboto Mono"/>
                <a:sym typeface="Roboto Mono"/>
              </a:rPr>
              <a:t>, </a:t>
            </a:r>
            <a:r>
              <a:rPr lang="en-GB">
                <a:solidFill>
                  <a:srgbClr val="93C47D"/>
                </a:solidFill>
                <a:latin typeface="Roboto Mono"/>
                <a:ea typeface="Roboto Mono"/>
                <a:cs typeface="Roboto Mono"/>
                <a:sym typeface="Roboto Mono"/>
              </a:rPr>
              <a:t>100</a:t>
            </a:r>
            <a:r>
              <a:rPr lang="en-GB">
                <a:solidFill>
                  <a:schemeClr val="lt1"/>
                </a:solidFill>
                <a:latin typeface="Roboto Mono"/>
                <a:ea typeface="Roboto Mono"/>
                <a:cs typeface="Roboto Mono"/>
                <a:sym typeface="Roboto Mono"/>
              </a:rPr>
              <a:t>, </a:t>
            </a:r>
            <a:r>
              <a:rPr lang="en-GB">
                <a:solidFill>
                  <a:srgbClr val="93C47D"/>
                </a:solidFill>
                <a:latin typeface="Roboto Mono"/>
                <a:ea typeface="Roboto Mono"/>
                <a:cs typeface="Roboto Mono"/>
                <a:sym typeface="Roboto Mono"/>
              </a:rPr>
              <a:t>100</a:t>
            </a:r>
            <a:r>
              <a:rPr lang="en-GB">
                <a:solidFill>
                  <a:schemeClr val="lt1"/>
                </a:solidFill>
                <a:latin typeface="Roboto Mono"/>
                <a:ea typeface="Roboto Mono"/>
                <a:cs typeface="Roboto Mono"/>
                <a:sym typeface="Roboto Mono"/>
              </a:rPr>
              <a:t>, </a:t>
            </a:r>
            <a:r>
              <a:rPr lang="en-GB">
                <a:solidFill>
                  <a:srgbClr val="93C47D"/>
                </a:solidFill>
                <a:latin typeface="Roboto Mono"/>
                <a:ea typeface="Roboto Mono"/>
                <a:cs typeface="Roboto Mono"/>
                <a:sym typeface="Roboto Mono"/>
              </a:rPr>
              <a:t>100</a:t>
            </a:r>
            <a:r>
              <a:rPr lang="en-GB">
                <a:solidFill>
                  <a:schemeClr val="lt1"/>
                </a:solidFill>
                <a:latin typeface="Roboto Mono"/>
                <a:ea typeface="Roboto Mono"/>
                <a:cs typeface="Roboto Mono"/>
                <a:sym typeface="Roboto Mono"/>
              </a:rPr>
              <a:t>)</a:t>
            </a:r>
            <a:endParaRPr>
              <a:solidFill>
                <a:schemeClr val="lt1"/>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GB">
                <a:solidFill>
                  <a:schemeClr val="lt1"/>
                </a:solidFill>
                <a:latin typeface="Roboto Mono"/>
                <a:ea typeface="Roboto Mono"/>
                <a:cs typeface="Roboto Mono"/>
                <a:sym typeface="Roboto Mono"/>
              </a:rPr>
              <a:t>hedgehog = TextSprite(</a:t>
            </a:r>
            <a:r>
              <a:rPr lang="en-GB">
                <a:solidFill>
                  <a:srgbClr val="E06666"/>
                </a:solidFill>
                <a:latin typeface="Roboto Mono"/>
                <a:ea typeface="Roboto Mono"/>
                <a:cs typeface="Roboto Mono"/>
                <a:sym typeface="Roboto Mono"/>
              </a:rPr>
              <a:t>"</a:t>
            </a:r>
            <a:r>
              <a:rPr lang="en-GB">
                <a:solidFill>
                  <a:schemeClr val="lt1"/>
                </a:solidFill>
                <a:latin typeface="Roboto Mono"/>
                <a:ea typeface="Roboto Mono"/>
                <a:cs typeface="Roboto Mono"/>
                <a:sym typeface="Roboto Mono"/>
              </a:rPr>
              <a:t>🦔</a:t>
            </a:r>
            <a:r>
              <a:rPr lang="en-GB">
                <a:solidFill>
                  <a:srgbClr val="E06666"/>
                </a:solidFill>
                <a:latin typeface="Roboto Mono"/>
                <a:ea typeface="Roboto Mono"/>
                <a:cs typeface="Roboto Mono"/>
                <a:sym typeface="Roboto Mono"/>
              </a:rPr>
              <a:t>"</a:t>
            </a:r>
            <a:r>
              <a:rPr lang="en-GB">
                <a:solidFill>
                  <a:schemeClr val="lt1"/>
                </a:solidFill>
                <a:latin typeface="Roboto Mono"/>
                <a:ea typeface="Roboto Mono"/>
                <a:cs typeface="Roboto Mono"/>
                <a:sym typeface="Roboto Mono"/>
              </a:rPr>
              <a:t>, </a:t>
            </a:r>
            <a:r>
              <a:rPr lang="en-GB">
                <a:solidFill>
                  <a:srgbClr val="93C47D"/>
                </a:solidFill>
                <a:latin typeface="Roboto Mono"/>
                <a:ea typeface="Roboto Mono"/>
                <a:cs typeface="Roboto Mono"/>
                <a:sym typeface="Roboto Mono"/>
              </a:rPr>
              <a:t>600</a:t>
            </a:r>
            <a:r>
              <a:rPr lang="en-GB">
                <a:solidFill>
                  <a:schemeClr val="lt1"/>
                </a:solidFill>
                <a:latin typeface="Roboto Mono"/>
                <a:ea typeface="Roboto Mono"/>
                <a:cs typeface="Roboto Mono"/>
                <a:sym typeface="Roboto Mono"/>
              </a:rPr>
              <a:t>, </a:t>
            </a:r>
            <a:r>
              <a:rPr lang="en-GB">
                <a:solidFill>
                  <a:srgbClr val="93C47D"/>
                </a:solidFill>
                <a:latin typeface="Roboto Mono"/>
                <a:ea typeface="Roboto Mono"/>
                <a:cs typeface="Roboto Mono"/>
                <a:sym typeface="Roboto Mono"/>
              </a:rPr>
              <a:t>600</a:t>
            </a:r>
            <a:r>
              <a:rPr lang="en-GB">
                <a:solidFill>
                  <a:schemeClr val="lt1"/>
                </a:solidFill>
                <a:latin typeface="Roboto Mono"/>
                <a:ea typeface="Roboto Mono"/>
                <a:cs typeface="Roboto Mono"/>
                <a:sym typeface="Roboto Mono"/>
              </a:rPr>
              <a:t>, </a:t>
            </a:r>
            <a:r>
              <a:rPr lang="en-GB">
                <a:solidFill>
                  <a:srgbClr val="93C47D"/>
                </a:solidFill>
                <a:latin typeface="Roboto Mono"/>
                <a:ea typeface="Roboto Mono"/>
                <a:cs typeface="Roboto Mono"/>
                <a:sym typeface="Roboto Mono"/>
              </a:rPr>
              <a:t>70</a:t>
            </a:r>
            <a:r>
              <a:rPr lang="en-GB">
                <a:solidFill>
                  <a:schemeClr val="lt1"/>
                </a:solidFill>
                <a:latin typeface="Roboto Mono"/>
                <a:ea typeface="Roboto Mono"/>
                <a:cs typeface="Roboto Mono"/>
                <a:sym typeface="Roboto Mono"/>
              </a:rPr>
              <a:t>)</a:t>
            </a:r>
            <a:endParaRPr>
              <a:solidFill>
                <a:schemeClr val="lt1"/>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GB">
                <a:solidFill>
                  <a:schemeClr val="lt1"/>
                </a:solidFill>
                <a:latin typeface="Roboto Mono"/>
                <a:ea typeface="Roboto Mono"/>
                <a:cs typeface="Roboto Mono"/>
                <a:sym typeface="Roboto Mono"/>
              </a:rPr>
              <a:t>tornado.draw()</a:t>
            </a:r>
            <a:endParaRPr>
              <a:solidFill>
                <a:schemeClr val="lt1"/>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GB">
                <a:solidFill>
                  <a:schemeClr val="lt1"/>
                </a:solidFill>
                <a:latin typeface="Roboto Mono"/>
                <a:ea typeface="Roboto Mono"/>
                <a:cs typeface="Roboto Mono"/>
                <a:sym typeface="Roboto Mono"/>
              </a:rPr>
              <a:t>hedgehog.draw()</a:t>
            </a:r>
            <a:endParaRPr>
              <a:solidFill>
                <a:schemeClr val="lt1"/>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GB">
                <a:solidFill>
                  <a:srgbClr val="6FA8DC"/>
                </a:solidFill>
                <a:latin typeface="Roboto Mono"/>
                <a:ea typeface="Roboto Mono"/>
                <a:cs typeface="Roboto Mono"/>
                <a:sym typeface="Roboto Mono"/>
              </a:rPr>
              <a:t>if</a:t>
            </a:r>
            <a:r>
              <a:rPr lang="en-GB">
                <a:solidFill>
                  <a:schemeClr val="lt1"/>
                </a:solidFill>
                <a:latin typeface="Roboto Mono"/>
                <a:ea typeface="Roboto Mono"/>
                <a:cs typeface="Roboto Mono"/>
                <a:sym typeface="Roboto Mono"/>
              </a:rPr>
              <a:t> tornado.overlaps(hedgehog)</a:t>
            </a:r>
            <a:endParaRPr>
              <a:solidFill>
                <a:schemeClr val="lt1"/>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GB">
                <a:solidFill>
                  <a:schemeClr val="lt1"/>
                </a:solidFill>
                <a:latin typeface="Roboto Mono"/>
                <a:ea typeface="Roboto Mono"/>
                <a:cs typeface="Roboto Mono"/>
                <a:sym typeface="Roboto Mono"/>
              </a:rPr>
              <a:t>	text(</a:t>
            </a:r>
            <a:r>
              <a:rPr lang="en-GB">
                <a:solidFill>
                  <a:srgbClr val="E06666"/>
                </a:solidFill>
                <a:latin typeface="Roboto Mono"/>
                <a:ea typeface="Roboto Mono"/>
                <a:cs typeface="Roboto Mono"/>
                <a:sym typeface="Roboto Mono"/>
              </a:rPr>
              <a:t>"Run faster!"</a:t>
            </a:r>
            <a:r>
              <a:rPr lang="en-GB">
                <a:solidFill>
                  <a:schemeClr val="lt1"/>
                </a:solidFill>
                <a:latin typeface="Roboto Mono"/>
                <a:ea typeface="Roboto Mono"/>
                <a:cs typeface="Roboto Mono"/>
                <a:sym typeface="Roboto Mono"/>
              </a:rPr>
              <a:t>, </a:t>
            </a:r>
            <a:r>
              <a:rPr lang="en-GB">
                <a:solidFill>
                  <a:srgbClr val="93C47D"/>
                </a:solidFill>
                <a:latin typeface="Roboto Mono"/>
                <a:ea typeface="Roboto Mono"/>
                <a:cs typeface="Roboto Mono"/>
                <a:sym typeface="Roboto Mono"/>
              </a:rPr>
              <a:t>400</a:t>
            </a:r>
            <a:r>
              <a:rPr lang="en-GB">
                <a:solidFill>
                  <a:schemeClr val="lt1"/>
                </a:solidFill>
                <a:latin typeface="Roboto Mono"/>
                <a:ea typeface="Roboto Mono"/>
                <a:cs typeface="Roboto Mono"/>
                <a:sym typeface="Roboto Mono"/>
              </a:rPr>
              <a:t>, </a:t>
            </a:r>
            <a:r>
              <a:rPr lang="en-GB">
                <a:solidFill>
                  <a:srgbClr val="93C47D"/>
                </a:solidFill>
                <a:latin typeface="Roboto Mono"/>
                <a:ea typeface="Roboto Mono"/>
                <a:cs typeface="Roboto Mono"/>
                <a:sym typeface="Roboto Mono"/>
              </a:rPr>
              <a:t>400</a:t>
            </a:r>
            <a:r>
              <a:rPr lang="en-GB">
                <a:solidFill>
                  <a:schemeClr val="lt1"/>
                </a:solidFill>
                <a:latin typeface="Roboto Mono"/>
                <a:ea typeface="Roboto Mono"/>
                <a:cs typeface="Roboto Mono"/>
                <a:sym typeface="Roboto Mono"/>
              </a:rPr>
              <a:t>, </a:t>
            </a:r>
            <a:r>
              <a:rPr lang="en-GB">
                <a:solidFill>
                  <a:srgbClr val="93C47D"/>
                </a:solidFill>
                <a:latin typeface="Roboto Mono"/>
                <a:ea typeface="Roboto Mono"/>
                <a:cs typeface="Roboto Mono"/>
                <a:sym typeface="Roboto Mono"/>
              </a:rPr>
              <a:t>20</a:t>
            </a:r>
            <a:r>
              <a:rPr lang="en-GB">
                <a:solidFill>
                  <a:schemeClr val="lt1"/>
                </a:solidFill>
                <a:latin typeface="Roboto Mono"/>
                <a:ea typeface="Roboto Mono"/>
                <a:cs typeface="Roboto Mono"/>
                <a:sym typeface="Roboto Mono"/>
              </a:rPr>
              <a:t>)</a:t>
            </a:r>
            <a:endParaRPr>
              <a:solidFill>
                <a:schemeClr val="lt1"/>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Roboto Mono"/>
              <a:ea typeface="Roboto Mono"/>
              <a:cs typeface="Roboto Mono"/>
              <a:sym typeface="Roboto Mono"/>
            </a:endParaRPr>
          </a:p>
        </p:txBody>
      </p:sp>
      <p:sp>
        <p:nvSpPr>
          <p:cNvPr id="359" name="Google Shape;359;p45"/>
          <p:cNvSpPr/>
          <p:nvPr/>
        </p:nvSpPr>
        <p:spPr>
          <a:xfrm>
            <a:off x="1969650" y="1278325"/>
            <a:ext cx="5204700" cy="572700"/>
          </a:xfrm>
          <a:prstGeom prst="roundRect">
            <a:avLst>
              <a:gd name="adj" fmla="val 6453"/>
            </a:avLst>
          </a:prstGeom>
          <a:solidFill>
            <a:srgbClr val="1C233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sz="1800">
                <a:solidFill>
                  <a:schemeClr val="lt1"/>
                </a:solidFill>
                <a:latin typeface="Roboto Mono"/>
                <a:ea typeface="Roboto Mono"/>
                <a:cs typeface="Roboto Mono"/>
                <a:sym typeface="Roboto Mono"/>
              </a:rPr>
              <a:t>object1</a:t>
            </a:r>
            <a:r>
              <a:rPr lang="en-GB" sz="1800">
                <a:solidFill>
                  <a:schemeClr val="accent1"/>
                </a:solidFill>
                <a:latin typeface="Roboto Mono"/>
                <a:ea typeface="Roboto Mono"/>
                <a:cs typeface="Roboto Mono"/>
                <a:sym typeface="Roboto Mono"/>
              </a:rPr>
              <a:t>.overlaps(</a:t>
            </a:r>
            <a:r>
              <a:rPr lang="en-GB" sz="1800">
                <a:solidFill>
                  <a:schemeClr val="lt1"/>
                </a:solidFill>
                <a:latin typeface="Roboto Mono"/>
                <a:ea typeface="Roboto Mono"/>
                <a:cs typeface="Roboto Mono"/>
                <a:sym typeface="Roboto Mono"/>
              </a:rPr>
              <a:t>object2</a:t>
            </a:r>
            <a:r>
              <a:rPr lang="en-GB" sz="1800">
                <a:solidFill>
                  <a:schemeClr val="accent1"/>
                </a:solidFill>
                <a:latin typeface="Roboto Mono"/>
                <a:ea typeface="Roboto Mono"/>
                <a:cs typeface="Roboto Mono"/>
                <a:sym typeface="Roboto Mono"/>
              </a:rPr>
              <a:t>)</a:t>
            </a:r>
            <a:endParaRPr sz="1800">
              <a:solidFill>
                <a:schemeClr val="accent1"/>
              </a:solidFill>
              <a:latin typeface="Roboto Mono"/>
              <a:ea typeface="Roboto Mono"/>
              <a:cs typeface="Roboto Mono"/>
              <a:sym typeface="Roboto Mono"/>
            </a:endParaRPr>
          </a:p>
        </p:txBody>
      </p:sp>
      <p:pic>
        <p:nvPicPr>
          <p:cNvPr id="360" name="Google Shape;360;p45"/>
          <p:cNvPicPr preferRelativeResize="0"/>
          <p:nvPr/>
        </p:nvPicPr>
        <p:blipFill>
          <a:blip r:embed="rId3">
            <a:alphaModFix/>
          </a:blip>
          <a:stretch>
            <a:fillRect/>
          </a:stretch>
        </p:blipFill>
        <p:spPr>
          <a:xfrm>
            <a:off x="6070175" y="2727638"/>
            <a:ext cx="2131241" cy="2055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Demo 06.03 - Bounding Boxes</a:t>
            </a:r>
            <a:endParaRPr/>
          </a:p>
        </p:txBody>
      </p:sp>
      <p:grpSp>
        <p:nvGrpSpPr>
          <p:cNvPr id="366" name="Google Shape;366;p46"/>
          <p:cNvGrpSpPr/>
          <p:nvPr/>
        </p:nvGrpSpPr>
        <p:grpSpPr>
          <a:xfrm>
            <a:off x="7984201" y="4195474"/>
            <a:ext cx="884557" cy="861343"/>
            <a:chOff x="7984201" y="4195474"/>
            <a:chExt cx="884557" cy="861343"/>
          </a:xfrm>
        </p:grpSpPr>
        <p:sp>
          <p:nvSpPr>
            <p:cNvPr id="367" name="Google Shape;367;p46"/>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22</a:t>
              </a:fld>
              <a:endParaRPr sz="1000" b="1">
                <a:solidFill>
                  <a:srgbClr val="032F62"/>
                </a:solidFill>
                <a:latin typeface="Francois One"/>
                <a:ea typeface="Francois One"/>
                <a:cs typeface="Francois One"/>
                <a:sym typeface="Francois One"/>
              </a:endParaRPr>
            </a:p>
          </p:txBody>
        </p:sp>
        <p:pic>
          <p:nvPicPr>
            <p:cNvPr id="368" name="Google Shape;368;p46"/>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369" name="Google Shape;369;p46"/>
          <p:cNvSpPr txBox="1"/>
          <p:nvPr/>
        </p:nvSpPr>
        <p:spPr>
          <a:xfrm>
            <a:off x="380850" y="4162025"/>
            <a:ext cx="8382300" cy="69759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GB" sz="2000" u="sng" dirty="0">
                <a:solidFill>
                  <a:schemeClr val="hlink"/>
                </a:solidFill>
                <a:latin typeface="Roboto"/>
                <a:ea typeface="Roboto"/>
                <a:cs typeface="Roboto"/>
                <a:sym typeface="Roboto"/>
                <a:hlinkClick r:id="rId4"/>
              </a:rPr>
              <a:t>B</a:t>
            </a:r>
            <a:r>
              <a:rPr lang="en-GB" sz="2000" u="sng" dirty="0">
                <a:solidFill>
                  <a:schemeClr val="hlink"/>
                </a:solidFill>
                <a:latin typeface="Roboto"/>
                <a:ea typeface="Roboto"/>
                <a:cs typeface="Roboto"/>
                <a:sym typeface="Roboto"/>
                <a:hlinkClick r:id="rId5"/>
              </a:rPr>
              <a:t>ounding Boxes</a:t>
            </a:r>
            <a:endParaRPr sz="2000" dirty="0">
              <a:latin typeface="Roboto"/>
              <a:ea typeface="Roboto"/>
              <a:cs typeface="Roboto"/>
              <a:sym typeface="Roboto"/>
            </a:endParaRPr>
          </a:p>
        </p:txBody>
      </p:sp>
      <p:sp>
        <p:nvSpPr>
          <p:cNvPr id="370" name="Google Shape;370;p46"/>
          <p:cNvSpPr txBox="1">
            <a:spLocks noGrp="1"/>
          </p:cNvSpPr>
          <p:nvPr>
            <p:ph type="body" idx="1"/>
          </p:nvPr>
        </p:nvSpPr>
        <p:spPr>
          <a:xfrm>
            <a:off x="311700" y="1152475"/>
            <a:ext cx="8520600" cy="861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Run this program! Why does it say the objects are overlapping when the alien and the snake are not actually touching?</a:t>
            </a:r>
            <a:endParaRPr/>
          </a:p>
        </p:txBody>
      </p:sp>
      <p:pic>
        <p:nvPicPr>
          <p:cNvPr id="371" name="Google Shape;371;p46"/>
          <p:cNvPicPr preferRelativeResize="0"/>
          <p:nvPr/>
        </p:nvPicPr>
        <p:blipFill>
          <a:blip r:embed="rId6">
            <a:alphaModFix/>
          </a:blip>
          <a:stretch>
            <a:fillRect/>
          </a:stretch>
        </p:blipFill>
        <p:spPr>
          <a:xfrm>
            <a:off x="2908650" y="2166175"/>
            <a:ext cx="3326686" cy="1843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Demo 06.03 - Bounding Boxes</a:t>
            </a:r>
            <a:endParaRPr/>
          </a:p>
        </p:txBody>
      </p:sp>
      <p:sp>
        <p:nvSpPr>
          <p:cNvPr id="377" name="Google Shape;377;p47"/>
          <p:cNvSpPr txBox="1">
            <a:spLocks noGrp="1"/>
          </p:cNvSpPr>
          <p:nvPr>
            <p:ph type="body" idx="1"/>
          </p:nvPr>
        </p:nvSpPr>
        <p:spPr>
          <a:xfrm>
            <a:off x="311700" y="1152475"/>
            <a:ext cx="50187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a:t>In the demo you just tried:</a:t>
            </a:r>
            <a:endParaRPr/>
          </a:p>
          <a:p>
            <a:pPr marL="457200" lvl="0" indent="-342900" algn="l" rtl="0">
              <a:lnSpc>
                <a:spcPct val="150000"/>
              </a:lnSpc>
              <a:spcBef>
                <a:spcPts val="1600"/>
              </a:spcBef>
              <a:spcAft>
                <a:spcPts val="0"/>
              </a:spcAft>
              <a:buSzPts val="1800"/>
              <a:buChar char="●"/>
            </a:pPr>
            <a:r>
              <a:rPr lang="en-GB"/>
              <a:t>Why does the text </a:t>
            </a:r>
            <a:r>
              <a:rPr lang="en-GB">
                <a:solidFill>
                  <a:srgbClr val="E93761"/>
                </a:solidFill>
                <a:latin typeface="Roboto Mono"/>
                <a:ea typeface="Roboto Mono"/>
                <a:cs typeface="Roboto Mono"/>
                <a:sym typeface="Roboto Mono"/>
              </a:rPr>
              <a:t>“Overlapping!”</a:t>
            </a:r>
            <a:r>
              <a:rPr lang="en-GB"/>
              <a:t> appear sometimes even when the images do not seem to be overlapping?</a:t>
            </a:r>
            <a:br>
              <a:rPr lang="en-GB"/>
            </a:br>
            <a:endParaRPr/>
          </a:p>
          <a:p>
            <a:pPr marL="457200" lvl="0" indent="-342900" algn="l" rtl="0">
              <a:lnSpc>
                <a:spcPct val="150000"/>
              </a:lnSpc>
              <a:spcBef>
                <a:spcPts val="0"/>
              </a:spcBef>
              <a:spcAft>
                <a:spcPts val="0"/>
              </a:spcAft>
              <a:buSzPts val="1800"/>
              <a:buChar char="●"/>
            </a:pPr>
            <a:r>
              <a:rPr lang="en-GB"/>
              <a:t>Which of the two images would be better for use in a game and why?</a:t>
            </a:r>
            <a:endParaRPr/>
          </a:p>
        </p:txBody>
      </p:sp>
      <p:sp>
        <p:nvSpPr>
          <p:cNvPr id="378" name="Google Shape;378;p47"/>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379" name="Google Shape;379;p47"/>
          <p:cNvGrpSpPr/>
          <p:nvPr/>
        </p:nvGrpSpPr>
        <p:grpSpPr>
          <a:xfrm>
            <a:off x="7984201" y="4195474"/>
            <a:ext cx="884557" cy="861343"/>
            <a:chOff x="7984201" y="4195474"/>
            <a:chExt cx="884557" cy="861343"/>
          </a:xfrm>
        </p:grpSpPr>
        <p:sp>
          <p:nvSpPr>
            <p:cNvPr id="380" name="Google Shape;380;p47"/>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23</a:t>
              </a:fld>
              <a:endParaRPr sz="1000" b="1">
                <a:solidFill>
                  <a:srgbClr val="032F62"/>
                </a:solidFill>
                <a:latin typeface="Francois One"/>
                <a:ea typeface="Francois One"/>
                <a:cs typeface="Francois One"/>
                <a:sym typeface="Francois One"/>
              </a:endParaRPr>
            </a:p>
          </p:txBody>
        </p:sp>
        <p:pic>
          <p:nvPicPr>
            <p:cNvPr id="381" name="Google Shape;381;p47"/>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pic>
        <p:nvPicPr>
          <p:cNvPr id="382" name="Google Shape;382;p47"/>
          <p:cNvPicPr preferRelativeResize="0"/>
          <p:nvPr/>
        </p:nvPicPr>
        <p:blipFill>
          <a:blip r:embed="rId4">
            <a:alphaModFix/>
          </a:blip>
          <a:stretch>
            <a:fillRect/>
          </a:stretch>
        </p:blipFill>
        <p:spPr>
          <a:xfrm>
            <a:off x="5734675" y="1790025"/>
            <a:ext cx="2947176" cy="1633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Activity 06.03 - Adding Collision Detection</a:t>
            </a:r>
            <a:endParaRPr>
              <a:solidFill>
                <a:srgbClr val="25326F"/>
              </a:solidFill>
              <a:latin typeface="Francois One"/>
              <a:ea typeface="Francois One"/>
              <a:cs typeface="Francois One"/>
              <a:sym typeface="Francois One"/>
            </a:endParaRPr>
          </a:p>
        </p:txBody>
      </p:sp>
      <p:sp>
        <p:nvSpPr>
          <p:cNvPr id="388" name="Google Shape;388;p48"/>
          <p:cNvSpPr txBox="1">
            <a:spLocks noGrp="1"/>
          </p:cNvSpPr>
          <p:nvPr>
            <p:ph type="body" idx="1"/>
          </p:nvPr>
        </p:nvSpPr>
        <p:spPr>
          <a:xfrm>
            <a:off x="311700" y="1152475"/>
            <a:ext cx="7672500" cy="645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n-GB"/>
              <a:t>Modify your program to detect when the two text sprites overlap.</a:t>
            </a:r>
            <a:endParaRPr/>
          </a:p>
        </p:txBody>
      </p:sp>
      <p:sp>
        <p:nvSpPr>
          <p:cNvPr id="389" name="Google Shape;389;p48"/>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390" name="Google Shape;390;p48"/>
          <p:cNvGrpSpPr/>
          <p:nvPr/>
        </p:nvGrpSpPr>
        <p:grpSpPr>
          <a:xfrm>
            <a:off x="7984201" y="4195474"/>
            <a:ext cx="884557" cy="861343"/>
            <a:chOff x="7984201" y="4195474"/>
            <a:chExt cx="884557" cy="861343"/>
          </a:xfrm>
        </p:grpSpPr>
        <p:sp>
          <p:nvSpPr>
            <p:cNvPr id="391" name="Google Shape;391;p48"/>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24</a:t>
              </a:fld>
              <a:endParaRPr sz="1000" b="1">
                <a:solidFill>
                  <a:srgbClr val="032F62"/>
                </a:solidFill>
                <a:latin typeface="Francois One"/>
                <a:ea typeface="Francois One"/>
                <a:cs typeface="Francois One"/>
                <a:sym typeface="Francois One"/>
              </a:endParaRPr>
            </a:p>
          </p:txBody>
        </p:sp>
        <p:pic>
          <p:nvPicPr>
            <p:cNvPr id="392" name="Google Shape;392;p48"/>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393" name="Google Shape;393;p48"/>
          <p:cNvSpPr txBox="1"/>
          <p:nvPr/>
        </p:nvSpPr>
        <p:spPr>
          <a:xfrm>
            <a:off x="380850" y="4162025"/>
            <a:ext cx="8382300" cy="69759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GB" sz="2000" u="sng" dirty="0">
                <a:solidFill>
                  <a:schemeClr val="hlink"/>
                </a:solidFill>
                <a:latin typeface="Roboto"/>
                <a:ea typeface="Roboto"/>
                <a:cs typeface="Roboto"/>
                <a:sym typeface="Roboto"/>
                <a:hlinkClick r:id="rId4"/>
              </a:rPr>
              <a:t>06.03 - Adding Collision Detection</a:t>
            </a:r>
            <a:endParaRPr sz="2000" dirty="0">
              <a:latin typeface="Roboto"/>
              <a:ea typeface="Roboto"/>
              <a:cs typeface="Roboto"/>
              <a:sym typeface="Roboto"/>
            </a:endParaRPr>
          </a:p>
        </p:txBody>
      </p:sp>
      <p:pic>
        <p:nvPicPr>
          <p:cNvPr id="394" name="Google Shape;394;p48"/>
          <p:cNvPicPr preferRelativeResize="0"/>
          <p:nvPr/>
        </p:nvPicPr>
        <p:blipFill>
          <a:blip r:embed="rId5">
            <a:alphaModFix/>
          </a:blip>
          <a:stretch>
            <a:fillRect/>
          </a:stretch>
        </p:blipFill>
        <p:spPr>
          <a:xfrm>
            <a:off x="3083075" y="1797475"/>
            <a:ext cx="2059750" cy="2059750"/>
          </a:xfrm>
          <a:prstGeom prst="rect">
            <a:avLst/>
          </a:prstGeom>
          <a:noFill/>
          <a:ln>
            <a:noFill/>
          </a:ln>
        </p:spPr>
      </p:pic>
      <p:pic>
        <p:nvPicPr>
          <p:cNvPr id="395" name="Google Shape;395;p48"/>
          <p:cNvPicPr preferRelativeResize="0"/>
          <p:nvPr/>
        </p:nvPicPr>
        <p:blipFill>
          <a:blip r:embed="rId6">
            <a:alphaModFix/>
          </a:blip>
          <a:stretch>
            <a:fillRect/>
          </a:stretch>
        </p:blipFill>
        <p:spPr>
          <a:xfrm>
            <a:off x="4217500" y="2298525"/>
            <a:ext cx="1843450" cy="1843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Extension - Make it a game!</a:t>
            </a:r>
            <a:endParaRPr>
              <a:solidFill>
                <a:srgbClr val="25326F"/>
              </a:solidFill>
              <a:latin typeface="Francois One"/>
              <a:ea typeface="Francois One"/>
              <a:cs typeface="Francois One"/>
              <a:sym typeface="Francois One"/>
            </a:endParaRPr>
          </a:p>
        </p:txBody>
      </p:sp>
      <p:sp>
        <p:nvSpPr>
          <p:cNvPr id="401" name="Google Shape;401;p49"/>
          <p:cNvSpPr txBox="1">
            <a:spLocks noGrp="1"/>
          </p:cNvSpPr>
          <p:nvPr>
            <p:ph type="body" idx="1"/>
          </p:nvPr>
        </p:nvSpPr>
        <p:spPr>
          <a:xfrm>
            <a:off x="311700" y="1152475"/>
            <a:ext cx="8520600" cy="386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600"/>
              <a:t>Here are some more features to add to Subsonic the Hedgehog:</a:t>
            </a:r>
            <a:endParaRPr sz="1600"/>
          </a:p>
          <a:p>
            <a:pPr marL="457200" lvl="0" indent="-330200" algn="l" rtl="0">
              <a:lnSpc>
                <a:spcPct val="150000"/>
              </a:lnSpc>
              <a:spcBef>
                <a:spcPts val="1600"/>
              </a:spcBef>
              <a:spcAft>
                <a:spcPts val="0"/>
              </a:spcAft>
              <a:buSzPts val="1600"/>
              <a:buChar char="●"/>
            </a:pPr>
            <a:r>
              <a:rPr lang="en-GB" sz="1600"/>
              <a:t>If the tornado touches Subsonic, teleport Subsonic to a new location (HINT: use the </a:t>
            </a:r>
            <a:r>
              <a:rPr lang="en-GB" sz="1600">
                <a:solidFill>
                  <a:srgbClr val="E93761"/>
                </a:solidFill>
                <a:latin typeface="Roboto Mono"/>
                <a:ea typeface="Roboto Mono"/>
                <a:cs typeface="Roboto Mono"/>
                <a:sym typeface="Roboto Mono"/>
              </a:rPr>
              <a:t>moveTo(...)</a:t>
            </a:r>
            <a:r>
              <a:rPr lang="en-GB" sz="1600"/>
              <a:t> method)</a:t>
            </a:r>
            <a:endParaRPr sz="1600"/>
          </a:p>
          <a:p>
            <a:pPr marL="457200" lvl="0" indent="-330200" algn="l" rtl="0">
              <a:lnSpc>
                <a:spcPct val="150000"/>
              </a:lnSpc>
              <a:spcBef>
                <a:spcPts val="0"/>
              </a:spcBef>
              <a:spcAft>
                <a:spcPts val="0"/>
              </a:spcAft>
              <a:buSzPts val="1600"/>
              <a:buChar char="●"/>
            </a:pPr>
            <a:r>
              <a:rPr lang="en-GB" sz="1600"/>
              <a:t>Create and display a </a:t>
            </a:r>
            <a:r>
              <a:rPr lang="en-GB" sz="1600">
                <a:solidFill>
                  <a:srgbClr val="E93761"/>
                </a:solidFill>
                <a:latin typeface="Roboto Mono"/>
                <a:ea typeface="Roboto Mono"/>
                <a:cs typeface="Roboto Mono"/>
                <a:sym typeface="Roboto Mono"/>
              </a:rPr>
              <a:t>score</a:t>
            </a:r>
            <a:r>
              <a:rPr lang="en-GB" sz="1600"/>
              <a:t> variable that increases every time the tornado catches Subsonic </a:t>
            </a:r>
            <a:endParaRPr sz="1600"/>
          </a:p>
          <a:p>
            <a:pPr marL="457200" lvl="0" indent="-330200" algn="l" rtl="0">
              <a:lnSpc>
                <a:spcPct val="150000"/>
              </a:lnSpc>
              <a:spcBef>
                <a:spcPts val="0"/>
              </a:spcBef>
              <a:spcAft>
                <a:spcPts val="0"/>
              </a:spcAft>
              <a:buSzPts val="1600"/>
              <a:buChar char="●"/>
            </a:pPr>
            <a:r>
              <a:rPr lang="en-GB" sz="1600"/>
              <a:t>Display a game title as a TextSprite moving across the top of the screen</a:t>
            </a:r>
            <a:endParaRPr sz="1600"/>
          </a:p>
          <a:p>
            <a:pPr marL="457200" lvl="0" indent="-330200" algn="l" rtl="0">
              <a:lnSpc>
                <a:spcPct val="150000"/>
              </a:lnSpc>
              <a:spcBef>
                <a:spcPts val="0"/>
              </a:spcBef>
              <a:spcAft>
                <a:spcPts val="0"/>
              </a:spcAft>
              <a:buSzPts val="1600"/>
              <a:buChar char="●"/>
            </a:pPr>
            <a:r>
              <a:rPr lang="en-GB" sz="1600"/>
              <a:t>Add in a third character with its’ own controls </a:t>
            </a:r>
            <a:endParaRPr sz="1600"/>
          </a:p>
          <a:p>
            <a:pPr marL="457200" lvl="0" indent="-330200" algn="l" rtl="0">
              <a:lnSpc>
                <a:spcPct val="150000"/>
              </a:lnSpc>
              <a:spcBef>
                <a:spcPts val="0"/>
              </a:spcBef>
              <a:spcAft>
                <a:spcPts val="0"/>
              </a:spcAft>
              <a:buSzPts val="1600"/>
              <a:buChar char="●"/>
            </a:pPr>
            <a:r>
              <a:rPr lang="en-GB" sz="1600"/>
              <a:t>Make sure none of the sprites can leave the screen</a:t>
            </a:r>
            <a:endParaRPr sz="1600"/>
          </a:p>
        </p:txBody>
      </p:sp>
      <p:sp>
        <p:nvSpPr>
          <p:cNvPr id="402" name="Google Shape;402;p49"/>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403" name="Google Shape;403;p49"/>
          <p:cNvGrpSpPr/>
          <p:nvPr/>
        </p:nvGrpSpPr>
        <p:grpSpPr>
          <a:xfrm>
            <a:off x="7984201" y="4195474"/>
            <a:ext cx="884557" cy="861343"/>
            <a:chOff x="7984201" y="4195474"/>
            <a:chExt cx="884557" cy="861343"/>
          </a:xfrm>
        </p:grpSpPr>
        <p:sp>
          <p:nvSpPr>
            <p:cNvPr id="404" name="Google Shape;404;p49"/>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25</a:t>
              </a:fld>
              <a:endParaRPr sz="1000" b="1">
                <a:solidFill>
                  <a:srgbClr val="032F62"/>
                </a:solidFill>
                <a:latin typeface="Francois One"/>
                <a:ea typeface="Francois One"/>
                <a:cs typeface="Francois One"/>
                <a:sym typeface="Francois One"/>
              </a:endParaRPr>
            </a:p>
          </p:txBody>
        </p:sp>
        <p:pic>
          <p:nvPicPr>
            <p:cNvPr id="405" name="Google Shape;405;p49"/>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Summary</a:t>
            </a:r>
            <a:endParaRPr>
              <a:solidFill>
                <a:srgbClr val="25326F"/>
              </a:solidFill>
              <a:latin typeface="Francois One"/>
              <a:ea typeface="Francois One"/>
              <a:cs typeface="Francois One"/>
              <a:sym typeface="Francois One"/>
            </a:endParaRPr>
          </a:p>
        </p:txBody>
      </p:sp>
      <p:sp>
        <p:nvSpPr>
          <p:cNvPr id="411" name="Google Shape;411;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GB"/>
              <a:t>The </a:t>
            </a:r>
            <a:r>
              <a:rPr lang="en-GB">
                <a:solidFill>
                  <a:srgbClr val="E93761"/>
                </a:solidFill>
                <a:latin typeface="Roboto Mono"/>
                <a:ea typeface="Roboto Mono"/>
                <a:cs typeface="Roboto Mono"/>
                <a:sym typeface="Roboto Mono"/>
              </a:rPr>
              <a:t>isKeyPressed(...)</a:t>
            </a:r>
            <a:r>
              <a:rPr lang="en-GB"/>
              <a:t> function detects if a key is currently being pressed</a:t>
            </a:r>
            <a:endParaRPr/>
          </a:p>
          <a:p>
            <a:pPr marL="914400" lvl="1" indent="-342900" algn="l" rtl="0">
              <a:lnSpc>
                <a:spcPct val="150000"/>
              </a:lnSpc>
              <a:spcBef>
                <a:spcPts val="0"/>
              </a:spcBef>
              <a:spcAft>
                <a:spcPts val="0"/>
              </a:spcAft>
              <a:buSzPts val="1800"/>
              <a:buChar char="○"/>
            </a:pPr>
            <a:r>
              <a:rPr lang="en-GB" sz="1800"/>
              <a:t>It returns </a:t>
            </a:r>
            <a:r>
              <a:rPr lang="en-GB" sz="1800">
                <a:solidFill>
                  <a:srgbClr val="E93761"/>
                </a:solidFill>
                <a:latin typeface="Roboto Mono"/>
                <a:ea typeface="Roboto Mono"/>
                <a:cs typeface="Roboto Mono"/>
                <a:sym typeface="Roboto Mono"/>
              </a:rPr>
              <a:t>True</a:t>
            </a:r>
            <a:r>
              <a:rPr lang="en-GB" sz="1800"/>
              <a:t> if the key is pressed otherwise it returns </a:t>
            </a:r>
            <a:r>
              <a:rPr lang="en-GB" sz="1800">
                <a:solidFill>
                  <a:srgbClr val="E93761"/>
                </a:solidFill>
                <a:latin typeface="Roboto Mono"/>
                <a:ea typeface="Roboto Mono"/>
                <a:cs typeface="Roboto Mono"/>
                <a:sym typeface="Roboto Mono"/>
              </a:rPr>
              <a:t>False</a:t>
            </a:r>
            <a:endParaRPr sz="1800"/>
          </a:p>
          <a:p>
            <a:pPr marL="457200" lvl="0" indent="-342900" algn="l" rtl="0">
              <a:lnSpc>
                <a:spcPct val="150000"/>
              </a:lnSpc>
              <a:spcBef>
                <a:spcPts val="0"/>
              </a:spcBef>
              <a:spcAft>
                <a:spcPts val="0"/>
              </a:spcAft>
              <a:buSzPts val="1800"/>
              <a:buChar char="●"/>
            </a:pPr>
            <a:r>
              <a:rPr lang="en-GB"/>
              <a:t>Sprites in PyAngelo can detect if they are touching other sprites</a:t>
            </a:r>
            <a:endParaRPr/>
          </a:p>
          <a:p>
            <a:pPr marL="914400" lvl="1" indent="-342900" algn="l" rtl="0">
              <a:lnSpc>
                <a:spcPct val="150000"/>
              </a:lnSpc>
              <a:spcBef>
                <a:spcPts val="0"/>
              </a:spcBef>
              <a:spcAft>
                <a:spcPts val="0"/>
              </a:spcAft>
              <a:buSzPts val="1800"/>
              <a:buChar char="○"/>
            </a:pPr>
            <a:r>
              <a:rPr lang="en-GB" sz="1800"/>
              <a:t>This is done with the </a:t>
            </a:r>
            <a:r>
              <a:rPr lang="en-GB" sz="1800">
                <a:solidFill>
                  <a:srgbClr val="E93761"/>
                </a:solidFill>
                <a:latin typeface="Roboto Mono"/>
                <a:ea typeface="Roboto Mono"/>
                <a:cs typeface="Roboto Mono"/>
                <a:sym typeface="Roboto Mono"/>
              </a:rPr>
              <a:t>.overlaps(...)</a:t>
            </a:r>
            <a:r>
              <a:rPr lang="en-GB" sz="1800"/>
              <a:t> method</a:t>
            </a:r>
            <a:endParaRPr sz="1800"/>
          </a:p>
          <a:p>
            <a:pPr marL="914400" lvl="1" indent="-342900" algn="l" rtl="0">
              <a:lnSpc>
                <a:spcPct val="150000"/>
              </a:lnSpc>
              <a:spcBef>
                <a:spcPts val="0"/>
              </a:spcBef>
              <a:spcAft>
                <a:spcPts val="0"/>
              </a:spcAft>
              <a:buSzPts val="1800"/>
              <a:buChar char="○"/>
            </a:pPr>
            <a:r>
              <a:rPr lang="en-GB" sz="1800"/>
              <a:t>This uses the </a:t>
            </a:r>
            <a:r>
              <a:rPr lang="en-GB" sz="1800" b="1">
                <a:solidFill>
                  <a:srgbClr val="E93761"/>
                </a:solidFill>
              </a:rPr>
              <a:t>bounding boxes</a:t>
            </a:r>
            <a:r>
              <a:rPr lang="en-GB" sz="1800"/>
              <a:t> method of collision detection</a:t>
            </a:r>
            <a:endParaRPr sz="1800"/>
          </a:p>
          <a:p>
            <a:pPr marL="457200" lvl="0" indent="-342900" algn="l" rtl="0">
              <a:lnSpc>
                <a:spcPct val="150000"/>
              </a:lnSpc>
              <a:spcBef>
                <a:spcPts val="0"/>
              </a:spcBef>
              <a:spcAft>
                <a:spcPts val="0"/>
              </a:spcAft>
              <a:buSzPts val="1800"/>
              <a:buChar char="●"/>
            </a:pPr>
            <a:r>
              <a:rPr lang="en-GB"/>
              <a:t>Bounding boxes can be misleading - especially if the image doesn’t fill a rectangle nicely!</a:t>
            </a:r>
            <a:endParaRPr sz="1800"/>
          </a:p>
        </p:txBody>
      </p:sp>
      <p:sp>
        <p:nvSpPr>
          <p:cNvPr id="412" name="Google Shape;412;p50"/>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413" name="Google Shape;413;p50"/>
          <p:cNvGrpSpPr/>
          <p:nvPr/>
        </p:nvGrpSpPr>
        <p:grpSpPr>
          <a:xfrm>
            <a:off x="7984201" y="4195474"/>
            <a:ext cx="884557" cy="861343"/>
            <a:chOff x="7984201" y="4195474"/>
            <a:chExt cx="884557" cy="861343"/>
          </a:xfrm>
        </p:grpSpPr>
        <p:sp>
          <p:nvSpPr>
            <p:cNvPr id="414" name="Google Shape;414;p50"/>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26</a:t>
              </a:fld>
              <a:endParaRPr sz="1000" b="1">
                <a:solidFill>
                  <a:srgbClr val="032F62"/>
                </a:solidFill>
                <a:latin typeface="Francois One"/>
                <a:ea typeface="Francois One"/>
                <a:cs typeface="Francois One"/>
                <a:sym typeface="Francois One"/>
              </a:endParaRPr>
            </a:p>
          </p:txBody>
        </p:sp>
        <p:pic>
          <p:nvPicPr>
            <p:cNvPr id="415" name="Google Shape;415;p50"/>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1"/>
          <p:cNvSpPr/>
          <p:nvPr/>
        </p:nvSpPr>
        <p:spPr>
          <a:xfrm rot="-5400000" flipH="1">
            <a:off x="4955688" y="961013"/>
            <a:ext cx="5149325" cy="3227300"/>
          </a:xfrm>
          <a:prstGeom prst="flowChartManualInpu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License Information</a:t>
            </a:r>
            <a:endParaRPr/>
          </a:p>
        </p:txBody>
      </p:sp>
      <p:sp>
        <p:nvSpPr>
          <p:cNvPr id="422" name="Google Shape;422;p51"/>
          <p:cNvSpPr txBox="1">
            <a:spLocks noGrp="1"/>
          </p:cNvSpPr>
          <p:nvPr>
            <p:ph type="body" idx="1"/>
          </p:nvPr>
        </p:nvSpPr>
        <p:spPr>
          <a:xfrm>
            <a:off x="311700" y="1152475"/>
            <a:ext cx="59061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400"/>
              <a:t>These </a:t>
            </a:r>
            <a:r>
              <a:rPr lang="en-GB" sz="1400" u="sng">
                <a:solidFill>
                  <a:schemeClr val="hlink"/>
                </a:solidFill>
                <a:hlinkClick r:id="rId3"/>
              </a:rPr>
              <a:t>CS in Schools</a:t>
            </a:r>
            <a:r>
              <a:rPr lang="en-GB" sz="1400"/>
              <a:t> lessons plans, worksheets, and other materials were created by the CS in Schools Team. They are licensed under a </a:t>
            </a:r>
            <a:r>
              <a:rPr lang="en-GB" sz="1400" u="sng">
                <a:solidFill>
                  <a:schemeClr val="hlink"/>
                </a:solidFill>
                <a:hlinkClick r:id="rId4"/>
              </a:rPr>
              <a:t>Creative Commons Attribution-ShareAlike 4.0 International License</a:t>
            </a:r>
            <a:r>
              <a:rPr lang="en-GB" sz="1400"/>
              <a:t>.</a:t>
            </a:r>
            <a:endParaRPr sz="1400"/>
          </a:p>
          <a:p>
            <a:pPr marL="0" lvl="0" indent="0" algn="l" rtl="0">
              <a:lnSpc>
                <a:spcPct val="115000"/>
              </a:lnSpc>
              <a:spcBef>
                <a:spcPts val="1600"/>
              </a:spcBef>
              <a:spcAft>
                <a:spcPts val="1600"/>
              </a:spcAft>
              <a:buNone/>
            </a:pPr>
            <a:endParaRPr sz="1400"/>
          </a:p>
        </p:txBody>
      </p:sp>
      <p:sp>
        <p:nvSpPr>
          <p:cNvPr id="423" name="Google Shape;423;p51"/>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424" name="Google Shape;424;p51"/>
          <p:cNvGrpSpPr/>
          <p:nvPr/>
        </p:nvGrpSpPr>
        <p:grpSpPr>
          <a:xfrm>
            <a:off x="7984201" y="4195474"/>
            <a:ext cx="884557" cy="861343"/>
            <a:chOff x="7984201" y="4195474"/>
            <a:chExt cx="884557" cy="861343"/>
          </a:xfrm>
        </p:grpSpPr>
        <p:sp>
          <p:nvSpPr>
            <p:cNvPr id="425" name="Google Shape;425;p51"/>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27</a:t>
              </a:fld>
              <a:endParaRPr sz="1000" b="1">
                <a:solidFill>
                  <a:srgbClr val="032F62"/>
                </a:solidFill>
                <a:latin typeface="Francois One"/>
                <a:ea typeface="Francois One"/>
                <a:cs typeface="Francois One"/>
                <a:sym typeface="Francois One"/>
              </a:endParaRPr>
            </a:p>
          </p:txBody>
        </p:sp>
        <p:pic>
          <p:nvPicPr>
            <p:cNvPr id="426" name="Google Shape;426;p51"/>
            <p:cNvPicPr preferRelativeResize="0"/>
            <p:nvPr/>
          </p:nvPicPr>
          <p:blipFill rotWithShape="1">
            <a:blip r:embed="rId5">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Learning objectives</a:t>
            </a:r>
            <a:endParaRPr>
              <a:solidFill>
                <a:srgbClr val="25326F"/>
              </a:solidFill>
              <a:latin typeface="Francois One"/>
              <a:ea typeface="Francois One"/>
              <a:cs typeface="Francois One"/>
              <a:sym typeface="Francois One"/>
            </a:endParaRPr>
          </a:p>
        </p:txBody>
      </p:sp>
      <p:sp>
        <p:nvSpPr>
          <p:cNvPr id="129" name="Google Shape;129;p27"/>
          <p:cNvSpPr txBox="1">
            <a:spLocks noGrp="1"/>
          </p:cNvSpPr>
          <p:nvPr>
            <p:ph type="body" idx="1"/>
          </p:nvPr>
        </p:nvSpPr>
        <p:spPr>
          <a:xfrm>
            <a:off x="311700" y="1152475"/>
            <a:ext cx="61398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600"/>
              <a:t>By the end of this lesson, you should be able to:</a:t>
            </a:r>
            <a:endParaRPr sz="1600"/>
          </a:p>
          <a:p>
            <a:pPr marL="914400" lvl="0" indent="-330200" algn="l" rtl="0">
              <a:lnSpc>
                <a:spcPct val="150000"/>
              </a:lnSpc>
              <a:spcBef>
                <a:spcPts val="1600"/>
              </a:spcBef>
              <a:spcAft>
                <a:spcPts val="0"/>
              </a:spcAft>
              <a:buSzPts val="1600"/>
              <a:buChar char="●"/>
            </a:pPr>
            <a:r>
              <a:rPr lang="en-GB" sz="1600"/>
              <a:t>use Text Sprites in PyAngelo </a:t>
            </a:r>
            <a:endParaRPr sz="1600"/>
          </a:p>
          <a:p>
            <a:pPr marL="914400" lvl="0" indent="-330200" algn="l" rtl="0">
              <a:lnSpc>
                <a:spcPct val="150000"/>
              </a:lnSpc>
              <a:spcBef>
                <a:spcPts val="0"/>
              </a:spcBef>
              <a:spcAft>
                <a:spcPts val="0"/>
              </a:spcAft>
              <a:buSzPts val="1600"/>
              <a:buChar char="●"/>
            </a:pPr>
            <a:r>
              <a:rPr lang="en-GB" sz="1600"/>
              <a:t>detect key presses in your programs</a:t>
            </a:r>
            <a:endParaRPr sz="1600"/>
          </a:p>
          <a:p>
            <a:pPr marL="914400" lvl="0" indent="-330200" algn="l" rtl="0">
              <a:lnSpc>
                <a:spcPct val="150000"/>
              </a:lnSpc>
              <a:spcBef>
                <a:spcPts val="0"/>
              </a:spcBef>
              <a:spcAft>
                <a:spcPts val="0"/>
              </a:spcAft>
              <a:buSzPts val="1600"/>
              <a:buChar char="●"/>
            </a:pPr>
            <a:r>
              <a:rPr lang="en-GB" sz="1600"/>
              <a:t>understand what the term collision detection means</a:t>
            </a:r>
            <a:endParaRPr sz="1600"/>
          </a:p>
          <a:p>
            <a:pPr marL="914400" lvl="0" indent="-330200" algn="l" rtl="0">
              <a:lnSpc>
                <a:spcPct val="150000"/>
              </a:lnSpc>
              <a:spcBef>
                <a:spcPts val="0"/>
              </a:spcBef>
              <a:spcAft>
                <a:spcPts val="0"/>
              </a:spcAft>
              <a:buSzPts val="1600"/>
              <a:buChar char="●"/>
            </a:pPr>
            <a:r>
              <a:rPr lang="en-GB" sz="1600"/>
              <a:t>understand the bounding boxes method of collision detection</a:t>
            </a:r>
            <a:endParaRPr sz="1600"/>
          </a:p>
          <a:p>
            <a:pPr marL="914400" lvl="0" indent="-330200" algn="l" rtl="0">
              <a:lnSpc>
                <a:spcPct val="150000"/>
              </a:lnSpc>
              <a:spcBef>
                <a:spcPts val="0"/>
              </a:spcBef>
              <a:spcAft>
                <a:spcPts val="0"/>
              </a:spcAft>
              <a:buSzPts val="1600"/>
              <a:buChar char="●"/>
            </a:pPr>
            <a:r>
              <a:rPr lang="en-GB" sz="1600"/>
              <a:t>apply collision detection with PyAngelo sprites in a program</a:t>
            </a:r>
            <a:endParaRPr sz="1600"/>
          </a:p>
        </p:txBody>
      </p:sp>
      <p:sp>
        <p:nvSpPr>
          <p:cNvPr id="130" name="Google Shape;130;p27"/>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pic>
        <p:nvPicPr>
          <p:cNvPr id="131" name="Google Shape;131;p27"/>
          <p:cNvPicPr preferRelativeResize="0"/>
          <p:nvPr/>
        </p:nvPicPr>
        <p:blipFill>
          <a:blip r:embed="rId3">
            <a:alphaModFix/>
          </a:blip>
          <a:stretch>
            <a:fillRect/>
          </a:stretch>
        </p:blipFill>
        <p:spPr>
          <a:xfrm>
            <a:off x="6690875" y="1211325"/>
            <a:ext cx="988525" cy="988525"/>
          </a:xfrm>
          <a:prstGeom prst="rect">
            <a:avLst/>
          </a:prstGeom>
          <a:noFill/>
          <a:ln>
            <a:noFill/>
          </a:ln>
        </p:spPr>
      </p:pic>
      <p:pic>
        <p:nvPicPr>
          <p:cNvPr id="132" name="Google Shape;132;p27"/>
          <p:cNvPicPr preferRelativeResize="0"/>
          <p:nvPr/>
        </p:nvPicPr>
        <p:blipFill>
          <a:blip r:embed="rId4">
            <a:alphaModFix/>
          </a:blip>
          <a:stretch>
            <a:fillRect/>
          </a:stretch>
        </p:blipFill>
        <p:spPr>
          <a:xfrm>
            <a:off x="7563925" y="1939388"/>
            <a:ext cx="988525" cy="988525"/>
          </a:xfrm>
          <a:prstGeom prst="rect">
            <a:avLst/>
          </a:prstGeom>
          <a:noFill/>
          <a:ln>
            <a:noFill/>
          </a:ln>
        </p:spPr>
      </p:pic>
      <p:pic>
        <p:nvPicPr>
          <p:cNvPr id="133" name="Google Shape;133;p27"/>
          <p:cNvPicPr preferRelativeResize="0"/>
          <p:nvPr/>
        </p:nvPicPr>
        <p:blipFill>
          <a:blip r:embed="rId5">
            <a:alphaModFix/>
          </a:blip>
          <a:stretch>
            <a:fillRect/>
          </a:stretch>
        </p:blipFill>
        <p:spPr>
          <a:xfrm>
            <a:off x="6690875" y="2676187"/>
            <a:ext cx="988525" cy="988525"/>
          </a:xfrm>
          <a:prstGeom prst="rect">
            <a:avLst/>
          </a:prstGeom>
          <a:noFill/>
          <a:ln>
            <a:noFill/>
          </a:ln>
        </p:spPr>
      </p:pic>
      <p:grpSp>
        <p:nvGrpSpPr>
          <p:cNvPr id="134" name="Google Shape;134;p27"/>
          <p:cNvGrpSpPr/>
          <p:nvPr/>
        </p:nvGrpSpPr>
        <p:grpSpPr>
          <a:xfrm>
            <a:off x="7984201" y="4195474"/>
            <a:ext cx="884557" cy="861343"/>
            <a:chOff x="7984201" y="4195474"/>
            <a:chExt cx="884557" cy="861343"/>
          </a:xfrm>
        </p:grpSpPr>
        <p:sp>
          <p:nvSpPr>
            <p:cNvPr id="135" name="Google Shape;135;p27"/>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3</a:t>
              </a:fld>
              <a:endParaRPr sz="1000" b="1">
                <a:solidFill>
                  <a:srgbClr val="032F62"/>
                </a:solidFill>
                <a:latin typeface="Francois One"/>
                <a:ea typeface="Francois One"/>
                <a:cs typeface="Francois One"/>
                <a:sym typeface="Francois One"/>
              </a:endParaRPr>
            </a:p>
          </p:txBody>
        </p:sp>
        <p:pic>
          <p:nvPicPr>
            <p:cNvPr id="136" name="Google Shape;136;p27"/>
            <p:cNvPicPr preferRelativeResize="0"/>
            <p:nvPr/>
          </p:nvPicPr>
          <p:blipFill rotWithShape="1">
            <a:blip r:embed="rId6">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Demo 06.01 - Bouncy Duck</a:t>
            </a:r>
            <a:endParaRPr/>
          </a:p>
        </p:txBody>
      </p:sp>
      <p:grpSp>
        <p:nvGrpSpPr>
          <p:cNvPr id="142" name="Google Shape;142;p28"/>
          <p:cNvGrpSpPr/>
          <p:nvPr/>
        </p:nvGrpSpPr>
        <p:grpSpPr>
          <a:xfrm>
            <a:off x="7984201" y="4195474"/>
            <a:ext cx="884557" cy="861343"/>
            <a:chOff x="7984201" y="4195474"/>
            <a:chExt cx="884557" cy="861343"/>
          </a:xfrm>
        </p:grpSpPr>
        <p:sp>
          <p:nvSpPr>
            <p:cNvPr id="143" name="Google Shape;143;p28"/>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4</a:t>
              </a:fld>
              <a:endParaRPr sz="1000" b="1">
                <a:solidFill>
                  <a:srgbClr val="032F62"/>
                </a:solidFill>
                <a:latin typeface="Francois One"/>
                <a:ea typeface="Francois One"/>
                <a:cs typeface="Francois One"/>
                <a:sym typeface="Francois One"/>
              </a:endParaRPr>
            </a:p>
          </p:txBody>
        </p:sp>
        <p:pic>
          <p:nvPicPr>
            <p:cNvPr id="144" name="Google Shape;144;p28"/>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45" name="Google Shape;145;p28"/>
          <p:cNvSpPr txBox="1"/>
          <p:nvPr/>
        </p:nvSpPr>
        <p:spPr>
          <a:xfrm>
            <a:off x="380850" y="4162025"/>
            <a:ext cx="8382300" cy="69759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GB" sz="2000" u="sng" dirty="0">
                <a:solidFill>
                  <a:schemeClr val="hlink"/>
                </a:solidFill>
                <a:latin typeface="Roboto"/>
                <a:ea typeface="Roboto"/>
                <a:cs typeface="Roboto"/>
                <a:sym typeface="Roboto"/>
                <a:hlinkClick r:id="rId4"/>
              </a:rPr>
              <a:t>Bouncy Duck</a:t>
            </a:r>
            <a:endParaRPr sz="2000" dirty="0">
              <a:latin typeface="Roboto"/>
              <a:ea typeface="Roboto"/>
              <a:cs typeface="Roboto"/>
              <a:sym typeface="Roboto"/>
            </a:endParaRPr>
          </a:p>
        </p:txBody>
      </p:sp>
      <p:sp>
        <p:nvSpPr>
          <p:cNvPr id="146" name="Google Shape;146;p28"/>
          <p:cNvSpPr txBox="1">
            <a:spLocks noGrp="1"/>
          </p:cNvSpPr>
          <p:nvPr>
            <p:ph type="body" idx="1"/>
          </p:nvPr>
        </p:nvSpPr>
        <p:spPr>
          <a:xfrm>
            <a:off x="311700" y="1152475"/>
            <a:ext cx="8520600" cy="861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Run this program! Can you make the duck move faster? </a:t>
            </a:r>
            <a:endParaRPr/>
          </a:p>
        </p:txBody>
      </p:sp>
      <p:sp>
        <p:nvSpPr>
          <p:cNvPr id="147" name="Google Shape;147;p28"/>
          <p:cNvSpPr txBox="1"/>
          <p:nvPr/>
        </p:nvSpPr>
        <p:spPr>
          <a:xfrm>
            <a:off x="3347400" y="1668425"/>
            <a:ext cx="2449200" cy="2493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5000">
                <a:solidFill>
                  <a:schemeClr val="lt1"/>
                </a:solidFill>
                <a:latin typeface="Roboto Mono"/>
                <a:ea typeface="Roboto Mono"/>
                <a:cs typeface="Roboto Mono"/>
                <a:sym typeface="Roboto Mono"/>
              </a:rPr>
              <a:t>🦆</a:t>
            </a:r>
            <a:endParaRPr sz="150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How to Create a Text Sprite</a:t>
            </a:r>
            <a:endParaRPr>
              <a:solidFill>
                <a:srgbClr val="25326F"/>
              </a:solidFill>
              <a:latin typeface="Francois One"/>
              <a:ea typeface="Francois One"/>
              <a:cs typeface="Francois One"/>
              <a:sym typeface="Francois One"/>
            </a:endParaRPr>
          </a:p>
        </p:txBody>
      </p:sp>
      <p:sp>
        <p:nvSpPr>
          <p:cNvPr id="153" name="Google Shape;153;p29"/>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154" name="Google Shape;154;p29"/>
          <p:cNvGrpSpPr/>
          <p:nvPr/>
        </p:nvGrpSpPr>
        <p:grpSpPr>
          <a:xfrm>
            <a:off x="7984201" y="4195474"/>
            <a:ext cx="884557" cy="861343"/>
            <a:chOff x="7984201" y="4195474"/>
            <a:chExt cx="884557" cy="861343"/>
          </a:xfrm>
        </p:grpSpPr>
        <p:sp>
          <p:nvSpPr>
            <p:cNvPr id="155" name="Google Shape;155;p29"/>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5</a:t>
              </a:fld>
              <a:endParaRPr sz="1000" b="1">
                <a:solidFill>
                  <a:srgbClr val="032F62"/>
                </a:solidFill>
                <a:latin typeface="Francois One"/>
                <a:ea typeface="Francois One"/>
                <a:cs typeface="Francois One"/>
                <a:sym typeface="Francois One"/>
              </a:endParaRPr>
            </a:p>
          </p:txBody>
        </p:sp>
        <p:pic>
          <p:nvPicPr>
            <p:cNvPr id="156" name="Google Shape;156;p29"/>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57" name="Google Shape;157;p29"/>
          <p:cNvSpPr txBox="1"/>
          <p:nvPr/>
        </p:nvSpPr>
        <p:spPr>
          <a:xfrm>
            <a:off x="383825" y="2034575"/>
            <a:ext cx="7876500" cy="2055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800">
                <a:solidFill>
                  <a:schemeClr val="dk2"/>
                </a:solidFill>
                <a:latin typeface="Roboto"/>
                <a:ea typeface="Roboto"/>
                <a:cs typeface="Roboto"/>
                <a:sym typeface="Roboto"/>
              </a:rPr>
              <a:t>To create a </a:t>
            </a:r>
            <a:r>
              <a:rPr lang="en-GB" sz="1800">
                <a:solidFill>
                  <a:srgbClr val="E93761"/>
                </a:solidFill>
                <a:latin typeface="Roboto Mono"/>
                <a:ea typeface="Roboto Mono"/>
                <a:cs typeface="Roboto Mono"/>
                <a:sym typeface="Roboto Mono"/>
              </a:rPr>
              <a:t>TextSprite(...)</a:t>
            </a:r>
            <a:r>
              <a:rPr lang="en-GB" sz="1800">
                <a:solidFill>
                  <a:schemeClr val="dk2"/>
                </a:solidFill>
                <a:latin typeface="Roboto"/>
                <a:ea typeface="Roboto"/>
                <a:cs typeface="Roboto"/>
                <a:sym typeface="Roboto"/>
              </a:rPr>
              <a:t> we need to specify:</a:t>
            </a:r>
            <a:endParaRPr sz="1800">
              <a:solidFill>
                <a:schemeClr val="dk2"/>
              </a:solidFill>
              <a:latin typeface="Roboto"/>
              <a:ea typeface="Roboto"/>
              <a:cs typeface="Roboto"/>
              <a:sym typeface="Roboto"/>
            </a:endParaRPr>
          </a:p>
          <a:p>
            <a:pPr marL="914400" lvl="0" indent="-342900" algn="l" rtl="0">
              <a:lnSpc>
                <a:spcPct val="115000"/>
              </a:lnSpc>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Text to turn into a sprite</a:t>
            </a:r>
            <a:endParaRPr sz="1800">
              <a:solidFill>
                <a:schemeClr val="dk2"/>
              </a:solidFill>
              <a:latin typeface="Roboto"/>
              <a:ea typeface="Roboto"/>
              <a:cs typeface="Roboto"/>
              <a:sym typeface="Roboto"/>
            </a:endParaRPr>
          </a:p>
          <a:p>
            <a:pPr marL="914400" lvl="0" indent="-342900" algn="l" rtl="0">
              <a:lnSpc>
                <a:spcPct val="115000"/>
              </a:lnSpc>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X position</a:t>
            </a:r>
            <a:endParaRPr sz="1800">
              <a:solidFill>
                <a:schemeClr val="dk2"/>
              </a:solidFill>
              <a:latin typeface="Roboto"/>
              <a:ea typeface="Roboto"/>
              <a:cs typeface="Roboto"/>
              <a:sym typeface="Roboto"/>
            </a:endParaRPr>
          </a:p>
          <a:p>
            <a:pPr marL="914400" lvl="0" indent="-342900" algn="l" rtl="0">
              <a:lnSpc>
                <a:spcPct val="115000"/>
              </a:lnSpc>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Y position </a:t>
            </a:r>
            <a:endParaRPr sz="1800">
              <a:solidFill>
                <a:schemeClr val="dk2"/>
              </a:solidFill>
              <a:latin typeface="Roboto"/>
              <a:ea typeface="Roboto"/>
              <a:cs typeface="Roboto"/>
              <a:sym typeface="Roboto"/>
            </a:endParaRPr>
          </a:p>
          <a:p>
            <a:pPr marL="914400" lvl="0" indent="-342900" algn="l" rtl="0">
              <a:lnSpc>
                <a:spcPct val="115000"/>
              </a:lnSpc>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Size </a:t>
            </a:r>
            <a:endParaRPr sz="18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p:txBody>
      </p:sp>
      <p:sp>
        <p:nvSpPr>
          <p:cNvPr id="158" name="Google Shape;158;p29"/>
          <p:cNvSpPr/>
          <p:nvPr/>
        </p:nvSpPr>
        <p:spPr>
          <a:xfrm>
            <a:off x="1969650" y="1278325"/>
            <a:ext cx="5204700" cy="572700"/>
          </a:xfrm>
          <a:prstGeom prst="roundRect">
            <a:avLst>
              <a:gd name="adj" fmla="val 6453"/>
            </a:avLst>
          </a:prstGeom>
          <a:solidFill>
            <a:srgbClr val="1C233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sz="1800">
                <a:solidFill>
                  <a:schemeClr val="lt1"/>
                </a:solidFill>
                <a:latin typeface="Roboto Mono"/>
                <a:ea typeface="Roboto Mono"/>
                <a:cs typeface="Roboto Mono"/>
                <a:sym typeface="Roboto Mono"/>
              </a:rPr>
              <a:t>duck = TextSprite("🦆", x, y, size)</a:t>
            </a:r>
            <a:endParaRPr sz="1800">
              <a:solidFill>
                <a:schemeClr val="lt1"/>
              </a:solidFill>
              <a:latin typeface="Roboto Mono"/>
              <a:ea typeface="Roboto Mono"/>
              <a:cs typeface="Roboto Mono"/>
              <a:sym typeface="Roboto Mono"/>
            </a:endParaRPr>
          </a:p>
        </p:txBody>
      </p:sp>
      <p:sp>
        <p:nvSpPr>
          <p:cNvPr id="159" name="Google Shape;159;p29"/>
          <p:cNvSpPr txBox="1"/>
          <p:nvPr/>
        </p:nvSpPr>
        <p:spPr>
          <a:xfrm>
            <a:off x="4965525" y="2500575"/>
            <a:ext cx="2449200" cy="249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15000">
                <a:solidFill>
                  <a:schemeClr val="lt1"/>
                </a:solidFill>
                <a:latin typeface="Roboto Mono"/>
                <a:ea typeface="Roboto Mono"/>
                <a:cs typeface="Roboto Mono"/>
                <a:sym typeface="Roboto Mono"/>
              </a:rPr>
              <a:t>🦆</a:t>
            </a:r>
            <a:endParaRPr sz="150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TextSprite - Attributes</a:t>
            </a:r>
            <a:endParaRPr>
              <a:solidFill>
                <a:srgbClr val="25326F"/>
              </a:solidFill>
              <a:latin typeface="Francois One"/>
              <a:ea typeface="Francois One"/>
              <a:cs typeface="Francois One"/>
              <a:sym typeface="Francois One"/>
            </a:endParaRPr>
          </a:p>
        </p:txBody>
      </p:sp>
      <p:sp>
        <p:nvSpPr>
          <p:cNvPr id="165" name="Google Shape;165;p30"/>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166" name="Google Shape;166;p30"/>
          <p:cNvGrpSpPr/>
          <p:nvPr/>
        </p:nvGrpSpPr>
        <p:grpSpPr>
          <a:xfrm>
            <a:off x="7984201" y="4195474"/>
            <a:ext cx="884557" cy="861343"/>
            <a:chOff x="7984201" y="4195474"/>
            <a:chExt cx="884557" cy="861343"/>
          </a:xfrm>
        </p:grpSpPr>
        <p:sp>
          <p:nvSpPr>
            <p:cNvPr id="167" name="Google Shape;167;p30"/>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6</a:t>
              </a:fld>
              <a:endParaRPr sz="1000" b="1">
                <a:solidFill>
                  <a:srgbClr val="032F62"/>
                </a:solidFill>
                <a:latin typeface="Francois One"/>
                <a:ea typeface="Francois One"/>
                <a:cs typeface="Francois One"/>
                <a:sym typeface="Francois One"/>
              </a:endParaRPr>
            </a:p>
          </p:txBody>
        </p:sp>
        <p:pic>
          <p:nvPicPr>
            <p:cNvPr id="168" name="Google Shape;168;p30"/>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69" name="Google Shape;169;p30"/>
          <p:cNvSpPr txBox="1"/>
          <p:nvPr/>
        </p:nvSpPr>
        <p:spPr>
          <a:xfrm>
            <a:off x="5125700" y="1269425"/>
            <a:ext cx="3743100" cy="17856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Once we have created our </a:t>
            </a:r>
            <a:r>
              <a:rPr lang="en-GB" sz="1800">
                <a:solidFill>
                  <a:srgbClr val="E93761"/>
                </a:solidFill>
                <a:latin typeface="Roboto Mono"/>
                <a:ea typeface="Roboto Mono"/>
                <a:cs typeface="Roboto Mono"/>
                <a:sym typeface="Roboto Mono"/>
              </a:rPr>
              <a:t>TextSprite</a:t>
            </a:r>
            <a:r>
              <a:rPr lang="en-GB" sz="1800">
                <a:solidFill>
                  <a:schemeClr val="dk2"/>
                </a:solidFill>
                <a:latin typeface="Roboto"/>
                <a:ea typeface="Roboto"/>
                <a:cs typeface="Roboto"/>
                <a:sym typeface="Roboto"/>
              </a:rPr>
              <a:t>, we access the attributes using the dot notation</a:t>
            </a:r>
            <a:endParaRPr sz="1800">
              <a:solidFill>
                <a:schemeClr val="dk2"/>
              </a:solidFill>
              <a:latin typeface="Roboto"/>
              <a:ea typeface="Roboto"/>
              <a:cs typeface="Roboto"/>
              <a:sym typeface="Roboto"/>
            </a:endParaRPr>
          </a:p>
          <a:p>
            <a:pPr marL="914400" lvl="1" indent="-342900" algn="l" rtl="0">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eg/ </a:t>
            </a:r>
            <a:r>
              <a:rPr lang="en-GB" sz="1800">
                <a:solidFill>
                  <a:srgbClr val="E93761"/>
                </a:solidFill>
                <a:latin typeface="Roboto Mono"/>
                <a:ea typeface="Roboto Mono"/>
                <a:cs typeface="Roboto Mono"/>
                <a:sym typeface="Roboto Mono"/>
              </a:rPr>
              <a:t>duck.x</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70" name="Google Shape;170;p30"/>
          <p:cNvSpPr/>
          <p:nvPr/>
        </p:nvSpPr>
        <p:spPr>
          <a:xfrm>
            <a:off x="311700" y="1345625"/>
            <a:ext cx="4653900" cy="1506900"/>
          </a:xfrm>
          <a:prstGeom prst="roundRect">
            <a:avLst>
              <a:gd name="adj" fmla="val 6453"/>
            </a:avLst>
          </a:prstGeom>
          <a:solidFill>
            <a:srgbClr val="1C233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600">
                <a:solidFill>
                  <a:schemeClr val="lt1"/>
                </a:solidFill>
                <a:latin typeface="Roboto Mono"/>
                <a:ea typeface="Roboto Mono"/>
                <a:cs typeface="Roboto Mono"/>
                <a:sym typeface="Roboto Mono"/>
              </a:rPr>
              <a:t>duck = TextSprite("🦆", </a:t>
            </a:r>
            <a:r>
              <a:rPr lang="en-GB" sz="1600">
                <a:solidFill>
                  <a:srgbClr val="93C47D"/>
                </a:solidFill>
                <a:latin typeface="Roboto Mono"/>
                <a:ea typeface="Roboto Mono"/>
                <a:cs typeface="Roboto Mono"/>
                <a:sym typeface="Roboto Mono"/>
              </a:rPr>
              <a:t>50</a:t>
            </a:r>
            <a:r>
              <a:rPr lang="en-GB" sz="1600">
                <a:solidFill>
                  <a:schemeClr val="lt1"/>
                </a:solidFill>
                <a:latin typeface="Roboto Mono"/>
                <a:ea typeface="Roboto Mono"/>
                <a:cs typeface="Roboto Mono"/>
                <a:sym typeface="Roboto Mono"/>
              </a:rPr>
              <a:t>, </a:t>
            </a:r>
            <a:r>
              <a:rPr lang="en-GB" sz="1600">
                <a:solidFill>
                  <a:srgbClr val="93C47D"/>
                </a:solidFill>
                <a:latin typeface="Roboto Mono"/>
                <a:ea typeface="Roboto Mono"/>
                <a:cs typeface="Roboto Mono"/>
                <a:sym typeface="Roboto Mono"/>
              </a:rPr>
              <a:t>75</a:t>
            </a:r>
            <a:r>
              <a:rPr lang="en-GB" sz="1600">
                <a:solidFill>
                  <a:schemeClr val="lt1"/>
                </a:solidFill>
                <a:latin typeface="Roboto Mono"/>
                <a:ea typeface="Roboto Mono"/>
                <a:cs typeface="Roboto Mono"/>
                <a:sym typeface="Roboto Mono"/>
              </a:rPr>
              <a:t>, </a:t>
            </a:r>
            <a:r>
              <a:rPr lang="en-GB" sz="1600">
                <a:solidFill>
                  <a:srgbClr val="93C47D"/>
                </a:solidFill>
                <a:latin typeface="Roboto Mono"/>
                <a:ea typeface="Roboto Mono"/>
                <a:cs typeface="Roboto Mono"/>
                <a:sym typeface="Roboto Mono"/>
              </a:rPr>
              <a:t>100</a:t>
            </a:r>
            <a:r>
              <a:rPr lang="en-GB" sz="1600">
                <a:solidFill>
                  <a:schemeClr val="lt1"/>
                </a:solidFill>
                <a:latin typeface="Roboto Mono"/>
                <a:ea typeface="Roboto Mono"/>
                <a:cs typeface="Roboto Mono"/>
                <a:sym typeface="Roboto Mono"/>
              </a:rPr>
              <a:t>)</a:t>
            </a:r>
            <a:endParaRPr sz="1600">
              <a:solidFill>
                <a:schemeClr val="lt1"/>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GB" sz="1600">
                <a:solidFill>
                  <a:srgbClr val="FFD966"/>
                </a:solidFill>
                <a:latin typeface="Roboto Mono"/>
                <a:ea typeface="Roboto Mono"/>
                <a:cs typeface="Roboto Mono"/>
                <a:sym typeface="Roboto Mono"/>
              </a:rPr>
              <a:t>print</a:t>
            </a:r>
            <a:r>
              <a:rPr lang="en-GB" sz="1600">
                <a:solidFill>
                  <a:schemeClr val="lt1"/>
                </a:solidFill>
                <a:latin typeface="Roboto Mono"/>
                <a:ea typeface="Roboto Mono"/>
                <a:cs typeface="Roboto Mono"/>
                <a:sym typeface="Roboto Mono"/>
              </a:rPr>
              <a:t>(duck.x)</a:t>
            </a:r>
            <a:endParaRPr sz="1600">
              <a:solidFill>
                <a:schemeClr val="lt1"/>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GB" sz="1600">
                <a:solidFill>
                  <a:srgbClr val="FFD966"/>
                </a:solidFill>
                <a:latin typeface="Roboto Mono"/>
                <a:ea typeface="Roboto Mono"/>
                <a:cs typeface="Roboto Mono"/>
                <a:sym typeface="Roboto Mono"/>
              </a:rPr>
              <a:t>print</a:t>
            </a:r>
            <a:r>
              <a:rPr lang="en-GB" sz="1600">
                <a:solidFill>
                  <a:schemeClr val="lt1"/>
                </a:solidFill>
                <a:latin typeface="Roboto Mono"/>
                <a:ea typeface="Roboto Mono"/>
                <a:cs typeface="Roboto Mono"/>
                <a:sym typeface="Roboto Mono"/>
              </a:rPr>
              <a:t>(duck.y)</a:t>
            </a:r>
            <a:endParaRPr sz="1600">
              <a:solidFill>
                <a:schemeClr val="lt1"/>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GB" sz="1600">
                <a:solidFill>
                  <a:srgbClr val="FFD966"/>
                </a:solidFill>
                <a:latin typeface="Roboto Mono"/>
                <a:ea typeface="Roboto Mono"/>
                <a:cs typeface="Roboto Mono"/>
                <a:sym typeface="Roboto Mono"/>
              </a:rPr>
              <a:t>print</a:t>
            </a:r>
            <a:r>
              <a:rPr lang="en-GB" sz="1600">
                <a:solidFill>
                  <a:schemeClr val="lt1"/>
                </a:solidFill>
                <a:latin typeface="Roboto Mono"/>
                <a:ea typeface="Roboto Mono"/>
                <a:cs typeface="Roboto Mono"/>
                <a:sym typeface="Roboto Mono"/>
              </a:rPr>
              <a:t>(duck.size)</a:t>
            </a:r>
            <a:endParaRPr sz="1600">
              <a:solidFill>
                <a:schemeClr val="lt1"/>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GB" sz="1600">
                <a:solidFill>
                  <a:srgbClr val="FFD966"/>
                </a:solidFill>
                <a:latin typeface="Roboto Mono"/>
                <a:ea typeface="Roboto Mono"/>
                <a:cs typeface="Roboto Mono"/>
                <a:sym typeface="Roboto Mono"/>
              </a:rPr>
              <a:t>print</a:t>
            </a:r>
            <a:r>
              <a:rPr lang="en-GB" sz="1600">
                <a:solidFill>
                  <a:schemeClr val="lt1"/>
                </a:solidFill>
                <a:latin typeface="Roboto Mono"/>
                <a:ea typeface="Roboto Mono"/>
                <a:cs typeface="Roboto Mono"/>
                <a:sym typeface="Roboto Mono"/>
              </a:rPr>
              <a:t>(duck.text)</a:t>
            </a:r>
            <a:endParaRPr sz="1600">
              <a:solidFill>
                <a:schemeClr val="lt1"/>
              </a:solidFill>
              <a:latin typeface="Roboto Mono"/>
              <a:ea typeface="Roboto Mono"/>
              <a:cs typeface="Roboto Mono"/>
              <a:sym typeface="Roboto Mono"/>
            </a:endParaRPr>
          </a:p>
        </p:txBody>
      </p:sp>
      <p:sp>
        <p:nvSpPr>
          <p:cNvPr id="171" name="Google Shape;171;p30"/>
          <p:cNvSpPr/>
          <p:nvPr/>
        </p:nvSpPr>
        <p:spPr>
          <a:xfrm>
            <a:off x="311700" y="3380125"/>
            <a:ext cx="4653900" cy="1648800"/>
          </a:xfrm>
          <a:prstGeom prst="roundRect">
            <a:avLst>
              <a:gd name="adj" fmla="val 6453"/>
            </a:avLst>
          </a:prstGeom>
          <a:solidFill>
            <a:srgbClr val="1C233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1600"/>
              </a:spcAft>
              <a:buClr>
                <a:srgbClr val="000000"/>
              </a:buClr>
              <a:buSzPts val="1100"/>
              <a:buFont typeface="Arial"/>
              <a:buNone/>
            </a:pPr>
            <a:r>
              <a:rPr lang="en-GB" sz="1800">
                <a:solidFill>
                  <a:srgbClr val="FFFFFF"/>
                </a:solidFill>
                <a:latin typeface="Roboto Mono"/>
                <a:ea typeface="Roboto Mono"/>
                <a:cs typeface="Roboto Mono"/>
                <a:sym typeface="Roboto Mono"/>
              </a:rPr>
              <a:t>50</a:t>
            </a:r>
            <a:br>
              <a:rPr lang="en-GB" sz="1800">
                <a:solidFill>
                  <a:srgbClr val="FFFFFF"/>
                </a:solidFill>
                <a:latin typeface="Roboto Mono"/>
                <a:ea typeface="Roboto Mono"/>
                <a:cs typeface="Roboto Mono"/>
                <a:sym typeface="Roboto Mono"/>
              </a:rPr>
            </a:br>
            <a:r>
              <a:rPr lang="en-GB" sz="1800">
                <a:solidFill>
                  <a:srgbClr val="FFFFFF"/>
                </a:solidFill>
                <a:latin typeface="Roboto Mono"/>
                <a:ea typeface="Roboto Mono"/>
                <a:cs typeface="Roboto Mono"/>
                <a:sym typeface="Roboto Mono"/>
              </a:rPr>
              <a:t>75</a:t>
            </a:r>
            <a:br>
              <a:rPr lang="en-GB" sz="1800">
                <a:solidFill>
                  <a:srgbClr val="FFFFFF"/>
                </a:solidFill>
                <a:latin typeface="Roboto Mono"/>
                <a:ea typeface="Roboto Mono"/>
                <a:cs typeface="Roboto Mono"/>
                <a:sym typeface="Roboto Mono"/>
              </a:rPr>
            </a:br>
            <a:r>
              <a:rPr lang="en-GB" sz="1800">
                <a:solidFill>
                  <a:srgbClr val="FFFFFF"/>
                </a:solidFill>
                <a:latin typeface="Roboto Mono"/>
                <a:ea typeface="Roboto Mono"/>
                <a:cs typeface="Roboto Mono"/>
                <a:sym typeface="Roboto Mono"/>
              </a:rPr>
              <a:t>100</a:t>
            </a:r>
            <a:br>
              <a:rPr lang="en-GB" sz="1800">
                <a:solidFill>
                  <a:srgbClr val="FFFFFF"/>
                </a:solidFill>
                <a:latin typeface="Roboto Mono"/>
                <a:ea typeface="Roboto Mono"/>
                <a:cs typeface="Roboto Mono"/>
                <a:sym typeface="Roboto Mono"/>
              </a:rPr>
            </a:br>
            <a:r>
              <a:rPr lang="en-GB" sz="1800">
                <a:solidFill>
                  <a:srgbClr val="FFFFFF"/>
                </a:solidFill>
                <a:latin typeface="Roboto Mono"/>
                <a:ea typeface="Roboto Mono"/>
                <a:cs typeface="Roboto Mono"/>
                <a:sym typeface="Roboto Mono"/>
              </a:rPr>
              <a:t>🦆</a:t>
            </a:r>
            <a:endParaRPr sz="1800">
              <a:solidFill>
                <a:srgbClr val="FFFFFF"/>
              </a:solidFill>
              <a:latin typeface="Roboto Mono"/>
              <a:ea typeface="Roboto Mono"/>
              <a:cs typeface="Roboto Mono"/>
              <a:sym typeface="Roboto Mono"/>
            </a:endParaRPr>
          </a:p>
        </p:txBody>
      </p:sp>
      <p:sp>
        <p:nvSpPr>
          <p:cNvPr id="172" name="Google Shape;172;p30"/>
          <p:cNvSpPr txBox="1"/>
          <p:nvPr/>
        </p:nvSpPr>
        <p:spPr>
          <a:xfrm>
            <a:off x="311700" y="3064375"/>
            <a:ext cx="158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rgbClr val="000000"/>
                </a:solidFill>
                <a:latin typeface="Roboto"/>
                <a:ea typeface="Roboto"/>
                <a:cs typeface="Roboto"/>
                <a:sym typeface="Roboto"/>
              </a:rPr>
              <a:t>Console</a:t>
            </a:r>
            <a:endParaRPr b="1">
              <a:solidFill>
                <a:srgbClr val="000000"/>
              </a:solidFill>
              <a:latin typeface="Roboto"/>
              <a:ea typeface="Roboto"/>
              <a:cs typeface="Roboto"/>
              <a:sym typeface="Roboto"/>
            </a:endParaRPr>
          </a:p>
        </p:txBody>
      </p:sp>
      <p:sp>
        <p:nvSpPr>
          <p:cNvPr id="173" name="Google Shape;173;p30"/>
          <p:cNvSpPr txBox="1"/>
          <p:nvPr/>
        </p:nvSpPr>
        <p:spPr>
          <a:xfrm>
            <a:off x="311700" y="1017725"/>
            <a:ext cx="158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rgbClr val="000000"/>
                </a:solidFill>
                <a:latin typeface="Roboto"/>
                <a:ea typeface="Roboto"/>
                <a:cs typeface="Roboto"/>
                <a:sym typeface="Roboto"/>
              </a:rPr>
              <a:t>Editor</a:t>
            </a:r>
            <a:endParaRPr b="1">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TextSprite - Attributes</a:t>
            </a:r>
            <a:endParaRPr>
              <a:solidFill>
                <a:srgbClr val="25326F"/>
              </a:solidFill>
              <a:latin typeface="Francois One"/>
              <a:ea typeface="Francois One"/>
              <a:cs typeface="Francois One"/>
              <a:sym typeface="Francois One"/>
            </a:endParaRPr>
          </a:p>
        </p:txBody>
      </p:sp>
      <p:sp>
        <p:nvSpPr>
          <p:cNvPr id="179" name="Google Shape;179;p31"/>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180" name="Google Shape;180;p31"/>
          <p:cNvGrpSpPr/>
          <p:nvPr/>
        </p:nvGrpSpPr>
        <p:grpSpPr>
          <a:xfrm>
            <a:off x="7984201" y="4195474"/>
            <a:ext cx="884557" cy="861343"/>
            <a:chOff x="7984201" y="4195474"/>
            <a:chExt cx="884557" cy="861343"/>
          </a:xfrm>
        </p:grpSpPr>
        <p:sp>
          <p:nvSpPr>
            <p:cNvPr id="181" name="Google Shape;181;p31"/>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7</a:t>
              </a:fld>
              <a:endParaRPr sz="1000" b="1">
                <a:solidFill>
                  <a:srgbClr val="032F62"/>
                </a:solidFill>
                <a:latin typeface="Francois One"/>
                <a:ea typeface="Francois One"/>
                <a:cs typeface="Francois One"/>
                <a:sym typeface="Francois One"/>
              </a:endParaRPr>
            </a:p>
          </p:txBody>
        </p:sp>
        <p:pic>
          <p:nvPicPr>
            <p:cNvPr id="182" name="Google Shape;182;p31"/>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83" name="Google Shape;183;p31"/>
          <p:cNvSpPr txBox="1"/>
          <p:nvPr/>
        </p:nvSpPr>
        <p:spPr>
          <a:xfrm>
            <a:off x="5125700" y="1269425"/>
            <a:ext cx="3743100" cy="3170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Once we have created our </a:t>
            </a:r>
            <a:r>
              <a:rPr lang="en-GB" sz="1800">
                <a:solidFill>
                  <a:srgbClr val="E93761"/>
                </a:solidFill>
                <a:latin typeface="Roboto Mono"/>
                <a:ea typeface="Roboto Mono"/>
                <a:cs typeface="Roboto Mono"/>
                <a:sym typeface="Roboto Mono"/>
              </a:rPr>
              <a:t>TextSprite</a:t>
            </a:r>
            <a:r>
              <a:rPr lang="en-GB" sz="1800">
                <a:solidFill>
                  <a:schemeClr val="dk2"/>
                </a:solidFill>
                <a:latin typeface="Roboto"/>
                <a:ea typeface="Roboto"/>
                <a:cs typeface="Roboto"/>
                <a:sym typeface="Roboto"/>
              </a:rPr>
              <a:t>, we access the attributes using the dot notation</a:t>
            </a:r>
            <a:endParaRPr sz="1800">
              <a:solidFill>
                <a:schemeClr val="dk2"/>
              </a:solidFill>
              <a:latin typeface="Roboto"/>
              <a:ea typeface="Roboto"/>
              <a:cs typeface="Roboto"/>
              <a:sym typeface="Roboto"/>
            </a:endParaRPr>
          </a:p>
          <a:p>
            <a:pPr marL="914400" lvl="1" indent="-342900" algn="l" rtl="0">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eg/ </a:t>
            </a:r>
            <a:r>
              <a:rPr lang="en-GB" sz="1800">
                <a:solidFill>
                  <a:srgbClr val="E93761"/>
                </a:solidFill>
                <a:latin typeface="Roboto Mono"/>
                <a:ea typeface="Roboto Mono"/>
                <a:cs typeface="Roboto Mono"/>
                <a:sym typeface="Roboto Mono"/>
              </a:rPr>
              <a:t>duck.x</a:t>
            </a:r>
            <a:br>
              <a:rPr lang="en-GB" sz="1800">
                <a:solidFill>
                  <a:srgbClr val="E93761"/>
                </a:solidFill>
                <a:latin typeface="Roboto Mono"/>
                <a:ea typeface="Roboto Mono"/>
                <a:cs typeface="Roboto Mono"/>
                <a:sym typeface="Roboto Mono"/>
              </a:rPr>
            </a:br>
            <a:endParaRPr sz="1800">
              <a:solidFill>
                <a:schemeClr val="dk2"/>
              </a:solidFill>
              <a:latin typeface="Roboto"/>
              <a:ea typeface="Roboto"/>
              <a:cs typeface="Roboto"/>
              <a:sym typeface="Roboto"/>
            </a:endParaRPr>
          </a:p>
          <a:p>
            <a:pPr marL="457200" lvl="0" indent="-342900" algn="l" rtl="0">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We can also update the text with the dot notation</a:t>
            </a:r>
            <a:endParaRPr sz="1800">
              <a:solidFill>
                <a:schemeClr val="dk2"/>
              </a:solidFill>
              <a:latin typeface="Roboto"/>
              <a:ea typeface="Roboto"/>
              <a:cs typeface="Roboto"/>
              <a:sym typeface="Roboto"/>
            </a:endParaRPr>
          </a:p>
          <a:p>
            <a:pPr marL="914400" lvl="1" indent="-342900" algn="l" rtl="0">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Here we change the duck into a frog!</a:t>
            </a:r>
            <a:endParaRPr sz="1800">
              <a:solidFill>
                <a:schemeClr val="dk2"/>
              </a:solidFill>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84" name="Google Shape;184;p31"/>
          <p:cNvSpPr/>
          <p:nvPr/>
        </p:nvSpPr>
        <p:spPr>
          <a:xfrm>
            <a:off x="311700" y="1345625"/>
            <a:ext cx="4653900" cy="1506900"/>
          </a:xfrm>
          <a:prstGeom prst="roundRect">
            <a:avLst>
              <a:gd name="adj" fmla="val 6453"/>
            </a:avLst>
          </a:prstGeom>
          <a:solidFill>
            <a:srgbClr val="1C233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600">
                <a:solidFill>
                  <a:schemeClr val="lt1"/>
                </a:solidFill>
                <a:latin typeface="Roboto Mono"/>
                <a:ea typeface="Roboto Mono"/>
                <a:cs typeface="Roboto Mono"/>
                <a:sym typeface="Roboto Mono"/>
              </a:rPr>
              <a:t>duck = TextSprite("🦆", </a:t>
            </a:r>
            <a:r>
              <a:rPr lang="en-GB" sz="1600">
                <a:solidFill>
                  <a:srgbClr val="93C47D"/>
                </a:solidFill>
                <a:latin typeface="Roboto Mono"/>
                <a:ea typeface="Roboto Mono"/>
                <a:cs typeface="Roboto Mono"/>
                <a:sym typeface="Roboto Mono"/>
              </a:rPr>
              <a:t>50</a:t>
            </a:r>
            <a:r>
              <a:rPr lang="en-GB" sz="1600">
                <a:solidFill>
                  <a:schemeClr val="lt1"/>
                </a:solidFill>
                <a:latin typeface="Roboto Mono"/>
                <a:ea typeface="Roboto Mono"/>
                <a:cs typeface="Roboto Mono"/>
                <a:sym typeface="Roboto Mono"/>
              </a:rPr>
              <a:t>, </a:t>
            </a:r>
            <a:r>
              <a:rPr lang="en-GB" sz="1600">
                <a:solidFill>
                  <a:srgbClr val="93C47D"/>
                </a:solidFill>
                <a:latin typeface="Roboto Mono"/>
                <a:ea typeface="Roboto Mono"/>
                <a:cs typeface="Roboto Mono"/>
                <a:sym typeface="Roboto Mono"/>
              </a:rPr>
              <a:t>75</a:t>
            </a:r>
            <a:r>
              <a:rPr lang="en-GB" sz="1600">
                <a:solidFill>
                  <a:schemeClr val="lt1"/>
                </a:solidFill>
                <a:latin typeface="Roboto Mono"/>
                <a:ea typeface="Roboto Mono"/>
                <a:cs typeface="Roboto Mono"/>
                <a:sym typeface="Roboto Mono"/>
              </a:rPr>
              <a:t>, </a:t>
            </a:r>
            <a:r>
              <a:rPr lang="en-GB" sz="1600">
                <a:solidFill>
                  <a:srgbClr val="93C47D"/>
                </a:solidFill>
                <a:latin typeface="Roboto Mono"/>
                <a:ea typeface="Roboto Mono"/>
                <a:cs typeface="Roboto Mono"/>
                <a:sym typeface="Roboto Mono"/>
              </a:rPr>
              <a:t>100</a:t>
            </a:r>
            <a:r>
              <a:rPr lang="en-GB" sz="1600">
                <a:solidFill>
                  <a:schemeClr val="lt1"/>
                </a:solidFill>
                <a:latin typeface="Roboto Mono"/>
                <a:ea typeface="Roboto Mono"/>
                <a:cs typeface="Roboto Mono"/>
                <a:sym typeface="Roboto Mono"/>
              </a:rPr>
              <a:t>)</a:t>
            </a:r>
            <a:endParaRPr sz="1600">
              <a:solidFill>
                <a:schemeClr val="lt1"/>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GB" sz="1600">
                <a:solidFill>
                  <a:srgbClr val="FFD966"/>
                </a:solidFill>
                <a:latin typeface="Roboto Mono"/>
                <a:ea typeface="Roboto Mono"/>
                <a:cs typeface="Roboto Mono"/>
                <a:sym typeface="Roboto Mono"/>
              </a:rPr>
              <a:t>print</a:t>
            </a:r>
            <a:r>
              <a:rPr lang="en-GB" sz="1600">
                <a:solidFill>
                  <a:schemeClr val="lt1"/>
                </a:solidFill>
                <a:latin typeface="Roboto Mono"/>
                <a:ea typeface="Roboto Mono"/>
                <a:cs typeface="Roboto Mono"/>
                <a:sym typeface="Roboto Mono"/>
              </a:rPr>
              <a:t>(duck.text)</a:t>
            </a:r>
            <a:endParaRPr sz="1600">
              <a:solidFill>
                <a:schemeClr val="lt1"/>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GB" sz="1600">
                <a:solidFill>
                  <a:schemeClr val="lt1"/>
                </a:solidFill>
                <a:latin typeface="Roboto Mono"/>
                <a:ea typeface="Roboto Mono"/>
                <a:cs typeface="Roboto Mono"/>
                <a:sym typeface="Roboto Mono"/>
              </a:rPr>
              <a:t>duck.text = "🐸"</a:t>
            </a:r>
            <a:endParaRPr sz="1600">
              <a:solidFill>
                <a:schemeClr val="lt1"/>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GB" sz="1600">
                <a:solidFill>
                  <a:srgbClr val="FFD966"/>
                </a:solidFill>
                <a:latin typeface="Roboto Mono"/>
                <a:ea typeface="Roboto Mono"/>
                <a:cs typeface="Roboto Mono"/>
                <a:sym typeface="Roboto Mono"/>
              </a:rPr>
              <a:t>print</a:t>
            </a:r>
            <a:r>
              <a:rPr lang="en-GB" sz="1600">
                <a:solidFill>
                  <a:schemeClr val="lt1"/>
                </a:solidFill>
                <a:latin typeface="Roboto Mono"/>
                <a:ea typeface="Roboto Mono"/>
                <a:cs typeface="Roboto Mono"/>
                <a:sym typeface="Roboto Mono"/>
              </a:rPr>
              <a:t>(duck.text)</a:t>
            </a:r>
            <a:endParaRPr sz="1600">
              <a:solidFill>
                <a:schemeClr val="lt1"/>
              </a:solidFill>
              <a:latin typeface="Roboto Mono"/>
              <a:ea typeface="Roboto Mono"/>
              <a:cs typeface="Roboto Mono"/>
              <a:sym typeface="Roboto Mono"/>
            </a:endParaRPr>
          </a:p>
        </p:txBody>
      </p:sp>
      <p:sp>
        <p:nvSpPr>
          <p:cNvPr id="185" name="Google Shape;185;p31"/>
          <p:cNvSpPr/>
          <p:nvPr/>
        </p:nvSpPr>
        <p:spPr>
          <a:xfrm>
            <a:off x="311700" y="3380125"/>
            <a:ext cx="4653900" cy="1648800"/>
          </a:xfrm>
          <a:prstGeom prst="roundRect">
            <a:avLst>
              <a:gd name="adj" fmla="val 6453"/>
            </a:avLst>
          </a:prstGeom>
          <a:solidFill>
            <a:srgbClr val="1C233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GB" sz="1800">
                <a:solidFill>
                  <a:srgbClr val="FFFFFF"/>
                </a:solidFill>
                <a:latin typeface="Roboto Mono"/>
                <a:ea typeface="Roboto Mono"/>
                <a:cs typeface="Roboto Mono"/>
                <a:sym typeface="Roboto Mono"/>
              </a:rPr>
              <a:t>🦆</a:t>
            </a:r>
            <a:endParaRPr sz="1800">
              <a:solidFill>
                <a:srgbClr val="FFFFFF"/>
              </a:solidFill>
              <a:latin typeface="Roboto Mono"/>
              <a:ea typeface="Roboto Mono"/>
              <a:cs typeface="Roboto Mono"/>
              <a:sym typeface="Roboto Mono"/>
            </a:endParaRPr>
          </a:p>
          <a:p>
            <a:pPr marL="0" lvl="0" indent="0" algn="l" rtl="0">
              <a:lnSpc>
                <a:spcPct val="115000"/>
              </a:lnSpc>
              <a:spcBef>
                <a:spcPts val="1600"/>
              </a:spcBef>
              <a:spcAft>
                <a:spcPts val="0"/>
              </a:spcAft>
              <a:buClr>
                <a:schemeClr val="dk1"/>
              </a:buClr>
              <a:buSzPts val="1100"/>
              <a:buFont typeface="Arial"/>
              <a:buNone/>
            </a:pPr>
            <a:r>
              <a:rPr lang="en-GB" sz="1600">
                <a:solidFill>
                  <a:schemeClr val="lt1"/>
                </a:solidFill>
                <a:latin typeface="Roboto Mono"/>
                <a:ea typeface="Roboto Mono"/>
                <a:cs typeface="Roboto Mono"/>
                <a:sym typeface="Roboto Mono"/>
              </a:rPr>
              <a:t>🐸</a:t>
            </a:r>
            <a:endParaRPr sz="1800">
              <a:solidFill>
                <a:srgbClr val="FFFFFF"/>
              </a:solidFill>
              <a:latin typeface="Roboto Mono"/>
              <a:ea typeface="Roboto Mono"/>
              <a:cs typeface="Roboto Mono"/>
              <a:sym typeface="Roboto Mono"/>
            </a:endParaRPr>
          </a:p>
        </p:txBody>
      </p:sp>
      <p:sp>
        <p:nvSpPr>
          <p:cNvPr id="186" name="Google Shape;186;p31"/>
          <p:cNvSpPr txBox="1"/>
          <p:nvPr/>
        </p:nvSpPr>
        <p:spPr>
          <a:xfrm>
            <a:off x="311700" y="3064375"/>
            <a:ext cx="158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rgbClr val="000000"/>
                </a:solidFill>
                <a:latin typeface="Roboto"/>
                <a:ea typeface="Roboto"/>
                <a:cs typeface="Roboto"/>
                <a:sym typeface="Roboto"/>
              </a:rPr>
              <a:t>Console</a:t>
            </a:r>
            <a:endParaRPr b="1">
              <a:solidFill>
                <a:srgbClr val="000000"/>
              </a:solidFill>
              <a:latin typeface="Roboto"/>
              <a:ea typeface="Roboto"/>
              <a:cs typeface="Roboto"/>
              <a:sym typeface="Roboto"/>
            </a:endParaRPr>
          </a:p>
        </p:txBody>
      </p:sp>
      <p:sp>
        <p:nvSpPr>
          <p:cNvPr id="187" name="Google Shape;187;p31"/>
          <p:cNvSpPr txBox="1"/>
          <p:nvPr/>
        </p:nvSpPr>
        <p:spPr>
          <a:xfrm>
            <a:off x="311700" y="1017725"/>
            <a:ext cx="158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rgbClr val="000000"/>
                </a:solidFill>
                <a:latin typeface="Roboto"/>
                <a:ea typeface="Roboto"/>
                <a:cs typeface="Roboto"/>
                <a:sym typeface="Roboto"/>
              </a:rPr>
              <a:t>Editor</a:t>
            </a:r>
            <a:endParaRPr b="1">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TextSprite - Methods</a:t>
            </a:r>
            <a:endParaRPr>
              <a:solidFill>
                <a:srgbClr val="25326F"/>
              </a:solidFill>
              <a:latin typeface="Francois One"/>
              <a:ea typeface="Francois One"/>
              <a:cs typeface="Francois One"/>
              <a:sym typeface="Francois One"/>
            </a:endParaRPr>
          </a:p>
        </p:txBody>
      </p:sp>
      <p:sp>
        <p:nvSpPr>
          <p:cNvPr id="193" name="Google Shape;193;p32"/>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194" name="Google Shape;194;p32"/>
          <p:cNvGrpSpPr/>
          <p:nvPr/>
        </p:nvGrpSpPr>
        <p:grpSpPr>
          <a:xfrm>
            <a:off x="7984201" y="4195474"/>
            <a:ext cx="884557" cy="861343"/>
            <a:chOff x="7984201" y="4195474"/>
            <a:chExt cx="884557" cy="861343"/>
          </a:xfrm>
        </p:grpSpPr>
        <p:sp>
          <p:nvSpPr>
            <p:cNvPr id="195" name="Google Shape;195;p32"/>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8</a:t>
              </a:fld>
              <a:endParaRPr sz="1000" b="1">
                <a:solidFill>
                  <a:srgbClr val="032F62"/>
                </a:solidFill>
                <a:latin typeface="Francois One"/>
                <a:ea typeface="Francois One"/>
                <a:cs typeface="Francois One"/>
                <a:sym typeface="Francois One"/>
              </a:endParaRPr>
            </a:p>
          </p:txBody>
        </p:sp>
        <p:pic>
          <p:nvPicPr>
            <p:cNvPr id="196" name="Google Shape;196;p32"/>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97" name="Google Shape;197;p32"/>
          <p:cNvSpPr txBox="1"/>
          <p:nvPr/>
        </p:nvSpPr>
        <p:spPr>
          <a:xfrm>
            <a:off x="5125700" y="1269425"/>
            <a:ext cx="3743100" cy="26781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All of the same methods still apply:</a:t>
            </a:r>
            <a:endParaRPr sz="1800">
              <a:solidFill>
                <a:schemeClr val="dk2"/>
              </a:solidFill>
              <a:latin typeface="Roboto"/>
              <a:ea typeface="Roboto"/>
              <a:cs typeface="Roboto"/>
              <a:sym typeface="Roboto"/>
            </a:endParaRPr>
          </a:p>
          <a:p>
            <a:pPr marL="914400" lvl="1" indent="-342900" algn="l" rtl="0">
              <a:spcBef>
                <a:spcPts val="0"/>
              </a:spcBef>
              <a:spcAft>
                <a:spcPts val="0"/>
              </a:spcAft>
              <a:buClr>
                <a:schemeClr val="dk2"/>
              </a:buClr>
              <a:buSzPts val="1800"/>
              <a:buFont typeface="Roboto"/>
              <a:buChar char="○"/>
            </a:pPr>
            <a:r>
              <a:rPr lang="en-GB" sz="1800">
                <a:solidFill>
                  <a:srgbClr val="E93761"/>
                </a:solidFill>
                <a:latin typeface="Roboto Mono"/>
                <a:ea typeface="Roboto Mono"/>
                <a:cs typeface="Roboto Mono"/>
                <a:sym typeface="Roboto Mono"/>
              </a:rPr>
              <a:t>.moveTo(x, y)</a:t>
            </a:r>
            <a:endParaRPr sz="1800">
              <a:solidFill>
                <a:srgbClr val="E93761"/>
              </a:solidFill>
              <a:latin typeface="Roboto Mono"/>
              <a:ea typeface="Roboto Mono"/>
              <a:cs typeface="Roboto Mono"/>
              <a:sym typeface="Roboto Mono"/>
            </a:endParaRPr>
          </a:p>
          <a:p>
            <a:pPr marL="914400" lvl="1" indent="-342900" algn="l" rtl="0">
              <a:spcBef>
                <a:spcPts val="0"/>
              </a:spcBef>
              <a:spcAft>
                <a:spcPts val="0"/>
              </a:spcAft>
              <a:buClr>
                <a:schemeClr val="dk2"/>
              </a:buClr>
              <a:buSzPts val="1800"/>
              <a:buFont typeface="Roboto"/>
              <a:buChar char="○"/>
            </a:pPr>
            <a:r>
              <a:rPr lang="en-GB" sz="1800">
                <a:solidFill>
                  <a:srgbClr val="E93761"/>
                </a:solidFill>
                <a:latin typeface="Roboto Mono"/>
                <a:ea typeface="Roboto Mono"/>
                <a:cs typeface="Roboto Mono"/>
                <a:sym typeface="Roboto Mono"/>
              </a:rPr>
              <a:t>.moveBy(x, y)</a:t>
            </a:r>
            <a:endParaRPr sz="1800">
              <a:solidFill>
                <a:srgbClr val="E93761"/>
              </a:solidFill>
              <a:latin typeface="Roboto Mono"/>
              <a:ea typeface="Roboto Mono"/>
              <a:cs typeface="Roboto Mono"/>
              <a:sym typeface="Roboto Mono"/>
            </a:endParaRPr>
          </a:p>
          <a:p>
            <a:pPr marL="914400" lvl="1" indent="-342900" algn="l" rtl="0">
              <a:spcBef>
                <a:spcPts val="0"/>
              </a:spcBef>
              <a:spcAft>
                <a:spcPts val="0"/>
              </a:spcAft>
              <a:buClr>
                <a:schemeClr val="dk2"/>
              </a:buClr>
              <a:buSzPts val="1800"/>
              <a:buFont typeface="Roboto"/>
              <a:buChar char="○"/>
            </a:pPr>
            <a:r>
              <a:rPr lang="en-GB" sz="1800">
                <a:solidFill>
                  <a:srgbClr val="E93761"/>
                </a:solidFill>
                <a:latin typeface="Roboto Mono"/>
                <a:ea typeface="Roboto Mono"/>
                <a:cs typeface="Roboto Mono"/>
                <a:sym typeface="Roboto Mono"/>
              </a:rPr>
              <a:t>.setColour(R, G, B)</a:t>
            </a:r>
            <a:endParaRPr sz="1800">
              <a:solidFill>
                <a:srgbClr val="E93761"/>
              </a:solidFill>
              <a:latin typeface="Roboto Mono"/>
              <a:ea typeface="Roboto Mono"/>
              <a:cs typeface="Roboto Mono"/>
              <a:sym typeface="Roboto Mono"/>
            </a:endParaRPr>
          </a:p>
          <a:p>
            <a:pPr marL="914400" lvl="1" indent="-342900" algn="l" rtl="0">
              <a:spcBef>
                <a:spcPts val="0"/>
              </a:spcBef>
              <a:spcAft>
                <a:spcPts val="0"/>
              </a:spcAft>
              <a:buClr>
                <a:schemeClr val="dk2"/>
              </a:buClr>
              <a:buSzPts val="1800"/>
              <a:buFont typeface="Roboto"/>
              <a:buChar char="○"/>
            </a:pPr>
            <a:r>
              <a:rPr lang="en-GB" sz="1800">
                <a:solidFill>
                  <a:srgbClr val="E93761"/>
                </a:solidFill>
                <a:latin typeface="Roboto Mono"/>
                <a:ea typeface="Roboto Mono"/>
                <a:cs typeface="Roboto Mono"/>
                <a:sym typeface="Roboto Mono"/>
              </a:rPr>
              <a:t>.draw()</a:t>
            </a:r>
            <a:endParaRPr sz="1800">
              <a:solidFill>
                <a:srgbClr val="E93761"/>
              </a:solidFill>
              <a:latin typeface="Roboto Mono"/>
              <a:ea typeface="Roboto Mono"/>
              <a:cs typeface="Roboto Mono"/>
              <a:sym typeface="Roboto Mono"/>
            </a:endParaRPr>
          </a:p>
          <a:p>
            <a:pPr marL="0" lvl="0" indent="0" algn="l" rtl="0">
              <a:spcBef>
                <a:spcPts val="0"/>
              </a:spcBef>
              <a:spcAft>
                <a:spcPts val="0"/>
              </a:spcAft>
              <a:buNone/>
            </a:pPr>
            <a:endParaRPr sz="1800">
              <a:solidFill>
                <a:srgbClr val="E93761"/>
              </a:solidFill>
              <a:latin typeface="Roboto Mono"/>
              <a:ea typeface="Roboto Mono"/>
              <a:cs typeface="Roboto Mono"/>
              <a:sym typeface="Roboto Mono"/>
            </a:endParaRPr>
          </a:p>
          <a:p>
            <a:pPr marL="457200" lvl="0" indent="-342900" algn="l" rtl="0">
              <a:spcBef>
                <a:spcPts val="0"/>
              </a:spcBef>
              <a:spcAft>
                <a:spcPts val="0"/>
              </a:spcAft>
              <a:buClr>
                <a:schemeClr val="dk2"/>
              </a:buClr>
              <a:buSzPts val="1800"/>
              <a:buFont typeface="Roboto"/>
              <a:buChar char="●"/>
            </a:pPr>
            <a:r>
              <a:rPr lang="en-GB" sz="1800">
                <a:solidFill>
                  <a:schemeClr val="dk2"/>
                </a:solidFill>
                <a:latin typeface="Roboto"/>
                <a:ea typeface="Roboto"/>
                <a:cs typeface="Roboto"/>
                <a:sym typeface="Roboto"/>
              </a:rPr>
              <a:t>Can you remember what these methods do?</a:t>
            </a:r>
            <a:endParaRPr sz="1800">
              <a:solidFill>
                <a:srgbClr val="E93761"/>
              </a:solidFill>
              <a:latin typeface="Roboto Mono"/>
              <a:ea typeface="Roboto Mono"/>
              <a:cs typeface="Roboto Mono"/>
              <a:sym typeface="Roboto Mono"/>
            </a:endParaRPr>
          </a:p>
        </p:txBody>
      </p:sp>
      <p:sp>
        <p:nvSpPr>
          <p:cNvPr id="198" name="Google Shape;198;p32"/>
          <p:cNvSpPr/>
          <p:nvPr/>
        </p:nvSpPr>
        <p:spPr>
          <a:xfrm>
            <a:off x="311700" y="1345625"/>
            <a:ext cx="4653900" cy="1506900"/>
          </a:xfrm>
          <a:prstGeom prst="roundRect">
            <a:avLst>
              <a:gd name="adj" fmla="val 6453"/>
            </a:avLst>
          </a:prstGeom>
          <a:solidFill>
            <a:srgbClr val="1C233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600">
                <a:solidFill>
                  <a:schemeClr val="lt1"/>
                </a:solidFill>
                <a:latin typeface="Roboto Mono"/>
                <a:ea typeface="Roboto Mono"/>
                <a:cs typeface="Roboto Mono"/>
                <a:sym typeface="Roboto Mono"/>
              </a:rPr>
              <a:t>duck = TextSprite("🦆", </a:t>
            </a:r>
            <a:r>
              <a:rPr lang="en-GB" sz="1600">
                <a:solidFill>
                  <a:srgbClr val="93C47D"/>
                </a:solidFill>
                <a:latin typeface="Roboto Mono"/>
                <a:ea typeface="Roboto Mono"/>
                <a:cs typeface="Roboto Mono"/>
                <a:sym typeface="Roboto Mono"/>
              </a:rPr>
              <a:t>50</a:t>
            </a:r>
            <a:r>
              <a:rPr lang="en-GB" sz="1600">
                <a:solidFill>
                  <a:schemeClr val="lt1"/>
                </a:solidFill>
                <a:latin typeface="Roboto Mono"/>
                <a:ea typeface="Roboto Mono"/>
                <a:cs typeface="Roboto Mono"/>
                <a:sym typeface="Roboto Mono"/>
              </a:rPr>
              <a:t>, </a:t>
            </a:r>
            <a:r>
              <a:rPr lang="en-GB" sz="1600">
                <a:solidFill>
                  <a:srgbClr val="93C47D"/>
                </a:solidFill>
                <a:latin typeface="Roboto Mono"/>
                <a:ea typeface="Roboto Mono"/>
                <a:cs typeface="Roboto Mono"/>
                <a:sym typeface="Roboto Mono"/>
              </a:rPr>
              <a:t>75</a:t>
            </a:r>
            <a:r>
              <a:rPr lang="en-GB" sz="1600">
                <a:solidFill>
                  <a:schemeClr val="lt1"/>
                </a:solidFill>
                <a:latin typeface="Roboto Mono"/>
                <a:ea typeface="Roboto Mono"/>
                <a:cs typeface="Roboto Mono"/>
                <a:sym typeface="Roboto Mono"/>
              </a:rPr>
              <a:t>, </a:t>
            </a:r>
            <a:r>
              <a:rPr lang="en-GB" sz="1600">
                <a:solidFill>
                  <a:srgbClr val="93C47D"/>
                </a:solidFill>
                <a:latin typeface="Roboto Mono"/>
                <a:ea typeface="Roboto Mono"/>
                <a:cs typeface="Roboto Mono"/>
                <a:sym typeface="Roboto Mono"/>
              </a:rPr>
              <a:t>100</a:t>
            </a:r>
            <a:r>
              <a:rPr lang="en-GB" sz="1600">
                <a:solidFill>
                  <a:schemeClr val="lt1"/>
                </a:solidFill>
                <a:latin typeface="Roboto Mono"/>
                <a:ea typeface="Roboto Mono"/>
                <a:cs typeface="Roboto Mono"/>
                <a:sym typeface="Roboto Mono"/>
              </a:rPr>
              <a:t>)</a:t>
            </a:r>
            <a:endParaRPr sz="1600">
              <a:solidFill>
                <a:schemeClr val="lt1"/>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GB" sz="1600">
                <a:solidFill>
                  <a:schemeClr val="lt1"/>
                </a:solidFill>
                <a:latin typeface="Roboto Mono"/>
                <a:ea typeface="Roboto Mono"/>
                <a:cs typeface="Roboto Mono"/>
                <a:sym typeface="Roboto Mono"/>
              </a:rPr>
              <a:t>duck.moveTo(x, y)</a:t>
            </a:r>
            <a:endParaRPr sz="1600">
              <a:solidFill>
                <a:schemeClr val="lt1"/>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GB" sz="1600">
                <a:solidFill>
                  <a:schemeClr val="lt1"/>
                </a:solidFill>
                <a:latin typeface="Roboto Mono"/>
                <a:ea typeface="Roboto Mono"/>
                <a:cs typeface="Roboto Mono"/>
                <a:sym typeface="Roboto Mono"/>
              </a:rPr>
              <a:t>duck.moveBy(x, y)</a:t>
            </a:r>
            <a:endParaRPr sz="1600">
              <a:solidFill>
                <a:schemeClr val="lt1"/>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GB" sz="1600">
                <a:solidFill>
                  <a:schemeClr val="lt1"/>
                </a:solidFill>
                <a:latin typeface="Roboto Mono"/>
                <a:ea typeface="Roboto Mono"/>
                <a:cs typeface="Roboto Mono"/>
                <a:sym typeface="Roboto Mono"/>
              </a:rPr>
              <a:t>duck.setColour(100, 120, 300)</a:t>
            </a:r>
            <a:endParaRPr sz="1600">
              <a:solidFill>
                <a:schemeClr val="lt1"/>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GB" sz="1600">
                <a:solidFill>
                  <a:schemeClr val="lt1"/>
                </a:solidFill>
                <a:latin typeface="Roboto Mono"/>
                <a:ea typeface="Roboto Mono"/>
                <a:cs typeface="Roboto Mono"/>
                <a:sym typeface="Roboto Mono"/>
              </a:rPr>
              <a:t>duck.draw()</a:t>
            </a:r>
            <a:endParaRPr sz="1600">
              <a:solidFill>
                <a:schemeClr val="lt1"/>
              </a:solidFill>
              <a:latin typeface="Roboto Mono"/>
              <a:ea typeface="Roboto Mono"/>
              <a:cs typeface="Roboto Mono"/>
              <a:sym typeface="Roboto Mono"/>
            </a:endParaRPr>
          </a:p>
        </p:txBody>
      </p:sp>
      <p:sp>
        <p:nvSpPr>
          <p:cNvPr id="199" name="Google Shape;199;p32"/>
          <p:cNvSpPr/>
          <p:nvPr/>
        </p:nvSpPr>
        <p:spPr>
          <a:xfrm>
            <a:off x="311700" y="3380125"/>
            <a:ext cx="4653900" cy="1648800"/>
          </a:xfrm>
          <a:prstGeom prst="roundRect">
            <a:avLst>
              <a:gd name="adj" fmla="val 6453"/>
            </a:avLst>
          </a:prstGeom>
          <a:solidFill>
            <a:srgbClr val="1C233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1600"/>
              </a:spcAft>
              <a:buClr>
                <a:srgbClr val="000000"/>
              </a:buClr>
              <a:buSzPts val="1100"/>
              <a:buFont typeface="Arial"/>
              <a:buNone/>
            </a:pPr>
            <a:endParaRPr sz="1800">
              <a:solidFill>
                <a:srgbClr val="FFFFFF"/>
              </a:solidFill>
              <a:latin typeface="Roboto Mono"/>
              <a:ea typeface="Roboto Mono"/>
              <a:cs typeface="Roboto Mono"/>
              <a:sym typeface="Roboto Mono"/>
            </a:endParaRPr>
          </a:p>
        </p:txBody>
      </p:sp>
      <p:sp>
        <p:nvSpPr>
          <p:cNvPr id="200" name="Google Shape;200;p32"/>
          <p:cNvSpPr txBox="1"/>
          <p:nvPr/>
        </p:nvSpPr>
        <p:spPr>
          <a:xfrm>
            <a:off x="311700" y="3064375"/>
            <a:ext cx="158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rgbClr val="000000"/>
                </a:solidFill>
                <a:latin typeface="Roboto"/>
                <a:ea typeface="Roboto"/>
                <a:cs typeface="Roboto"/>
                <a:sym typeface="Roboto"/>
              </a:rPr>
              <a:t>Console</a:t>
            </a:r>
            <a:endParaRPr b="1">
              <a:solidFill>
                <a:srgbClr val="000000"/>
              </a:solidFill>
              <a:latin typeface="Roboto"/>
              <a:ea typeface="Roboto"/>
              <a:cs typeface="Roboto"/>
              <a:sym typeface="Roboto"/>
            </a:endParaRPr>
          </a:p>
        </p:txBody>
      </p:sp>
      <p:sp>
        <p:nvSpPr>
          <p:cNvPr id="201" name="Google Shape;201;p32"/>
          <p:cNvSpPr txBox="1"/>
          <p:nvPr/>
        </p:nvSpPr>
        <p:spPr>
          <a:xfrm>
            <a:off x="311700" y="1017725"/>
            <a:ext cx="158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rgbClr val="000000"/>
                </a:solidFill>
                <a:latin typeface="Roboto"/>
                <a:ea typeface="Roboto"/>
                <a:cs typeface="Roboto"/>
                <a:sym typeface="Roboto"/>
              </a:rPr>
              <a:t>Editor</a:t>
            </a:r>
            <a:endParaRPr b="1">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Activity 06.01 - The Farmyard</a:t>
            </a:r>
            <a:endParaRPr/>
          </a:p>
        </p:txBody>
      </p:sp>
      <p:grpSp>
        <p:nvGrpSpPr>
          <p:cNvPr id="207" name="Google Shape;207;p33"/>
          <p:cNvGrpSpPr/>
          <p:nvPr/>
        </p:nvGrpSpPr>
        <p:grpSpPr>
          <a:xfrm>
            <a:off x="7984201" y="4195474"/>
            <a:ext cx="884557" cy="861343"/>
            <a:chOff x="7984201" y="4195474"/>
            <a:chExt cx="884557" cy="861343"/>
          </a:xfrm>
        </p:grpSpPr>
        <p:sp>
          <p:nvSpPr>
            <p:cNvPr id="208" name="Google Shape;208;p33"/>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9</a:t>
              </a:fld>
              <a:endParaRPr sz="1000" b="1">
                <a:solidFill>
                  <a:srgbClr val="032F62"/>
                </a:solidFill>
                <a:latin typeface="Francois One"/>
                <a:ea typeface="Francois One"/>
                <a:cs typeface="Francois One"/>
                <a:sym typeface="Francois One"/>
              </a:endParaRPr>
            </a:p>
          </p:txBody>
        </p:sp>
        <p:pic>
          <p:nvPicPr>
            <p:cNvPr id="209" name="Google Shape;209;p33"/>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10" name="Google Shape;210;p33"/>
          <p:cNvSpPr txBox="1"/>
          <p:nvPr/>
        </p:nvSpPr>
        <p:spPr>
          <a:xfrm>
            <a:off x="380850" y="4162025"/>
            <a:ext cx="8382300" cy="69759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GB" sz="2000" u="sng" dirty="0">
                <a:solidFill>
                  <a:schemeClr val="hlink"/>
                </a:solidFill>
                <a:latin typeface="Roboto"/>
                <a:ea typeface="Roboto"/>
                <a:cs typeface="Roboto"/>
                <a:sym typeface="Roboto"/>
                <a:hlinkClick r:id="rId4"/>
              </a:rPr>
              <a:t>06.01 - The Farmyard</a:t>
            </a:r>
            <a:endParaRPr sz="2000" dirty="0">
              <a:latin typeface="Roboto"/>
              <a:ea typeface="Roboto"/>
              <a:cs typeface="Roboto"/>
              <a:sym typeface="Roboto"/>
            </a:endParaRPr>
          </a:p>
        </p:txBody>
      </p:sp>
      <p:sp>
        <p:nvSpPr>
          <p:cNvPr id="211" name="Google Shape;211;p33"/>
          <p:cNvSpPr txBox="1">
            <a:spLocks noGrp="1"/>
          </p:cNvSpPr>
          <p:nvPr>
            <p:ph type="body" idx="1"/>
          </p:nvPr>
        </p:nvSpPr>
        <p:spPr>
          <a:xfrm>
            <a:off x="311700" y="1152475"/>
            <a:ext cx="8520600" cy="861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Draw some text sprites to fill up the farmyard with animals! If you want, you can try to animate them.</a:t>
            </a:r>
            <a:endParaRPr/>
          </a:p>
        </p:txBody>
      </p:sp>
      <p:pic>
        <p:nvPicPr>
          <p:cNvPr id="212" name="Google Shape;212;p33"/>
          <p:cNvPicPr preferRelativeResize="0"/>
          <p:nvPr/>
        </p:nvPicPr>
        <p:blipFill>
          <a:blip r:embed="rId5">
            <a:alphaModFix/>
          </a:blip>
          <a:stretch>
            <a:fillRect/>
          </a:stretch>
        </p:blipFill>
        <p:spPr>
          <a:xfrm>
            <a:off x="3650275" y="2013775"/>
            <a:ext cx="1843450" cy="18434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1497</Words>
  <Application>Microsoft Office PowerPoint</Application>
  <PresentationFormat>On-screen Show (16:9)</PresentationFormat>
  <Paragraphs>217</Paragraphs>
  <Slides>27</Slides>
  <Notes>27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Arial</vt:lpstr>
      <vt:lpstr>Francois One</vt:lpstr>
      <vt:lpstr>Roboto Mono</vt:lpstr>
      <vt:lpstr>Roboto</vt:lpstr>
      <vt:lpstr>Simple Light</vt:lpstr>
      <vt:lpstr>Simple Light</vt:lpstr>
      <vt:lpstr>Lesson 6</vt:lpstr>
      <vt:lpstr>Previously, on CS in Schools...</vt:lpstr>
      <vt:lpstr>Learning objectives</vt:lpstr>
      <vt:lpstr>Demo 06.01 - Bouncy Duck</vt:lpstr>
      <vt:lpstr>How to Create a Text Sprite</vt:lpstr>
      <vt:lpstr>TextSprite - Attributes</vt:lpstr>
      <vt:lpstr>TextSprite - Attributes</vt:lpstr>
      <vt:lpstr>TextSprite - Methods</vt:lpstr>
      <vt:lpstr>Activity 06.01 - The Farmyard</vt:lpstr>
      <vt:lpstr>Demo 06.02 - Butter Fly</vt:lpstr>
      <vt:lpstr>Checking if the A key is pressed</vt:lpstr>
      <vt:lpstr>Checking if the A key is pressed</vt:lpstr>
      <vt:lpstr>Checking if the A key is pressed</vt:lpstr>
      <vt:lpstr>Checking if the A key is pressed</vt:lpstr>
      <vt:lpstr>Checking if the A key is pressed</vt:lpstr>
      <vt:lpstr>Checking if the A key is pressed</vt:lpstr>
      <vt:lpstr>Activity 06.02 - Subsonic the Hedgehog</vt:lpstr>
      <vt:lpstr>Collision Detection</vt:lpstr>
      <vt:lpstr>Collision Detection</vt:lpstr>
      <vt:lpstr>Collision Detection</vt:lpstr>
      <vt:lpstr>Collision Detection</vt:lpstr>
      <vt:lpstr>Demo 06.03 - Bounding Boxes</vt:lpstr>
      <vt:lpstr>Demo 06.03 - Bounding Boxes</vt:lpstr>
      <vt:lpstr>Activity 06.03 - Adding Collision Detection</vt:lpstr>
      <vt:lpstr>Extension - Make it a game!</vt:lpstr>
      <vt:lpstr>Summary</vt:lpstr>
      <vt:lpstr>License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6</dc:title>
  <cp:lastModifiedBy>Ricardo DUARTE PROENÇA</cp:lastModifiedBy>
  <cp:revision>5</cp:revision>
  <dcterms:modified xsi:type="dcterms:W3CDTF">2024-04-26T09:27:14Z</dcterms:modified>
</cp:coreProperties>
</file>