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71"/>
    </p:embeddedFont>
    <p:embeddedFont>
      <p:font typeface="Roboto" panose="02000000000000000000" pitchFamily="2" charset="0"/>
      <p:regular r:id="rId72"/>
      <p:bold r:id="rId73"/>
      <p:italic r:id="rId74"/>
      <p:boldItalic r:id="rId75"/>
    </p:embeddedFont>
    <p:embeddedFont>
      <p:font typeface="Roboto Mono" pitchFamily="49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1C4495-2A48-4FAD-B3F9-4F650E487C92}">
  <a:tblStyle styleId="{6A1C4495-2A48-4FAD-B3F9-4F650E487C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1"/>
    <p:restoredTop sz="94694"/>
  </p:normalViewPr>
  <p:slideViewPr>
    <p:cSldViewPr snapToGrid="0">
      <p:cViewPr varScale="1">
        <p:scale>
          <a:sx n="104" d="100"/>
          <a:sy n="104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6.fntdata"/><Relationship Id="rId7" Type="http://schemas.openxmlformats.org/officeDocument/2006/relationships/slide" Target="slides/slide5.xml"/><Relationship Id="rId71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795f3b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795f3b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33e8a2b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33e8a2b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d46478e4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d46478e4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eede5f2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eede5f2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633e8a2b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633e8a2b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ede5f2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ede5f2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eede5f28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eede5f28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eede5f28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eede5f28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eede5f28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eede5f28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eede5f28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eede5f28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eede5f28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eede5f28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9f6dd8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9f6dd8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years_needed = 18 - int(your_age)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eede5f28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eede5f28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eede5f28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eede5f28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eede5f28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eede5f28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eede5f28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eede5f28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eede5f28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eede5f28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eede5f28f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eede5f28f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633e8a2b4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633e8a2b4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ceede5f28f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ceede5f28f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ceede5f28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ceede5f28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eede5f28f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eede5f28f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09f6dd8e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09f6dd8e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(b)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eede5f28f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eede5f28f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eede5f28f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eede5f28f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ceede5f28f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ceede5f28f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eede5f28f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eede5f28f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ceede5f28f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ceede5f28f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eede5f28f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eede5f28f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ceede5f28f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ceede5f28f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eede5f28f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eede5f28f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ceede5f28f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ceede5f28f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ceede5f28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ceede5f28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3f5b23e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3f5b23e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could be twins!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ceede5f28f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ceede5f28f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ceede5f28f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ceede5f28f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ceede5f28f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ceede5f28f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eede5f28f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eede5f28f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ceede5f28f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ceede5f28f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ceede5f28f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ceede5f28f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ceede5f28f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ceede5f28f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ceede5f28f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ceede5f28f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ceede5f28f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ceede5f28f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ceede5f28f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ceede5f28f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3f5b23e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3f5b23e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ceede5f28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ceede5f28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eede5f28f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eede5f28f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ceede5f28f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ceede5f28f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eede5f28f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eede5f28f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ceede5f28f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ceede5f28f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ceede5f28f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ceede5f28f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ceede5f28f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ceede5f28f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ceede5f28f_0_1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ceede5f28f_0_1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ceede5f28f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ceede5f28f_0_1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ceede5f28f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ceede5f28f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b320219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b320219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0269b2c45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10269b2c45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0269b2c45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10269b2c45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10269b2c45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10269b2c45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0269b2c45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0269b2c45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53cb3ecf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53cb3ecf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4f9e0fbe45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4f9e0fbe45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ded910fb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ded910fb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f9e0fbe45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f9e0fbe45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33e8a2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33e8a2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3f5b23e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3f5b23e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cd58aed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cd58aed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hyperlink" Target="https://csinschools.io/intro/5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io/inter/3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sinschools.io/inter/cheat/docx" TargetMode="External"/><Relationship Id="rId3" Type="http://schemas.openxmlformats.org/officeDocument/2006/relationships/hyperlink" Target="https://csinschools.io/inter/cheat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hyperlink" Target="https://replit.com/@ricproenca/0301-Win-a-Car#README.md" TargetMode="External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csinschools.io/inter/cheat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hyperlink" Target="https://replit.com/@ricproenca/0302-Your-Solar-System#README.md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csinschools.io/inter/0303v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hyperlink" Target="https://replit.com/@ricproenca/0303-In-the-Burrows#README.md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nasa.gov/details-PIA11800" TargetMode="External"/><Relationship Id="rId3" Type="http://schemas.openxmlformats.org/officeDocument/2006/relationships/hyperlink" Target="https://csinschools.io/" TargetMode="External"/><Relationship Id="rId7" Type="http://schemas.openxmlformats.org/officeDocument/2006/relationships/hyperlink" Target="https://www.flaticon.com/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good-ware" TargetMode="External"/><Relationship Id="rId11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image.flaticon.com/icons/svg/2927/2927917.svg" TargetMode="External"/><Relationship Id="rId10" Type="http://schemas.openxmlformats.org/officeDocument/2006/relationships/hyperlink" Target="https://image.flaticon.com/icons/svg/3022/3022226.svg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nasa.go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301d-Academy-Awar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301d-Academy-Awar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hyperlink" Target="https://csinschools.io/intro/5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hyperlink" Target="https://csinschools.io/intro/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3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Decisions, Decisions!</a:t>
            </a:r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250" y="2653925"/>
            <a:ext cx="1446325" cy="14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Responses</a:t>
            </a:r>
            <a:endParaRPr/>
          </a:p>
        </p:txBody>
      </p:sp>
      <p:graphicFrame>
        <p:nvGraphicFramePr>
          <p:cNvPr id="202" name="Google Shape;202;p34"/>
          <p:cNvGraphicFramePr/>
          <p:nvPr/>
        </p:nvGraphicFramePr>
        <p:xfrm>
          <a:off x="414800" y="1258275"/>
          <a:ext cx="8135175" cy="2803980"/>
        </p:xfrm>
        <a:graphic>
          <a:graphicData uri="http://schemas.openxmlformats.org/drawingml/2006/table">
            <a:tbl>
              <a:tblPr>
                <a:noFill/>
                <a:tableStyleId>{6A1C4495-2A48-4FAD-B3F9-4F650E487C92}</a:tableStyleId>
              </a:tblPr>
              <a:tblGrid>
                <a:gridCol w="20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the user answered...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program displays...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Correct! It is one of the reasons for the saying 'bigger than Ben-Hur'.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answer is Ben-Hur. La La Land did, however, win 6 Academy Awards in 2016.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answer is Ben-Hur. Titanic did win 11 Academy Awards, but it occurred later, in 1998.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answer is Ben-Hur. Sound of Music won 5 Academy Awards in 1966.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[anything else]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Sorry, that was not an option.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Google Shape;203;p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Flowcharts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E93761"/>
                </a:solidFill>
              </a:rPr>
              <a:t>flowchart</a:t>
            </a:r>
            <a:r>
              <a:rPr lang="en"/>
              <a:t> is a special type of diagram that is used by programmers to help them lay out their step-by-step design for their programs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Flowcharts</a:t>
            </a:r>
            <a:r>
              <a:rPr lang="en"/>
              <a:t> help us better understand the way computers make "decisions" and how they act differently based on different choices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Flowcharts</a:t>
            </a:r>
            <a:r>
              <a:rPr lang="en"/>
              <a:t> are written in English, and they often don't use the same keywords as a programming language</a:t>
            </a:r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000"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750" y="1308575"/>
            <a:ext cx="1797500" cy="17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>
            <a:off x="5477700" y="4081175"/>
            <a:ext cx="205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Click here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for more info on </a:t>
            </a: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flowcharts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611" y="405042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Summary of flowchart symbols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221" name="Google Shape;221;p3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000"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1010075" y="1360266"/>
            <a:ext cx="31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start and end points of the program.</a:t>
            </a:r>
            <a:endParaRPr sz="1200"/>
          </a:p>
        </p:txBody>
      </p:sp>
      <p:sp>
        <p:nvSpPr>
          <p:cNvPr id="224" name="Google Shape;224;p36"/>
          <p:cNvSpPr/>
          <p:nvPr/>
        </p:nvSpPr>
        <p:spPr>
          <a:xfrm>
            <a:off x="460475" y="2226425"/>
            <a:ext cx="507900" cy="3324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510575" y="1367376"/>
            <a:ext cx="407700" cy="3324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510575" y="3237873"/>
            <a:ext cx="407700" cy="299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458525" y="4140125"/>
            <a:ext cx="548700" cy="3936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1010075" y="2096359"/>
            <a:ext cx="37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needs to input information (eg. from the user typing something in) or output something (eg. display text on the screen)</a:t>
            </a:r>
            <a:endParaRPr sz="12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1010075" y="3198350"/>
            <a:ext cx="37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performs an operation or calculation.</a:t>
            </a:r>
            <a:endParaRPr sz="1200"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1010075" y="4142525"/>
            <a:ext cx="33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is making a True/False decision.</a:t>
            </a:r>
            <a:endParaRPr sz="1200"/>
          </a:p>
        </p:txBody>
      </p:sp>
      <p:grpSp>
        <p:nvGrpSpPr>
          <p:cNvPr id="231" name="Google Shape;231;p3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32" name="Google Shape;232;p36"/>
            <p:cNvCxnSpPr>
              <a:stCxn id="233" idx="2"/>
              <a:endCxn id="23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5" name="Google Shape;235;p36"/>
            <p:cNvCxnSpPr>
              <a:stCxn id="234" idx="4"/>
              <a:endCxn id="23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" name="Google Shape;237;p36"/>
            <p:cNvCxnSpPr>
              <a:stCxn id="238" idx="4"/>
              <a:endCxn id="23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" name="Google Shape;240;p36"/>
            <p:cNvCxnSpPr>
              <a:stCxn id="236" idx="2"/>
              <a:endCxn id="24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2" name="Google Shape;242;p36"/>
            <p:cNvCxnSpPr>
              <a:stCxn id="241" idx="2"/>
              <a:endCxn id="23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3" name="Google Shape;243;p3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3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5" name="Google Shape;245;p36"/>
            <p:cNvCxnSpPr>
              <a:stCxn id="241" idx="3"/>
              <a:endCxn id="24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Google Shape;247;p36"/>
            <p:cNvCxnSpPr>
              <a:stCxn id="246" idx="4"/>
              <a:endCxn id="23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6" name="Google Shape;246;p3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I'm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The Trivia Program's Flowchart</a:t>
            </a: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1"/>
          </p:nvPr>
        </p:nvSpPr>
        <p:spPr>
          <a:xfrm>
            <a:off x="627300" y="4195475"/>
            <a:ext cx="7889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Please follow along with your handout</a:t>
            </a:r>
            <a:endParaRPr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4238" y="1347887"/>
            <a:ext cx="6235500" cy="2542800"/>
          </a:xfrm>
          <a:prstGeom prst="roundRect">
            <a:avLst>
              <a:gd name="adj" fmla="val 41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9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9"/>
          <p:cNvCxnSpPr>
            <a:stCxn id="273" idx="2"/>
            <a:endCxn id="270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40"/>
          <p:cNvCxnSpPr>
            <a:stCxn id="281" idx="2"/>
            <a:endCxn id="282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40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" name="Google Shape;286;p40"/>
          <p:cNvCxnSpPr>
            <a:stCxn id="285" idx="2"/>
            <a:endCxn id="281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" name="Google Shape;292;p41"/>
          <p:cNvCxnSpPr>
            <a:stCxn id="293" idx="2"/>
            <a:endCxn id="294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41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41"/>
          <p:cNvCxnSpPr>
            <a:stCxn id="294" idx="3"/>
            <a:endCxn id="298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p41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1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41"/>
          <p:cNvCxnSpPr>
            <a:stCxn id="300" idx="2"/>
            <a:endCxn id="293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42"/>
          <p:cNvCxnSpPr>
            <a:stCxn id="309" idx="2"/>
            <a:endCxn id="307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42"/>
          <p:cNvCxnSpPr>
            <a:stCxn id="311" idx="2"/>
            <a:endCxn id="309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42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42"/>
          <p:cNvCxnSpPr>
            <a:stCxn id="309" idx="3"/>
            <a:endCxn id="316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42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" name="Google Shape;319;p42"/>
          <p:cNvCxnSpPr>
            <a:stCxn id="318" idx="2"/>
            <a:endCxn id="311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3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43"/>
          <p:cNvCxnSpPr>
            <a:stCxn id="327" idx="2"/>
            <a:endCxn id="325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43"/>
          <p:cNvCxnSpPr>
            <a:stCxn id="329" idx="2"/>
            <a:endCxn id="327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43"/>
          <p:cNvCxnSpPr>
            <a:stCxn id="325" idx="3"/>
            <a:endCxn id="331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43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35" name="Google Shape;335;p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43"/>
          <p:cNvCxnSpPr>
            <a:stCxn id="327" idx="3"/>
            <a:endCxn id="337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Google Shape;338;p43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3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" name="Google Shape;340;p43"/>
          <p:cNvCxnSpPr>
            <a:stCxn id="339" idx="2"/>
            <a:endCxn id="329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code produces an error. Can you figure out what's wrong and how to fix it?</a:t>
            </a:r>
            <a:endParaRPr/>
          </a:p>
          <a:p>
            <a:pPr marL="457200" marR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 =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your_age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4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8" name="Google Shape;348;p44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44"/>
          <p:cNvCxnSpPr>
            <a:stCxn id="346" idx="2"/>
            <a:endCxn id="347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44"/>
          <p:cNvCxnSpPr>
            <a:stCxn id="351" idx="2"/>
            <a:endCxn id="346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44"/>
          <p:cNvCxnSpPr>
            <a:stCxn id="353" idx="2"/>
            <a:endCxn id="351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44"/>
          <p:cNvCxnSpPr>
            <a:stCxn id="346" idx="3"/>
            <a:endCxn id="355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6" name="Google Shape;356;p44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4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4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60" name="Google Shape;360;p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4"/>
          <p:cNvCxnSpPr>
            <a:stCxn id="351" idx="3"/>
            <a:endCxn id="362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44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4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4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4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44"/>
          <p:cNvCxnSpPr>
            <a:stCxn id="364" idx="2"/>
            <a:endCxn id="353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5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5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3" name="Google Shape;373;p45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5"/>
          <p:cNvCxnSpPr>
            <a:stCxn id="371" idx="2"/>
            <a:endCxn id="372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45"/>
          <p:cNvCxnSpPr>
            <a:stCxn id="376" idx="2"/>
            <a:endCxn id="371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45"/>
          <p:cNvCxnSpPr>
            <a:stCxn id="378" idx="2"/>
            <a:endCxn id="376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45"/>
          <p:cNvCxnSpPr>
            <a:stCxn id="371" idx="3"/>
            <a:endCxn id="380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45"/>
          <p:cNvCxnSpPr>
            <a:stCxn id="372" idx="3"/>
            <a:endCxn id="382" idx="5"/>
          </p:cNvCxnSpPr>
          <p:nvPr/>
        </p:nvCxnSpPr>
        <p:spPr>
          <a:xfrm>
            <a:off x="3848023" y="31132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Google Shape;383;p45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3740250" y="27817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88" name="Google Shape;388;p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5"/>
          <p:cNvCxnSpPr>
            <a:stCxn id="376" idx="3"/>
            <a:endCxn id="390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45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5"/>
          <p:cNvSpPr/>
          <p:nvPr/>
        </p:nvSpPr>
        <p:spPr>
          <a:xfrm>
            <a:off x="4288950" y="28311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did win 11 Academy Awards, but it occurred later, in 1998.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3" name="Google Shape;393;p45"/>
          <p:cNvCxnSpPr>
            <a:stCxn id="392" idx="2"/>
            <a:endCxn id="378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6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46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1" name="Google Shape;401;p46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46"/>
          <p:cNvCxnSpPr>
            <a:stCxn id="400" idx="2"/>
            <a:endCxn id="403" idx="0"/>
          </p:cNvCxnSpPr>
          <p:nvPr/>
        </p:nvCxnSpPr>
        <p:spPr>
          <a:xfrm>
            <a:off x="3151723" y="3507347"/>
            <a:ext cx="0" cy="1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46"/>
          <p:cNvCxnSpPr>
            <a:stCxn id="399" idx="2"/>
            <a:endCxn id="400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46"/>
          <p:cNvCxnSpPr>
            <a:stCxn id="406" idx="2"/>
            <a:endCxn id="399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46"/>
          <p:cNvCxnSpPr>
            <a:stCxn id="408" idx="2"/>
            <a:endCxn id="406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46"/>
          <p:cNvCxnSpPr>
            <a:stCxn id="399" idx="3"/>
            <a:endCxn id="410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46"/>
          <p:cNvCxnSpPr>
            <a:stCxn id="400" idx="3"/>
            <a:endCxn id="412" idx="5"/>
          </p:cNvCxnSpPr>
          <p:nvPr/>
        </p:nvCxnSpPr>
        <p:spPr>
          <a:xfrm>
            <a:off x="3848023" y="31132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46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6"/>
          <p:cNvSpPr txBox="1"/>
          <p:nvPr/>
        </p:nvSpPr>
        <p:spPr>
          <a:xfrm>
            <a:off x="3740250" y="27817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46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6"/>
          <p:cNvSpPr/>
          <p:nvPr/>
        </p:nvSpPr>
        <p:spPr>
          <a:xfrm>
            <a:off x="2455436" y="36691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2518754" y="345251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6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6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19" name="Google Shape;419;p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46"/>
          <p:cNvCxnSpPr>
            <a:stCxn id="406" idx="3"/>
            <a:endCxn id="421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22;p46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6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6"/>
          <p:cNvSpPr/>
          <p:nvPr/>
        </p:nvSpPr>
        <p:spPr>
          <a:xfrm>
            <a:off x="4288950" y="28311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did win 11 Academy Awards, but it occurred later, in 1998.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46"/>
          <p:cNvCxnSpPr>
            <a:stCxn id="423" idx="2"/>
            <a:endCxn id="408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7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7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2" name="Google Shape;432;p47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47"/>
          <p:cNvCxnSpPr>
            <a:stCxn id="431" idx="2"/>
            <a:endCxn id="434" idx="0"/>
          </p:cNvCxnSpPr>
          <p:nvPr/>
        </p:nvCxnSpPr>
        <p:spPr>
          <a:xfrm>
            <a:off x="3151723" y="3507347"/>
            <a:ext cx="0" cy="1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47"/>
          <p:cNvCxnSpPr>
            <a:stCxn id="430" idx="2"/>
            <a:endCxn id="431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Google Shape;436;p47"/>
          <p:cNvCxnSpPr>
            <a:stCxn id="437" idx="2"/>
            <a:endCxn id="430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47"/>
          <p:cNvCxnSpPr>
            <a:stCxn id="439" idx="2"/>
            <a:endCxn id="437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47"/>
          <p:cNvCxnSpPr>
            <a:stCxn id="430" idx="3"/>
            <a:endCxn id="441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47"/>
          <p:cNvCxnSpPr>
            <a:stCxn id="431" idx="3"/>
            <a:endCxn id="443" idx="5"/>
          </p:cNvCxnSpPr>
          <p:nvPr/>
        </p:nvCxnSpPr>
        <p:spPr>
          <a:xfrm>
            <a:off x="3848023" y="31132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47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7"/>
          <p:cNvSpPr txBox="1"/>
          <p:nvPr/>
        </p:nvSpPr>
        <p:spPr>
          <a:xfrm>
            <a:off x="3740250" y="27817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47"/>
          <p:cNvSpPr/>
          <p:nvPr/>
        </p:nvSpPr>
        <p:spPr>
          <a:xfrm>
            <a:off x="2455436" y="36691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8" name="Google Shape;448;p47"/>
          <p:cNvCxnSpPr>
            <a:stCxn id="434" idx="3"/>
            <a:endCxn id="449" idx="5"/>
          </p:cNvCxnSpPr>
          <p:nvPr/>
        </p:nvCxnSpPr>
        <p:spPr>
          <a:xfrm>
            <a:off x="3848036" y="40631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0" name="Google Shape;450;p47"/>
          <p:cNvSpPr txBox="1"/>
          <p:nvPr/>
        </p:nvSpPr>
        <p:spPr>
          <a:xfrm>
            <a:off x="2518754" y="345251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>
            <a:off x="3740250" y="372230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7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53" name="Google Shape;453;p4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47"/>
          <p:cNvCxnSpPr>
            <a:stCxn id="437" idx="3"/>
            <a:endCxn id="455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" name="Google Shape;456;p47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7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7"/>
          <p:cNvSpPr/>
          <p:nvPr/>
        </p:nvSpPr>
        <p:spPr>
          <a:xfrm>
            <a:off x="4288950" y="28311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did win 11 Academy Awards, but it occurred later, in 1998.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4288950" y="37810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won 5 Academy Awards in 1966.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7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8" name="Google Shape;458;p47"/>
          <p:cNvCxnSpPr>
            <a:stCxn id="457" idx="2"/>
            <a:endCxn id="439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8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" name="Google Shape;466;p48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8"/>
          <p:cNvCxnSpPr>
            <a:stCxn id="465" idx="2"/>
            <a:endCxn id="468" idx="0"/>
          </p:cNvCxnSpPr>
          <p:nvPr/>
        </p:nvCxnSpPr>
        <p:spPr>
          <a:xfrm>
            <a:off x="3151723" y="3507347"/>
            <a:ext cx="0" cy="1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48"/>
          <p:cNvCxnSpPr>
            <a:stCxn id="464" idx="2"/>
            <a:endCxn id="465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48"/>
          <p:cNvCxnSpPr>
            <a:stCxn id="471" idx="2"/>
            <a:endCxn id="464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48"/>
          <p:cNvCxnSpPr>
            <a:stCxn id="473" idx="2"/>
            <a:endCxn id="471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8"/>
          <p:cNvCxnSpPr>
            <a:stCxn id="464" idx="3"/>
            <a:endCxn id="475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48"/>
          <p:cNvCxnSpPr>
            <a:stCxn id="465" idx="3"/>
            <a:endCxn id="477" idx="5"/>
          </p:cNvCxnSpPr>
          <p:nvPr/>
        </p:nvCxnSpPr>
        <p:spPr>
          <a:xfrm>
            <a:off x="3848023" y="31132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8" name="Google Shape;478;p48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8"/>
          <p:cNvSpPr txBox="1"/>
          <p:nvPr/>
        </p:nvSpPr>
        <p:spPr>
          <a:xfrm>
            <a:off x="3740250" y="27817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8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48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8"/>
          <p:cNvSpPr txBox="1"/>
          <p:nvPr/>
        </p:nvSpPr>
        <p:spPr>
          <a:xfrm>
            <a:off x="2190704" y="41026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2455436" y="36691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48"/>
          <p:cNvCxnSpPr>
            <a:stCxn id="468" idx="1"/>
            <a:endCxn id="484" idx="2"/>
          </p:cNvCxnSpPr>
          <p:nvPr/>
        </p:nvCxnSpPr>
        <p:spPr>
          <a:xfrm rot="10800000">
            <a:off x="2120036" y="4063197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" name="Google Shape;485;p48"/>
          <p:cNvCxnSpPr>
            <a:stCxn id="468" idx="3"/>
            <a:endCxn id="486" idx="5"/>
          </p:cNvCxnSpPr>
          <p:nvPr/>
        </p:nvCxnSpPr>
        <p:spPr>
          <a:xfrm>
            <a:off x="3848036" y="40631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7" name="Google Shape;487;p48"/>
          <p:cNvSpPr txBox="1"/>
          <p:nvPr/>
        </p:nvSpPr>
        <p:spPr>
          <a:xfrm>
            <a:off x="2518754" y="345251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48"/>
          <p:cNvSpPr txBox="1"/>
          <p:nvPr/>
        </p:nvSpPr>
        <p:spPr>
          <a:xfrm>
            <a:off x="3740250" y="372230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8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90" name="Google Shape;490;p4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48"/>
          <p:cNvCxnSpPr>
            <a:stCxn id="471" idx="3"/>
            <a:endCxn id="492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48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48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317200" y="3781039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"Sorry, that was not an option."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4288950" y="28311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did win 11 Academy Awards, but it occurred later, in 1998.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4288950" y="37810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won 5 Academy Awards in 1966.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8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5" name="Google Shape;495;p48"/>
          <p:cNvCxnSpPr>
            <a:stCxn id="494" idx="2"/>
            <a:endCxn id="473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9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9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49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9"/>
          <p:cNvCxnSpPr>
            <a:stCxn id="502" idx="2"/>
            <a:endCxn id="505" idx="0"/>
          </p:cNvCxnSpPr>
          <p:nvPr/>
        </p:nvCxnSpPr>
        <p:spPr>
          <a:xfrm>
            <a:off x="3151723" y="3507347"/>
            <a:ext cx="0" cy="1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49"/>
          <p:cNvCxnSpPr>
            <a:stCxn id="501" idx="2"/>
            <a:endCxn id="502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49"/>
          <p:cNvCxnSpPr>
            <a:stCxn id="508" idx="2"/>
            <a:endCxn id="501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49"/>
          <p:cNvCxnSpPr>
            <a:stCxn id="510" idx="2"/>
            <a:endCxn id="508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49"/>
          <p:cNvCxnSpPr>
            <a:stCxn id="501" idx="3"/>
            <a:endCxn id="512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49"/>
          <p:cNvCxnSpPr>
            <a:stCxn id="502" idx="3"/>
            <a:endCxn id="514" idx="5"/>
          </p:cNvCxnSpPr>
          <p:nvPr/>
        </p:nvCxnSpPr>
        <p:spPr>
          <a:xfrm>
            <a:off x="3848023" y="31132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5" name="Google Shape;515;p49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3740250" y="27817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9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49"/>
          <p:cNvSpPr txBox="1"/>
          <p:nvPr/>
        </p:nvSpPr>
        <p:spPr>
          <a:xfrm>
            <a:off x="2190704" y="41026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9"/>
          <p:cNvSpPr/>
          <p:nvPr/>
        </p:nvSpPr>
        <p:spPr>
          <a:xfrm>
            <a:off x="2455436" y="36691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p49"/>
          <p:cNvCxnSpPr>
            <a:stCxn id="505" idx="1"/>
            <a:endCxn id="521" idx="2"/>
          </p:cNvCxnSpPr>
          <p:nvPr/>
        </p:nvCxnSpPr>
        <p:spPr>
          <a:xfrm rot="10800000">
            <a:off x="2120036" y="4063197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49"/>
          <p:cNvCxnSpPr>
            <a:stCxn id="505" idx="3"/>
            <a:endCxn id="523" idx="5"/>
          </p:cNvCxnSpPr>
          <p:nvPr/>
        </p:nvCxnSpPr>
        <p:spPr>
          <a:xfrm>
            <a:off x="3848036" y="40631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4" name="Google Shape;524;p49"/>
          <p:cNvSpPr txBox="1"/>
          <p:nvPr/>
        </p:nvSpPr>
        <p:spPr>
          <a:xfrm>
            <a:off x="2518754" y="345251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9"/>
          <p:cNvSpPr txBox="1"/>
          <p:nvPr/>
        </p:nvSpPr>
        <p:spPr>
          <a:xfrm>
            <a:off x="3740250" y="372230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9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9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27" name="Google Shape;527;p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49"/>
          <p:cNvCxnSpPr>
            <a:stCxn id="508" idx="3"/>
            <a:endCxn id="529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p49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9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9"/>
          <p:cNvSpPr/>
          <p:nvPr/>
        </p:nvSpPr>
        <p:spPr>
          <a:xfrm>
            <a:off x="317200" y="3781039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"Sorry, that was not an option."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9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9"/>
          <p:cNvSpPr/>
          <p:nvPr/>
        </p:nvSpPr>
        <p:spPr>
          <a:xfrm>
            <a:off x="4288950" y="28311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did win 11 Academy Awards, but it occurred later, in 1998.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9"/>
          <p:cNvSpPr/>
          <p:nvPr/>
        </p:nvSpPr>
        <p:spPr>
          <a:xfrm>
            <a:off x="4288950" y="37810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won 5 Academy Awards in 1966.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9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9"/>
          <p:cNvSpPr/>
          <p:nvPr/>
        </p:nvSpPr>
        <p:spPr>
          <a:xfrm>
            <a:off x="419200" y="4651366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3" name="Google Shape;533;p49"/>
          <p:cNvCxnSpPr>
            <a:stCxn id="531" idx="2"/>
            <a:endCxn id="510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49"/>
          <p:cNvCxnSpPr>
            <a:stCxn id="521" idx="4"/>
            <a:endCxn id="532" idx="0"/>
          </p:cNvCxnSpPr>
          <p:nvPr/>
        </p:nvCxnSpPr>
        <p:spPr>
          <a:xfrm>
            <a:off x="1253950" y="4345339"/>
            <a:ext cx="0" cy="3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1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47" name="Google Shape;547;p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1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51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51"/>
          <p:cNvCxnSpPr>
            <a:stCxn id="549" idx="2"/>
            <a:endCxn id="551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51"/>
          <p:cNvCxnSpPr>
            <a:stCxn id="548" idx="2"/>
            <a:endCxn id="549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51"/>
          <p:cNvCxnSpPr>
            <a:stCxn id="554" idx="2"/>
            <a:endCxn id="548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" name="Google Shape;555;p51"/>
          <p:cNvCxnSpPr>
            <a:stCxn id="548" idx="3"/>
            <a:endCxn id="556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51"/>
          <p:cNvCxnSpPr>
            <a:stCxn id="549" idx="3"/>
            <a:endCxn id="558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9" name="Google Shape;559;p51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51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51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51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51"/>
          <p:cNvCxnSpPr>
            <a:stCxn id="551" idx="2"/>
            <a:endCxn id="563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51"/>
          <p:cNvCxnSpPr>
            <a:stCxn id="551" idx="3"/>
            <a:endCxn id="565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6" name="Google Shape;566;p51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51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7" name="Google Shape;567;p51"/>
          <p:cNvCxnSpPr>
            <a:stCxn id="554" idx="3"/>
            <a:endCxn id="568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51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51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51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51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51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51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5" name="Google Shape;575;p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2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52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9" name="Google Shape;579;p52"/>
          <p:cNvCxnSpPr>
            <a:stCxn id="578" idx="2"/>
            <a:endCxn id="580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" name="Google Shape;581;p52"/>
          <p:cNvCxnSpPr>
            <a:stCxn id="577" idx="2"/>
            <a:endCxn id="578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52"/>
          <p:cNvCxnSpPr>
            <a:stCxn id="583" idx="2"/>
            <a:endCxn id="577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52"/>
          <p:cNvCxnSpPr>
            <a:stCxn id="577" idx="3"/>
            <a:endCxn id="585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52"/>
          <p:cNvCxnSpPr>
            <a:stCxn id="578" idx="3"/>
            <a:endCxn id="587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52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52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52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52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1" name="Google Shape;591;p52"/>
          <p:cNvCxnSpPr>
            <a:stCxn id="580" idx="2"/>
            <a:endCxn id="592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52"/>
          <p:cNvCxnSpPr>
            <a:stCxn id="580" idx="3"/>
            <a:endCxn id="594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5" name="Google Shape;595;p52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52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6" name="Google Shape;596;p52"/>
          <p:cNvCxnSpPr>
            <a:stCxn id="583" idx="3"/>
            <a:endCxn id="597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p52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52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52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52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52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2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3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7" name="Google Shape;607;p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608" name="Google Shape;608;p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3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53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1" name="Google Shape;611;p53"/>
          <p:cNvCxnSpPr>
            <a:stCxn id="610" idx="2"/>
            <a:endCxn id="61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p53"/>
          <p:cNvCxnSpPr>
            <a:stCxn id="609" idx="2"/>
            <a:endCxn id="61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p53"/>
          <p:cNvCxnSpPr>
            <a:stCxn id="615" idx="2"/>
            <a:endCxn id="60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53"/>
          <p:cNvCxnSpPr>
            <a:stCxn id="609" idx="3"/>
            <a:endCxn id="61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53"/>
          <p:cNvCxnSpPr>
            <a:stCxn id="610" idx="3"/>
            <a:endCxn id="61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0" name="Google Shape;620;p53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53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53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53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3" name="Google Shape;623;p53"/>
          <p:cNvCxnSpPr>
            <a:stCxn id="612" idx="2"/>
            <a:endCxn id="62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" name="Google Shape;625;p53"/>
          <p:cNvCxnSpPr>
            <a:stCxn id="612" idx="3"/>
            <a:endCxn id="62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7" name="Google Shape;627;p53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53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8" name="Google Shape;628;p53"/>
          <p:cNvCxnSpPr>
            <a:stCxn id="615" idx="3"/>
            <a:endCxn id="62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" name="Google Shape;630;p53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53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53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53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53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53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of the following lines of code correctly increases lives by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?</a:t>
            </a:r>
            <a:endParaRPr/>
          </a:p>
          <a:p>
            <a:pPr marL="457200" marR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a) lives =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b) lives = lives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c) lives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d) increase lives by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637" name="Google Shape;637;p5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4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54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0" name="Google Shape;640;p54"/>
          <p:cNvCxnSpPr>
            <a:stCxn id="639" idx="2"/>
            <a:endCxn id="641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" name="Google Shape;642;p54"/>
          <p:cNvCxnSpPr>
            <a:stCxn id="638" idx="2"/>
            <a:endCxn id="639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54"/>
          <p:cNvCxnSpPr>
            <a:stCxn id="644" idx="2"/>
            <a:endCxn id="638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54"/>
          <p:cNvCxnSpPr>
            <a:stCxn id="638" idx="3"/>
            <a:endCxn id="646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54"/>
          <p:cNvCxnSpPr>
            <a:stCxn id="639" idx="3"/>
            <a:endCxn id="648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9" name="Google Shape;649;p54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4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54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54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2" name="Google Shape;652;p54"/>
          <p:cNvCxnSpPr>
            <a:stCxn id="641" idx="2"/>
            <a:endCxn id="653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54"/>
          <p:cNvCxnSpPr>
            <a:stCxn id="641" idx="3"/>
            <a:endCxn id="655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p54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54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7" name="Google Shape;657;p54"/>
          <p:cNvCxnSpPr>
            <a:stCxn id="644" idx="3"/>
            <a:endCxn id="658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9" name="Google Shape;659;p54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4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54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4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54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4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54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4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54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668" name="Google Shape;668;p5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5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55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1" name="Google Shape;671;p55"/>
          <p:cNvCxnSpPr>
            <a:stCxn id="670" idx="2"/>
            <a:endCxn id="67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" name="Google Shape;673;p55"/>
          <p:cNvCxnSpPr>
            <a:stCxn id="669" idx="2"/>
            <a:endCxn id="67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4" name="Google Shape;674;p55"/>
          <p:cNvCxnSpPr>
            <a:stCxn id="675" idx="2"/>
            <a:endCxn id="66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6" name="Google Shape;676;p55"/>
          <p:cNvCxnSpPr>
            <a:stCxn id="669" idx="3"/>
            <a:endCxn id="67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55"/>
          <p:cNvCxnSpPr>
            <a:stCxn id="670" idx="3"/>
            <a:endCxn id="67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0" name="Google Shape;680;p55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55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55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55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3" name="Google Shape;683;p55"/>
          <p:cNvCxnSpPr>
            <a:stCxn id="672" idx="2"/>
            <a:endCxn id="68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5" name="Google Shape;685;p55"/>
          <p:cNvCxnSpPr>
            <a:stCxn id="672" idx="3"/>
            <a:endCxn id="68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7" name="Google Shape;687;p55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55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8" name="Google Shape;688;p55"/>
          <p:cNvCxnSpPr>
            <a:stCxn id="675" idx="3"/>
            <a:endCxn id="68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0" name="Google Shape;690;p55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55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55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55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55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55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55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5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5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699" name="Google Shape;699;p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6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56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2" name="Google Shape;702;p56"/>
          <p:cNvCxnSpPr>
            <a:stCxn id="701" idx="2"/>
            <a:endCxn id="703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4" name="Google Shape;704;p56"/>
          <p:cNvCxnSpPr>
            <a:stCxn id="700" idx="2"/>
            <a:endCxn id="701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5" name="Google Shape;705;p56"/>
          <p:cNvCxnSpPr>
            <a:stCxn id="706" idx="2"/>
            <a:endCxn id="700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7" name="Google Shape;707;p56"/>
          <p:cNvCxnSpPr>
            <a:stCxn id="700" idx="3"/>
            <a:endCxn id="708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9" name="Google Shape;709;p56"/>
          <p:cNvCxnSpPr>
            <a:stCxn id="701" idx="3"/>
            <a:endCxn id="710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1" name="Google Shape;711;p56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56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6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56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56"/>
          <p:cNvCxnSpPr>
            <a:stCxn id="703" idx="2"/>
            <a:endCxn id="715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6" name="Google Shape;716;p56"/>
          <p:cNvCxnSpPr>
            <a:stCxn id="703" idx="3"/>
            <a:endCxn id="717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8" name="Google Shape;718;p56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6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9" name="Google Shape;719;p56"/>
          <p:cNvCxnSpPr>
            <a:stCxn id="706" idx="3"/>
            <a:endCxn id="720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1" name="Google Shape;721;p56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6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6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56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6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6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6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6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6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30" name="Google Shape;730;p5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7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7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3" name="Google Shape;733;p57"/>
          <p:cNvCxnSpPr>
            <a:stCxn id="732" idx="2"/>
            <a:endCxn id="734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5" name="Google Shape;735;p57"/>
          <p:cNvCxnSpPr>
            <a:stCxn id="731" idx="2"/>
            <a:endCxn id="732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57"/>
          <p:cNvCxnSpPr>
            <a:stCxn id="737" idx="2"/>
            <a:endCxn id="731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57"/>
          <p:cNvCxnSpPr>
            <a:stCxn id="731" idx="3"/>
            <a:endCxn id="739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0" name="Google Shape;740;p57"/>
          <p:cNvCxnSpPr>
            <a:stCxn id="732" idx="3"/>
            <a:endCxn id="741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2" name="Google Shape;742;p57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57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57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7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5" name="Google Shape;745;p57"/>
          <p:cNvCxnSpPr>
            <a:stCxn id="734" idx="2"/>
            <a:endCxn id="746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57"/>
          <p:cNvCxnSpPr>
            <a:stCxn id="734" idx="3"/>
            <a:endCxn id="748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9" name="Google Shape;749;p57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57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0" name="Google Shape;750;p57"/>
          <p:cNvCxnSpPr>
            <a:stCxn id="737" idx="3"/>
            <a:endCxn id="751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2" name="Google Shape;752;p57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57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57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57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57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57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57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7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7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761" name="Google Shape;761;p5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58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58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4" name="Google Shape;764;p58"/>
          <p:cNvCxnSpPr>
            <a:stCxn id="763" idx="2"/>
            <a:endCxn id="765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6" name="Google Shape;766;p58"/>
          <p:cNvCxnSpPr>
            <a:stCxn id="762" idx="2"/>
            <a:endCxn id="763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58"/>
          <p:cNvCxnSpPr>
            <a:stCxn id="768" idx="2"/>
            <a:endCxn id="762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58"/>
          <p:cNvCxnSpPr>
            <a:stCxn id="762" idx="3"/>
            <a:endCxn id="770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58"/>
          <p:cNvCxnSpPr>
            <a:stCxn id="763" idx="3"/>
            <a:endCxn id="772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3" name="Google Shape;773;p58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58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58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58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6" name="Google Shape;776;p58"/>
          <p:cNvCxnSpPr>
            <a:stCxn id="765" idx="2"/>
            <a:endCxn id="777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8" name="Google Shape;778;p58"/>
          <p:cNvCxnSpPr>
            <a:stCxn id="765" idx="3"/>
            <a:endCxn id="779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0" name="Google Shape;780;p58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58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1" name="Google Shape;781;p58"/>
          <p:cNvCxnSpPr>
            <a:stCxn id="768" idx="3"/>
            <a:endCxn id="782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3" name="Google Shape;783;p58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58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58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58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58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58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58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8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8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9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9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3" name="Google Shape;793;p59"/>
          <p:cNvSpPr/>
          <p:nvPr/>
        </p:nvSpPr>
        <p:spPr>
          <a:xfrm>
            <a:off x="5134600" y="1234975"/>
            <a:ext cx="2396700" cy="96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an abbreviation for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"else if"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4" name="Google Shape;794;p59"/>
          <p:cNvCxnSpPr>
            <a:stCxn id="793" idx="0"/>
          </p:cNvCxnSpPr>
          <p:nvPr/>
        </p:nvCxnSpPr>
        <p:spPr>
          <a:xfrm rot="10800000">
            <a:off x="5468950" y="933775"/>
            <a:ext cx="864000" cy="3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5" name="Google Shape;795;p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796" name="Google Shape;796;p5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59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59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9" name="Google Shape;799;p59"/>
          <p:cNvCxnSpPr>
            <a:stCxn id="798" idx="2"/>
            <a:endCxn id="800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1" name="Google Shape;801;p59"/>
          <p:cNvCxnSpPr>
            <a:stCxn id="797" idx="2"/>
            <a:endCxn id="798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2" name="Google Shape;802;p59"/>
          <p:cNvCxnSpPr>
            <a:stCxn id="803" idx="2"/>
            <a:endCxn id="797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4" name="Google Shape;804;p59"/>
          <p:cNvCxnSpPr>
            <a:stCxn id="797" idx="3"/>
            <a:endCxn id="805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6" name="Google Shape;806;p59"/>
          <p:cNvCxnSpPr>
            <a:stCxn id="798" idx="3"/>
            <a:endCxn id="807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8" name="Google Shape;808;p59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59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59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59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1" name="Google Shape;811;p59"/>
          <p:cNvCxnSpPr>
            <a:stCxn id="800" idx="2"/>
            <a:endCxn id="812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59"/>
          <p:cNvCxnSpPr>
            <a:stCxn id="800" idx="3"/>
            <a:endCxn id="814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5" name="Google Shape;815;p59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59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6" name="Google Shape;816;p59"/>
          <p:cNvCxnSpPr>
            <a:stCxn id="803" idx="3"/>
            <a:endCxn id="817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8" name="Google Shape;818;p59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59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59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59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59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59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59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0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0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6" name="Google Shape;826;p60"/>
          <p:cNvSpPr/>
          <p:nvPr/>
        </p:nvSpPr>
        <p:spPr>
          <a:xfrm>
            <a:off x="5134600" y="1234975"/>
            <a:ext cx="23967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used when we want to continue with checking for other options when the first option is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828" name="Google Shape;828;p6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60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60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1" name="Google Shape;831;p60"/>
          <p:cNvCxnSpPr>
            <a:stCxn id="830" idx="2"/>
            <a:endCxn id="83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3" name="Google Shape;833;p60"/>
          <p:cNvCxnSpPr>
            <a:stCxn id="829" idx="2"/>
            <a:endCxn id="83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4" name="Google Shape;834;p60"/>
          <p:cNvCxnSpPr>
            <a:stCxn id="835" idx="2"/>
            <a:endCxn id="82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6" name="Google Shape;836;p60"/>
          <p:cNvCxnSpPr>
            <a:stCxn id="829" idx="3"/>
            <a:endCxn id="83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8" name="Google Shape;838;p60"/>
          <p:cNvCxnSpPr>
            <a:stCxn id="830" idx="3"/>
            <a:endCxn id="83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0" name="Google Shape;840;p60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60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60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60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3" name="Google Shape;843;p60"/>
          <p:cNvCxnSpPr>
            <a:stCxn id="832" idx="2"/>
            <a:endCxn id="84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5" name="Google Shape;845;p60"/>
          <p:cNvCxnSpPr>
            <a:stCxn id="832" idx="3"/>
            <a:endCxn id="84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7" name="Google Shape;847;p60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60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8" name="Google Shape;848;p60"/>
          <p:cNvCxnSpPr>
            <a:stCxn id="835" idx="3"/>
            <a:endCxn id="84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0" name="Google Shape;850;p60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60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60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60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60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60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60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60"/>
          <p:cNvCxnSpPr/>
          <p:nvPr/>
        </p:nvCxnSpPr>
        <p:spPr>
          <a:xfrm rot="10800000">
            <a:off x="5468950" y="933775"/>
            <a:ext cx="864000" cy="3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1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61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9" name="Google Shape;859;p61"/>
          <p:cNvSpPr/>
          <p:nvPr/>
        </p:nvSpPr>
        <p:spPr>
          <a:xfrm>
            <a:off x="5134600" y="1234975"/>
            <a:ext cx="23967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used when we want to continue with checking for other options when the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first option is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861" name="Google Shape;861;p6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1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61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4" name="Google Shape;864;p61"/>
          <p:cNvCxnSpPr>
            <a:stCxn id="863" idx="2"/>
            <a:endCxn id="865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6" name="Google Shape;866;p61"/>
          <p:cNvCxnSpPr>
            <a:stCxn id="862" idx="2"/>
            <a:endCxn id="863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7" name="Google Shape;867;p61"/>
          <p:cNvCxnSpPr>
            <a:stCxn id="868" idx="2"/>
            <a:endCxn id="862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9" name="Google Shape;869;p61"/>
          <p:cNvCxnSpPr>
            <a:stCxn id="862" idx="3"/>
            <a:endCxn id="870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1" name="Google Shape;871;p61"/>
          <p:cNvCxnSpPr>
            <a:stCxn id="863" idx="3"/>
            <a:endCxn id="872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3" name="Google Shape;873;p61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61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61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61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6" name="Google Shape;876;p61"/>
          <p:cNvCxnSpPr>
            <a:stCxn id="865" idx="2"/>
            <a:endCxn id="877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8" name="Google Shape;878;p61"/>
          <p:cNvCxnSpPr>
            <a:stCxn id="865" idx="3"/>
            <a:endCxn id="879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" name="Google Shape;880;p61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61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61"/>
          <p:cNvCxnSpPr>
            <a:stCxn id="868" idx="3"/>
            <a:endCxn id="882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3" name="Google Shape;883;p61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61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61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61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61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61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61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5" name="Google Shape;885;p61"/>
          <p:cNvCxnSpPr/>
          <p:nvPr/>
        </p:nvCxnSpPr>
        <p:spPr>
          <a:xfrm rot="10800000">
            <a:off x="5468950" y="933775"/>
            <a:ext cx="864000" cy="3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2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62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2" name="Google Shape;892;p62"/>
          <p:cNvSpPr txBox="1"/>
          <p:nvPr/>
        </p:nvSpPr>
        <p:spPr>
          <a:xfrm>
            <a:off x="7314200" y="175025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894" name="Google Shape;894;p6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62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62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7" name="Google Shape;897;p62"/>
          <p:cNvCxnSpPr>
            <a:stCxn id="896" idx="2"/>
            <a:endCxn id="898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9" name="Google Shape;899;p62"/>
          <p:cNvCxnSpPr>
            <a:stCxn id="895" idx="2"/>
            <a:endCxn id="896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0" name="Google Shape;900;p62"/>
          <p:cNvCxnSpPr>
            <a:stCxn id="901" idx="2"/>
            <a:endCxn id="895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2" name="Google Shape;902;p62"/>
          <p:cNvCxnSpPr>
            <a:stCxn id="895" idx="3"/>
            <a:endCxn id="903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4" name="Google Shape;904;p62"/>
          <p:cNvCxnSpPr>
            <a:stCxn id="896" idx="3"/>
            <a:endCxn id="905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6" name="Google Shape;906;p62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62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62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62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9" name="Google Shape;909;p62"/>
          <p:cNvCxnSpPr>
            <a:stCxn id="898" idx="2"/>
            <a:endCxn id="910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1" name="Google Shape;911;p62"/>
          <p:cNvCxnSpPr>
            <a:stCxn id="898" idx="3"/>
            <a:endCxn id="912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3" name="Google Shape;913;p62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62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4" name="Google Shape;914;p62"/>
          <p:cNvCxnSpPr>
            <a:stCxn id="901" idx="3"/>
            <a:endCxn id="915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6" name="Google Shape;916;p62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62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62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62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62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62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62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62"/>
          <p:cNvSpPr/>
          <p:nvPr/>
        </p:nvSpPr>
        <p:spPr>
          <a:xfrm>
            <a:off x="5134600" y="1234975"/>
            <a:ext cx="23967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used when we want to continue with checking for other options when the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first option is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9" name="Google Shape;919;p62"/>
          <p:cNvCxnSpPr/>
          <p:nvPr/>
        </p:nvCxnSpPr>
        <p:spPr>
          <a:xfrm rot="10800000">
            <a:off x="5468950" y="933775"/>
            <a:ext cx="864000" cy="3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3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63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6" name="Google Shape;926;p63"/>
          <p:cNvSpPr txBox="1"/>
          <p:nvPr/>
        </p:nvSpPr>
        <p:spPr>
          <a:xfrm>
            <a:off x="7314200" y="175025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63"/>
          <p:cNvSpPr txBox="1"/>
          <p:nvPr/>
        </p:nvSpPr>
        <p:spPr>
          <a:xfrm>
            <a:off x="7456753" y="671662"/>
            <a:ext cx="157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So, let's check this one...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929" name="Google Shape;929;p6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63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63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2" name="Google Shape;932;p63"/>
          <p:cNvCxnSpPr>
            <a:stCxn id="931" idx="2"/>
            <a:endCxn id="933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4" name="Google Shape;934;p63"/>
          <p:cNvCxnSpPr>
            <a:stCxn id="930" idx="2"/>
            <a:endCxn id="931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5" name="Google Shape;935;p63"/>
          <p:cNvCxnSpPr>
            <a:stCxn id="936" idx="2"/>
            <a:endCxn id="930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7" name="Google Shape;937;p63"/>
          <p:cNvCxnSpPr>
            <a:stCxn id="930" idx="3"/>
            <a:endCxn id="938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9" name="Google Shape;939;p63"/>
          <p:cNvCxnSpPr>
            <a:stCxn id="931" idx="3"/>
            <a:endCxn id="940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1" name="Google Shape;941;p63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63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63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63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4" name="Google Shape;944;p63"/>
          <p:cNvCxnSpPr>
            <a:stCxn id="933" idx="2"/>
            <a:endCxn id="945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946;p63"/>
          <p:cNvCxnSpPr>
            <a:stCxn id="933" idx="3"/>
            <a:endCxn id="947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8" name="Google Shape;948;p63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63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9" name="Google Shape;949;p63"/>
          <p:cNvCxnSpPr>
            <a:stCxn id="936" idx="3"/>
            <a:endCxn id="950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1" name="Google Shape;951;p63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63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63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63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63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63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63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63"/>
          <p:cNvSpPr/>
          <p:nvPr/>
        </p:nvSpPr>
        <p:spPr>
          <a:xfrm>
            <a:off x="5134600" y="1234975"/>
            <a:ext cx="23967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used when we want to continue with checking for other options when the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first option is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4" name="Google Shape;954;p63"/>
          <p:cNvCxnSpPr/>
          <p:nvPr/>
        </p:nvCxnSpPr>
        <p:spPr>
          <a:xfrm rot="10800000">
            <a:off x="5468950" y="933775"/>
            <a:ext cx="864000" cy="3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user types in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/>
              <a:t> when asked for their age, what will be displayed on the screen after the following code is run:</a:t>
            </a:r>
            <a:endParaRPr/>
          </a:p>
          <a:p>
            <a:pPr marL="45720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age =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age:"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age ==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"15"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"We are not twins!"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age ==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"14"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"We could be twins!"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960" name="Google Shape;960;p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64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64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3" name="Google Shape;963;p64"/>
          <p:cNvCxnSpPr>
            <a:stCxn id="962" idx="2"/>
            <a:endCxn id="964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5" name="Google Shape;965;p64"/>
          <p:cNvCxnSpPr>
            <a:stCxn id="961" idx="2"/>
            <a:endCxn id="962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6" name="Google Shape;966;p64"/>
          <p:cNvCxnSpPr>
            <a:stCxn id="967" idx="2"/>
            <a:endCxn id="961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8" name="Google Shape;968;p64"/>
          <p:cNvCxnSpPr>
            <a:stCxn id="961" idx="3"/>
            <a:endCxn id="969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0" name="Google Shape;970;p64"/>
          <p:cNvCxnSpPr>
            <a:stCxn id="962" idx="3"/>
            <a:endCxn id="971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2" name="Google Shape;972;p64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64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4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64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5" name="Google Shape;975;p64"/>
          <p:cNvCxnSpPr>
            <a:stCxn id="964" idx="2"/>
            <a:endCxn id="976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7" name="Google Shape;977;p64"/>
          <p:cNvCxnSpPr>
            <a:stCxn id="964" idx="3"/>
            <a:endCxn id="978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9" name="Google Shape;979;p64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64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0" name="Google Shape;980;p64"/>
          <p:cNvCxnSpPr>
            <a:stCxn id="967" idx="3"/>
            <a:endCxn id="981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2" name="Google Shape;982;p64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64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64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64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64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64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64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64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4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991" name="Google Shape;991;p6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65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65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4" name="Google Shape;994;p65"/>
          <p:cNvCxnSpPr>
            <a:stCxn id="993" idx="2"/>
            <a:endCxn id="995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6" name="Google Shape;996;p65"/>
          <p:cNvCxnSpPr>
            <a:stCxn id="992" idx="2"/>
            <a:endCxn id="993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7" name="Google Shape;997;p65"/>
          <p:cNvCxnSpPr>
            <a:stCxn id="998" idx="2"/>
            <a:endCxn id="992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9" name="Google Shape;999;p65"/>
          <p:cNvCxnSpPr>
            <a:stCxn id="992" idx="3"/>
            <a:endCxn id="1000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1" name="Google Shape;1001;p65"/>
          <p:cNvCxnSpPr>
            <a:stCxn id="993" idx="3"/>
            <a:endCxn id="1002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3" name="Google Shape;1003;p65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65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65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65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6" name="Google Shape;1006;p65"/>
          <p:cNvCxnSpPr>
            <a:stCxn id="995" idx="2"/>
            <a:endCxn id="1007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8" name="Google Shape;1008;p65"/>
          <p:cNvCxnSpPr>
            <a:stCxn id="995" idx="3"/>
            <a:endCxn id="1009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0" name="Google Shape;1010;p65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65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1" name="Google Shape;1011;p65"/>
          <p:cNvCxnSpPr>
            <a:stCxn id="998" idx="3"/>
            <a:endCxn id="1012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3" name="Google Shape;1013;p65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65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65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65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65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65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65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5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5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1022" name="Google Shape;1022;p6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66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66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5" name="Google Shape;1025;p66"/>
          <p:cNvCxnSpPr>
            <a:stCxn id="1024" idx="2"/>
            <a:endCxn id="1026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7" name="Google Shape;1027;p66"/>
          <p:cNvCxnSpPr>
            <a:stCxn id="1023" idx="2"/>
            <a:endCxn id="1024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8" name="Google Shape;1028;p66"/>
          <p:cNvCxnSpPr>
            <a:stCxn id="1029" idx="2"/>
            <a:endCxn id="1023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0" name="Google Shape;1030;p66"/>
          <p:cNvCxnSpPr>
            <a:stCxn id="1023" idx="3"/>
            <a:endCxn id="1031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2" name="Google Shape;1032;p66"/>
          <p:cNvCxnSpPr>
            <a:stCxn id="1024" idx="3"/>
            <a:endCxn id="1033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4" name="Google Shape;1034;p66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66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66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66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7" name="Google Shape;1037;p66"/>
          <p:cNvCxnSpPr>
            <a:stCxn id="1026" idx="2"/>
            <a:endCxn id="1038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9" name="Google Shape;1039;p66"/>
          <p:cNvCxnSpPr>
            <a:stCxn id="1026" idx="3"/>
            <a:endCxn id="1040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1" name="Google Shape;1041;p66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66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2" name="Google Shape;1042;p66"/>
          <p:cNvCxnSpPr>
            <a:stCxn id="1029" idx="3"/>
            <a:endCxn id="1043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4" name="Google Shape;1044;p66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66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66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66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66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66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66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66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66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1053" name="Google Shape;1053;p6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67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67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6" name="Google Shape;1056;p67"/>
          <p:cNvCxnSpPr>
            <a:stCxn id="1055" idx="2"/>
            <a:endCxn id="1057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8" name="Google Shape;1058;p67"/>
          <p:cNvCxnSpPr>
            <a:stCxn id="1054" idx="2"/>
            <a:endCxn id="1055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9" name="Google Shape;1059;p67"/>
          <p:cNvCxnSpPr>
            <a:stCxn id="1060" idx="2"/>
            <a:endCxn id="1054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1" name="Google Shape;1061;p67"/>
          <p:cNvCxnSpPr>
            <a:stCxn id="1054" idx="3"/>
            <a:endCxn id="1062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3" name="Google Shape;1063;p67"/>
          <p:cNvCxnSpPr>
            <a:stCxn id="1055" idx="3"/>
            <a:endCxn id="1064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5" name="Google Shape;1065;p67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67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67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67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8" name="Google Shape;1068;p67"/>
          <p:cNvCxnSpPr>
            <a:stCxn id="1057" idx="2"/>
            <a:endCxn id="1069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0" name="Google Shape;1070;p67"/>
          <p:cNvCxnSpPr>
            <a:stCxn id="1057" idx="3"/>
            <a:endCxn id="1071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2" name="Google Shape;1072;p67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67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3" name="Google Shape;1073;p67"/>
          <p:cNvCxnSpPr>
            <a:stCxn id="1060" idx="3"/>
            <a:endCxn id="1074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67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67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67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67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67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67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67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67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67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1084" name="Google Shape;1084;p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68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68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7" name="Google Shape;1087;p68"/>
          <p:cNvCxnSpPr>
            <a:stCxn id="1086" idx="2"/>
            <a:endCxn id="1088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9" name="Google Shape;1089;p68"/>
          <p:cNvCxnSpPr>
            <a:stCxn id="1085" idx="2"/>
            <a:endCxn id="1086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0" name="Google Shape;1090;p68"/>
          <p:cNvCxnSpPr>
            <a:stCxn id="1091" idx="2"/>
            <a:endCxn id="1085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2" name="Google Shape;1092;p68"/>
          <p:cNvCxnSpPr>
            <a:stCxn id="1085" idx="3"/>
            <a:endCxn id="1093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4" name="Google Shape;1094;p68"/>
          <p:cNvCxnSpPr>
            <a:stCxn id="1086" idx="3"/>
            <a:endCxn id="1095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6" name="Google Shape;1096;p68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68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68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68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9" name="Google Shape;1099;p68"/>
          <p:cNvCxnSpPr>
            <a:stCxn id="1088" idx="2"/>
            <a:endCxn id="1100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1" name="Google Shape;1101;p68"/>
          <p:cNvCxnSpPr>
            <a:stCxn id="1088" idx="3"/>
            <a:endCxn id="1102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3" name="Google Shape;1103;p68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68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4" name="Google Shape;1104;p68"/>
          <p:cNvCxnSpPr>
            <a:stCxn id="1091" idx="3"/>
            <a:endCxn id="1105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6" name="Google Shape;1106;p68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68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68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68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68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68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68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68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68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1115" name="Google Shape;1115;p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69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69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8" name="Google Shape;1118;p69"/>
          <p:cNvCxnSpPr>
            <a:stCxn id="1117" idx="2"/>
            <a:endCxn id="1119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0" name="Google Shape;1120;p69"/>
          <p:cNvCxnSpPr>
            <a:stCxn id="1116" idx="2"/>
            <a:endCxn id="1117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1" name="Google Shape;1121;p69"/>
          <p:cNvCxnSpPr>
            <a:stCxn id="1122" idx="2"/>
            <a:endCxn id="1116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3" name="Google Shape;1123;p69"/>
          <p:cNvCxnSpPr>
            <a:stCxn id="1116" idx="3"/>
            <a:endCxn id="1124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5" name="Google Shape;1125;p69"/>
          <p:cNvCxnSpPr>
            <a:stCxn id="1117" idx="3"/>
            <a:endCxn id="1126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7" name="Google Shape;1127;p69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69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69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69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0" name="Google Shape;1130;p69"/>
          <p:cNvCxnSpPr>
            <a:stCxn id="1119" idx="2"/>
            <a:endCxn id="1131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2" name="Google Shape;1132;p69"/>
          <p:cNvCxnSpPr>
            <a:stCxn id="1119" idx="3"/>
            <a:endCxn id="1133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4" name="Google Shape;1134;p69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69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5" name="Google Shape;1135;p69"/>
          <p:cNvCxnSpPr>
            <a:stCxn id="1122" idx="3"/>
            <a:endCxn id="1136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7" name="Google Shape;1137;p69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69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69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69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69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69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69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69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69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1146" name="Google Shape;1146;p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70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70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9" name="Google Shape;1149;p70"/>
          <p:cNvCxnSpPr>
            <a:stCxn id="1148" idx="2"/>
            <a:endCxn id="1150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1" name="Google Shape;1151;p70"/>
          <p:cNvCxnSpPr>
            <a:stCxn id="1147" idx="2"/>
            <a:endCxn id="1148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2" name="Google Shape;1152;p70"/>
          <p:cNvCxnSpPr>
            <a:stCxn id="1153" idx="2"/>
            <a:endCxn id="1147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4" name="Google Shape;1154;p70"/>
          <p:cNvCxnSpPr>
            <a:stCxn id="1147" idx="3"/>
            <a:endCxn id="1155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6" name="Google Shape;1156;p70"/>
          <p:cNvCxnSpPr>
            <a:stCxn id="1148" idx="3"/>
            <a:endCxn id="1157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8" name="Google Shape;1158;p70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70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70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70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1" name="Google Shape;1161;p70"/>
          <p:cNvCxnSpPr>
            <a:stCxn id="1150" idx="2"/>
            <a:endCxn id="1162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3" name="Google Shape;1163;p70"/>
          <p:cNvCxnSpPr>
            <a:stCxn id="1150" idx="3"/>
            <a:endCxn id="1164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5" name="Google Shape;1165;p70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70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6" name="Google Shape;1166;p70"/>
          <p:cNvCxnSpPr>
            <a:stCxn id="1153" idx="3"/>
            <a:endCxn id="1167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8" name="Google Shape;1168;p70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70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70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70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70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70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70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70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70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1177" name="Google Shape;1177;p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71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71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0" name="Google Shape;1180;p71"/>
          <p:cNvCxnSpPr>
            <a:stCxn id="1179" idx="2"/>
            <a:endCxn id="1181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2" name="Google Shape;1182;p71"/>
          <p:cNvCxnSpPr>
            <a:stCxn id="1178" idx="2"/>
            <a:endCxn id="1179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3" name="Google Shape;1183;p71"/>
          <p:cNvCxnSpPr>
            <a:stCxn id="1184" idx="2"/>
            <a:endCxn id="1178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5" name="Google Shape;1185;p71"/>
          <p:cNvCxnSpPr>
            <a:stCxn id="1178" idx="3"/>
            <a:endCxn id="1186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7" name="Google Shape;1187;p71"/>
          <p:cNvCxnSpPr>
            <a:stCxn id="1179" idx="3"/>
            <a:endCxn id="1188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9" name="Google Shape;1189;p71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71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71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71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2" name="Google Shape;1192;p71"/>
          <p:cNvCxnSpPr>
            <a:stCxn id="1181" idx="2"/>
            <a:endCxn id="1193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4" name="Google Shape;1194;p71"/>
          <p:cNvCxnSpPr>
            <a:stCxn id="1181" idx="3"/>
            <a:endCxn id="1195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6" name="Google Shape;1196;p71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71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7" name="Google Shape;1197;p71"/>
          <p:cNvCxnSpPr>
            <a:stCxn id="1184" idx="3"/>
            <a:endCxn id="1198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9" name="Google Shape;1199;p71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71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71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71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71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71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71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71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71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1208" name="Google Shape;1208;p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72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72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1" name="Google Shape;1211;p72"/>
          <p:cNvCxnSpPr>
            <a:stCxn id="1210" idx="2"/>
            <a:endCxn id="121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3" name="Google Shape;1213;p72"/>
          <p:cNvCxnSpPr>
            <a:stCxn id="1209" idx="2"/>
            <a:endCxn id="121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4" name="Google Shape;1214;p72"/>
          <p:cNvCxnSpPr>
            <a:stCxn id="1215" idx="2"/>
            <a:endCxn id="120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6" name="Google Shape;1216;p72"/>
          <p:cNvCxnSpPr>
            <a:stCxn id="1209" idx="3"/>
            <a:endCxn id="121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8" name="Google Shape;1218;p72"/>
          <p:cNvCxnSpPr>
            <a:stCxn id="1210" idx="3"/>
            <a:endCxn id="121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0" name="Google Shape;1220;p72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72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72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72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3" name="Google Shape;1223;p72"/>
          <p:cNvCxnSpPr>
            <a:stCxn id="1212" idx="2"/>
            <a:endCxn id="122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5" name="Google Shape;1225;p72"/>
          <p:cNvCxnSpPr>
            <a:stCxn id="1212" idx="3"/>
            <a:endCxn id="122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7" name="Google Shape;1227;p72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72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8" name="Google Shape;1228;p72"/>
          <p:cNvCxnSpPr>
            <a:stCxn id="1215" idx="3"/>
            <a:endCxn id="122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0" name="Google Shape;1230;p72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72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72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72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9" name="Google Shape;1219;p72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72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72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72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72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1239" name="Google Shape;1239;p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73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73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2" name="Google Shape;1242;p73"/>
          <p:cNvCxnSpPr>
            <a:stCxn id="1241" idx="2"/>
            <a:endCxn id="1243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4" name="Google Shape;1244;p73"/>
          <p:cNvCxnSpPr>
            <a:stCxn id="1240" idx="2"/>
            <a:endCxn id="1241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5" name="Google Shape;1245;p73"/>
          <p:cNvCxnSpPr>
            <a:stCxn id="1246" idx="2"/>
            <a:endCxn id="1240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7" name="Google Shape;1247;p73"/>
          <p:cNvCxnSpPr>
            <a:stCxn id="1240" idx="3"/>
            <a:endCxn id="1248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9" name="Google Shape;1249;p73"/>
          <p:cNvCxnSpPr>
            <a:stCxn id="1241" idx="3"/>
            <a:endCxn id="1250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1" name="Google Shape;1251;p73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73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73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3" name="Google Shape;1243;p73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4" name="Google Shape;1254;p73"/>
          <p:cNvCxnSpPr>
            <a:stCxn id="1243" idx="2"/>
            <a:endCxn id="1255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6" name="Google Shape;1256;p73"/>
          <p:cNvCxnSpPr>
            <a:stCxn id="1243" idx="3"/>
            <a:endCxn id="1257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8" name="Google Shape;1258;p73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73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9" name="Google Shape;1259;p73"/>
          <p:cNvCxnSpPr>
            <a:stCxn id="1246" idx="3"/>
            <a:endCxn id="1260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1" name="Google Shape;1261;p73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0" name="Google Shape;1260;p73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73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73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73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73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2" name="Google Shape;1262;p73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3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73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3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use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 statements to handle three or more options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use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/>
              <a:t> statement to handle all other cases or when input doesn't make sense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1270" name="Google Shape;1270;p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74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74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3" name="Google Shape;1273;p74"/>
          <p:cNvCxnSpPr>
            <a:stCxn id="1272" idx="2"/>
            <a:endCxn id="1274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5" name="Google Shape;1275;p74"/>
          <p:cNvCxnSpPr>
            <a:stCxn id="1271" idx="2"/>
            <a:endCxn id="1272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6" name="Google Shape;1276;p74"/>
          <p:cNvCxnSpPr>
            <a:stCxn id="1277" idx="2"/>
            <a:endCxn id="1271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8" name="Google Shape;1278;p74"/>
          <p:cNvCxnSpPr>
            <a:stCxn id="1271" idx="3"/>
            <a:endCxn id="1279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0" name="Google Shape;1280;p74"/>
          <p:cNvCxnSpPr>
            <a:stCxn id="1272" idx="3"/>
            <a:endCxn id="1281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2" name="Google Shape;1282;p74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74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74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4" name="Google Shape;1274;p74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5" name="Google Shape;1285;p74"/>
          <p:cNvCxnSpPr>
            <a:stCxn id="1274" idx="2"/>
            <a:endCxn id="1286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7" name="Google Shape;1287;p74"/>
          <p:cNvCxnSpPr>
            <a:stCxn id="1274" idx="3"/>
            <a:endCxn id="1288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9" name="Google Shape;1289;p74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74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0" name="Google Shape;1290;p74"/>
          <p:cNvCxnSpPr>
            <a:stCxn id="1277" idx="3"/>
            <a:endCxn id="1291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2" name="Google Shape;1292;p74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74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74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9" name="Google Shape;1279;p74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74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74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74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74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74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1301" name="Google Shape;1301;p7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75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75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4" name="Google Shape;1304;p75"/>
          <p:cNvCxnSpPr>
            <a:stCxn id="1303" idx="2"/>
            <a:endCxn id="1305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6" name="Google Shape;1306;p75"/>
          <p:cNvCxnSpPr>
            <a:stCxn id="1302" idx="2"/>
            <a:endCxn id="1303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7" name="Google Shape;1307;p75"/>
          <p:cNvCxnSpPr>
            <a:stCxn id="1308" idx="2"/>
            <a:endCxn id="1302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9" name="Google Shape;1309;p75"/>
          <p:cNvCxnSpPr>
            <a:stCxn id="1302" idx="3"/>
            <a:endCxn id="1310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1" name="Google Shape;1311;p75"/>
          <p:cNvCxnSpPr>
            <a:stCxn id="1303" idx="3"/>
            <a:endCxn id="1312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3" name="Google Shape;1313;p75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75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75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75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6" name="Google Shape;1316;p75"/>
          <p:cNvCxnSpPr>
            <a:stCxn id="1305" idx="2"/>
            <a:endCxn id="1317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8" name="Google Shape;1318;p75"/>
          <p:cNvCxnSpPr>
            <a:stCxn id="1305" idx="3"/>
            <a:endCxn id="1319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0" name="Google Shape;1320;p75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75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1" name="Google Shape;1321;p75"/>
          <p:cNvCxnSpPr>
            <a:stCxn id="1308" idx="3"/>
            <a:endCxn id="1322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3" name="Google Shape;1323;p75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75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75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75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75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75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75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75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75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1332" name="Google Shape;1332;p7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76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76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5" name="Google Shape;1335;p76"/>
          <p:cNvCxnSpPr>
            <a:stCxn id="1334" idx="2"/>
            <a:endCxn id="1336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7" name="Google Shape;1337;p76"/>
          <p:cNvCxnSpPr>
            <a:stCxn id="1333" idx="2"/>
            <a:endCxn id="1334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8" name="Google Shape;1338;p76"/>
          <p:cNvCxnSpPr>
            <a:stCxn id="1339" idx="2"/>
            <a:endCxn id="1333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0" name="Google Shape;1340;p76"/>
          <p:cNvCxnSpPr>
            <a:stCxn id="1333" idx="3"/>
            <a:endCxn id="1341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2" name="Google Shape;1342;p76"/>
          <p:cNvCxnSpPr>
            <a:stCxn id="1334" idx="3"/>
            <a:endCxn id="1343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4" name="Google Shape;1344;p76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76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76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76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7" name="Google Shape;1347;p76"/>
          <p:cNvCxnSpPr>
            <a:stCxn id="1336" idx="2"/>
            <a:endCxn id="1348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9" name="Google Shape;1349;p76"/>
          <p:cNvCxnSpPr>
            <a:stCxn id="1336" idx="3"/>
            <a:endCxn id="1350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1" name="Google Shape;1351;p76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76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2" name="Google Shape;1352;p76"/>
          <p:cNvCxnSpPr>
            <a:stCxn id="1339" idx="3"/>
            <a:endCxn id="1353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4" name="Google Shape;1354;p76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76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76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76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76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76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5" name="Google Shape;1355;p76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76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76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7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1363" name="Google Shape;1363;p7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77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77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6" name="Google Shape;1366;p77"/>
          <p:cNvCxnSpPr>
            <a:stCxn id="1365" idx="2"/>
            <a:endCxn id="1367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8" name="Google Shape;1368;p77"/>
          <p:cNvCxnSpPr>
            <a:stCxn id="1364" idx="2"/>
            <a:endCxn id="1365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9" name="Google Shape;1369;p77"/>
          <p:cNvCxnSpPr>
            <a:stCxn id="1370" idx="2"/>
            <a:endCxn id="1364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1" name="Google Shape;1371;p77"/>
          <p:cNvCxnSpPr>
            <a:stCxn id="1364" idx="3"/>
            <a:endCxn id="1372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3" name="Google Shape;1373;p77"/>
          <p:cNvCxnSpPr>
            <a:stCxn id="1365" idx="3"/>
            <a:endCxn id="1374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5" name="Google Shape;1375;p77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77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77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77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8" name="Google Shape;1378;p77"/>
          <p:cNvCxnSpPr>
            <a:stCxn id="1367" idx="2"/>
            <a:endCxn id="1379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0" name="Google Shape;1380;p77"/>
          <p:cNvCxnSpPr>
            <a:stCxn id="1367" idx="3"/>
            <a:endCxn id="1381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2" name="Google Shape;1382;p77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77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3" name="Google Shape;1383;p77"/>
          <p:cNvCxnSpPr>
            <a:stCxn id="1370" idx="3"/>
            <a:endCxn id="1384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5" name="Google Shape;1385;p77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4" name="Google Shape;1384;p77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77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77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77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1" name="Google Shape;1381;p77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77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77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77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8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78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95" name="Google Shape;1395;p78"/>
          <p:cNvCxnSpPr/>
          <p:nvPr/>
        </p:nvCxnSpPr>
        <p:spPr>
          <a:xfrm rot="10800000">
            <a:off x="5309475" y="2214425"/>
            <a:ext cx="0" cy="459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6" name="Google Shape;1396;p78"/>
          <p:cNvSpPr/>
          <p:nvPr/>
        </p:nvSpPr>
        <p:spPr>
          <a:xfrm>
            <a:off x="4877450" y="2677175"/>
            <a:ext cx="2396700" cy="7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always comes last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7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1398" name="Google Shape;1398;p7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78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0" name="Google Shape;1400;p78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1" name="Google Shape;1401;p78"/>
          <p:cNvCxnSpPr>
            <a:stCxn id="1400" idx="2"/>
            <a:endCxn id="140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3" name="Google Shape;1403;p78"/>
          <p:cNvCxnSpPr>
            <a:stCxn id="1399" idx="2"/>
            <a:endCxn id="140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4" name="Google Shape;1404;p78"/>
          <p:cNvCxnSpPr>
            <a:stCxn id="1405" idx="2"/>
            <a:endCxn id="139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6" name="Google Shape;1406;p78"/>
          <p:cNvCxnSpPr>
            <a:stCxn id="1399" idx="3"/>
            <a:endCxn id="140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8" name="Google Shape;1408;p78"/>
          <p:cNvCxnSpPr>
            <a:stCxn id="1400" idx="3"/>
            <a:endCxn id="140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0" name="Google Shape;1410;p78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78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78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78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3" name="Google Shape;1413;p78"/>
          <p:cNvCxnSpPr>
            <a:stCxn id="1402" idx="2"/>
            <a:endCxn id="141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5" name="Google Shape;1415;p78"/>
          <p:cNvCxnSpPr>
            <a:stCxn id="1402" idx="3"/>
            <a:endCxn id="141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7" name="Google Shape;1417;p78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78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8" name="Google Shape;1418;p78"/>
          <p:cNvCxnSpPr>
            <a:stCxn id="1405" idx="3"/>
            <a:endCxn id="141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0" name="Google Shape;1420;p78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9" name="Google Shape;1419;p78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78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78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78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78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9"/>
          <p:cNvSpPr/>
          <p:nvPr/>
        </p:nvSpPr>
        <p:spPr>
          <a:xfrm>
            <a:off x="4877450" y="2677175"/>
            <a:ext cx="2396700" cy="7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means: only if everything else above it is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then do the statement below.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p7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1427" name="Google Shape;1427;p7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79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9" name="Google Shape;1429;p79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0" name="Google Shape;1430;p79"/>
          <p:cNvCxnSpPr>
            <a:stCxn id="1429" idx="2"/>
            <a:endCxn id="1431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2" name="Google Shape;1432;p79"/>
          <p:cNvCxnSpPr>
            <a:stCxn id="1428" idx="2"/>
            <a:endCxn id="1429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3" name="Google Shape;1433;p79"/>
          <p:cNvCxnSpPr>
            <a:stCxn id="1434" idx="2"/>
            <a:endCxn id="1428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5" name="Google Shape;1435;p79"/>
          <p:cNvCxnSpPr>
            <a:stCxn id="1428" idx="3"/>
            <a:endCxn id="1436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7" name="Google Shape;1437;p79"/>
          <p:cNvCxnSpPr>
            <a:stCxn id="1429" idx="3"/>
            <a:endCxn id="1438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9" name="Google Shape;1439;p79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79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79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79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2" name="Google Shape;1442;p79"/>
          <p:cNvCxnSpPr>
            <a:stCxn id="1431" idx="2"/>
            <a:endCxn id="1443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4" name="Google Shape;1444;p79"/>
          <p:cNvCxnSpPr>
            <a:stCxn id="1431" idx="3"/>
            <a:endCxn id="1445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6" name="Google Shape;1446;p79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79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7" name="Google Shape;1447;p79"/>
          <p:cNvCxnSpPr>
            <a:stCxn id="1434" idx="3"/>
            <a:endCxn id="1448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9" name="Google Shape;1449;p79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8" name="Google Shape;1448;p79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79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6" name="Google Shape;1436;p79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79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79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79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79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52" name="Google Shape;1452;p79"/>
          <p:cNvCxnSpPr/>
          <p:nvPr/>
        </p:nvCxnSpPr>
        <p:spPr>
          <a:xfrm rot="10800000">
            <a:off x="5309475" y="2214425"/>
            <a:ext cx="0" cy="459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1458" name="Google Shape;1458;p8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80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80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1" name="Google Shape;1461;p80"/>
          <p:cNvCxnSpPr>
            <a:stCxn id="1460" idx="2"/>
            <a:endCxn id="146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3" name="Google Shape;1463;p80"/>
          <p:cNvCxnSpPr>
            <a:stCxn id="1459" idx="2"/>
            <a:endCxn id="146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4" name="Google Shape;1464;p80"/>
          <p:cNvCxnSpPr>
            <a:stCxn id="1465" idx="2"/>
            <a:endCxn id="145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6" name="Google Shape;1466;p80"/>
          <p:cNvCxnSpPr>
            <a:stCxn id="1459" idx="3"/>
            <a:endCxn id="146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8" name="Google Shape;1468;p80"/>
          <p:cNvCxnSpPr>
            <a:stCxn id="1460" idx="3"/>
            <a:endCxn id="146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0" name="Google Shape;1470;p80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80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80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80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3" name="Google Shape;1473;p80"/>
          <p:cNvCxnSpPr>
            <a:stCxn id="1462" idx="2"/>
            <a:endCxn id="147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5" name="Google Shape;1475;p80"/>
          <p:cNvCxnSpPr>
            <a:stCxn id="1462" idx="3"/>
            <a:endCxn id="147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7" name="Google Shape;1477;p80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80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8" name="Google Shape;1478;p80"/>
          <p:cNvCxnSpPr>
            <a:stCxn id="1465" idx="3"/>
            <a:endCxn id="147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0" name="Google Shape;1480;p80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80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80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80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80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80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80"/>
          <p:cNvSpPr/>
          <p:nvPr/>
        </p:nvSpPr>
        <p:spPr>
          <a:xfrm>
            <a:off x="4877450" y="2677175"/>
            <a:ext cx="2396700" cy="7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means: </a:t>
            </a:r>
            <a:r>
              <a:rPr lang="en" sz="1200" b="1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only if everything else above it is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then do the statement below.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80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80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84" name="Google Shape;1484;p80"/>
          <p:cNvCxnSpPr/>
          <p:nvPr/>
        </p:nvCxnSpPr>
        <p:spPr>
          <a:xfrm rot="10800000">
            <a:off x="5309475" y="2214425"/>
            <a:ext cx="0" cy="459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81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81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1" name="Google Shape;1491;p81"/>
          <p:cNvSpPr txBox="1"/>
          <p:nvPr/>
        </p:nvSpPr>
        <p:spPr>
          <a:xfrm>
            <a:off x="7321275" y="225450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8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1493" name="Google Shape;1493;p8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81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81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6" name="Google Shape;1496;p81"/>
          <p:cNvCxnSpPr>
            <a:stCxn id="1495" idx="2"/>
            <a:endCxn id="1497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8" name="Google Shape;1498;p81"/>
          <p:cNvCxnSpPr>
            <a:stCxn id="1494" idx="2"/>
            <a:endCxn id="1495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9" name="Google Shape;1499;p81"/>
          <p:cNvCxnSpPr>
            <a:stCxn id="1500" idx="2"/>
            <a:endCxn id="1494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1" name="Google Shape;1501;p81"/>
          <p:cNvCxnSpPr>
            <a:stCxn id="1494" idx="3"/>
            <a:endCxn id="1502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3" name="Google Shape;1503;p81"/>
          <p:cNvCxnSpPr>
            <a:stCxn id="1495" idx="3"/>
            <a:endCxn id="1504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5" name="Google Shape;1505;p81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81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81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81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8" name="Google Shape;1508;p81"/>
          <p:cNvCxnSpPr>
            <a:stCxn id="1497" idx="2"/>
            <a:endCxn id="1509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0" name="Google Shape;1510;p81"/>
          <p:cNvCxnSpPr>
            <a:stCxn id="1497" idx="3"/>
            <a:endCxn id="1511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2" name="Google Shape;1512;p81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81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3" name="Google Shape;1513;p81"/>
          <p:cNvCxnSpPr>
            <a:stCxn id="1500" idx="3"/>
            <a:endCxn id="1514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5" name="Google Shape;1515;p81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81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81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2" name="Google Shape;1502;p81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81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81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6" name="Google Shape;1516;p81"/>
          <p:cNvSpPr txBox="1"/>
          <p:nvPr/>
        </p:nvSpPr>
        <p:spPr>
          <a:xfrm>
            <a:off x="7321275" y="644550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81"/>
          <p:cNvSpPr txBox="1"/>
          <p:nvPr/>
        </p:nvSpPr>
        <p:spPr>
          <a:xfrm>
            <a:off x="7321275" y="1063650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81"/>
          <p:cNvSpPr txBox="1"/>
          <p:nvPr/>
        </p:nvSpPr>
        <p:spPr>
          <a:xfrm>
            <a:off x="7321275" y="1482750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81"/>
          <p:cNvSpPr/>
          <p:nvPr/>
        </p:nvSpPr>
        <p:spPr>
          <a:xfrm>
            <a:off x="4877450" y="2677175"/>
            <a:ext cx="2396700" cy="7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means: </a:t>
            </a:r>
            <a:r>
              <a:rPr lang="en" sz="1200" b="1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only if everything else above it is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then do the statement below.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0" name="Google Shape;1520;p81"/>
          <p:cNvCxnSpPr/>
          <p:nvPr/>
        </p:nvCxnSpPr>
        <p:spPr>
          <a:xfrm rot="10800000">
            <a:off x="5309475" y="2214425"/>
            <a:ext cx="0" cy="459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1526" name="Google Shape;1526;p8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82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82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9" name="Google Shape;1529;p82"/>
          <p:cNvCxnSpPr>
            <a:stCxn id="1528" idx="2"/>
            <a:endCxn id="1530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1" name="Google Shape;1531;p82"/>
          <p:cNvCxnSpPr>
            <a:stCxn id="1527" idx="2"/>
            <a:endCxn id="1528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2" name="Google Shape;1532;p82"/>
          <p:cNvCxnSpPr>
            <a:stCxn id="1533" idx="2"/>
            <a:endCxn id="1527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4" name="Google Shape;1534;p82"/>
          <p:cNvCxnSpPr>
            <a:stCxn id="1527" idx="3"/>
            <a:endCxn id="1535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6" name="Google Shape;1536;p82"/>
          <p:cNvCxnSpPr>
            <a:stCxn id="1528" idx="3"/>
            <a:endCxn id="1537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8" name="Google Shape;1538;p82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82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82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82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1" name="Google Shape;1541;p82"/>
          <p:cNvCxnSpPr>
            <a:stCxn id="1530" idx="2"/>
            <a:endCxn id="1542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3" name="Google Shape;1543;p82"/>
          <p:cNvCxnSpPr>
            <a:stCxn id="1530" idx="3"/>
            <a:endCxn id="1544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5" name="Google Shape;1545;p82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82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6" name="Google Shape;1546;p82"/>
          <p:cNvCxnSpPr>
            <a:stCxn id="1533" idx="3"/>
            <a:endCxn id="1547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8" name="Google Shape;1548;p82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82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82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5" name="Google Shape;1535;p82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7" name="Google Shape;1537;p82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4" name="Google Shape;1544;p82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82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82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83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83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57" name="Google Shape;1557;p83"/>
          <p:cNvCxnSpPr/>
          <p:nvPr/>
        </p:nvCxnSpPr>
        <p:spPr>
          <a:xfrm rot="10800000">
            <a:off x="5309475" y="2214425"/>
            <a:ext cx="0" cy="459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8" name="Google Shape;1558;p83"/>
          <p:cNvSpPr/>
          <p:nvPr/>
        </p:nvSpPr>
        <p:spPr>
          <a:xfrm>
            <a:off x="4877450" y="2677175"/>
            <a:ext cx="2396700" cy="7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Remember,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all optional!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9" name="Google Shape;1559;p8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pic>
        <p:nvPicPr>
          <p:cNvPr id="1560" name="Google Shape;1560;p8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83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83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3" name="Google Shape;1563;p83"/>
          <p:cNvCxnSpPr>
            <a:stCxn id="1562" idx="2"/>
            <a:endCxn id="1564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5" name="Google Shape;1565;p83"/>
          <p:cNvCxnSpPr>
            <a:stCxn id="1561" idx="2"/>
            <a:endCxn id="1562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6" name="Google Shape;1566;p83"/>
          <p:cNvCxnSpPr>
            <a:stCxn id="1567" idx="2"/>
            <a:endCxn id="1561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8" name="Google Shape;1568;p83"/>
          <p:cNvCxnSpPr>
            <a:stCxn id="1561" idx="3"/>
            <a:endCxn id="1569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0" name="Google Shape;1570;p83"/>
          <p:cNvCxnSpPr>
            <a:stCxn id="1562" idx="3"/>
            <a:endCxn id="1571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2" name="Google Shape;1572;p83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3" name="Google Shape;1573;p83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83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4" name="Google Shape;1564;p83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5" name="Google Shape;1575;p83"/>
          <p:cNvCxnSpPr>
            <a:stCxn id="1564" idx="2"/>
            <a:endCxn id="1576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83"/>
          <p:cNvCxnSpPr>
            <a:stCxn id="1564" idx="3"/>
            <a:endCxn id="1578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9" name="Google Shape;1579;p83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83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0" name="Google Shape;1580;p83"/>
          <p:cNvCxnSpPr>
            <a:stCxn id="1567" idx="3"/>
            <a:endCxn id="1581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83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83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83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9" name="Google Shape;1569;p83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1" name="Google Shape;1571;p83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83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Reference Sheet</a:t>
            </a:r>
            <a:endParaRPr/>
          </a:p>
        </p:txBody>
      </p:sp>
      <p:pic>
        <p:nvPicPr>
          <p:cNvPr id="159" name="Google Shape;159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1076" b="1085"/>
          <a:stretch/>
        </p:blipFill>
        <p:spPr>
          <a:xfrm>
            <a:off x="1992475" y="857163"/>
            <a:ext cx="3265150" cy="40780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0" name="Google Shape;160;p3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1" name="Google Shape;161;p3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2" name="Google Shape;162;p30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30"/>
          <p:cNvGrpSpPr/>
          <p:nvPr/>
        </p:nvGrpSpPr>
        <p:grpSpPr>
          <a:xfrm>
            <a:off x="5745125" y="475833"/>
            <a:ext cx="2659225" cy="2960217"/>
            <a:chOff x="6173075" y="716158"/>
            <a:chExt cx="2659225" cy="2960217"/>
          </a:xfrm>
        </p:grpSpPr>
        <p:pic>
          <p:nvPicPr>
            <p:cNvPr id="164" name="Google Shape;164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30"/>
            <p:cNvSpPr txBox="1"/>
            <p:nvPr/>
          </p:nvSpPr>
          <p:spPr>
            <a:xfrm>
              <a:off x="6431237" y="1467488"/>
              <a:ext cx="2142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Python Reference Sheet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30"/>
            <p:cNvSpPr txBox="1"/>
            <p:nvPr/>
          </p:nvSpPr>
          <p:spPr>
            <a:xfrm>
              <a:off x="6184175" y="1861075"/>
              <a:ext cx="24984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Print it out and use it!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u="sng" dirty="0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Get it online.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(</a:t>
              </a:r>
              <a:r>
                <a:rPr lang="en" sz="1200" u="sng" dirty="0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Microsoft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84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84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9" name="Google Shape;1589;p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1590" name="Google Shape;1590;p8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84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84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3" name="Google Shape;1593;p84"/>
          <p:cNvCxnSpPr>
            <a:stCxn id="1592" idx="2"/>
            <a:endCxn id="1594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5" name="Google Shape;1595;p84"/>
          <p:cNvCxnSpPr>
            <a:stCxn id="1591" idx="2"/>
            <a:endCxn id="1592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6" name="Google Shape;1596;p84"/>
          <p:cNvCxnSpPr>
            <a:stCxn id="1597" idx="2"/>
            <a:endCxn id="1591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84"/>
          <p:cNvCxnSpPr>
            <a:stCxn id="1591" idx="3"/>
            <a:endCxn id="1599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84"/>
          <p:cNvCxnSpPr>
            <a:stCxn id="1592" idx="3"/>
            <a:endCxn id="1601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2" name="Google Shape;1602;p84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84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84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84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5" name="Google Shape;1605;p84"/>
          <p:cNvCxnSpPr>
            <a:stCxn id="1594" idx="2"/>
            <a:endCxn id="1606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7" name="Google Shape;1607;p84"/>
          <p:cNvCxnSpPr>
            <a:stCxn id="1594" idx="3"/>
            <a:endCxn id="1608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9" name="Google Shape;1609;p84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84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0" name="Google Shape;1610;p84"/>
          <p:cNvCxnSpPr>
            <a:stCxn id="1597" idx="3"/>
            <a:endCxn id="1611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2" name="Google Shape;1612;p84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84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6" name="Google Shape;1606;p84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84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84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84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Win a Car!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18" name="Google Shape;1618;p8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619" name="Google Shape;1619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20" name="Google Shape;1620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21" name="Google Shape;1621;p8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22" name="Google Shape;162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85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4" name="Google Shape;1624;p85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03.01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Win a Car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5" name="Google Shape;1625;p85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626" name="Google Shape;1626;p8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7" name="Google Shape;1627;p8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8" name="Google Shape;1628;p85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hint: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9" name="Google Shape;1629;p85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Need some help?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Have a look at slide 58 for a similar program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0" name="Google Shape;1630;p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800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Your solar system!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36" name="Google Shape;1636;p8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637" name="Google Shape;1637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38" name="Google Shape;1638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39" name="Google Shape;1639;p8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0" name="Google Shape;164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p86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86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03.02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Your Solar System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3" name="Google Shape;1643;p86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644" name="Google Shape;1644;p8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5" name="Google Shape;1645;p8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6" name="Google Shape;1646;p86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hint: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47" name="Google Shape;1647;p86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Need some help?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Check out the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cheat sheet</a:t>
            </a: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8" name="Google Shape;1648;p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4800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In the Burrows!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54" name="Google Shape;1654;p8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655" name="Google Shape;1655;p8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56" name="Google Shape;1656;p8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57" name="Google Shape;1657;p8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8" name="Google Shape;1658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87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0" name="Google Shape;1660;p87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03.03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In the Burrows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61" name="Google Shape;1661;p87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662" name="Google Shape;1662;p8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3" name="Google Shape;1663;p8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4" name="Google Shape;1664;p87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Tutorial Video: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65" name="Google Shape;1665;p87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Need some help?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Watch the tutorial video.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6" name="Google Shape;1666;p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6126" y="1771776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1" name="Google Shape;1671;p8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1673" name="Google Shape;1673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5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 b="1" dirty="0"/>
              <a:t>:</a:t>
            </a:r>
            <a:r>
              <a:rPr lang="en" sz="1600" dirty="0"/>
              <a:t> 	A statement that means only if everything above is </a:t>
            </a: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600" dirty="0"/>
              <a:t>,</a:t>
            </a:r>
            <a:br>
              <a:rPr lang="en" sz="1600" dirty="0"/>
            </a:br>
            <a:r>
              <a:rPr lang="en" sz="1600" dirty="0"/>
              <a:t>		do the following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600" b="1" dirty="0"/>
              <a:t>:</a:t>
            </a:r>
            <a:r>
              <a:rPr lang="en" sz="1600" dirty="0"/>
              <a:t>	If the statement above is false, check if this is </a:t>
            </a: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4" name="Google Shape;1674;p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680" name="Google Shape;1680;p8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 statements allow us to handle three or more options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/>
              <a:t> statement is useful to handle all other cases or when the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doesn't make sense</a:t>
            </a:r>
            <a:endParaRPr/>
          </a:p>
        </p:txBody>
      </p:sp>
      <p:sp>
        <p:nvSpPr>
          <p:cNvPr id="1682" name="Google Shape;1682;p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88" name="Google Shape;1688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1689" name="Google Shape;1689;p9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690" name="Google Shape;169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2" name="Google Shape;1692;p9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93" name="Google Shape;1693;p9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94" name="Google Shape;1694;p90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91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01" name="Google Shape;1701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Images, in order of appearance:</a:t>
            </a:r>
            <a:endParaRPr sz="14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Award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Good Ware</a:t>
            </a:r>
            <a:r>
              <a:rPr lang="en" sz="1000"/>
              <a:t> on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Solar System Features Eight Planets</a:t>
            </a:r>
            <a:r>
              <a:rPr lang="en" sz="1000"/>
              <a:t>" from </a:t>
            </a:r>
            <a:r>
              <a:rPr lang="en" sz="10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NASA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Mouse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702" name="Google Shape;1702;p9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latin typeface="Francois One"/>
                <a:ea typeface="Francois One"/>
                <a:cs typeface="Francois One"/>
                <a:sym typeface="Francois One"/>
              </a:rPr>
              <a:t>67</a:t>
            </a:fld>
            <a:endParaRPr b="1">
              <a:solidFill>
                <a:srgbClr val="0C2A4A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03" name="Google Shape;1703;p9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704" name="Google Shape;1704;p91"/>
          <p:cNvPicPr preferRelativeResize="0"/>
          <p:nvPr/>
        </p:nvPicPr>
        <p:blipFill rotWithShape="1">
          <a:blip r:embed="rId12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Academy Awards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2074350" y="3896800"/>
            <a:ext cx="49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Click here to answer this Oscars Award trivia!</a:t>
            </a:r>
            <a:endParaRPr dirty="0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800" y="1092300"/>
            <a:ext cx="2610400" cy="26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5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statements for multiple options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86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previous course, we learned about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dirty="0"/>
              <a:t> statements and how to control what happens when the expression was either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dirty="0"/>
              <a:t> or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Notice that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Academy Awards quiz</a:t>
            </a:r>
            <a:r>
              <a:rPr lang="en" dirty="0"/>
              <a:t> can do something more complicated:</a:t>
            </a:r>
            <a:endParaRPr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Did you notice how it could </a:t>
            </a:r>
            <a:r>
              <a:rPr lang="en" sz="1600" dirty="0" err="1"/>
              <a:t>recognise</a:t>
            </a:r>
            <a:r>
              <a:rPr lang="en" sz="1600" dirty="0"/>
              <a:t> more than two different types of responses (a, b, c, or d)?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Did you notice that if you type a response that it doesn't understand, it can display an error message? (Try typing e or another answer that isn't a, b, c, or d)</a:t>
            </a:r>
            <a:endParaRPr sz="16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is it useful to be able to accept more than two responses?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could you build if you could accept more than two responses?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6773100" y="423575"/>
            <a:ext cx="205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Click here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for more info on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statements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11" y="39282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statements for multiple options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86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is it useful to be able to accept more than two responses?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Video games - direction, picking up objects, choosing what to do next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Changing the radio in your car - more than two radio stations!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Choosing a show on Netflix</a:t>
            </a:r>
            <a:br>
              <a:rPr lang="en" sz="1600"/>
            </a:br>
            <a:endParaRPr sz="16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could you build if you could accept more than two responses?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Streaming sites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Remote controls 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Online stores</a:t>
            </a:r>
            <a:endParaRPr sz="1600"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/>
          <p:nvPr/>
        </p:nvSpPr>
        <p:spPr>
          <a:xfrm>
            <a:off x="6773100" y="423575"/>
            <a:ext cx="205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Click here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for more info on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statements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11" y="39282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5851</Words>
  <Application>Microsoft Macintosh PowerPoint</Application>
  <PresentationFormat>On-screen Show (16:9)</PresentationFormat>
  <Paragraphs>1029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Francois One</vt:lpstr>
      <vt:lpstr>Roboto Mono</vt:lpstr>
      <vt:lpstr>Courier New</vt:lpstr>
      <vt:lpstr>Roboto</vt:lpstr>
      <vt:lpstr>Simple Light</vt:lpstr>
      <vt:lpstr>Simple Light</vt:lpstr>
      <vt:lpstr>Lesson 3</vt:lpstr>
      <vt:lpstr>Previously, on CS in Schools...</vt:lpstr>
      <vt:lpstr>Previously, on CS in Schools...</vt:lpstr>
      <vt:lpstr>Previously, on CS in Schools...</vt:lpstr>
      <vt:lpstr>Learning objectives</vt:lpstr>
      <vt:lpstr>Python Reference Sheet</vt:lpstr>
      <vt:lpstr>Activity: Academy Awards</vt:lpstr>
      <vt:lpstr>if statements for multiple options</vt:lpstr>
      <vt:lpstr>if statements for multiple options</vt:lpstr>
      <vt:lpstr>Trivia Responses</vt:lpstr>
      <vt:lpstr>Recap of Flowcharts</vt:lpstr>
      <vt:lpstr>Summary of flowchart symbols </vt:lpstr>
      <vt:lpstr>Constructing The Trivia Program's Flowchart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if, elif, and else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Win a Car!</vt:lpstr>
      <vt:lpstr>Activity: Your solar system!</vt:lpstr>
      <vt:lpstr>Activity: In the Burrows!</vt:lpstr>
      <vt:lpstr>Glossary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cp:lastModifiedBy>Ricardo Proença</cp:lastModifiedBy>
  <cp:revision>2</cp:revision>
  <dcterms:modified xsi:type="dcterms:W3CDTF">2024-05-16T08:52:38Z</dcterms:modified>
</cp:coreProperties>
</file>