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39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65"/>
    </p:embeddedFont>
    <p:embeddedFont>
      <p:font typeface="Roboto" panose="02000000000000000000" pitchFamily="2" charset="0"/>
      <p:regular r:id="rId66"/>
      <p:bold r:id="rId67"/>
      <p:italic r:id="rId68"/>
      <p:boldItalic r:id="rId69"/>
    </p:embeddedFont>
    <p:embeddedFont>
      <p:font typeface="Roboto Mono" pitchFamily="49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C22324-80A1-478E-B66B-D5C978F90ACB}">
  <a:tblStyle styleId="{08C22324-80A1-478E-B66B-D5C978F90A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3"/>
    <p:restoredTop sz="94737"/>
  </p:normalViewPr>
  <p:slideViewPr>
    <p:cSldViewPr snapToGrid="0">
      <p:cViewPr varScale="1">
        <p:scale>
          <a:sx n="85" d="100"/>
          <a:sy n="85" d="100"/>
        </p:scale>
        <p:origin x="192" y="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2.fntdata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c120d8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c120d8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f36599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f36599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f365997a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f365997a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365997a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365997a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f365997a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f365997a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365997a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365997a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f365997a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f365997a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f365997a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f365997a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f365997a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f365997a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f365997a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f365997a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f365997a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f365997a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97fd80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97fd80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randint(1, 20)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f365997a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f365997a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f365997a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f365997a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f365997a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f365997a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2c2eceac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2c2eceac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2c2eceac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2c2eceac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e97fd80e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e97fd80e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f365997a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f365997a9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f365997a9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f365997a9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3ed2735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3ed2735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f365997a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f365997a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97fd80ec_0_6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97fd80ec_0_6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3ed2735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3ed27355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3ed27355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3ed27355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3ed2735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3ed27355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3ed27355c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3ed27355c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3ed27355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3ed27355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3ed27355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3ed27355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3ed27355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3ed27355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3ed27355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3ed27355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4bbc3116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4bbc3116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4bbc3116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04bbc3116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3ed27355c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3ed27355c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4bbc3116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4bbc3116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04bbc3116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04bbc3116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3ed27355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53ed27355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3ed27355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3ed27355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ed27355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ed27355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3ed27355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3ed27355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3ed27355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3ed27355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3ed27355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3ed27355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3ed27355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3ed27355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3ed27355c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3ed27355c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ed27355c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3ed27355c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cd892d7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0cd892d7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3ed27355c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3ed27355c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3ed27355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3ed27355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3ed27355c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3ed27355c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3ed27355c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3ed27355c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53ed27355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53ed27355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3ed27355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3ed27355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3ed27355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3ed27355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4bbc3116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4bbc3116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53ed27355c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53ed27355c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97fd80e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97fd80e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de82d259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de82d259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9e97fd8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9e97fd8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12808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12808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f365997a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f365997a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fc2d6274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fc2d6274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s://replit.com/@ricproenca/0601-Whisper-in-the-Library#README.md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eplit.com/@ricproenca/0602d-All-About-Me" TargetMode="Externa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s://replit.com/@ricproenca/0602-Secret-Code-Word#README.md" TargetMode="Externa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eplit.com/@ricproenca/0603d-Moods" TargetMode="Externa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hyperlink" Target="https://replit.com/@ricproenca/0603-Favourite-Food#README.md" TargetMode="Externa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svg/static/icons/svg/3659/3659864.svg" TargetMode="External"/><Relationship Id="rId13" Type="http://schemas.openxmlformats.org/officeDocument/2006/relationships/hyperlink" Target="https://www.flaticon.com/authors/wanicon" TargetMode="External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www.flaticon.com/" TargetMode="External"/><Relationship Id="rId12" Type="http://schemas.openxmlformats.org/officeDocument/2006/relationships/hyperlink" Target="https://www.flaticon.com/svg/static/icons/svg/2921/2921822.svg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freepik" TargetMode="External"/><Relationship Id="rId11" Type="http://schemas.openxmlformats.org/officeDocument/2006/relationships/hyperlink" Target="https://www.flaticon.com/authors/eucalyp" TargetMode="External"/><Relationship Id="rId5" Type="http://schemas.openxmlformats.org/officeDocument/2006/relationships/hyperlink" Target="https://www.flaticon.com/svg/static/icons/svg/3160/3160641.svg" TargetMode="External"/><Relationship Id="rId10" Type="http://schemas.openxmlformats.org/officeDocument/2006/relationships/hyperlink" Target="https://www.flaticon.com/svg/static/icons/svg/2857/2857714.svg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flaticon.com/svg/static/icons/svg/3260/3260722.svg" TargetMode="External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hyperlink" Target="https://duari132.github.io/6iec-intermediate-coding/Python-Reference-Shee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eplit.com/@ricproenca/0601d-Speak-Louder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6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Functions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/>
          <p:nvPr/>
        </p:nvSpPr>
        <p:spPr>
          <a:xfrm>
            <a:off x="6460525" y="1690775"/>
            <a:ext cx="10413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</a:t>
            </a:r>
            <a:r>
              <a:rPr lang="en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1800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piece of code that operates on the object to the left of the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symbol.</a:t>
            </a:r>
            <a:endParaRPr sz="1800">
              <a:solidFill>
                <a:srgbClr val="F1C23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6460525" y="1690775"/>
            <a:ext cx="1041300" cy="2403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/>
          <p:nvPr/>
        </p:nvSpPr>
        <p:spPr>
          <a:xfrm>
            <a:off x="827575" y="873200"/>
            <a:ext cx="827700" cy="2403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5659625" y="1690775"/>
            <a:ext cx="7200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3761"/>
              </a:solidFill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2269650" y="1148875"/>
            <a:ext cx="6771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376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6"/>
          <p:cNvCxnSpPr>
            <a:stCxn id="223" idx="3"/>
          </p:cNvCxnSpPr>
          <p:nvPr/>
        </p:nvCxnSpPr>
        <p:spPr>
          <a:xfrm>
            <a:off x="4181450" y="1240975"/>
            <a:ext cx="1077600" cy="120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36"/>
          <p:cNvSpPr/>
          <p:nvPr/>
        </p:nvSpPr>
        <p:spPr>
          <a:xfrm>
            <a:off x="5317450" y="1233575"/>
            <a:ext cx="757500" cy="2403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case,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speech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string object and it came from here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5668525" y="1690775"/>
            <a:ext cx="18333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the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checks if the string to the left of the </a:t>
            </a:r>
            <a:r>
              <a:rPr lang="en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in ALL UPPERCASE.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/>
          <p:nvPr/>
        </p:nvSpPr>
        <p:spPr>
          <a:xfrm>
            <a:off x="5668525" y="1690775"/>
            <a:ext cx="18333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will only produce 2 results: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we check the result here, in the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7527325" y="1690775"/>
            <a:ext cx="10413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/>
          <p:nvPr/>
        </p:nvSpPr>
        <p:spPr>
          <a:xfrm>
            <a:off x="1477200" y="1022775"/>
            <a:ext cx="21411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0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5312575" y="1690775"/>
            <a:ext cx="32562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this whole line is checking if the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speech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string is all in UPPERCASE.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5312575" y="1690775"/>
            <a:ext cx="32562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/>
          <p:nvPr/>
        </p:nvSpPr>
        <p:spPr>
          <a:xfrm>
            <a:off x="199475" y="2836975"/>
            <a:ext cx="4282200" cy="1683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Object.</a:t>
            </a:r>
            <a:r>
              <a:rPr lang="en" sz="2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405300" y="567175"/>
            <a:ext cx="3776100" cy="63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review of methods again...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2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42"/>
          <p:cNvSpPr/>
          <p:nvPr/>
        </p:nvSpPr>
        <p:spPr>
          <a:xfrm>
            <a:off x="199475" y="2836975"/>
            <a:ext cx="4282200" cy="1683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Object.</a:t>
            </a:r>
            <a:r>
              <a:rPr lang="en" sz="2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42"/>
          <p:cNvCxnSpPr>
            <a:stCxn id="288" idx="2"/>
          </p:cNvCxnSpPr>
          <p:nvPr/>
        </p:nvCxnSpPr>
        <p:spPr>
          <a:xfrm flipH="1">
            <a:off x="2892650" y="1290350"/>
            <a:ext cx="528300" cy="2176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42"/>
          <p:cNvSpPr/>
          <p:nvPr/>
        </p:nvSpPr>
        <p:spPr>
          <a:xfrm>
            <a:off x="2445850" y="364850"/>
            <a:ext cx="1950000" cy="92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where the name of the method goes.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3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199475" y="2836975"/>
            <a:ext cx="4282200" cy="1683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Object.</a:t>
            </a:r>
            <a:r>
              <a:rPr lang="en" sz="2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43"/>
          <p:cNvCxnSpPr>
            <a:stCxn id="300" idx="2"/>
          </p:cNvCxnSpPr>
          <p:nvPr/>
        </p:nvCxnSpPr>
        <p:spPr>
          <a:xfrm>
            <a:off x="1348200" y="1551050"/>
            <a:ext cx="57900" cy="18483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3"/>
          <p:cNvCxnSpPr/>
          <p:nvPr/>
        </p:nvCxnSpPr>
        <p:spPr>
          <a:xfrm flipH="1">
            <a:off x="2892650" y="1290350"/>
            <a:ext cx="528300" cy="2176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3"/>
          <p:cNvSpPr/>
          <p:nvPr/>
        </p:nvSpPr>
        <p:spPr>
          <a:xfrm>
            <a:off x="2445850" y="364850"/>
            <a:ext cx="1950000" cy="92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where the name of the method goes.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439050" y="104150"/>
            <a:ext cx="1818300" cy="144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variable or object that the method acts 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37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we type in the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_____________</a:t>
            </a:r>
            <a:r>
              <a:rPr lang="en"/>
              <a:t> (blanks) to generate a random number between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/>
              <a:t>?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2433675" y="2112175"/>
            <a:ext cx="4282200" cy="2235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600">
              <a:solidFill>
                <a:schemeClr val="dk1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rand_num = _____________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(rand_num)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199475" y="2836975"/>
            <a:ext cx="4282200" cy="1683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Object.</a:t>
            </a:r>
            <a:r>
              <a:rPr lang="en" sz="2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4"/>
          <p:cNvCxnSpPr/>
          <p:nvPr/>
        </p:nvCxnSpPr>
        <p:spPr>
          <a:xfrm>
            <a:off x="1348200" y="1551050"/>
            <a:ext cx="57900" cy="18483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44"/>
          <p:cNvCxnSpPr/>
          <p:nvPr/>
        </p:nvCxnSpPr>
        <p:spPr>
          <a:xfrm flipH="1">
            <a:off x="2892650" y="1290350"/>
            <a:ext cx="528300" cy="2176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p44"/>
          <p:cNvSpPr/>
          <p:nvPr/>
        </p:nvSpPr>
        <p:spPr>
          <a:xfrm>
            <a:off x="2445850" y="364850"/>
            <a:ext cx="1950000" cy="92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where the name of the method goes.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439050" y="104150"/>
            <a:ext cx="1818300" cy="144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variable or object that the method acts 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4"/>
          <p:cNvSpPr/>
          <p:nvPr/>
        </p:nvSpPr>
        <p:spPr>
          <a:xfrm>
            <a:off x="920000" y="1794450"/>
            <a:ext cx="2714100" cy="66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example…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5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45"/>
          <p:cNvSpPr/>
          <p:nvPr/>
        </p:nvSpPr>
        <p:spPr>
          <a:xfrm>
            <a:off x="199475" y="2836975"/>
            <a:ext cx="4282200" cy="1683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speech.</a:t>
            </a:r>
            <a:r>
              <a:rPr lang="en" sz="2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26" name="Google Shape;326;p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45"/>
          <p:cNvCxnSpPr/>
          <p:nvPr/>
        </p:nvCxnSpPr>
        <p:spPr>
          <a:xfrm>
            <a:off x="1348200" y="1551050"/>
            <a:ext cx="57900" cy="18483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2892650" y="1290350"/>
            <a:ext cx="528300" cy="2176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45"/>
          <p:cNvSpPr/>
          <p:nvPr/>
        </p:nvSpPr>
        <p:spPr>
          <a:xfrm>
            <a:off x="2445850" y="364850"/>
            <a:ext cx="1950000" cy="92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where the name of the method goes.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5"/>
          <p:cNvSpPr/>
          <p:nvPr/>
        </p:nvSpPr>
        <p:spPr>
          <a:xfrm>
            <a:off x="439050" y="104150"/>
            <a:ext cx="1818300" cy="144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variable or object that the method acts 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920000" y="1794450"/>
            <a:ext cx="2714100" cy="66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example…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6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199475" y="2836975"/>
            <a:ext cx="4282200" cy="1683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speech.</a:t>
            </a:r>
            <a:r>
              <a:rPr lang="en" sz="2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islower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6"/>
          <p:cNvSpPr/>
          <p:nvPr/>
        </p:nvSpPr>
        <p:spPr>
          <a:xfrm>
            <a:off x="920000" y="1489650"/>
            <a:ext cx="2714100" cy="66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you guess what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islower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7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199475" y="2836975"/>
            <a:ext cx="4282200" cy="1683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speech.</a:t>
            </a:r>
            <a:r>
              <a:rPr lang="en" sz="2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islower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50" name="Google Shape;350;p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/>
          <p:nvPr/>
        </p:nvSpPr>
        <p:spPr>
          <a:xfrm>
            <a:off x="920000" y="1489650"/>
            <a:ext cx="2714100" cy="6645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7"/>
          <p:cNvSpPr/>
          <p:nvPr/>
        </p:nvSpPr>
        <p:spPr>
          <a:xfrm>
            <a:off x="1072400" y="1642050"/>
            <a:ext cx="2714100" cy="66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to see if all letters are lowercase!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Whisper in the Library!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59" name="Google Shape;359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0" name="Google Shape;360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61" name="Google Shape;361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2" name="Google Shape;3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06.01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Whisper in the Library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5" name="Google Shape;365;p48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366" name="Google Shape;366;p4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48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48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 can use </a:t>
              </a:r>
              <a:r>
                <a:rPr lang="en" sz="1100" dirty="0">
                  <a:solidFill>
                    <a:srgbClr val="5959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.</a:t>
              </a:r>
              <a:r>
                <a:rPr lang="en" sz="1100" dirty="0" err="1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islower</a:t>
              </a:r>
              <a:r>
                <a:rPr lang="en" sz="11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()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, or you could try </a:t>
              </a:r>
              <a:r>
                <a:rPr lang="en" sz="1100" dirty="0">
                  <a:solidFill>
                    <a:srgbClr val="5959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.</a:t>
              </a:r>
              <a:r>
                <a:rPr lang="en" sz="1100" dirty="0" err="1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isupper</a:t>
              </a:r>
              <a:r>
                <a:rPr lang="en" sz="11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()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" sz="1100" dirty="0">
                  <a:latin typeface="Roboto Mono"/>
                  <a:ea typeface="Roboto Mono"/>
                  <a:cs typeface="Roboto Mono"/>
                  <a:sym typeface="Roboto Mono"/>
                </a:rPr>
                <a:t>!=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9" name="Google Shape;369;p4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788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All About Me!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6" name="Google Shape;376;p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77" name="Google Shape;377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78" name="Google Shape;378;p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50" y="1017725"/>
            <a:ext cx="2660275" cy="2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9"/>
          <p:cNvSpPr txBox="1"/>
          <p:nvPr/>
        </p:nvSpPr>
        <p:spPr>
          <a:xfrm>
            <a:off x="2074350" y="3896800"/>
            <a:ext cx="49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Can you change the listeners name?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87" name="Google Shape;387;p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50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take a look at a new piece of code that checks for whether a string contains another shorter string inside it.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1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97" name="Google Shape;397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1"/>
          <p:cNvSpPr/>
          <p:nvPr/>
        </p:nvSpPr>
        <p:spPr>
          <a:xfrm>
            <a:off x="4805350" y="1788650"/>
            <a:ext cx="2233500" cy="231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1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take a look at a new piece of code that checks for whether a string contains another shorter string inside it.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is the key to performing this check.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2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7" name="Google Shape;407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08" name="Google Shape;408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/>
          <p:nvPr/>
        </p:nvSpPr>
        <p:spPr>
          <a:xfrm>
            <a:off x="1388200" y="1014450"/>
            <a:ext cx="284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2"/>
          <p:cNvSpPr/>
          <p:nvPr/>
        </p:nvSpPr>
        <p:spPr>
          <a:xfrm>
            <a:off x="5918825" y="1779750"/>
            <a:ext cx="2847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3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53"/>
          <p:cNvSpPr/>
          <p:nvPr/>
        </p:nvSpPr>
        <p:spPr>
          <a:xfrm>
            <a:off x="5918825" y="1779750"/>
            <a:ext cx="2847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19" name="Google Shape;419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3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left hand side is contained within the string on the right hand side.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the program display </a:t>
            </a:r>
            <a:r>
              <a:rPr lang="en">
                <a:solidFill>
                  <a:srgbClr val="980000"/>
                </a:solidFill>
              </a:rPr>
              <a:t>"yes"</a:t>
            </a:r>
            <a:r>
              <a:rPr lang="en"/>
              <a:t> or </a:t>
            </a:r>
            <a:r>
              <a:rPr lang="en">
                <a:solidFill>
                  <a:srgbClr val="980000"/>
                </a:solidFill>
              </a:rPr>
              <a:t>"no"</a:t>
            </a:r>
            <a:r>
              <a:rPr lang="en"/>
              <a:t>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/>
          <p:nvPr/>
        </p:nvSpPr>
        <p:spPr>
          <a:xfrm>
            <a:off x="2433675" y="2112175"/>
            <a:ext cx="4282200" cy="2235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600" dirty="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number &gt;=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"yes"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"no"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4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54"/>
          <p:cNvSpPr/>
          <p:nvPr/>
        </p:nvSpPr>
        <p:spPr>
          <a:xfrm>
            <a:off x="5918825" y="1779750"/>
            <a:ext cx="2847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29" name="Google Shape;429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4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4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left hand side is contained within the string on the right hand side.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39" name="Google Shape;439;p55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5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5918825" y="1779750"/>
            <a:ext cx="2847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" name="Google Shape;442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5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5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right hand side.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6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6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56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55" name="Google Shape;455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6"/>
          <p:cNvSpPr/>
          <p:nvPr/>
        </p:nvSpPr>
        <p:spPr>
          <a:xfrm>
            <a:off x="2763075" y="3354850"/>
            <a:ext cx="1090200" cy="3936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6"/>
          <p:cNvSpPr/>
          <p:nvPr/>
        </p:nvSpPr>
        <p:spPr>
          <a:xfrm>
            <a:off x="5918825" y="1779750"/>
            <a:ext cx="2847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6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6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right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7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7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57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8" name="Google Shape;468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69" name="Google Shape;469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/>
        </p:nvSpPr>
        <p:spPr>
          <a:xfrm>
            <a:off x="1069950" y="3298550"/>
            <a:ext cx="9978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7"/>
          <p:cNvSpPr txBox="1"/>
          <p:nvPr/>
        </p:nvSpPr>
        <p:spPr>
          <a:xfrm>
            <a:off x="2867550" y="3328500"/>
            <a:ext cx="898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57"/>
          <p:cNvCxnSpPr>
            <a:stCxn id="470" idx="0"/>
            <a:endCxn id="471" idx="0"/>
          </p:cNvCxnSpPr>
          <p:nvPr/>
        </p:nvCxnSpPr>
        <p:spPr>
          <a:xfrm rot="-5400000" flipH="1">
            <a:off x="2427900" y="2439500"/>
            <a:ext cx="30000" cy="1748100"/>
          </a:xfrm>
          <a:prstGeom prst="bentConnector3">
            <a:avLst>
              <a:gd name="adj1" fmla="val -79375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3" name="Google Shape;473;p57"/>
          <p:cNvSpPr/>
          <p:nvPr/>
        </p:nvSpPr>
        <p:spPr>
          <a:xfrm>
            <a:off x="5918825" y="1779750"/>
            <a:ext cx="2847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7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7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right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57"/>
          <p:cNvSpPr/>
          <p:nvPr/>
        </p:nvSpPr>
        <p:spPr>
          <a:xfrm>
            <a:off x="1730850" y="2648300"/>
            <a:ext cx="1424100" cy="307200"/>
          </a:xfrm>
          <a:prstGeom prst="roundRect">
            <a:avLst>
              <a:gd name="adj" fmla="val 16667"/>
            </a:avLst>
          </a:prstGeom>
          <a:solidFill>
            <a:srgbClr val="1C2333"/>
          </a:solidFill>
          <a:ln w="19050" cap="flat" cmpd="sng">
            <a:solidFill>
              <a:srgbClr val="1C2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 I in here?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57"/>
          <p:cNvSpPr/>
          <p:nvPr/>
        </p:nvSpPr>
        <p:spPr>
          <a:xfrm>
            <a:off x="2763075" y="3354850"/>
            <a:ext cx="1090200" cy="3936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8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8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8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Google Shape;485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486" name="Google Shape;486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8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1069950" y="3298550"/>
            <a:ext cx="9978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58"/>
          <p:cNvSpPr txBox="1"/>
          <p:nvPr/>
        </p:nvSpPr>
        <p:spPr>
          <a:xfrm>
            <a:off x="2867550" y="3328500"/>
            <a:ext cx="898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0" name="Google Shape;490;p58"/>
          <p:cNvCxnSpPr>
            <a:stCxn id="488" idx="0"/>
            <a:endCxn id="489" idx="0"/>
          </p:cNvCxnSpPr>
          <p:nvPr/>
        </p:nvCxnSpPr>
        <p:spPr>
          <a:xfrm rot="-5400000" flipH="1">
            <a:off x="2427900" y="2439500"/>
            <a:ext cx="30000" cy="1748100"/>
          </a:xfrm>
          <a:prstGeom prst="bentConnector3">
            <a:avLst>
              <a:gd name="adj1" fmla="val -79375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58"/>
          <p:cNvCxnSpPr/>
          <p:nvPr/>
        </p:nvCxnSpPr>
        <p:spPr>
          <a:xfrm rot="10800000" flipH="1">
            <a:off x="3586200" y="1542250"/>
            <a:ext cx="1224900" cy="173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p58"/>
          <p:cNvSpPr/>
          <p:nvPr/>
        </p:nvSpPr>
        <p:spPr>
          <a:xfrm>
            <a:off x="4849850" y="1378950"/>
            <a:ext cx="695400" cy="2475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8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8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right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58"/>
          <p:cNvSpPr/>
          <p:nvPr/>
        </p:nvSpPr>
        <p:spPr>
          <a:xfrm>
            <a:off x="1730850" y="2648300"/>
            <a:ext cx="1424100" cy="307200"/>
          </a:xfrm>
          <a:prstGeom prst="roundRect">
            <a:avLst>
              <a:gd name="adj" fmla="val 16667"/>
            </a:avLst>
          </a:prstGeom>
          <a:solidFill>
            <a:srgbClr val="1C2333"/>
          </a:solidFill>
          <a:ln w="19050" cap="flat" cmpd="sng">
            <a:solidFill>
              <a:srgbClr val="1C2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 I in here?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58"/>
          <p:cNvSpPr/>
          <p:nvPr/>
        </p:nvSpPr>
        <p:spPr>
          <a:xfrm>
            <a:off x="4265100" y="2467100"/>
            <a:ext cx="2489100" cy="123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Remember that speech was the variable that contains what the user typed in...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8"/>
          <p:cNvSpPr/>
          <p:nvPr/>
        </p:nvSpPr>
        <p:spPr>
          <a:xfrm>
            <a:off x="2763075" y="3354850"/>
            <a:ext cx="1090200" cy="3936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9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9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5" name="Google Shape;505;p59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59"/>
          <p:cNvSpPr txBox="1"/>
          <p:nvPr/>
        </p:nvSpPr>
        <p:spPr>
          <a:xfrm>
            <a:off x="1069950" y="3298550"/>
            <a:ext cx="9978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59"/>
          <p:cNvSpPr txBox="1"/>
          <p:nvPr/>
        </p:nvSpPr>
        <p:spPr>
          <a:xfrm>
            <a:off x="2867550" y="3328500"/>
            <a:ext cx="898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8" name="Google Shape;508;p59"/>
          <p:cNvCxnSpPr>
            <a:stCxn id="506" idx="0"/>
            <a:endCxn id="507" idx="0"/>
          </p:cNvCxnSpPr>
          <p:nvPr/>
        </p:nvCxnSpPr>
        <p:spPr>
          <a:xfrm rot="-5400000" flipH="1">
            <a:off x="2427900" y="2439500"/>
            <a:ext cx="30000" cy="1748100"/>
          </a:xfrm>
          <a:prstGeom prst="bentConnector3">
            <a:avLst>
              <a:gd name="adj1" fmla="val -79375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59"/>
          <p:cNvCxnSpPr/>
          <p:nvPr/>
        </p:nvCxnSpPr>
        <p:spPr>
          <a:xfrm rot="10800000" flipH="1">
            <a:off x="3586200" y="1542250"/>
            <a:ext cx="1224900" cy="173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" name="Google Shape;510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511" name="Google Shape;511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9"/>
          <p:cNvSpPr/>
          <p:nvPr/>
        </p:nvSpPr>
        <p:spPr>
          <a:xfrm>
            <a:off x="4265100" y="2467100"/>
            <a:ext cx="2489100" cy="123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user had typed in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 John, how're you?"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59"/>
          <p:cNvSpPr/>
          <p:nvPr/>
        </p:nvSpPr>
        <p:spPr>
          <a:xfrm>
            <a:off x="4849850" y="1378950"/>
            <a:ext cx="695400" cy="2475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9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right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59"/>
          <p:cNvSpPr/>
          <p:nvPr/>
        </p:nvSpPr>
        <p:spPr>
          <a:xfrm>
            <a:off x="2763075" y="3354850"/>
            <a:ext cx="1090200" cy="3936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9"/>
          <p:cNvSpPr/>
          <p:nvPr/>
        </p:nvSpPr>
        <p:spPr>
          <a:xfrm>
            <a:off x="1730850" y="2648300"/>
            <a:ext cx="1424100" cy="307200"/>
          </a:xfrm>
          <a:prstGeom prst="roundRect">
            <a:avLst>
              <a:gd name="adj" fmla="val 16667"/>
            </a:avLst>
          </a:prstGeom>
          <a:solidFill>
            <a:srgbClr val="1C2333"/>
          </a:solidFill>
          <a:ln w="19050" cap="flat" cmpd="sng">
            <a:solidFill>
              <a:srgbClr val="1C2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 I in here?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0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0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60"/>
          <p:cNvSpPr txBox="1"/>
          <p:nvPr/>
        </p:nvSpPr>
        <p:spPr>
          <a:xfrm>
            <a:off x="1069950" y="3298550"/>
            <a:ext cx="9978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60"/>
          <p:cNvSpPr txBox="1"/>
          <p:nvPr/>
        </p:nvSpPr>
        <p:spPr>
          <a:xfrm>
            <a:off x="2867550" y="3328500"/>
            <a:ext cx="898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60"/>
          <p:cNvCxnSpPr>
            <a:stCxn id="526" idx="0"/>
            <a:endCxn id="527" idx="0"/>
          </p:cNvCxnSpPr>
          <p:nvPr/>
        </p:nvCxnSpPr>
        <p:spPr>
          <a:xfrm rot="-5400000" flipH="1">
            <a:off x="2427900" y="2439500"/>
            <a:ext cx="30000" cy="1748100"/>
          </a:xfrm>
          <a:prstGeom prst="bentConnector3">
            <a:avLst>
              <a:gd name="adj1" fmla="val -79375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60"/>
          <p:cNvCxnSpPr/>
          <p:nvPr/>
        </p:nvCxnSpPr>
        <p:spPr>
          <a:xfrm rot="10800000" flipH="1">
            <a:off x="3586200" y="1542250"/>
            <a:ext cx="1224900" cy="173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531" name="Google Shape;531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/>
          <p:nvPr/>
        </p:nvSpPr>
        <p:spPr>
          <a:xfrm>
            <a:off x="4265100" y="2467100"/>
            <a:ext cx="2489100" cy="123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user had typed in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 </a:t>
            </a:r>
            <a:r>
              <a:rPr lang="en" sz="16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John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, how're you?"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0"/>
          <p:cNvSpPr/>
          <p:nvPr/>
        </p:nvSpPr>
        <p:spPr>
          <a:xfrm>
            <a:off x="4849850" y="1378950"/>
            <a:ext cx="695400" cy="2475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0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right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60"/>
          <p:cNvSpPr/>
          <p:nvPr/>
        </p:nvSpPr>
        <p:spPr>
          <a:xfrm>
            <a:off x="2763075" y="3354850"/>
            <a:ext cx="1090200" cy="3936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0"/>
          <p:cNvSpPr/>
          <p:nvPr/>
        </p:nvSpPr>
        <p:spPr>
          <a:xfrm>
            <a:off x="1730850" y="2648300"/>
            <a:ext cx="1424100" cy="307200"/>
          </a:xfrm>
          <a:prstGeom prst="roundRect">
            <a:avLst>
              <a:gd name="adj" fmla="val 16667"/>
            </a:avLst>
          </a:prstGeom>
          <a:solidFill>
            <a:srgbClr val="1C2333"/>
          </a:solidFill>
          <a:ln w="19050" cap="flat" cmpd="sng">
            <a:solidFill>
              <a:srgbClr val="1C2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 I in here?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44" name="Google Shape;544;p61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1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6" name="Google Shape;546;p61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p61"/>
          <p:cNvSpPr txBox="1"/>
          <p:nvPr/>
        </p:nvSpPr>
        <p:spPr>
          <a:xfrm>
            <a:off x="1069950" y="3298550"/>
            <a:ext cx="9978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61"/>
          <p:cNvSpPr txBox="1"/>
          <p:nvPr/>
        </p:nvSpPr>
        <p:spPr>
          <a:xfrm>
            <a:off x="2867550" y="3328500"/>
            <a:ext cx="898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61"/>
          <p:cNvSpPr txBox="1"/>
          <p:nvPr/>
        </p:nvSpPr>
        <p:spPr>
          <a:xfrm>
            <a:off x="1674350" y="2802575"/>
            <a:ext cx="1238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61"/>
          <p:cNvCxnSpPr/>
          <p:nvPr/>
        </p:nvCxnSpPr>
        <p:spPr>
          <a:xfrm rot="10800000" flipH="1">
            <a:off x="3586200" y="1542250"/>
            <a:ext cx="1224900" cy="173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51" name="Google Shape;551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/>
          <p:nvPr/>
        </p:nvSpPr>
        <p:spPr>
          <a:xfrm>
            <a:off x="4265100" y="2467100"/>
            <a:ext cx="2489100" cy="123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user had typed in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"Hey </a:t>
            </a:r>
            <a:r>
              <a:rPr lang="en" sz="16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John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, how're you?"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61"/>
          <p:cNvSpPr/>
          <p:nvPr/>
        </p:nvSpPr>
        <p:spPr>
          <a:xfrm>
            <a:off x="4849850" y="1378950"/>
            <a:ext cx="695400" cy="2475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1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right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61"/>
          <p:cNvSpPr/>
          <p:nvPr/>
        </p:nvSpPr>
        <p:spPr>
          <a:xfrm>
            <a:off x="2763075" y="3354850"/>
            <a:ext cx="1090200" cy="3936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2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2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4" name="Google Shape;564;p62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5" name="Google Shape;565;p62"/>
          <p:cNvSpPr txBox="1"/>
          <p:nvPr/>
        </p:nvSpPr>
        <p:spPr>
          <a:xfrm>
            <a:off x="1069950" y="3298550"/>
            <a:ext cx="9978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62"/>
          <p:cNvSpPr txBox="1"/>
          <p:nvPr/>
        </p:nvSpPr>
        <p:spPr>
          <a:xfrm>
            <a:off x="2867550" y="3328500"/>
            <a:ext cx="898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7" name="Google Shape;567;p62"/>
          <p:cNvCxnSpPr>
            <a:stCxn id="565" idx="0"/>
            <a:endCxn id="566" idx="0"/>
          </p:cNvCxnSpPr>
          <p:nvPr/>
        </p:nvCxnSpPr>
        <p:spPr>
          <a:xfrm rot="-5400000" flipH="1">
            <a:off x="2427900" y="2439500"/>
            <a:ext cx="30000" cy="1748100"/>
          </a:xfrm>
          <a:prstGeom prst="bentConnector3">
            <a:avLst>
              <a:gd name="adj1" fmla="val -79375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62"/>
          <p:cNvCxnSpPr/>
          <p:nvPr/>
        </p:nvCxnSpPr>
        <p:spPr>
          <a:xfrm rot="10800000" flipH="1">
            <a:off x="3586200" y="1542250"/>
            <a:ext cx="1224900" cy="173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570" name="Google Shape;570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2"/>
          <p:cNvSpPr/>
          <p:nvPr/>
        </p:nvSpPr>
        <p:spPr>
          <a:xfrm>
            <a:off x="4265100" y="2467100"/>
            <a:ext cx="2489100" cy="123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user had typed in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"Hi, how're you?"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62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4849850" y="1378950"/>
            <a:ext cx="695400" cy="2475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right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62"/>
          <p:cNvSpPr/>
          <p:nvPr/>
        </p:nvSpPr>
        <p:spPr>
          <a:xfrm>
            <a:off x="2763075" y="3354850"/>
            <a:ext cx="1090200" cy="3936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2"/>
          <p:cNvSpPr/>
          <p:nvPr/>
        </p:nvSpPr>
        <p:spPr>
          <a:xfrm>
            <a:off x="1730850" y="2648300"/>
            <a:ext cx="1424100" cy="307200"/>
          </a:xfrm>
          <a:prstGeom prst="roundRect">
            <a:avLst>
              <a:gd name="adj" fmla="val 16667"/>
            </a:avLst>
          </a:prstGeom>
          <a:solidFill>
            <a:srgbClr val="1C2333"/>
          </a:solidFill>
          <a:ln w="19050" cap="flat" cmpd="sng">
            <a:solidFill>
              <a:srgbClr val="1C2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 I in here?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3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3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3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p63"/>
          <p:cNvSpPr txBox="1"/>
          <p:nvPr/>
        </p:nvSpPr>
        <p:spPr>
          <a:xfrm>
            <a:off x="405350" y="3288900"/>
            <a:ext cx="3776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22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63"/>
          <p:cNvSpPr txBox="1"/>
          <p:nvPr/>
        </p:nvSpPr>
        <p:spPr>
          <a:xfrm>
            <a:off x="1069950" y="3298550"/>
            <a:ext cx="9978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63"/>
          <p:cNvSpPr txBox="1"/>
          <p:nvPr/>
        </p:nvSpPr>
        <p:spPr>
          <a:xfrm>
            <a:off x="2867550" y="3328500"/>
            <a:ext cx="898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63"/>
          <p:cNvCxnSpPr/>
          <p:nvPr/>
        </p:nvCxnSpPr>
        <p:spPr>
          <a:xfrm rot="10800000" flipH="1">
            <a:off x="3586200" y="1542250"/>
            <a:ext cx="1224900" cy="173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589" name="Google Shape;589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3"/>
          <p:cNvSpPr txBox="1"/>
          <p:nvPr/>
        </p:nvSpPr>
        <p:spPr>
          <a:xfrm>
            <a:off x="1674350" y="2802575"/>
            <a:ext cx="1238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63"/>
          <p:cNvSpPr/>
          <p:nvPr/>
        </p:nvSpPr>
        <p:spPr>
          <a:xfrm>
            <a:off x="4265100" y="2467100"/>
            <a:ext cx="2489100" cy="123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user had typed in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"Hi, how're you?"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63"/>
          <p:cNvSpPr/>
          <p:nvPr/>
        </p:nvSpPr>
        <p:spPr>
          <a:xfrm>
            <a:off x="1130150" y="3354850"/>
            <a:ext cx="1014600" cy="3936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3"/>
          <p:cNvSpPr/>
          <p:nvPr/>
        </p:nvSpPr>
        <p:spPr>
          <a:xfrm>
            <a:off x="4849850" y="1378950"/>
            <a:ext cx="695400" cy="2475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3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checks if the string on the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left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contained within the string on the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right hand side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63"/>
          <p:cNvSpPr/>
          <p:nvPr/>
        </p:nvSpPr>
        <p:spPr>
          <a:xfrm>
            <a:off x="2763075" y="3354850"/>
            <a:ext cx="1090200" cy="3936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the program display </a:t>
            </a:r>
            <a:r>
              <a:rPr lang="en">
                <a:solidFill>
                  <a:srgbClr val="980000"/>
                </a:solidFill>
              </a:rPr>
              <a:t>"yes"</a:t>
            </a:r>
            <a:r>
              <a:rPr lang="en"/>
              <a:t> or </a:t>
            </a:r>
            <a:r>
              <a:rPr lang="en">
                <a:solidFill>
                  <a:srgbClr val="980000"/>
                </a:solidFill>
              </a:rPr>
              <a:t>"no"</a:t>
            </a:r>
            <a:r>
              <a:rPr lang="en"/>
              <a:t>?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8" name="Google Shape;138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/>
          <p:nvPr/>
        </p:nvSpPr>
        <p:spPr>
          <a:xfrm>
            <a:off x="2433675" y="2112175"/>
            <a:ext cx="4282200" cy="2235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number &lt;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"yes"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"no"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4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4"/>
          <p:cNvSpPr txBox="1"/>
          <p:nvPr/>
        </p:nvSpPr>
        <p:spPr>
          <a:xfrm>
            <a:off x="4572000" y="228550"/>
            <a:ext cx="457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my name to get my attention."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"Did you say my name?"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603" name="Google Shape;603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4"/>
          <p:cNvSpPr/>
          <p:nvPr/>
        </p:nvSpPr>
        <p:spPr>
          <a:xfrm>
            <a:off x="852400" y="23403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Secret Code Word!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0" name="Google Shape;610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11" name="Google Shape;611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12" name="Google Shape;612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13" name="Google Shape;613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4" name="Google Shape;6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6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65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06.02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Secret Code Word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7" name="Google Shape;617;p65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618" name="Google Shape;618;p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9" name="Google Shape;619;p65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65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 can use </a:t>
              </a:r>
              <a:br>
                <a:rPr lang="en" sz="1200" dirty="0">
                  <a:solidFill>
                    <a:srgbClr val="98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900" dirty="0">
                  <a:solidFill>
                    <a:srgbClr val="00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if</a:t>
              </a:r>
              <a:r>
                <a:rPr lang="en" sz="9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900" dirty="0">
                  <a:solidFill>
                    <a:srgbClr val="98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"string"</a:t>
              </a:r>
              <a:r>
                <a:rPr lang="en" sz="9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900" dirty="0">
                  <a:solidFill>
                    <a:srgbClr val="00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</a:t>
              </a:r>
              <a:r>
                <a:rPr lang="en" sz="9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variable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21" name="Google Shape;621;p6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2" name="Google Shape;622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792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Moods!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28" name="Google Shape;628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29" name="Google Shape;629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30" name="Google Shape;630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50" y="1017725"/>
            <a:ext cx="2660275" cy="2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6"/>
          <p:cNvSpPr txBox="1"/>
          <p:nvPr/>
        </p:nvSpPr>
        <p:spPr>
          <a:xfrm>
            <a:off x="2074350" y="3896800"/>
            <a:ext cx="49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Can you add some extra moods?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7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639" name="Google Shape;639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7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1" name="Google Shape;641;p67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now see how we can join various conditions together in an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 so we can do multiple checks at once.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8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8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649" name="Google Shape;649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8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8"/>
          <p:cNvSpPr/>
          <p:nvPr/>
        </p:nvSpPr>
        <p:spPr>
          <a:xfrm>
            <a:off x="5362075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8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8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now see how we can join various conditions together in an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 so we can do multiple checks at once.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9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0" name="Google Shape;660;p69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9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663" name="Google Shape;663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69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9"/>
          <p:cNvSpPr/>
          <p:nvPr/>
        </p:nvSpPr>
        <p:spPr>
          <a:xfrm>
            <a:off x="5362075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9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69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use the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keyword to join together different conditions so that if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ANY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conditions are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whole statement is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0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70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4" name="Google Shape;674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675" name="Google Shape;675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0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the condition is repeated for each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section.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70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70"/>
          <p:cNvSpPr/>
          <p:nvPr/>
        </p:nvSpPr>
        <p:spPr>
          <a:xfrm>
            <a:off x="5362075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70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685" name="Google Shape;685;p71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71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7" name="Google Shape;687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71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the condition is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repeated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each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section.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71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71"/>
          <p:cNvSpPr/>
          <p:nvPr/>
        </p:nvSpPr>
        <p:spPr>
          <a:xfrm>
            <a:off x="5362075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71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2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"good" in speech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699" name="Google Shape;699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2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the condition is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repeated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each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section.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72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72"/>
          <p:cNvSpPr/>
          <p:nvPr/>
        </p:nvSpPr>
        <p:spPr>
          <a:xfrm>
            <a:off x="5362075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72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709" name="Google Shape;709;p73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73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"fantastic" in speech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1" name="Google Shape;711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73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the condition is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repeated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each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section.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73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5362075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/>
          <p:nvPr/>
        </p:nvSpPr>
        <p:spPr>
          <a:xfrm>
            <a:off x="2433675" y="2112175"/>
            <a:ext cx="4282200" cy="22356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number &lt;=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"yes"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"no"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the program display </a:t>
            </a:r>
            <a:r>
              <a:rPr lang="en">
                <a:solidFill>
                  <a:srgbClr val="980000"/>
                </a:solidFill>
              </a:rPr>
              <a:t>"yes"</a:t>
            </a:r>
            <a:r>
              <a:rPr lang="en"/>
              <a:t> or </a:t>
            </a:r>
            <a:r>
              <a:rPr lang="en">
                <a:solidFill>
                  <a:srgbClr val="980000"/>
                </a:solidFill>
              </a:rPr>
              <a:t>"no"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721" name="Google Shape;721;p74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74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"great" in speech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3" name="Google Shape;723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74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the condition is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repeated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each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section.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74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4"/>
          <p:cNvSpPr/>
          <p:nvPr/>
        </p:nvSpPr>
        <p:spPr>
          <a:xfrm>
            <a:off x="5362075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74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5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75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"amazing" in speech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4" name="Google Shape;734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735" name="Google Shape;735;p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5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the condition is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repeated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each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section.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75"/>
          <p:cNvSpPr/>
          <p:nvPr/>
        </p:nvSpPr>
        <p:spPr>
          <a:xfrm>
            <a:off x="6749175" y="7386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75"/>
          <p:cNvSpPr/>
          <p:nvPr/>
        </p:nvSpPr>
        <p:spPr>
          <a:xfrm>
            <a:off x="5362075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75"/>
          <p:cNvSpPr/>
          <p:nvPr/>
        </p:nvSpPr>
        <p:spPr>
          <a:xfrm>
            <a:off x="7607450" y="935500"/>
            <a:ext cx="311400" cy="240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6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76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can't just do something like this…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76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76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8" name="Google Shape;748;p7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749" name="Google Shape;749;p7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6"/>
          <p:cNvSpPr txBox="1"/>
          <p:nvPr/>
        </p:nvSpPr>
        <p:spPr>
          <a:xfrm>
            <a:off x="683900" y="2741675"/>
            <a:ext cx="32190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51" name="Google Shape;751;p76"/>
          <p:cNvCxnSpPr>
            <a:endCxn id="750" idx="0"/>
          </p:cNvCxnSpPr>
          <p:nvPr/>
        </p:nvCxnSpPr>
        <p:spPr>
          <a:xfrm flipH="1">
            <a:off x="2293400" y="1726475"/>
            <a:ext cx="180600" cy="1015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7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7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can't just do something like this…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77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7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0" name="Google Shape;760;p77"/>
          <p:cNvSpPr txBox="1"/>
          <p:nvPr/>
        </p:nvSpPr>
        <p:spPr>
          <a:xfrm>
            <a:off x="683900" y="2741675"/>
            <a:ext cx="32190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1" name="Google Shape;761;p7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762" name="Google Shape;762;p7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3" name="Google Shape;763;p77"/>
          <p:cNvCxnSpPr/>
          <p:nvPr/>
        </p:nvCxnSpPr>
        <p:spPr>
          <a:xfrm>
            <a:off x="685200" y="2758625"/>
            <a:ext cx="2552100" cy="1179600"/>
          </a:xfrm>
          <a:prstGeom prst="straightConnector1">
            <a:avLst/>
          </a:prstGeom>
          <a:noFill/>
          <a:ln w="114300" cap="flat" cmpd="sng">
            <a:solidFill>
              <a:srgbClr val="E937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77"/>
          <p:cNvCxnSpPr/>
          <p:nvPr/>
        </p:nvCxnSpPr>
        <p:spPr>
          <a:xfrm flipH="1">
            <a:off x="2293275" y="1726375"/>
            <a:ext cx="180600" cy="1015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"/>
          <p:cNvSpPr/>
          <p:nvPr/>
        </p:nvSpPr>
        <p:spPr>
          <a:xfrm>
            <a:off x="405350" y="2571750"/>
            <a:ext cx="3776100" cy="1913400"/>
          </a:xfrm>
          <a:prstGeom prst="roundRect">
            <a:avLst>
              <a:gd name="adj" fmla="val 5985"/>
            </a:avLst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8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8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2" name="Google Shape;772;p7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773" name="Google Shape;773;p7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8"/>
          <p:cNvSpPr txBox="1"/>
          <p:nvPr/>
        </p:nvSpPr>
        <p:spPr>
          <a:xfrm>
            <a:off x="683900" y="2892600"/>
            <a:ext cx="3219000" cy="1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5" name="Google Shape;775;p78"/>
          <p:cNvSpPr txBox="1"/>
          <p:nvPr/>
        </p:nvSpPr>
        <p:spPr>
          <a:xfrm>
            <a:off x="683900" y="2741675"/>
            <a:ext cx="32190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6" name="Google Shape;776;p78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needs to be like this.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7" name="Google Shape;777;p78"/>
          <p:cNvCxnSpPr/>
          <p:nvPr/>
        </p:nvCxnSpPr>
        <p:spPr>
          <a:xfrm flipH="1">
            <a:off x="2293275" y="1726375"/>
            <a:ext cx="180600" cy="1015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9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79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4" name="Google Shape;784;p7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785" name="Google Shape;785;p7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6" name="Google Shape;786;p79"/>
          <p:cNvGraphicFramePr/>
          <p:nvPr/>
        </p:nvGraphicFramePr>
        <p:xfrm>
          <a:off x="405300" y="2154649"/>
          <a:ext cx="3776100" cy="2895390"/>
        </p:xfrm>
        <a:graphic>
          <a:graphicData uri="http://schemas.openxmlformats.org/drawingml/2006/table">
            <a:tbl>
              <a:tblPr>
                <a:noFill/>
                <a:tableStyleId>{08C22324-80A1-478E-B66B-D5C978F90ACB}</a:tableStyleId>
              </a:tblPr>
              <a:tblGrid>
                <a:gridCol w="25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value in the speech variable </a:t>
                      </a:r>
                      <a:endParaRPr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532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 (True/False)</a:t>
                      </a:r>
                      <a:endParaRPr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532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feeling good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great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amazingly wonderful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fantastically great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terrific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Great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87" name="Google Shape;787;p79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use the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keyword to join together different conditions so that if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ANY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conditions are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whole statement is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79"/>
          <p:cNvSpPr/>
          <p:nvPr/>
        </p:nvSpPr>
        <p:spPr>
          <a:xfrm>
            <a:off x="4646025" y="2918850"/>
            <a:ext cx="2229900" cy="9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a go at filling in the table to the left.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0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80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95" name="Google Shape;795;p80"/>
          <p:cNvGraphicFramePr/>
          <p:nvPr/>
        </p:nvGraphicFramePr>
        <p:xfrm>
          <a:off x="405300" y="2154649"/>
          <a:ext cx="3776100" cy="2895390"/>
        </p:xfrm>
        <a:graphic>
          <a:graphicData uri="http://schemas.openxmlformats.org/drawingml/2006/table">
            <a:tbl>
              <a:tblPr>
                <a:noFill/>
                <a:tableStyleId>{08C22324-80A1-478E-B66B-D5C978F90ACB}</a:tableStyleId>
              </a:tblPr>
              <a:tblGrid>
                <a:gridCol w="25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value in the speech variable </a:t>
                      </a:r>
                      <a:endParaRPr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532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 (True/False)</a:t>
                      </a:r>
                      <a:endParaRPr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2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feeling good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great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amazingly wonderful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(why?)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fantastically great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terrific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Great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 </a:t>
                      </a: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(why?)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6" name="Google Shape;796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797" name="Google Shape;797;p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80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use the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keyword to join together different conditions so that if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ANY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conditions are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whole statement is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1"/>
          <p:cNvSpPr/>
          <p:nvPr/>
        </p:nvSpPr>
        <p:spPr>
          <a:xfrm>
            <a:off x="4396000" y="73925"/>
            <a:ext cx="47553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81"/>
          <p:cNvSpPr txBox="1"/>
          <p:nvPr/>
        </p:nvSpPr>
        <p:spPr>
          <a:xfrm>
            <a:off x="4572000" y="228550"/>
            <a:ext cx="448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speech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 feeling?"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"great"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"amazing"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speech: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"That's wonderful!"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"Let's hang out."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805" name="Google Shape;805;p81"/>
          <p:cNvGraphicFramePr/>
          <p:nvPr/>
        </p:nvGraphicFramePr>
        <p:xfrm>
          <a:off x="405300" y="2154649"/>
          <a:ext cx="3776100" cy="2895390"/>
        </p:xfrm>
        <a:graphic>
          <a:graphicData uri="http://schemas.openxmlformats.org/drawingml/2006/table">
            <a:tbl>
              <a:tblPr>
                <a:noFill/>
                <a:tableStyleId>{08C22324-80A1-478E-B66B-D5C978F90ACB}</a:tableStyleId>
              </a:tblPr>
              <a:tblGrid>
                <a:gridCol w="25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value in the speech variable </a:t>
                      </a:r>
                      <a:endParaRPr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532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 (True/False)</a:t>
                      </a:r>
                      <a:endParaRPr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2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feeling </a:t>
                      </a:r>
                      <a:r>
                        <a:rPr lang="en">
                          <a:highlight>
                            <a:srgbClr val="00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good</a:t>
                      </a:r>
                      <a:endParaRPr>
                        <a:highlight>
                          <a:srgbClr val="00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</a:t>
                      </a:r>
                      <a:r>
                        <a:rPr lang="en">
                          <a:highlight>
                            <a:srgbClr val="00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great</a:t>
                      </a:r>
                      <a:endParaRPr>
                        <a:highlight>
                          <a:srgbClr val="00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</a:t>
                      </a:r>
                      <a:r>
                        <a:rPr lang="en">
                          <a:highlight>
                            <a:srgbClr val="00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amazing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ly wonderful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(why?)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</a:t>
                      </a:r>
                      <a:r>
                        <a:rPr lang="en">
                          <a:highlight>
                            <a:srgbClr val="00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fantastic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ally </a:t>
                      </a:r>
                      <a:r>
                        <a:rPr lang="en">
                          <a:highlight>
                            <a:srgbClr val="00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great</a:t>
                      </a:r>
                      <a:endParaRPr>
                        <a:highlight>
                          <a:srgbClr val="00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I'm terrific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 </a:t>
                      </a: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(why?)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6" name="Google Shape;806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807" name="Google Shape;807;p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81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use the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keyword to join together different conditions so that if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ANY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conditions are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whole statement is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Activity: </a:t>
            </a:r>
            <a:r>
              <a:rPr lang="en" dirty="0" err="1"/>
              <a:t>Favourite</a:t>
            </a:r>
            <a:r>
              <a:rPr lang="en" dirty="0"/>
              <a:t> Feed!</a:t>
            </a:r>
            <a:endParaRPr dirty="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14" name="Google Shape;814;p8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15" name="Google Shape;815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6" name="Google Shape;816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7" name="Google Shape;817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8" name="Google Shape;81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82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82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06.03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Favourite Food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6" name="Google Shape;82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792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32" name="Google Shape;83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</a:t>
            </a:r>
            <a:r>
              <a:rPr lang="en" b="1">
                <a:solidFill>
                  <a:srgbClr val="E93761"/>
                </a:solidFill>
              </a:rPr>
              <a:t>methods</a:t>
            </a:r>
            <a:r>
              <a:rPr lang="en"/>
              <a:t> can be used to detect </a:t>
            </a:r>
            <a:r>
              <a:rPr lang="en" b="1">
                <a:solidFill>
                  <a:srgbClr val="E93761"/>
                </a:solidFill>
              </a:rPr>
              <a:t>uppercase</a:t>
            </a:r>
            <a:r>
              <a:rPr lang="en"/>
              <a:t> and </a:t>
            </a:r>
            <a:r>
              <a:rPr lang="en" b="1">
                <a:solidFill>
                  <a:srgbClr val="E93761"/>
                </a:solidFill>
              </a:rPr>
              <a:t>lowercase</a:t>
            </a:r>
            <a:r>
              <a:rPr lang="en"/>
              <a:t> strings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/>
              <a:t> operator can be used to check whether a shorter string exists inside a longer string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combine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conditions together using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/>
              <a:t> operator</a:t>
            </a:r>
            <a:endParaRPr/>
          </a:p>
        </p:txBody>
      </p:sp>
      <p:pic>
        <p:nvPicPr>
          <p:cNvPr id="833" name="Google Shape;833;p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450" y="2876550"/>
            <a:ext cx="1844750" cy="18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8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59</a:t>
            </a:fld>
            <a:endParaRPr sz="1000"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use string methods to detect for uppercase and lowercase strings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/>
              <a:t> operator to check whether a shorter string exists inside a longer string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conditions together using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/>
              <a:t> operator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41" name="Google Shape;841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842" name="Google Shape;842;p8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43" name="Google Shape;84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5" name="Google Shape;845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46" name="Google Shape;846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47" name="Google Shape;847;p84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5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54" name="Google Shape;854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Loud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Talking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Whisper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Secret Code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Eucalyp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2"/>
              </a:rPr>
              <a:t>Food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13"/>
              </a:rPr>
              <a:t>wanicon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855" name="Google Shape;855;p8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856" name="Google Shape;856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57" name="Google Shape;857;p85"/>
          <p:cNvPicPr preferRelativeResize="0"/>
          <p:nvPr/>
        </p:nvPicPr>
        <p:blipFill rotWithShape="1">
          <a:blip r:embed="rId1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Reference Sheet</a:t>
            </a:r>
            <a:endParaRPr/>
          </a:p>
        </p:txBody>
      </p:sp>
      <p:grpSp>
        <p:nvGrpSpPr>
          <p:cNvPr id="154" name="Google Shape;154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" name="Google Shape;155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" name="Google Shape;156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9C05E237-D510-D372-935A-5CD66C77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844" y="914400"/>
            <a:ext cx="326794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Speak Louder!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7" name="Google Shape;177;p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50" y="1017725"/>
            <a:ext cx="2660275" cy="2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2074350" y="3896800"/>
            <a:ext cx="49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How can you be heard?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5010100" y="228550"/>
            <a:ext cx="414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keep_talking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speech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"Say again?"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speech.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isupper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"Thanks for SHOUTING!"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keep_talking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405300" y="567175"/>
            <a:ext cx="3776100" cy="14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take a look at a new piece of code that checks if a string is in ALL UPPERCASE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3914</Words>
  <Application>Microsoft Macintosh PowerPoint</Application>
  <PresentationFormat>On-screen Show (16:9)</PresentationFormat>
  <Paragraphs>675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Francois One</vt:lpstr>
      <vt:lpstr>Roboto Mono</vt:lpstr>
      <vt:lpstr>Roboto</vt:lpstr>
      <vt:lpstr>Simple Light</vt:lpstr>
      <vt:lpstr>Simple Light</vt:lpstr>
      <vt:lpstr>Lesson 6</vt:lpstr>
      <vt:lpstr>Previously, on CS in Schools...</vt:lpstr>
      <vt:lpstr>Previously, on CS in Schools...</vt:lpstr>
      <vt:lpstr>Previously, on CS in Schools...</vt:lpstr>
      <vt:lpstr>Previously, on CS in Schools...</vt:lpstr>
      <vt:lpstr>Learning Objectives</vt:lpstr>
      <vt:lpstr>Python Reference Sheet</vt:lpstr>
      <vt:lpstr>Demo: Speak Louder!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Whisper in the Library!</vt:lpstr>
      <vt:lpstr>Demo: All About 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Secret Code Word!</vt:lpstr>
      <vt:lpstr>Demo: Moods!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Favourite Feed!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cp:lastModifiedBy>Ricardo Proença</cp:lastModifiedBy>
  <cp:revision>2</cp:revision>
  <dcterms:modified xsi:type="dcterms:W3CDTF">2024-05-20T07:59:14Z</dcterms:modified>
</cp:coreProperties>
</file>