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5143500" type="screen16x9"/>
  <p:notesSz cx="6858000" cy="9144000"/>
  <p:embeddedFontLst>
    <p:embeddedFont>
      <p:font typeface="Francois One" panose="02000503040000020004" pitchFamily="2" charset="0"/>
      <p:regular r:id="rId93"/>
    </p:embeddedFont>
    <p:embeddedFont>
      <p:font typeface="Roboto" panose="02000000000000000000" pitchFamily="2" charset="0"/>
      <p:regular r:id="rId94"/>
      <p:bold r:id="rId95"/>
      <p:italic r:id="rId96"/>
      <p:boldItalic r:id="rId97"/>
    </p:embeddedFont>
    <p:embeddedFont>
      <p:font typeface="Roboto Mono" panose="00000009000000000000" pitchFamily="49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font" Target="fonts/font3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5.fntdata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8.fntdata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5080fe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5080fe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e72968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e72968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2696918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2696918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2696918a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2696918a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2696918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2696918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ce72968c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ce72968c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e72968c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e72968c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ce72968c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ce72968ca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e72968c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e72968c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2696918a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2696918a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2696918a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2696918a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4a21629e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4a21629e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e72968c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e72968c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ce72968c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ce72968c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ce72968c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ce72968c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ce72968c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ce72968c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e8c77879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e8c77879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ce72968c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ce72968c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e8c77879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e8c77879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ce72968c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ce72968c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ce72968ca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ce72968ca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ce72968ca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ce72968ca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35080fe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35080fe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should all arrive at the answer of ‘1’.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2696918a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2696918a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2696918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2696918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ce72968c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ce72968c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2696918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2696918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2696918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2696918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ce72968ca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ce72968ca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ce72968ca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ce72968ca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ce72968ca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ce72968ca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e8c77879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e8c77879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e8c77879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e8c77879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35080fe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35080fe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e8c77879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e8c77879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e8c77879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e8c77879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e8c77879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e8c77879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e8c77879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e8c77879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e8c77879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de8c77879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e8c77879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e8c77879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de8c77879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de8c77879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e8c77879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e8c77879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e8c77879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de8c77879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de8c77879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de8c77879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35080fe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35080fe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02696918a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02696918a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85d65d4e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85d65d4e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085d65d4e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085d65d4e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e8c77879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e8c77879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02696918a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02696918a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2696918a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02696918a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02696918a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02696918a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02696918a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02696918a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085d65d4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085d65d4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4ce72968ca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4ce72968ca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35080fe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35080fe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4ce72968ca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4ce72968ca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2696918a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2696918a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4ce72968c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4ce72968c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4ce72968c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4ce72968c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4ce72968ca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4ce72968ca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b1f6fa87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b1f6fa87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02696918a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02696918a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02696918a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02696918a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02696918ad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02696918ad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2696918a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2696918a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696918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696918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02696918ad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02696918ad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2696918a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2696918ad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02696918a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02696918a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02696918a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02696918a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02696918a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02696918a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02696918a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02696918a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02696918ad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02696918ad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02696918ad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02696918ad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02696918a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02696918a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02696918ad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02696918ad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35080fe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35080fe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02696918ad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02696918ad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02696918ad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02696918ad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2696918ad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2696918ad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02696918ad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02696918ad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02696918ad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02696918ad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02696918a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02696918a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4ce72968ca_0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4ce72968ca_0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8b1f6fa87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8b1f6fa87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dec8631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dec8631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4ce72968ca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4ce72968ca_0_1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35080fe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35080fe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hyperlink" Target="https://csinschools.io/intro/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csinschools.io/inter/1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hyperlink" Target="http://drive.google.com/file/d/1aTIqInitNQHECcQhPkblTDDffLnR3EeI/view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hyperlink" Target="https://csinschools.io/intro/2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61.xml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hyperlink" Target="https://csinschools.io/inter/0101e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hyperlink" Target="https://csinschools.io/inter/0102e" TargetMode="External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csinschools.io/inter/0103v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hyperlink" Target="https://csinschools.io/inter/0103e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rugby-ball_2971979" TargetMode="External"/><Relationship Id="rId3" Type="http://schemas.openxmlformats.org/officeDocument/2006/relationships/hyperlink" Target="https://csinschools.io/" TargetMode="External"/><Relationship Id="rId7" Type="http://schemas.openxmlformats.org/officeDocument/2006/relationships/hyperlink" Target="https://unsplash.com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unsplash.com/@rawpixel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unsplash.com/photos/GwsXX--WwjU" TargetMode="External"/><Relationship Id="rId10" Type="http://schemas.openxmlformats.org/officeDocument/2006/relationships/hyperlink" Target="https://www.flaticon.com/free-icon/footprint_2269050" TargetMode="External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flaticon.com/authors/freepi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1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Variables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2849752" y="2849823"/>
            <a:ext cx="7386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1 2 3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Let's try naming the variables that contain information about:</a:t>
            </a:r>
            <a:endParaRPr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/>
              <a:t>Score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/>
              <a:t>Player's X position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/>
              <a:t>Player's Y position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/>
              <a:t>Music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Endgame text</a:t>
            </a:r>
            <a:endParaRPr sz="1600"/>
          </a:p>
        </p:txBody>
      </p:sp>
      <p:sp>
        <p:nvSpPr>
          <p:cNvPr id="227" name="Google Shape;227;p3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075" y="1771375"/>
            <a:ext cx="26592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6184175" y="2318275"/>
            <a:ext cx="2648100" cy="15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start with a number 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contain spaces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contain some special characters such as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1400"/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400"/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or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403275" y="1381050"/>
            <a:ext cx="634900" cy="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7096038" y="1841700"/>
            <a:ext cx="81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Rules</a:t>
            </a:r>
            <a:endParaRPr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dirty="0"/>
              <a:t>Let's try naming the variables that contain information about: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 dirty="0"/>
              <a:t>Score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sz="18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 dirty="0"/>
              <a:t>Player's X position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player_x_position</a:t>
            </a:r>
            <a:endParaRPr sz="18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 dirty="0"/>
              <a:t>Player's Y position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player_y_position</a:t>
            </a:r>
            <a:endParaRPr sz="18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 dirty="0"/>
              <a:t>Music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18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Endgame text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endgame_text</a:t>
            </a:r>
            <a:endParaRPr sz="18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075" y="1771375"/>
            <a:ext cx="26592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6184175" y="2318275"/>
            <a:ext cx="2648100" cy="15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start with a number 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contain spaces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Can't contain some special characters such as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1400"/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400"/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or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403275" y="1381050"/>
            <a:ext cx="634900" cy="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7096038" y="1841700"/>
            <a:ext cx="813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Rules</a:t>
            </a:r>
            <a:endParaRPr sz="1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600" dirty="0"/>
              <a:t>Let's try naming the variables that contain information about:</a:t>
            </a:r>
            <a:endParaRPr sz="16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dirty="0"/>
              <a:t>Score	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dirty="0"/>
              <a:t>Player's X position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player_x_position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dirty="0"/>
              <a:t>Player's Y position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player_y_position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dirty="0"/>
              <a:t>Music	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Endgame text		</a:t>
            </a:r>
            <a:r>
              <a:rPr lang="en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endgame_text</a:t>
            </a:r>
            <a:endParaRPr dirty="0"/>
          </a:p>
        </p:txBody>
      </p:sp>
      <p:sp>
        <p:nvSpPr>
          <p:cNvPr id="253" name="Google Shape;253;p3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/>
          <p:nvPr/>
        </p:nvSpPr>
        <p:spPr>
          <a:xfrm>
            <a:off x="1262125" y="1635325"/>
            <a:ext cx="4627800" cy="1044900"/>
          </a:xfrm>
          <a:prstGeom prst="rect">
            <a:avLst/>
          </a:prstGeom>
          <a:solidFill>
            <a:srgbClr val="30DDAE">
              <a:alpha val="21230"/>
            </a:srgbClr>
          </a:solidFill>
          <a:ln w="2857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6579300" y="1726350"/>
            <a:ext cx="2162400" cy="16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variables contain numbers.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will be focusing on these numeric variables in this lesson.</a:t>
            </a:r>
            <a:endParaRPr/>
          </a:p>
        </p:txBody>
      </p:sp>
      <p:cxnSp>
        <p:nvCxnSpPr>
          <p:cNvPr id="258" name="Google Shape;258;p37"/>
          <p:cNvCxnSpPr>
            <a:stCxn id="257" idx="1"/>
            <a:endCxn id="256" idx="3"/>
          </p:cNvCxnSpPr>
          <p:nvPr/>
        </p:nvCxnSpPr>
        <p:spPr>
          <a:xfrm rot="10800000">
            <a:off x="5889900" y="2157750"/>
            <a:ext cx="689400" cy="414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00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AU" sz="1600" dirty="0"/>
              <a:t>Let's try naming the variables that contain information about:</a:t>
            </a: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AU" dirty="0"/>
              <a:t>Score			</a:t>
            </a:r>
            <a:r>
              <a:rPr lang="en-AU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lang="en-AU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AU" dirty="0"/>
              <a:t>Player's X position		</a:t>
            </a:r>
            <a:r>
              <a:rPr lang="en-AU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player_x_position</a:t>
            </a:r>
            <a:endParaRPr lang="en-AU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AU" dirty="0"/>
              <a:t>Player's Y position		</a:t>
            </a:r>
            <a:r>
              <a:rPr lang="en-AU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player_y_position</a:t>
            </a:r>
            <a:endParaRPr lang="en-AU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AU" dirty="0"/>
              <a:t>Music			</a:t>
            </a:r>
            <a:r>
              <a:rPr lang="en-AU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lang="en-AU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AU" dirty="0"/>
              <a:t>Endgame text		</a:t>
            </a:r>
            <a:r>
              <a:rPr lang="en-AU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endgame_text</a:t>
            </a:r>
            <a:endParaRPr lang="en-AU"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/>
          <p:nvPr/>
        </p:nvSpPr>
        <p:spPr>
          <a:xfrm>
            <a:off x="1262100" y="2931750"/>
            <a:ext cx="4154346" cy="303000"/>
          </a:xfrm>
          <a:prstGeom prst="rect">
            <a:avLst/>
          </a:prstGeom>
          <a:solidFill>
            <a:srgbClr val="30DDAE">
              <a:alpha val="21230"/>
            </a:srgbClr>
          </a:solidFill>
          <a:ln w="28575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38"/>
          <p:cNvSpPr txBox="1"/>
          <p:nvPr/>
        </p:nvSpPr>
        <p:spPr>
          <a:xfrm>
            <a:off x="1959600" y="4356450"/>
            <a:ext cx="522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Click here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more info on text (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variables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361" y="423345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/>
          <p:nvPr/>
        </p:nvSpPr>
        <p:spPr>
          <a:xfrm>
            <a:off x="6579300" y="1726350"/>
            <a:ext cx="2162400" cy="16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variable contains text.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covered these in the introductory course.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38"/>
          <p:cNvCxnSpPr>
            <a:cxnSpLocks/>
            <a:stCxn id="271" idx="1"/>
            <a:endCxn id="268" idx="3"/>
          </p:cNvCxnSpPr>
          <p:nvPr/>
        </p:nvCxnSpPr>
        <p:spPr>
          <a:xfrm flipH="1">
            <a:off x="5416446" y="2571750"/>
            <a:ext cx="1162854" cy="511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Before we can use a variable, we must create it and put something in it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838" y="2315725"/>
            <a:ext cx="1201900" cy="1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7448611" y="3137994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7436475" y="1977625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1400</a:t>
            </a:r>
            <a:endParaRPr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Before we can use a variable, we must </a:t>
            </a:r>
            <a:r>
              <a:rPr lang="en">
                <a:highlight>
                  <a:srgbClr val="FFFF00"/>
                </a:highlight>
              </a:rPr>
              <a:t>create it and put something in it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838" y="2315725"/>
            <a:ext cx="1201900" cy="1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/>
        </p:nvSpPr>
        <p:spPr>
          <a:xfrm>
            <a:off x="7436475" y="1977625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1400</a:t>
            </a:r>
            <a:endParaRPr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7448611" y="3137994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Before we can use a variable, we must </a:t>
            </a:r>
            <a:r>
              <a:rPr lang="en">
                <a:highlight>
                  <a:srgbClr val="FFFF00"/>
                </a:highlight>
              </a:rPr>
              <a:t>create it and put something in it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3" name="Google Shape;303;p4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4" name="Google Shape;304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05" name="Google Shape;305;p4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838" y="2315725"/>
            <a:ext cx="1201900" cy="1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/>
        </p:nvSpPr>
        <p:spPr>
          <a:xfrm>
            <a:off x="7436475" y="1977625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1400</a:t>
            </a:r>
            <a:endParaRPr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1"/>
          </p:nvPr>
        </p:nvSpPr>
        <p:spPr>
          <a:xfrm>
            <a:off x="5765800" y="806150"/>
            <a:ext cx="12834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E93761"/>
                </a:solidFill>
              </a:rPr>
              <a:t>initialise it</a:t>
            </a:r>
            <a:endParaRPr b="1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9" name="Google Shape;309;p41"/>
          <p:cNvCxnSpPr/>
          <p:nvPr/>
        </p:nvCxnSpPr>
        <p:spPr>
          <a:xfrm>
            <a:off x="4780900" y="1473096"/>
            <a:ext cx="3253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41"/>
          <p:cNvSpPr txBox="1"/>
          <p:nvPr/>
        </p:nvSpPr>
        <p:spPr>
          <a:xfrm>
            <a:off x="7448611" y="3137994"/>
            <a:ext cx="848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1922025" y="1631225"/>
            <a:ext cx="17016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96137"/>
                </a:solidFill>
              </a:rPr>
              <a:t>variable name</a:t>
            </a:r>
            <a:endParaRPr>
              <a:solidFill>
                <a:srgbClr val="E96137"/>
              </a:solidFill>
            </a:endParaRPr>
          </a:p>
        </p:txBody>
      </p:sp>
      <p:sp>
        <p:nvSpPr>
          <p:cNvPr id="317" name="Google Shape;317;p4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 txBox="1">
            <a:spLocks noGrp="1"/>
          </p:cNvSpPr>
          <p:nvPr>
            <p:ph type="body" idx="1"/>
          </p:nvPr>
        </p:nvSpPr>
        <p:spPr>
          <a:xfrm>
            <a:off x="5381100" y="1427975"/>
            <a:ext cx="26031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96137"/>
                </a:solidFill>
              </a:rPr>
              <a:t>assignment operator </a:t>
            </a:r>
            <a:br>
              <a:rPr lang="en">
                <a:solidFill>
                  <a:srgbClr val="E96137"/>
                </a:solidFill>
              </a:rPr>
            </a:br>
            <a:r>
              <a:rPr lang="en" sz="1600">
                <a:solidFill>
                  <a:srgbClr val="E96137"/>
                </a:solidFill>
              </a:rPr>
              <a:t>(put into)</a:t>
            </a:r>
            <a:endParaRPr sz="1600">
              <a:solidFill>
                <a:srgbClr val="E96137"/>
              </a:solidFill>
            </a:endParaRPr>
          </a:p>
        </p:txBody>
      </p:sp>
      <p:sp>
        <p:nvSpPr>
          <p:cNvPr id="321" name="Google Shape;321;p42"/>
          <p:cNvSpPr txBox="1">
            <a:spLocks noGrp="1"/>
          </p:cNvSpPr>
          <p:nvPr>
            <p:ph type="body" idx="1"/>
          </p:nvPr>
        </p:nvSpPr>
        <p:spPr>
          <a:xfrm>
            <a:off x="4113275" y="3711597"/>
            <a:ext cx="757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E96137"/>
                </a:solidFill>
              </a:rPr>
              <a:t>value</a:t>
            </a:r>
            <a:endParaRPr dirty="0">
              <a:solidFill>
                <a:srgbClr val="E96137"/>
              </a:solidFill>
            </a:endParaRPr>
          </a:p>
        </p:txBody>
      </p:sp>
      <p:sp>
        <p:nvSpPr>
          <p:cNvPr id="322" name="Google Shape;322;p42"/>
          <p:cNvSpPr txBox="1">
            <a:spLocks noGrp="1"/>
          </p:cNvSpPr>
          <p:nvPr>
            <p:ph type="body" idx="1"/>
          </p:nvPr>
        </p:nvSpPr>
        <p:spPr>
          <a:xfrm>
            <a:off x="3244500" y="2369038"/>
            <a:ext cx="2655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3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3" name="Google Shape;323;p42"/>
          <p:cNvCxnSpPr>
            <a:stCxn id="316" idx="2"/>
            <a:endCxn id="322" idx="1"/>
          </p:cNvCxnSpPr>
          <p:nvPr/>
        </p:nvCxnSpPr>
        <p:spPr>
          <a:xfrm>
            <a:off x="2772825" y="2080925"/>
            <a:ext cx="471600" cy="5445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42"/>
          <p:cNvCxnSpPr>
            <a:stCxn id="320" idx="1"/>
          </p:cNvCxnSpPr>
          <p:nvPr/>
        </p:nvCxnSpPr>
        <p:spPr>
          <a:xfrm flipH="1">
            <a:off x="4928100" y="1809875"/>
            <a:ext cx="453000" cy="7548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42"/>
          <p:cNvCxnSpPr>
            <a:cxnSpLocks/>
            <a:stCxn id="321" idx="0"/>
          </p:cNvCxnSpPr>
          <p:nvPr/>
        </p:nvCxnSpPr>
        <p:spPr>
          <a:xfrm rot="10800000" flipH="1">
            <a:off x="4492025" y="3111897"/>
            <a:ext cx="852300" cy="5997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1" name="Google Shape;331;p4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2" name="Google Shape;332;p4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33" name="Google Shape;333;p4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5381100" y="1427975"/>
            <a:ext cx="26031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assignment operator </a:t>
            </a:r>
            <a:br>
              <a:rPr lang="en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(put into)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3244500" y="2369038"/>
            <a:ext cx="2655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3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6" name="Google Shape;336;p43"/>
          <p:cNvCxnSpPr/>
          <p:nvPr/>
        </p:nvCxnSpPr>
        <p:spPr>
          <a:xfrm flipH="1">
            <a:off x="4928100" y="1809875"/>
            <a:ext cx="453000" cy="7548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Initialising a variable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2" name="Google Shape;342;p4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44" name="Google Shape;344;p4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4"/>
          <p:cNvSpPr txBox="1">
            <a:spLocks noGrp="1"/>
          </p:cNvSpPr>
          <p:nvPr>
            <p:ph type="body" idx="1"/>
          </p:nvPr>
        </p:nvSpPr>
        <p:spPr>
          <a:xfrm>
            <a:off x="5381100" y="1427975"/>
            <a:ext cx="26031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assignment operator </a:t>
            </a:r>
            <a:br>
              <a:rPr lang="en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(put into)</a:t>
            </a:r>
            <a:endParaRPr sz="160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46" name="Google Shape;346;p44"/>
          <p:cNvSpPr txBox="1">
            <a:spLocks noGrp="1"/>
          </p:cNvSpPr>
          <p:nvPr>
            <p:ph type="body" idx="1"/>
          </p:nvPr>
        </p:nvSpPr>
        <p:spPr>
          <a:xfrm>
            <a:off x="3244500" y="2369038"/>
            <a:ext cx="2655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3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44"/>
          <p:cNvSpPr txBox="1">
            <a:spLocks noGrp="1"/>
          </p:cNvSpPr>
          <p:nvPr>
            <p:ph type="body" idx="1"/>
          </p:nvPr>
        </p:nvSpPr>
        <p:spPr>
          <a:xfrm>
            <a:off x="311700" y="3149650"/>
            <a:ext cx="85206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assignment operator is represented by the '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/>
              <a:t>' character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</a:t>
            </a:r>
            <a:r>
              <a:rPr lang="en" b="1" i="1"/>
              <a:t>not</a:t>
            </a:r>
            <a:r>
              <a:rPr lang="en" b="1"/>
              <a:t> </a:t>
            </a:r>
            <a:r>
              <a:rPr lang="en"/>
              <a:t>the same as the 'equals' sign in maths (we'll see why later)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read the above as: 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" i="1"/>
              <a:t> is assigned the value of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348" name="Google Shape;348;p44"/>
          <p:cNvCxnSpPr/>
          <p:nvPr/>
        </p:nvCxnSpPr>
        <p:spPr>
          <a:xfrm flipH="1">
            <a:off x="4928100" y="1809875"/>
            <a:ext cx="453000" cy="754800"/>
          </a:xfrm>
          <a:prstGeom prst="straightConnector1">
            <a:avLst/>
          </a:prstGeom>
          <a:noFill/>
          <a:ln w="19050" cap="flat" cmpd="sng">
            <a:solidFill>
              <a:srgbClr val="E9613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the end of this lesson, you should be able to: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 what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dirty="0"/>
              <a:t>' coding courses are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have access to the course resources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 how number variables are different from text variables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 and work with calculations involving variables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2350" y="13225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2350" y="2446621"/>
            <a:ext cx="1002500" cy="1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4" name="Google Shape;354;p4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5" name="Google Shape;355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5"/>
          <p:cNvSpPr txBox="1">
            <a:spLocks noGrp="1"/>
          </p:cNvSpPr>
          <p:nvPr>
            <p:ph type="body" idx="1"/>
          </p:nvPr>
        </p:nvSpPr>
        <p:spPr>
          <a:xfrm>
            <a:off x="3244500" y="2112308"/>
            <a:ext cx="2655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3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67" name="Google Shape;367;p4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58;p45">
            <a:extLst>
              <a:ext uri="{FF2B5EF4-FFF2-40B4-BE49-F238E27FC236}">
                <a16:creationId xmlns:a16="http://schemas.microsoft.com/office/drawing/2014/main" id="{BBE80395-B2E4-4EEE-AB76-7F1556325578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lang="en-AU" sz="3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5" name="Google Shape;375;p4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77" name="Google Shape;377;p4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7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" name="Google Shape;358;p45">
            <a:extLst>
              <a:ext uri="{FF2B5EF4-FFF2-40B4-BE49-F238E27FC236}">
                <a16:creationId xmlns:a16="http://schemas.microsoft.com/office/drawing/2014/main" id="{782A605D-D879-402D-B5C1-EBED01FD1FC4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lang="en-AU" sz="3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6" name="Google Shape;386;p4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7" name="Google Shape;387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88" name="Google Shape;388;p4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Google Shape;358;p45">
            <a:extLst>
              <a:ext uri="{FF2B5EF4-FFF2-40B4-BE49-F238E27FC236}">
                <a16:creationId xmlns:a16="http://schemas.microsoft.com/office/drawing/2014/main" id="{2C138875-5430-46DE-8FE0-E1C3DD725F4C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</a:t>
            </a: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7" name="Google Shape;397;p4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8" name="Google Shape;398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399" name="Google Shape;399;p4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9"/>
          <p:cNvSpPr/>
          <p:nvPr/>
        </p:nvSpPr>
        <p:spPr>
          <a:xfrm flipH="1">
            <a:off x="3834150" y="3135950"/>
            <a:ext cx="1581900" cy="831300"/>
          </a:xfrm>
          <a:prstGeom prst="uturnArrow">
            <a:avLst>
              <a:gd name="adj1" fmla="val 8293"/>
              <a:gd name="adj2" fmla="val 17247"/>
              <a:gd name="adj3" fmla="val 27565"/>
              <a:gd name="adj4" fmla="val 45382"/>
              <a:gd name="adj5" fmla="val 74191"/>
            </a:avLst>
          </a:prstGeom>
          <a:solidFill>
            <a:srgbClr val="E96137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9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" name="Google Shape;358;p45">
            <a:extLst>
              <a:ext uri="{FF2B5EF4-FFF2-40B4-BE49-F238E27FC236}">
                <a16:creationId xmlns:a16="http://schemas.microsoft.com/office/drawing/2014/main" id="{75321F2E-1906-4CB3-B504-5F4AB84A662A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score </a:t>
            </a: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9" name="Google Shape;409;p5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0" name="Google Shape;410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11" name="Google Shape;411;p5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0"/>
          <p:cNvSpPr/>
          <p:nvPr/>
        </p:nvSpPr>
        <p:spPr>
          <a:xfrm flipH="1">
            <a:off x="3834150" y="3135950"/>
            <a:ext cx="1581900" cy="831300"/>
          </a:xfrm>
          <a:prstGeom prst="uturnArrow">
            <a:avLst>
              <a:gd name="adj1" fmla="val 8293"/>
              <a:gd name="adj2" fmla="val 17247"/>
              <a:gd name="adj3" fmla="val 27565"/>
              <a:gd name="adj4" fmla="val 45382"/>
              <a:gd name="adj5" fmla="val 74191"/>
            </a:avLst>
          </a:prstGeom>
          <a:solidFill>
            <a:srgbClr val="E96137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0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358;p45">
            <a:extLst>
              <a:ext uri="{FF2B5EF4-FFF2-40B4-BE49-F238E27FC236}">
                <a16:creationId xmlns:a16="http://schemas.microsoft.com/office/drawing/2014/main" id="{73AC12FF-015A-4C35-9798-6EFA8604F144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1" name="Google Shape;421;p5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2" name="Google Shape;422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23" name="Google Shape;423;p5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1"/>
          <p:cNvSpPr/>
          <p:nvPr/>
        </p:nvSpPr>
        <p:spPr>
          <a:xfrm flipH="1">
            <a:off x="3834150" y="3135950"/>
            <a:ext cx="1581900" cy="831300"/>
          </a:xfrm>
          <a:prstGeom prst="uturnArrow">
            <a:avLst>
              <a:gd name="adj1" fmla="val 8293"/>
              <a:gd name="adj2" fmla="val 17247"/>
              <a:gd name="adj3" fmla="val 27565"/>
              <a:gd name="adj4" fmla="val 45382"/>
              <a:gd name="adj5" fmla="val 74191"/>
            </a:avLst>
          </a:prstGeom>
          <a:solidFill>
            <a:srgbClr val="E96137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69" y="3828188"/>
            <a:ext cx="637275" cy="6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358;p45">
            <a:extLst>
              <a:ext uri="{FF2B5EF4-FFF2-40B4-BE49-F238E27FC236}">
                <a16:creationId xmlns:a16="http://schemas.microsoft.com/office/drawing/2014/main" id="{9EAC6BD4-21B8-484B-908B-849E89327FE5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4" name="Google Shape;434;p5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36" name="Google Shape;436;p5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/>
          <p:nvPr/>
        </p:nvSpPr>
        <p:spPr>
          <a:xfrm flipH="1">
            <a:off x="3834150" y="3135950"/>
            <a:ext cx="1581900" cy="831300"/>
          </a:xfrm>
          <a:prstGeom prst="uturnArrow">
            <a:avLst>
              <a:gd name="adj1" fmla="val 8293"/>
              <a:gd name="adj2" fmla="val 17247"/>
              <a:gd name="adj3" fmla="val 27565"/>
              <a:gd name="adj4" fmla="val 45382"/>
              <a:gd name="adj5" fmla="val 74191"/>
            </a:avLst>
          </a:prstGeom>
          <a:solidFill>
            <a:srgbClr val="E96137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69" y="3828188"/>
            <a:ext cx="637275" cy="6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>
            <a:spLocks noGrp="1"/>
          </p:cNvSpPr>
          <p:nvPr>
            <p:ph type="body" idx="1"/>
          </p:nvPr>
        </p:nvSpPr>
        <p:spPr>
          <a:xfrm>
            <a:off x="3495300" y="4195475"/>
            <a:ext cx="9282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2"/>
          <p:cNvSpPr txBox="1">
            <a:spLocks noGrp="1"/>
          </p:cNvSpPr>
          <p:nvPr>
            <p:ph type="body" idx="1"/>
          </p:nvPr>
        </p:nvSpPr>
        <p:spPr>
          <a:xfrm>
            <a:off x="4742925" y="3960075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358;p45">
            <a:extLst>
              <a:ext uri="{FF2B5EF4-FFF2-40B4-BE49-F238E27FC236}">
                <a16:creationId xmlns:a16="http://schemas.microsoft.com/office/drawing/2014/main" id="{7771389C-31A7-415F-88E1-C9230AAF3EB7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/>
          <p:nvPr/>
        </p:nvSpPr>
        <p:spPr>
          <a:xfrm>
            <a:off x="2250900" y="2993450"/>
            <a:ext cx="4642200" cy="173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8" name="Google Shape;448;p5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9" name="Google Shape;449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50" name="Google Shape;450;p5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3"/>
          <p:cNvSpPr txBox="1">
            <a:spLocks noGrp="1"/>
          </p:cNvSpPr>
          <p:nvPr>
            <p:ph type="body" idx="1"/>
          </p:nvPr>
        </p:nvSpPr>
        <p:spPr>
          <a:xfrm>
            <a:off x="3306450" y="3220963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2400" b="1" dirty="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2" name="Google Shape;4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69" y="3828188"/>
            <a:ext cx="637275" cy="6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3"/>
          <p:cNvSpPr txBox="1">
            <a:spLocks noGrp="1"/>
          </p:cNvSpPr>
          <p:nvPr>
            <p:ph type="body" idx="1"/>
          </p:nvPr>
        </p:nvSpPr>
        <p:spPr>
          <a:xfrm>
            <a:off x="3495300" y="4195475"/>
            <a:ext cx="9282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358;p45">
            <a:extLst>
              <a:ext uri="{FF2B5EF4-FFF2-40B4-BE49-F238E27FC236}">
                <a16:creationId xmlns:a16="http://schemas.microsoft.com/office/drawing/2014/main" id="{DF6A6BE6-1E19-4F0E-A1A1-1A4793D363B4}"/>
              </a:ext>
            </a:extLst>
          </p:cNvPr>
          <p:cNvSpPr txBox="1">
            <a:spLocks/>
          </p:cNvSpPr>
          <p:nvPr/>
        </p:nvSpPr>
        <p:spPr>
          <a:xfrm>
            <a:off x="3244500" y="2112308"/>
            <a:ext cx="2655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-AU" sz="3000" dirty="0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-AU" sz="30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-AU" sz="30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AU" sz="3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29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62" name="Google Shape;462;p5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b="1"/>
              <a:t> </a:t>
            </a:r>
            <a:r>
              <a:rPr lang="en"/>
              <a:t>after each of these lines of Python code?</a:t>
            </a:r>
            <a:endParaRPr/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rgbClr val="6AA84F"/>
              </a:solidFill>
              <a:highlight>
                <a:srgbClr val="0097A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2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4" name="Google Shape;46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150" y="1834773"/>
            <a:ext cx="1574025" cy="157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583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a number… (make it a low one, to make it easier for yourself!)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2 to 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the answer by 2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 2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by 2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subtract the original number that you thought of...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Now, let's go around the class… what was your final number?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0" name="Google Shape;140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750" y="2368173"/>
            <a:ext cx="1574025" cy="157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4200" y="943282"/>
            <a:ext cx="442470" cy="44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3783" y="1812678"/>
            <a:ext cx="442467" cy="44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0049" y="1385750"/>
            <a:ext cx="442467" cy="44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1" name="Google Shape;471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72" name="Google Shape;472;p5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value of </a:t>
            </a:r>
            <a:r>
              <a:rPr lang="en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b="1" dirty="0"/>
              <a:t> </a:t>
            </a:r>
            <a:r>
              <a:rPr lang="en" dirty="0"/>
              <a:t>after each of these lines of Python code?</a:t>
            </a:r>
            <a:endParaRPr dirty="0"/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10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	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20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36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6</a:t>
            </a:r>
            <a:endParaRPr sz="1600" dirty="0">
              <a:solidFill>
                <a:srgbClr val="6AA84F"/>
              </a:solidFill>
              <a:highlight>
                <a:srgbClr val="0097A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 dirty="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6</a:t>
            </a:r>
            <a:endParaRPr sz="2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4" name="Google Shape;47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150" y="1834773"/>
            <a:ext cx="1574025" cy="157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0" name="Google Shape;480;p5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1" name="Google Shape;481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82" name="Google Shape;482;p5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value of </a:t>
            </a:r>
            <a:r>
              <a:rPr lang="en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b="1" dirty="0"/>
              <a:t> </a:t>
            </a:r>
            <a:r>
              <a:rPr lang="en" dirty="0"/>
              <a:t>after each of these lines of Python code?</a:t>
            </a:r>
            <a:endParaRPr dirty="0"/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10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	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20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36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			</a:t>
            </a:r>
            <a:r>
              <a:rPr lang="en" sz="1600" dirty="0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# 6</a:t>
            </a:r>
            <a:endParaRPr sz="1600" dirty="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 dirty="0">
                <a:solidFill>
                  <a:srgbClr val="93C47D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5		</a:t>
            </a:r>
            <a:r>
              <a:rPr lang="en" sz="1600" dirty="0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# 6</a:t>
            </a:r>
            <a:endParaRPr sz="1600" dirty="0">
              <a:solidFill>
                <a:srgbClr val="FF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4" name="Google Shape;48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150" y="1834773"/>
            <a:ext cx="1574025" cy="157400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6"/>
          <p:cNvSpPr/>
          <p:nvPr/>
        </p:nvSpPr>
        <p:spPr>
          <a:xfrm>
            <a:off x="5257275" y="3996325"/>
            <a:ext cx="2162400" cy="95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BODMAS still applies, just like in maths!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of the assignment operator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1" name="Google Shape;491;p5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493" name="Google Shape;493;p5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 have only dealt with a variable on the left hand side of the assignment operator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of the assignment operator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0" name="Google Shape;500;p5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02" name="Google Shape;502;p5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 have only dealt with a variable on the left hand side of the </a:t>
            </a:r>
            <a:r>
              <a:rPr lang="en" b="1">
                <a:solidFill>
                  <a:srgbClr val="E93761"/>
                </a:solidFill>
              </a:rPr>
              <a:t>assignment operator</a:t>
            </a:r>
            <a:endParaRPr b="1">
              <a:solidFill>
                <a:srgbClr val="E9376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of the assignment operator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9" name="Google Shape;509;p5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0" name="Google Shape;510;p5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11" name="Google Shape;511;p5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 have only dealt with a </a:t>
            </a:r>
            <a:r>
              <a:rPr lang="en" b="1">
                <a:solidFill>
                  <a:srgbClr val="E93761"/>
                </a:solidFill>
              </a:rPr>
              <a:t>variable on the left hand</a:t>
            </a:r>
            <a:r>
              <a:rPr lang="en"/>
              <a:t> </a:t>
            </a:r>
            <a:r>
              <a:rPr lang="en" b="1">
                <a:solidFill>
                  <a:srgbClr val="E93761"/>
                </a:solidFill>
              </a:rPr>
              <a:t>side</a:t>
            </a:r>
            <a:r>
              <a:rPr lang="en"/>
              <a:t> of the assignment operator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(</a:t>
            </a:r>
            <a:r>
              <a:rPr lang="en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18" name="Google Shape;518;p6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9" name="Google Shape;519;p6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20" name="Google Shape;520;p6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look at using variables on the RHS (right hand side) of the assignment operator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40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4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27" name="Google Shape;527;p6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8" name="Google Shape;528;p6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29" name="Google Shape;529;p6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1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AD3F-B0E9-40B3-8018-8A1CD9E33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Google Shape;734;p74">
            <a:extLst>
              <a:ext uri="{FF2B5EF4-FFF2-40B4-BE49-F238E27FC236}">
                <a16:creationId xmlns:a16="http://schemas.microsoft.com/office/drawing/2014/main" id="{203AE5C9-A473-4DFB-A3C6-62581AF8C767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4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8" name="Google Shape;53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39" name="Google Shape;539;p6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0" name="Google Shape;540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41" name="Google Shape;541;p6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2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5" name="Google Shape;54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Google Shape;734;p74">
            <a:extLst>
              <a:ext uri="{FF2B5EF4-FFF2-40B4-BE49-F238E27FC236}">
                <a16:creationId xmlns:a16="http://schemas.microsoft.com/office/drawing/2014/main" id="{C4E699EE-D019-4115-BDF8-E45E3848F7B2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53" name="Google Shape;553;p6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4" name="Google Shape;554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55" name="Google Shape;555;p6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6" name="Google Shape;556;p63"/>
          <p:cNvCxnSpPr>
            <a:stCxn id="557" idx="0"/>
          </p:cNvCxnSpPr>
          <p:nvPr/>
        </p:nvCxnSpPr>
        <p:spPr>
          <a:xfrm rot="10800000">
            <a:off x="2456525" y="3033125"/>
            <a:ext cx="23100" cy="407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7" name="Google Shape;557;p63"/>
          <p:cNvSpPr/>
          <p:nvPr/>
        </p:nvSpPr>
        <p:spPr>
          <a:xfrm>
            <a:off x="838475" y="3440225"/>
            <a:ext cx="3282300" cy="150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look "inside" the bucket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make a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value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we find inside.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9" name="Google Shape;55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3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1" name="Google Shape;56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3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" name="Google Shape;734;p74">
            <a:extLst>
              <a:ext uri="{FF2B5EF4-FFF2-40B4-BE49-F238E27FC236}">
                <a16:creationId xmlns:a16="http://schemas.microsoft.com/office/drawing/2014/main" id="{64F8E565-9C6E-457E-9C01-E772DE83E4C1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570" name="Google Shape;570;p6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39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71" name="Google Shape;571;p6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72" name="Google Shape;572;p6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4"/>
          <p:cNvSpPr txBox="1">
            <a:spLocks noGrp="1"/>
          </p:cNvSpPr>
          <p:nvPr>
            <p:ph type="body" idx="1"/>
          </p:nvPr>
        </p:nvSpPr>
        <p:spPr>
          <a:xfrm>
            <a:off x="6608136" y="1703268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4" name="Google Shape;5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4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6" name="Google Shape;57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4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79" name="Google Shape;579;p64"/>
          <p:cNvCxnSpPr>
            <a:stCxn id="580" idx="0"/>
          </p:cNvCxnSpPr>
          <p:nvPr/>
        </p:nvCxnSpPr>
        <p:spPr>
          <a:xfrm rot="10800000">
            <a:off x="2456525" y="3033125"/>
            <a:ext cx="23100" cy="407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64"/>
          <p:cNvSpPr/>
          <p:nvPr/>
        </p:nvSpPr>
        <p:spPr>
          <a:xfrm>
            <a:off x="838475" y="3440225"/>
            <a:ext cx="3282300" cy="150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look "inside" the bucket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make a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value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we find inside.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595;p65">
            <a:extLst>
              <a:ext uri="{FF2B5EF4-FFF2-40B4-BE49-F238E27FC236}">
                <a16:creationId xmlns:a16="http://schemas.microsoft.com/office/drawing/2014/main" id="{72BE6BB8-FF41-4C35-96CB-6033BC10F048}"/>
              </a:ext>
            </a:extLst>
          </p:cNvPr>
          <p:cNvSpPr/>
          <p:nvPr/>
        </p:nvSpPr>
        <p:spPr>
          <a:xfrm>
            <a:off x="7208075" y="1274003"/>
            <a:ext cx="242037" cy="41563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25" y="502125"/>
            <a:ext cx="5697100" cy="53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this short playthrough of a simple game: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 title="Supplementary 1 - PyAngelo Game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475" y="1986975"/>
            <a:ext cx="2673799" cy="23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2869803" y="4657922"/>
            <a:ext cx="340439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/>
              <a:t>Video not playing? </a:t>
            </a:r>
            <a:r>
              <a:rPr lang="en" sz="1000" u="sng" dirty="0">
                <a:solidFill>
                  <a:schemeClr val="hlink"/>
                </a:solidFill>
                <a:hlinkClick r:id="rId7"/>
              </a:rPr>
              <a:t>Click here to watch on Vimeo instead!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on the RHS example</a:t>
            </a:r>
            <a:endParaRPr dirty="0"/>
          </a:p>
        </p:txBody>
      </p:sp>
      <p:sp>
        <p:nvSpPr>
          <p:cNvPr id="587" name="Google Shape;587;p6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40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8" name="Google Shape;588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89" name="Google Shape;589;p6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5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3" name="Google Shape;59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5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5" name="Google Shape;595;p65"/>
          <p:cNvSpPr/>
          <p:nvPr/>
        </p:nvSpPr>
        <p:spPr>
          <a:xfrm>
            <a:off x="7208075" y="1274003"/>
            <a:ext cx="242037" cy="41563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7" name="Google Shape;597;p65"/>
          <p:cNvCxnSpPr>
            <a:stCxn id="598" idx="0"/>
          </p:cNvCxnSpPr>
          <p:nvPr/>
        </p:nvCxnSpPr>
        <p:spPr>
          <a:xfrm rot="10800000">
            <a:off x="2456525" y="3033125"/>
            <a:ext cx="23100" cy="407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65"/>
          <p:cNvSpPr/>
          <p:nvPr/>
        </p:nvSpPr>
        <p:spPr>
          <a:xfrm>
            <a:off x="838475" y="3440225"/>
            <a:ext cx="3282300" cy="150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look "inside" the bucket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make a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value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we find inside.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627;p67">
            <a:extLst>
              <a:ext uri="{FF2B5EF4-FFF2-40B4-BE49-F238E27FC236}">
                <a16:creationId xmlns:a16="http://schemas.microsoft.com/office/drawing/2014/main" id="{FDDD9084-FD08-45DD-B06C-C6836803C708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  <p:sp>
        <p:nvSpPr>
          <p:cNvPr id="21" name="Google Shape;734;p74">
            <a:extLst>
              <a:ext uri="{FF2B5EF4-FFF2-40B4-BE49-F238E27FC236}">
                <a16:creationId xmlns:a16="http://schemas.microsoft.com/office/drawing/2014/main" id="{B14BD712-9837-48D4-8CF3-F36E20F8BEFF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on the RHS example</a:t>
            </a:r>
            <a:endParaRPr dirty="0"/>
          </a:p>
        </p:txBody>
      </p:sp>
      <p:sp>
        <p:nvSpPr>
          <p:cNvPr id="604" name="Google Shape;604;p6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41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05" name="Google Shape;605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06" name="Google Shape;606;p6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6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0" name="Google Shape;61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6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627;p67">
            <a:extLst>
              <a:ext uri="{FF2B5EF4-FFF2-40B4-BE49-F238E27FC236}">
                <a16:creationId xmlns:a16="http://schemas.microsoft.com/office/drawing/2014/main" id="{B4A974D7-BB16-4F12-A695-61D13CAF607A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  <p:sp>
        <p:nvSpPr>
          <p:cNvPr id="19" name="Google Shape;734;p74">
            <a:extLst>
              <a:ext uri="{FF2B5EF4-FFF2-40B4-BE49-F238E27FC236}">
                <a16:creationId xmlns:a16="http://schemas.microsoft.com/office/drawing/2014/main" id="{F12414B8-27D3-42D1-B9D3-508142F28DB2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19" name="Google Shape;619;p6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20" name="Google Shape;620;p6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21" name="Google Shape;621;p6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7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5" name="Google Shape;62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67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7" name="Google Shape;627;p67"/>
          <p:cNvSpPr txBox="1">
            <a:spLocks noGrp="1"/>
          </p:cNvSpPr>
          <p:nvPr>
            <p:ph type="body" idx="1"/>
          </p:nvPr>
        </p:nvSpPr>
        <p:spPr>
          <a:xfrm>
            <a:off x="6678301" y="63863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 b="1" dirty="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8" name="Google Shape;628;p67"/>
          <p:cNvSpPr txBox="1">
            <a:spLocks noGrp="1"/>
          </p:cNvSpPr>
          <p:nvPr>
            <p:ph type="body" idx="1"/>
          </p:nvPr>
        </p:nvSpPr>
        <p:spPr>
          <a:xfrm>
            <a:off x="7470084" y="63863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2400" b="1" dirty="0">
                <a:solidFill>
                  <a:srgbClr val="595959"/>
                </a:solidFill>
              </a:rPr>
              <a:t> </a:t>
            </a:r>
            <a:r>
              <a:rPr lang="en" sz="2400" b="1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24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734;p74">
            <a:extLst>
              <a:ext uri="{FF2B5EF4-FFF2-40B4-BE49-F238E27FC236}">
                <a16:creationId xmlns:a16="http://schemas.microsoft.com/office/drawing/2014/main" id="{6977A7FD-4F60-48D9-93FA-678B3837BEB7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 + </a:t>
            </a:r>
            <a:r>
              <a:rPr lang="en" sz="1600" dirty="0">
                <a:solidFill>
                  <a:srgbClr val="6AA8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4" name="Google Shape;634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35" name="Google Shape;635;p6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43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6" name="Google Shape;636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37" name="Google Shape;637;p6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8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1" name="Google Shape;64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8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690;p71">
            <a:extLst>
              <a:ext uri="{FF2B5EF4-FFF2-40B4-BE49-F238E27FC236}">
                <a16:creationId xmlns:a16="http://schemas.microsoft.com/office/drawing/2014/main" id="{B512EF31-D7BF-42D1-97E3-F666B7E49F9D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734;p74">
            <a:extLst>
              <a:ext uri="{FF2B5EF4-FFF2-40B4-BE49-F238E27FC236}">
                <a16:creationId xmlns:a16="http://schemas.microsoft.com/office/drawing/2014/main" id="{8A513261-2E97-423F-BD13-0ED190D39CC8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lang="en-AU"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-AU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AU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9" name="Google Shape;64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50" name="Google Shape;650;p6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44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51" name="Google Shape;651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52" name="Google Shape;652;p6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69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56" name="Google Shape;65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69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690;p71">
            <a:extLst>
              <a:ext uri="{FF2B5EF4-FFF2-40B4-BE49-F238E27FC236}">
                <a16:creationId xmlns:a16="http://schemas.microsoft.com/office/drawing/2014/main" id="{A458E48C-705F-404E-B4CC-3AB0606FD533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734;p74">
            <a:extLst>
              <a:ext uri="{FF2B5EF4-FFF2-40B4-BE49-F238E27FC236}">
                <a16:creationId xmlns:a16="http://schemas.microsoft.com/office/drawing/2014/main" id="{C9DEB8C1-4DBC-407A-81AE-8011F9C5E763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5" name="Google Shape;665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on the RHS example</a:t>
            </a:r>
            <a:endParaRPr dirty="0"/>
          </a:p>
        </p:txBody>
      </p:sp>
      <p:sp>
        <p:nvSpPr>
          <p:cNvPr id="666" name="Google Shape;666;p7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7" name="Google Shape;667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68" name="Google Shape;668;p7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0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2" name="Google Shape;67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0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5" name="Google Shape;675;p70"/>
          <p:cNvSpPr/>
          <p:nvPr/>
        </p:nvSpPr>
        <p:spPr>
          <a:xfrm rot="-5400000" flipH="1">
            <a:off x="5885725" y="723800"/>
            <a:ext cx="783300" cy="12678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3764"/>
            </a:avLst>
          </a:prstGeom>
          <a:solidFill>
            <a:srgbClr val="FFFF00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90;p71">
            <a:extLst>
              <a:ext uri="{FF2B5EF4-FFF2-40B4-BE49-F238E27FC236}">
                <a16:creationId xmlns:a16="http://schemas.microsoft.com/office/drawing/2014/main" id="{6BA481DB-162F-4B53-AA15-1A44EA5C5095}"/>
              </a:ext>
            </a:extLst>
          </p:cNvPr>
          <p:cNvSpPr txBox="1">
            <a:spLocks/>
          </p:cNvSpPr>
          <p:nvPr/>
        </p:nvSpPr>
        <p:spPr>
          <a:xfrm>
            <a:off x="6678301" y="63863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" name="Google Shape;734;p74">
            <a:extLst>
              <a:ext uri="{FF2B5EF4-FFF2-40B4-BE49-F238E27FC236}">
                <a16:creationId xmlns:a16="http://schemas.microsoft.com/office/drawing/2014/main" id="{CE08FB63-32AF-480E-A8BA-A2DDF436744E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 =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1" name="Google Shape;681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82" name="Google Shape;682;p7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3" name="Google Shape;683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684" name="Google Shape;684;p7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1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8" name="Google Shape;68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1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0" name="Google Shape;690;p71"/>
          <p:cNvSpPr txBox="1">
            <a:spLocks noGrp="1"/>
          </p:cNvSpPr>
          <p:nvPr>
            <p:ph type="body" idx="1"/>
          </p:nvPr>
        </p:nvSpPr>
        <p:spPr>
          <a:xfrm>
            <a:off x="6678301" y="63863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 b="1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1" name="Google Shape;691;p71"/>
          <p:cNvSpPr/>
          <p:nvPr/>
        </p:nvSpPr>
        <p:spPr>
          <a:xfrm rot="-5400000" flipH="1">
            <a:off x="5885725" y="723800"/>
            <a:ext cx="783300" cy="1267800"/>
          </a:xfrm>
          <a:prstGeom prst="bentArrow">
            <a:avLst>
              <a:gd name="adj1" fmla="val 13068"/>
              <a:gd name="adj2" fmla="val 18695"/>
              <a:gd name="adj3" fmla="val 24167"/>
              <a:gd name="adj4" fmla="val 43764"/>
            </a:avLst>
          </a:prstGeom>
          <a:solidFill>
            <a:srgbClr val="FFFF00"/>
          </a:solidFill>
          <a:ln w="19050" cap="flat" cmpd="sng">
            <a:solidFill>
              <a:srgbClr val="808A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34;p74">
            <a:extLst>
              <a:ext uri="{FF2B5EF4-FFF2-40B4-BE49-F238E27FC236}">
                <a16:creationId xmlns:a16="http://schemas.microsoft.com/office/drawing/2014/main" id="{187CC0C9-8565-448D-9BA8-8A3903E9CD1D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</a:p>
        </p:txBody>
      </p:sp>
      <p:sp>
        <p:nvSpPr>
          <p:cNvPr id="20" name="Google Shape;739;p74">
            <a:extLst>
              <a:ext uri="{FF2B5EF4-FFF2-40B4-BE49-F238E27FC236}">
                <a16:creationId xmlns:a16="http://schemas.microsoft.com/office/drawing/2014/main" id="{01E2057C-4CC0-49E5-AB40-EA304808E9A1}"/>
              </a:ext>
            </a:extLst>
          </p:cNvPr>
          <p:cNvSpPr txBox="1">
            <a:spLocks/>
          </p:cNvSpPr>
          <p:nvPr/>
        </p:nvSpPr>
        <p:spPr>
          <a:xfrm>
            <a:off x="5224176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7" name="Google Shape;69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698" name="Google Shape;698;p7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99" name="Google Shape;699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00" name="Google Shape;700;p7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2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4" name="Google Shape;70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72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734;p74">
            <a:extLst>
              <a:ext uri="{FF2B5EF4-FFF2-40B4-BE49-F238E27FC236}">
                <a16:creationId xmlns:a16="http://schemas.microsoft.com/office/drawing/2014/main" id="{6E332A9F-8396-46D0-8C4D-A0D3D9D39528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739;p74">
            <a:extLst>
              <a:ext uri="{FF2B5EF4-FFF2-40B4-BE49-F238E27FC236}">
                <a16:creationId xmlns:a16="http://schemas.microsoft.com/office/drawing/2014/main" id="{508678DB-D9BD-4EC2-A3CE-75F41143488E}"/>
              </a:ext>
            </a:extLst>
          </p:cNvPr>
          <p:cNvSpPr txBox="1">
            <a:spLocks/>
          </p:cNvSpPr>
          <p:nvPr/>
        </p:nvSpPr>
        <p:spPr>
          <a:xfrm>
            <a:off x="5224176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 dirty="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2" name="Google Shape;712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713" name="Google Shape;713;p7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14" name="Google Shape;714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15" name="Google Shape;715;p7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73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9" name="Google Shape;71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3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2" name="Google Shape;722;p73"/>
          <p:cNvSpPr/>
          <p:nvPr/>
        </p:nvSpPr>
        <p:spPr>
          <a:xfrm>
            <a:off x="399700" y="3168300"/>
            <a:ext cx="3282300" cy="83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Has the original value of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changed?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734;p74">
            <a:extLst>
              <a:ext uri="{FF2B5EF4-FFF2-40B4-BE49-F238E27FC236}">
                <a16:creationId xmlns:a16="http://schemas.microsoft.com/office/drawing/2014/main" id="{69A25AEF-7263-4104-A89D-5112C9642FF6}"/>
              </a:ext>
            </a:extLst>
          </p:cNvPr>
          <p:cNvSpPr txBox="1">
            <a:spLocks/>
          </p:cNvSpPr>
          <p:nvPr/>
        </p:nvSpPr>
        <p:spPr>
          <a:xfrm>
            <a:off x="6678301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" name="Google Shape;739;p74">
            <a:extLst>
              <a:ext uri="{FF2B5EF4-FFF2-40B4-BE49-F238E27FC236}">
                <a16:creationId xmlns:a16="http://schemas.microsoft.com/office/drawing/2014/main" id="{36AC7ADD-E0C8-4A95-9323-575555C0BAD5}"/>
              </a:ext>
            </a:extLst>
          </p:cNvPr>
          <p:cNvSpPr txBox="1">
            <a:spLocks/>
          </p:cNvSpPr>
          <p:nvPr/>
        </p:nvSpPr>
        <p:spPr>
          <a:xfrm>
            <a:off x="5224176" y="1506762"/>
            <a:ext cx="130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  <a:buFont typeface="Roboto"/>
              <a:buNone/>
            </a:pPr>
            <a:r>
              <a:rPr lang="en" sz="24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lang="en"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4"/>
          <p:cNvSpPr/>
          <p:nvPr/>
        </p:nvSpPr>
        <p:spPr>
          <a:xfrm>
            <a:off x="399700" y="3168300"/>
            <a:ext cx="3282300" cy="831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Let's look at using variables on the RHS (right hand side) of the assignment operator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0" name="Google Shape;730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on the RHS example</a:t>
            </a:r>
            <a:endParaRPr/>
          </a:p>
        </p:txBody>
      </p:sp>
      <p:sp>
        <p:nvSpPr>
          <p:cNvPr id="731" name="Google Shape;731;p7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49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32" name="Google Shape;732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33" name="Google Shape;733;p7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74"/>
          <p:cNvSpPr txBox="1">
            <a:spLocks noGrp="1"/>
          </p:cNvSpPr>
          <p:nvPr>
            <p:ph type="body" idx="1"/>
          </p:nvPr>
        </p:nvSpPr>
        <p:spPr>
          <a:xfrm>
            <a:off x="6678301" y="150676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46</a:t>
            </a:r>
            <a:endParaRPr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5" name="Google Shape;73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4"/>
          <p:cNvSpPr txBox="1">
            <a:spLocks noGrp="1"/>
          </p:cNvSpPr>
          <p:nvPr>
            <p:ph type="body" idx="1"/>
          </p:nvPr>
        </p:nvSpPr>
        <p:spPr>
          <a:xfrm>
            <a:off x="6684625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7" name="Google Shape;73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506" y="2134387"/>
            <a:ext cx="1305900" cy="13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74"/>
          <p:cNvSpPr txBox="1">
            <a:spLocks noGrp="1"/>
          </p:cNvSpPr>
          <p:nvPr>
            <p:ph type="body" idx="1"/>
          </p:nvPr>
        </p:nvSpPr>
        <p:spPr>
          <a:xfrm>
            <a:off x="5230500" y="3151100"/>
            <a:ext cx="1152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595959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endParaRPr b="1">
              <a:solidFill>
                <a:srgbClr val="595959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9" name="Google Shape;739;p74"/>
          <p:cNvSpPr txBox="1">
            <a:spLocks noGrp="1"/>
          </p:cNvSpPr>
          <p:nvPr>
            <p:ph type="body" idx="1"/>
          </p:nvPr>
        </p:nvSpPr>
        <p:spPr>
          <a:xfrm>
            <a:off x="5224176" y="1506762"/>
            <a:ext cx="13059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56</a:t>
            </a:r>
            <a:endParaRPr sz="24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0" name="Google Shape;740;p74"/>
          <p:cNvSpPr/>
          <p:nvPr/>
        </p:nvSpPr>
        <p:spPr>
          <a:xfrm>
            <a:off x="552100" y="3320700"/>
            <a:ext cx="3282300" cy="1736100"/>
          </a:xfrm>
          <a:prstGeom prst="roundRect">
            <a:avLst>
              <a:gd name="adj" fmla="val 8425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No, because we looked inside the bucket and made a </a:t>
            </a:r>
            <a:r>
              <a:rPr lang="en" sz="15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value stored inside, added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it, and assigned it to the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0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all the things that are changing in the game?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all the things that do </a:t>
            </a:r>
            <a:r>
              <a:rPr lang="en" b="1"/>
              <a:t>not</a:t>
            </a:r>
            <a:r>
              <a:rPr lang="en"/>
              <a:t> change in the game?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425" y="1896975"/>
            <a:ext cx="111207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062" y="3085363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063" y="1304875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7125" y="2337725"/>
            <a:ext cx="2231150" cy="22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5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		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		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	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6" name="Google Shape;746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48" name="Google Shape;748;p75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6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		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	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4" name="Google Shape;75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56" name="Google Shape;756;p76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7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	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64" name="Google Shape;764;p77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0" name="Google Shape;77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72" name="Google Shape;772;p78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9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8" name="Google Shape;778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7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80" name="Google Shape;780;p79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0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6" name="Google Shape;786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8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88" name="Google Shape;788;p80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89" name="Google Shape;789;p80"/>
          <p:cNvCxnSpPr/>
          <p:nvPr/>
        </p:nvCxnSpPr>
        <p:spPr>
          <a:xfrm>
            <a:off x="4254475" y="3499350"/>
            <a:ext cx="435300" cy="276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80"/>
          <p:cNvSpPr/>
          <p:nvPr/>
        </p:nvSpPr>
        <p:spPr>
          <a:xfrm>
            <a:off x="3124325" y="2865625"/>
            <a:ext cx="1206600" cy="75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old_num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doesn't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change!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1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6" name="Google Shape;796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8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98" name="Google Shape;798;p81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2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16,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4" name="Google Shape;804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8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06" name="Google Shape;806;p82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3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???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4,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10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10, new_num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+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16, </a:t>
            </a:r>
            <a:r>
              <a:rPr lang="en" sz="1600" dirty="0">
                <a:solidFill>
                  <a:srgbClr val="FF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= 12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2" name="Google Shape;812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8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14" name="Google Shape;814;p83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15" name="Google Shape;815;p83"/>
          <p:cNvCxnSpPr/>
          <p:nvPr/>
        </p:nvCxnSpPr>
        <p:spPr>
          <a:xfrm flipH="1">
            <a:off x="6732625" y="3726475"/>
            <a:ext cx="537000" cy="346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6" name="Google Shape;816;p83"/>
          <p:cNvSpPr/>
          <p:nvPr/>
        </p:nvSpPr>
        <p:spPr>
          <a:xfrm>
            <a:off x="7217400" y="3033450"/>
            <a:ext cx="1206600" cy="75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new_num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doesn't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change!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4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you try!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22" name="Google Shape;822;p8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59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23" name="Google Shape;823;p8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24" name="Google Shape;824;p8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369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some examples from the game that change: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Score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 of player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 / Lose Text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Music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Positions of objects and other characters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...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some examples from the game that don't change: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Colours of objects in the game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pattern and colour of the ground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screen size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...</a:t>
            </a:r>
            <a:endParaRPr sz="1600"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425" y="1896975"/>
            <a:ext cx="111207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062" y="3085363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063" y="1304875"/>
            <a:ext cx="890675" cy="8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Now, you try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30" name="Google Shape;830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31" name="Google Shape;831;p85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			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					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	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*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/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2" name="Google Shape;832;p85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Now, you try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38" name="Google Shape;838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39" name="Google Shape;839;p86"/>
          <p:cNvSpPr/>
          <p:nvPr/>
        </p:nvSpPr>
        <p:spPr>
          <a:xfrm>
            <a:off x="689325" y="2783575"/>
            <a:ext cx="7770900" cy="15999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2,  new_num = ??? 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	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2,  new_num = 5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	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5,  new_num = 5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 = old_num *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5,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 = new_num / </a:t>
            </a:r>
            <a:r>
              <a:rPr lang="en" sz="16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	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old_num = 2,  new_num = 10</a:t>
            </a:r>
            <a:endParaRPr sz="16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0" name="Google Shape;840;p86"/>
          <p:cNvSpPr txBox="1">
            <a:spLocks noGrp="1"/>
          </p:cNvSpPr>
          <p:nvPr>
            <p:ph type="body" idx="1"/>
          </p:nvPr>
        </p:nvSpPr>
        <p:spPr>
          <a:xfrm>
            <a:off x="314475" y="1152475"/>
            <a:ext cx="85206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Python and run these lines of code, one at a time from top to bottom.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value of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old_num</a:t>
            </a:r>
            <a:r>
              <a:rPr lang="en"/>
              <a:t> </a:t>
            </a:r>
            <a:r>
              <a:rPr lang="en" i="1"/>
              <a:t>and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new_num</a:t>
            </a:r>
            <a:r>
              <a:rPr lang="en"/>
              <a:t> after each line?</a:t>
            </a:r>
            <a:endParaRPr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46" name="Google Shape;846;p8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62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47" name="Google Shape;847;p8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48" name="Google Shape;848;p8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0" name="Google Shape;850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400" y="1136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8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57" name="Google Shape;857;p8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58" name="Google Shape;858;p8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59" name="Google Shape;859;p8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9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89"/>
          <p:cNvSpPr txBox="1"/>
          <p:nvPr/>
        </p:nvSpPr>
        <p:spPr>
          <a:xfrm>
            <a:off x="4075400" y="217175"/>
            <a:ext cx="496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68" name="Google Shape;868;p8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69" name="Google Shape;869;p8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70" name="Google Shape;870;p8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I predict your final answer will be... THREE!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0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90"/>
          <p:cNvSpPr txBox="1"/>
          <p:nvPr/>
        </p:nvSpPr>
        <p:spPr>
          <a:xfrm>
            <a:off x="4075400" y="217175"/>
            <a:ext cx="496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8" name="Google Shape;878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I predict your final answer will be... THREE!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9" name="Google Shape;879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80" name="Google Shape;880;p9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81" name="Google Shape;881;p9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82" name="Google Shape;882;p9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90"/>
          <p:cNvSpPr txBox="1"/>
          <p:nvPr/>
        </p:nvSpPr>
        <p:spPr>
          <a:xfrm>
            <a:off x="4737225" y="1140725"/>
            <a:ext cx="42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Click here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more info on the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4" name="Google Shape;884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211" y="100227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1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91"/>
          <p:cNvSpPr txBox="1"/>
          <p:nvPr/>
        </p:nvSpPr>
        <p:spPr>
          <a:xfrm>
            <a:off x="4075400" y="217175"/>
            <a:ext cx="496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1" name="Google Shape;891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92" name="Google Shape;892;p9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93" name="Google Shape;893;p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894" name="Google Shape;894;p9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Think of a number between 1 and 20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2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92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2" name="Google Shape;902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03" name="Google Shape;903;p9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04" name="Google Shape;904;p9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05" name="Google Shape;905;p9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Think of a number between 1 and 20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3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93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3" name="Google Shape;913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14" name="Google Shape;914;p9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15" name="Google Shape;915;p9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16" name="Google Shape;916;p9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1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4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94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4" name="Google Shape;924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25" name="Google Shape;925;p9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26" name="Google Shape;926;p9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27" name="Google Shape;927;p9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1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0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that can change in a program are stored in 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those things you mentioned that are changing in the game are most likely stored in 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or a collection of </a:t>
            </a:r>
            <a:r>
              <a:rPr lang="en" b="1">
                <a:solidFill>
                  <a:srgbClr val="E93761"/>
                </a:solidFill>
              </a:rPr>
              <a:t>variables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425" y="1896975"/>
            <a:ext cx="111207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062" y="3085363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063" y="1304875"/>
            <a:ext cx="890675" cy="8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5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95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5" name="Google Shape;935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36" name="Google Shape;936;p9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37" name="Google Shape;937;p9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38" name="Google Shape;938;p9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1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6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96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6" name="Google Shape;946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7" name="Google Shape;947;p9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8" name="Google Shape;948;p9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49" name="Google Shape;949;p9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Double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7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97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7" name="Google Shape;957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58" name="Google Shape;958;p9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59" name="Google Shape;959;p9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60" name="Google Shape;960;p9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Double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8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98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8" name="Google Shape;968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69" name="Google Shape;969;p98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73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70" name="Google Shape;970;p9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71" name="Google Shape;971;p98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4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9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99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9" name="Google Shape;979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80" name="Google Shape;980;p99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74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81" name="Google Shape;981;p9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82" name="Google Shape;982;p99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Add 4 to it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00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00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0" name="Google Shape;990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91" name="Google Shape;991;p10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75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92" name="Google Shape;992;p10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93" name="Google Shape;993;p100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Divide it by 2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1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101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1" name="Google Shape;1001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02" name="Google Shape;1002;p10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03" name="Google Shape;1003;p10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04" name="Google Shape;1004;p10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Divide it by 2</a:t>
            </a:r>
            <a:endParaRPr sz="1400">
              <a:highlight>
                <a:srgbClr val="FFFF00"/>
              </a:highlight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2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102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2" name="Google Shape;1012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13" name="Google Shape;1013;p10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77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14" name="Google Shape;1014;p10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15" name="Google Shape;1015;p102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Subtract your original number</a:t>
            </a:r>
            <a:endParaRPr sz="140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3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03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3" name="Google Shape;1023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24" name="Google Shape;1024;p10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78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25" name="Google Shape;1025;p10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26" name="Google Shape;1026;p10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00"/>
                </a:highlight>
              </a:rPr>
              <a:t>Subtract your original number</a:t>
            </a:r>
            <a:endParaRPr sz="140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04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104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4" name="Google Shape;1034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35" name="Google Shape;1035;p10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79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36" name="Google Shape;1036;p10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37" name="Google Shape;1037;p10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Was I correct?</a:t>
            </a:r>
            <a:endParaRPr sz="1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is a piece of information that can change over time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the examples from the game: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Score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 of player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 / Lose Text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Music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Positions of objects and other characters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...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can be thought of as a </a:t>
            </a:r>
            <a:r>
              <a:rPr lang="en" b="1">
                <a:solidFill>
                  <a:srgbClr val="E93761"/>
                </a:solidFill>
              </a:rPr>
              <a:t>bucket</a:t>
            </a:r>
            <a:r>
              <a:rPr lang="en"/>
              <a:t> or a </a:t>
            </a:r>
            <a:r>
              <a:rPr lang="en" b="1">
                <a:solidFill>
                  <a:srgbClr val="E93761"/>
                </a:solidFill>
              </a:rPr>
              <a:t>backpack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93761"/>
                </a:solidFill>
              </a:rPr>
              <a:t>Variables</a:t>
            </a:r>
            <a:r>
              <a:rPr lang="en"/>
              <a:t> have a name and store information inside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33"/>
          <p:cNvGrpSpPr/>
          <p:nvPr/>
        </p:nvGrpSpPr>
        <p:grpSpPr>
          <a:xfrm>
            <a:off x="5700813" y="1764300"/>
            <a:ext cx="1201900" cy="1540000"/>
            <a:chOff x="7762038" y="2053825"/>
            <a:chExt cx="1201900" cy="1540000"/>
          </a:xfrm>
        </p:grpSpPr>
        <p:pic>
          <p:nvPicPr>
            <p:cNvPr id="205" name="Google Shape;20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62038" y="2391925"/>
              <a:ext cx="1201900" cy="120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3"/>
            <p:cNvSpPr txBox="1"/>
            <p:nvPr/>
          </p:nvSpPr>
          <p:spPr>
            <a:xfrm>
              <a:off x="7893663" y="2785719"/>
              <a:ext cx="848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highlight>
                    <a:srgbClr val="FF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name</a:t>
              </a:r>
              <a:endParaRPr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07" name="Google Shape;207;p33"/>
            <p:cNvSpPr txBox="1"/>
            <p:nvPr/>
          </p:nvSpPr>
          <p:spPr>
            <a:xfrm>
              <a:off x="7893675" y="2053825"/>
              <a:ext cx="848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8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"Jane"</a:t>
              </a:r>
              <a:endParaRPr b="1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08" name="Google Shape;208;p33"/>
          <p:cNvGrpSpPr/>
          <p:nvPr/>
        </p:nvGrpSpPr>
        <p:grpSpPr>
          <a:xfrm>
            <a:off x="7207525" y="1554744"/>
            <a:ext cx="1661225" cy="1993781"/>
            <a:chOff x="5862000" y="1733144"/>
            <a:chExt cx="1661225" cy="1993781"/>
          </a:xfrm>
        </p:grpSpPr>
        <p:pic>
          <p:nvPicPr>
            <p:cNvPr id="209" name="Google Shape;20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62000" y="2065700"/>
              <a:ext cx="1661225" cy="166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33"/>
            <p:cNvSpPr txBox="1"/>
            <p:nvPr/>
          </p:nvSpPr>
          <p:spPr>
            <a:xfrm>
              <a:off x="6234350" y="3014100"/>
              <a:ext cx="9165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  <a:highlight>
                    <a:srgbClr val="FFFF00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score</a:t>
              </a:r>
              <a:endParaRPr sz="1800" b="1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1" name="Google Shape;211;p33"/>
            <p:cNvSpPr txBox="1"/>
            <p:nvPr/>
          </p:nvSpPr>
          <p:spPr>
            <a:xfrm>
              <a:off x="6251228" y="1733144"/>
              <a:ext cx="848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1400</a:t>
              </a:r>
              <a:endParaRPr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5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105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(new_number)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"Was I correct?"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5" name="Google Shape;1045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46" name="Google Shape;1046;p105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80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47" name="Google Shape;1047;p10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48" name="Google Shape;1048;p105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Was I correct?</a:t>
            </a:r>
            <a:endParaRPr sz="14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6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106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(new_number)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"Was I correct?"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6" name="Google Shape;1056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57" name="Google Shape;1057;p10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81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58" name="Google Shape;1058;p10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59" name="Google Shape;1059;p10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07"/>
          <p:cNvSpPr/>
          <p:nvPr/>
        </p:nvSpPr>
        <p:spPr>
          <a:xfrm>
            <a:off x="3935650" y="73925"/>
            <a:ext cx="5215500" cy="50697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107"/>
          <p:cNvSpPr txBox="1"/>
          <p:nvPr/>
        </p:nvSpPr>
        <p:spPr>
          <a:xfrm>
            <a:off x="4075400" y="217175"/>
            <a:ext cx="50685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"I predict your answer to be 3.0!"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original_number =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 </a:t>
            </a:r>
            <a:r>
              <a:rPr lang="en">
                <a:solidFill>
                  <a:srgbClr val="F48FB1"/>
                </a:solidFill>
                <a:latin typeface="Roboto Mono"/>
                <a:ea typeface="Roboto Mono"/>
                <a:cs typeface="Roboto Mono"/>
                <a:sym typeface="Roboto Mono"/>
              </a:rPr>
              <a:t># enter your number here</a:t>
            </a:r>
            <a:endParaRPr>
              <a:solidFill>
                <a:srgbClr val="F48F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add_1 = original_number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1..."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doubled = add_1 *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"doubling..."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add_4 = doubled +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"adding 4..."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halved = add_4 / 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"dividing by 2..."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new_number = halved - original_number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"subtracting original number..."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(new_number)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"Was I correct?"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7" name="Google Shape;1067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maths exercise #2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8" name="Google Shape;1068;p10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82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9" name="Google Shape;1069;p10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070" name="Google Shape;1070;p107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predict your final answer will be... THREE!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Think of a number between 1 and 20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4 to it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 it by 2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Subtract your original number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Was I correct?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2" name="Google Shape;1072;p107"/>
          <p:cNvSpPr/>
          <p:nvPr/>
        </p:nvSpPr>
        <p:spPr>
          <a:xfrm>
            <a:off x="638100" y="410597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Magic Number!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78" name="Google Shape;1078;p10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79" name="Google Shape;1079;p10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80" name="Google Shape;1080;p10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81" name="Google Shape;1081;p10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2" name="Google Shape;108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08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108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Activity 01.01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Magic Number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5" name="Google Shape;1085;p108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086" name="Google Shape;1086;p1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7" name="Google Shape;1087;p10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8" name="Google Shape;1088;p108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9" name="Google Shape;1089;p108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Have a look at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 action="ppaction://hlinksldjump"/>
              </a:rPr>
              <a:t>slides 61 - 80</a:t>
            </a: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a similar example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0" name="Google Shape;1090;p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6113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AFL/AFLW Points!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96" name="Google Shape;1096;p10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97" name="Google Shape;1097;p10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98" name="Google Shape;1098;p10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99" name="Google Shape;1099;p10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0" name="Google Shape;1100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109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109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Activity 01.02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AFL/AFLW 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3" name="Google Shape;1103;p109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104" name="Google Shape;1104;p10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10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6" name="Google Shape;1106;p109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hint: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7" name="Google Shape;1107;p109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 goal is worth 6 points!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Check out 'Your Task' for more instructions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8" name="Google Shape;1108;p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6125" y="1771781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Feet and Meters!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14" name="Google Shape;1114;p11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15" name="Google Shape;1115;p11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16" name="Google Shape;1116;p11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17" name="Google Shape;1117;p11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8" name="Google Shape;111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10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10"/>
          <p:cNvSpPr txBox="1"/>
          <p:nvPr/>
        </p:nvSpPr>
        <p:spPr>
          <a:xfrm>
            <a:off x="841575" y="3957350"/>
            <a:ext cx="3703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Activity 01.03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Feet and Metres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1" name="Google Shape;1121;p110"/>
          <p:cNvGrpSpPr/>
          <p:nvPr/>
        </p:nvGrpSpPr>
        <p:grpSpPr>
          <a:xfrm>
            <a:off x="5787728" y="1306684"/>
            <a:ext cx="2277626" cy="2512336"/>
            <a:chOff x="6173075" y="716158"/>
            <a:chExt cx="2659225" cy="2960217"/>
          </a:xfrm>
        </p:grpSpPr>
        <p:pic>
          <p:nvPicPr>
            <p:cNvPr id="1122" name="Google Shape;1122;p1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3" name="Google Shape;1123;p1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4" name="Google Shape;1124;p110"/>
            <p:cNvSpPr txBox="1"/>
            <p:nvPr/>
          </p:nvSpPr>
          <p:spPr>
            <a:xfrm>
              <a:off x="6459876" y="1354992"/>
              <a:ext cx="2085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Tutorial Video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5" name="Google Shape;1125;p110"/>
          <p:cNvSpPr txBox="1"/>
          <p:nvPr/>
        </p:nvSpPr>
        <p:spPr>
          <a:xfrm>
            <a:off x="5787727" y="2313175"/>
            <a:ext cx="2277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Need some help?</a:t>
            </a:r>
            <a:b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Watch the tutorial video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6" name="Google Shape;1126;p110"/>
          <p:cNvPicPr preferRelativeResize="0"/>
          <p:nvPr/>
        </p:nvPicPr>
        <p:blipFill rotWithShape="1">
          <a:blip r:embed="rId9">
            <a:alphaModFix/>
          </a:blip>
          <a:srcRect l="2399" r="2399"/>
          <a:stretch/>
        </p:blipFill>
        <p:spPr>
          <a:xfrm>
            <a:off x="2176125" y="1745700"/>
            <a:ext cx="1034100" cy="108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1132" name="Google Shape;1132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85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Variable</a:t>
            </a:r>
            <a:r>
              <a:rPr lang="en" sz="1600" b="1" dirty="0"/>
              <a:t>:</a:t>
            </a:r>
            <a:r>
              <a:rPr lang="en" sz="1600" dirty="0"/>
              <a:t> 	A named piece of memory that stores data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Assignment</a:t>
            </a:r>
            <a:r>
              <a:rPr lang="en" sz="1600" b="1" dirty="0"/>
              <a:t>:</a:t>
            </a:r>
            <a:r>
              <a:rPr lang="en" sz="1600" dirty="0"/>
              <a:t>	The operation of storing data in a variable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>
                <a:solidFill>
                  <a:srgbClr val="E93761"/>
                </a:solidFill>
              </a:rPr>
              <a:t>Initialising</a:t>
            </a:r>
            <a:r>
              <a:rPr lang="en" sz="1600" b="1" dirty="0"/>
              <a:t>:	</a:t>
            </a:r>
            <a:r>
              <a:rPr lang="en" sz="1600" dirty="0"/>
              <a:t>When a variable is created and assigned a starting value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133" name="Google Shape;1133;p11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86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34" name="Google Shape;1134;p111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0" name="Google Shape;1140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431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We've learnt about </a:t>
            </a:r>
            <a:r>
              <a:rPr lang="en" sz="1600" b="1">
                <a:solidFill>
                  <a:srgbClr val="E93761"/>
                </a:solidFill>
              </a:rPr>
              <a:t>variables</a:t>
            </a:r>
            <a:r>
              <a:rPr lang="en" sz="1600"/>
              <a:t>, including what is allowed in a </a:t>
            </a:r>
            <a:r>
              <a:rPr lang="en" sz="1600" b="1">
                <a:solidFill>
                  <a:srgbClr val="E93761"/>
                </a:solidFill>
              </a:rPr>
              <a:t>variable</a:t>
            </a:r>
            <a:r>
              <a:rPr lang="en" sz="1600"/>
              <a:t> name and how to choose good </a:t>
            </a:r>
            <a:r>
              <a:rPr lang="en" sz="1600" b="1">
                <a:solidFill>
                  <a:srgbClr val="E93761"/>
                </a:solidFill>
              </a:rPr>
              <a:t>variable</a:t>
            </a:r>
            <a:r>
              <a:rPr lang="en" sz="1600"/>
              <a:t> names</a:t>
            </a:r>
            <a:br>
              <a:rPr lang="en" sz="1600"/>
            </a:br>
            <a:r>
              <a:rPr lang="en" sz="1600"/>
              <a:t>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You can now do mathematical operations on number </a:t>
            </a:r>
            <a:r>
              <a:rPr lang="en" sz="1600" b="1">
                <a:solidFill>
                  <a:srgbClr val="E93761"/>
                </a:solidFill>
              </a:rPr>
              <a:t>variables</a:t>
            </a:r>
            <a:endParaRPr sz="1600" b="1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1" name="Google Shape;114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0" y="1322525"/>
            <a:ext cx="1844750" cy="18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112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87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43" name="Google Shape;1143;p112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49" name="Google Shape;1149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150" name="Google Shape;1150;p11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51" name="Google Shape;115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3" name="Google Shape;1153;p11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54" name="Google Shape;1154;p11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55" name="Google Shape;1155;p113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2" name="Google Shape;1162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Yeah!! text</a:t>
            </a:r>
            <a:r>
              <a:rPr lang="en" sz="1000"/>
              <a:t>" by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rawpixel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Rugby Ball</a:t>
            </a:r>
            <a:r>
              <a:rPr lang="en" sz="1000">
                <a:solidFill>
                  <a:srgbClr val="374957"/>
                </a:solidFill>
                <a:highlight>
                  <a:srgbClr val="FFFFFF"/>
                </a:highlight>
              </a:rPr>
              <a:t>" by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Footprint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Freepik</a:t>
            </a:r>
            <a:r>
              <a:rPr lang="en" sz="1000"/>
              <a:t> on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flaticon.com</a:t>
            </a:r>
            <a:endParaRPr sz="1000"/>
          </a:p>
        </p:txBody>
      </p:sp>
      <p:sp>
        <p:nvSpPr>
          <p:cNvPr id="1163" name="Google Shape;1163;p11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latin typeface="Francois One"/>
                <a:ea typeface="Francois One"/>
                <a:cs typeface="Francois One"/>
                <a:sym typeface="Francois One"/>
              </a:rPr>
              <a:t>89</a:t>
            </a:fld>
            <a:endParaRPr b="1">
              <a:solidFill>
                <a:srgbClr val="0C2A4A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4" name="Google Shape;1164;p11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65" name="Google Shape;1165;p114"/>
          <p:cNvPicPr preferRelativeResize="0"/>
          <p:nvPr/>
        </p:nvPicPr>
        <p:blipFill rotWithShape="1">
          <a:blip r:embed="rId11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must have a </a:t>
            </a:r>
            <a:r>
              <a:rPr lang="en" b="1">
                <a:solidFill>
                  <a:srgbClr val="E93761"/>
                </a:solidFill>
              </a:rPr>
              <a:t>name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you can call 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anything you like as long as: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doesn't start with a number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does not contain spaces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doesn't contain some special characters, like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1600">
                <a:solidFill>
                  <a:srgbClr val="595959"/>
                </a:solidFill>
              </a:rPr>
              <a:t>,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600"/>
              <a:t>,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595959"/>
                </a:solidFill>
              </a:rPr>
              <a:t>or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always a good idea to give a </a:t>
            </a:r>
            <a:r>
              <a:rPr lang="en" b="1">
                <a:solidFill>
                  <a:srgbClr val="E93761"/>
                </a:solidFill>
              </a:rPr>
              <a:t>variable</a:t>
            </a:r>
            <a:r>
              <a:rPr lang="en"/>
              <a:t> a name that makes sense.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example,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en" sz="1600">
                <a:solidFill>
                  <a:srgbClr val="980000"/>
                </a:solidFill>
              </a:rPr>
              <a:t> </a:t>
            </a:r>
            <a:r>
              <a:rPr lang="en" sz="1600"/>
              <a:t>is better than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/>
              <a:t>, and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" sz="1600">
                <a:solidFill>
                  <a:srgbClr val="980000"/>
                </a:solidFill>
              </a:rPr>
              <a:t> </a:t>
            </a:r>
            <a:r>
              <a:rPr lang="en" sz="1600"/>
              <a:t>is better than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variable1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It's best to choose names for </a:t>
            </a:r>
            <a:r>
              <a:rPr lang="en" sz="1600" b="1">
                <a:solidFill>
                  <a:srgbClr val="E93761"/>
                </a:solidFill>
              </a:rPr>
              <a:t>variables</a:t>
            </a:r>
            <a:r>
              <a:rPr lang="en" sz="1600"/>
              <a:t> that make your code readable, which means choosing names that help make your code look like a sentence</a:t>
            </a:r>
            <a:endParaRPr sz="1600"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b="1">
              <a:solidFill>
                <a:srgbClr val="0C2A4A"/>
              </a:solidFill>
              <a:highlight>
                <a:srgbClr val="FFFFFF"/>
              </a:highlight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5561</Words>
  <Application>Microsoft Office PowerPoint</Application>
  <PresentationFormat>On-screen Show (16:9)</PresentationFormat>
  <Paragraphs>852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Roboto Mono</vt:lpstr>
      <vt:lpstr>Francois One</vt:lpstr>
      <vt:lpstr>Arial</vt:lpstr>
      <vt:lpstr>Roboto</vt:lpstr>
      <vt:lpstr>Simple Light</vt:lpstr>
      <vt:lpstr>Simple Light</vt:lpstr>
      <vt:lpstr>Lesson 1</vt:lpstr>
      <vt:lpstr>Learning objectives</vt:lpstr>
      <vt:lpstr>A maths exercise...</vt:lpstr>
      <vt:lpstr>Variables</vt:lpstr>
      <vt:lpstr>Variables</vt:lpstr>
      <vt:lpstr>What is a variable?</vt:lpstr>
      <vt:lpstr>Variables</vt:lpstr>
      <vt:lpstr>What is a variable?</vt:lpstr>
      <vt:lpstr>What is a variable?</vt:lpstr>
      <vt:lpstr>Naming Variables</vt:lpstr>
      <vt:lpstr>Naming Variables</vt:lpstr>
      <vt:lpstr>Naming Variables</vt:lpstr>
      <vt:lpstr>Naming Variables</vt:lpstr>
      <vt:lpstr>Initialising a variable</vt:lpstr>
      <vt:lpstr>Initialising a variable</vt:lpstr>
      <vt:lpstr>Initialising a variable</vt:lpstr>
      <vt:lpstr>Initialising a variable</vt:lpstr>
      <vt:lpstr>Initialising a variable</vt:lpstr>
      <vt:lpstr>Initialising a variable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Examples of variables</vt:lpstr>
      <vt:lpstr>Check your understanding</vt:lpstr>
      <vt:lpstr>Check your understanding</vt:lpstr>
      <vt:lpstr>Check your understanding</vt:lpstr>
      <vt:lpstr>Variables on the RHS of the assignment operator</vt:lpstr>
      <vt:lpstr>Variables on the RHS of the assignment operator</vt:lpstr>
      <vt:lpstr>Variables on the RHS of the assignment operator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on the RHS example</vt:lpstr>
      <vt:lpstr>Variables </vt:lpstr>
      <vt:lpstr>Variables </vt:lpstr>
      <vt:lpstr>Variables </vt:lpstr>
      <vt:lpstr>Variables </vt:lpstr>
      <vt:lpstr>Variables </vt:lpstr>
      <vt:lpstr>Variables </vt:lpstr>
      <vt:lpstr>Variables </vt:lpstr>
      <vt:lpstr>Variables </vt:lpstr>
      <vt:lpstr>Variables </vt:lpstr>
      <vt:lpstr>Now, you try!</vt:lpstr>
      <vt:lpstr>Variables: Now, you try</vt:lpstr>
      <vt:lpstr>Variables: Now, you try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 maths exercise #2</vt:lpstr>
      <vt:lpstr>Activity: Magic Number!</vt:lpstr>
      <vt:lpstr>Activity: AFL/AFLW Points!</vt:lpstr>
      <vt:lpstr>Activity: Feet and Meters!</vt:lpstr>
      <vt:lpstr>Glossary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cp:lastModifiedBy>Zachary Wingrave</cp:lastModifiedBy>
  <cp:revision>5</cp:revision>
  <dcterms:modified xsi:type="dcterms:W3CDTF">2022-02-02T23:44:51Z</dcterms:modified>
</cp:coreProperties>
</file>