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</p:sldIdLst>
  <p:sldSz cx="9144000" cy="5143500" type="screen16x9"/>
  <p:notesSz cx="6858000" cy="9144000"/>
  <p:embeddedFontLst>
    <p:embeddedFont>
      <p:font typeface="Francois One" panose="020B0604020202020204" charset="0"/>
      <p:regular r:id="rId132"/>
    </p:embeddedFont>
    <p:embeddedFont>
      <p:font typeface="Roboto" panose="02000000000000000000" pitchFamily="2" charset="0"/>
      <p:regular r:id="rId133"/>
      <p:bold r:id="rId134"/>
      <p:italic r:id="rId135"/>
      <p:boldItalic r:id="rId136"/>
    </p:embeddedFont>
    <p:embeddedFont>
      <p:font typeface="Roboto Mono" panose="020B0604020202020204" charset="0"/>
      <p:regular r:id="rId137"/>
      <p:bold r:id="rId138"/>
      <p:italic r:id="rId139"/>
      <p:boldItalic r:id="rId1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07"/>
  </p:normalViewPr>
  <p:slideViewPr>
    <p:cSldViewPr snapToGrid="0">
      <p:cViewPr varScale="1">
        <p:scale>
          <a:sx n="75" d="100"/>
          <a:sy n="75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font" Target="fonts/font7.fntdata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font" Target="fonts/font4.fntdata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font" Target="fonts/font1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font" Target="fonts/font2.fntdata"/><Relationship Id="rId16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35080fe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35080fe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ce4802f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ce4802f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82297c907f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82297c907f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82297c907f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82297c907f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82297c907f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82297c907f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82297c907f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82297c907f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8b50f369fd_6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8b50f369fd_6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8b50f369f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8b50f369f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8b50f369fd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8b50f369fd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8b50f369fd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8b50f369fd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8b50f369fd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8b50f369fd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8b50f369fd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8b50f369fd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ce4802f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ce4802f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8b50f369fd_5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8b50f369fd_5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8b50f369fd_5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8b50f369fd_5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82297c907f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82297c907f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82297c907f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82297c907f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82297c907f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82297c907f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8b50f369fd_5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8b50f369fd_5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82297c907f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82297c907f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82297c907f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82297c907f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82297c907f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82297c907f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2297c907f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2297c907f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297c90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2297c90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82297c907f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82297c907f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82297c907f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82297c907f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2297c907f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2297c907f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fc5dd99c12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fc5dd99c12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fc5dd99c12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fc5dd99c12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82297c90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82297c90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4ce72968ca_0_1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4ce72968ca_0_1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dedc6cd4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dedc6cd4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4ce72968ca_0_1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4ce72968ca_0_1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7ce4802f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7ce4802f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ce4802f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ce4802f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c5dd99c1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c5dd99c1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c5dd99c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c5dd99c1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c5dd99c1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c5dd99c1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c5dd99c1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c5dd99c1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c5dd99c1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c5dd99c1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ce4802fe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ce4802fe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5dd99c1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c5dd99c1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c5dd99c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c5dd99c1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c5dd99c1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c5dd99c1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c5dd99c1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c5dd99c1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c5dd99c1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c5dd99c1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c5dd99c1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c5dd99c1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c5dd99c12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c5dd99c12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5dd99c1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5dd99c1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c5dd99c1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fc5dd99c1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c5dd99c12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c5dd99c12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ce4802fe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ce4802fe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c5dd99c1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c5dd99c1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c5dd99c1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c5dd99c1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c5dd99c1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fc5dd99c1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c5dd99c1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fc5dd99c1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c5dd99c12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fc5dd99c12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c5dd99c1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fc5dd99c1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c5dd99c12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c5dd99c12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fc5dd99c1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fc5dd99c1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c5dd99c12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fc5dd99c12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c5dd99c12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c5dd99c12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ce4802fe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ce4802fe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c5dd99c12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c5dd99c12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c5dd99c12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c5dd99c12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c5dd99c12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fc5dd99c12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fc5dd99c12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fc5dd99c12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fc5dd99c12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fc5dd99c12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fc5dd99c1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fc5dd99c1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c5dd99c12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fc5dd99c12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fc5dd99c12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fc5dd99c12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fc5dd99c12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fc5dd99c12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c5dd99c12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fc5dd99c12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ea41ff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ea41ff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fc5dd99c12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fc5dd99c12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fc5dd99c12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fc5dd99c12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fc5dd99c12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fc5dd99c12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fc5dd99c12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fc5dd99c12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82297c907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82297c907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82297c907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82297c907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82297c907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82297c907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fc5dd99c12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fc5dd99c12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fc5dd99c12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fc5dd99c12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fc5dd99c1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fc5dd99c1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ce480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7ce480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2297c907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2297c907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82297c907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82297c907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fc5dd99c12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fc5dd99c12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fc5dd99c12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fc5dd99c12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e45a912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e45a912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2297c907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2297c907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82297c907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82297c907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2297c907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2297c907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2297c907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2297c907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2297c907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2297c907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e72968ca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e72968ca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82297c907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82297c907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82297c907f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82297c907f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82297c907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82297c907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2297c907f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2297c907f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82297c907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82297c907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2297c907f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2297c907f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297c907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297c907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2297c907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82297c907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07dd8c7f1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07dd8c7f1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82297c907f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82297c907f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ce4802f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7ce4802f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82297c907f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82297c907f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82297c907f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82297c907f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82297c907f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82297c907f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82297c907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82297c907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2297c907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2297c907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82297c907f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82297c907f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82297c907f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82297c907f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82297c907f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82297c907f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82297c907f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82297c907f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2297c907f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2297c907f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7ce4802f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7ce4802f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2297c907f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2297c907f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2297c907f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82297c907f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82297c907f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82297c907f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82297c907f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82297c907f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82297c907f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82297c907f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2297c907f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2297c907f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2297c907f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2297c907f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82297c907f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82297c907f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82297c907f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82297c907f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82297c907f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82297c907f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hyperlink" Target="https://replit.com/@ricproenca/0203-Thumbs-up-Thumbs-Down#README.md" TargetMode="External"/><Relationship Id="rId4" Type="http://schemas.openxmlformats.org/officeDocument/2006/relationships/image" Target="../media/image1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hyperlink" Target="https://replit.com/@ricproenca/0204-Cafe-Simulator#README.md" TargetMode="External"/><Relationship Id="rId4" Type="http://schemas.openxmlformats.org/officeDocument/2006/relationships/image" Target="../media/image1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vote_3174081" TargetMode="External"/><Relationship Id="rId3" Type="http://schemas.openxmlformats.org/officeDocument/2006/relationships/hyperlink" Target="https://csinschools.io/" TargetMode="External"/><Relationship Id="rId7" Type="http://schemas.openxmlformats.org/officeDocument/2006/relationships/hyperlink" Target="https://www.flaticon.com/authors/freepik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vectors-market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www.flaticon.com/free-icon/car_741407" TargetMode="External"/><Relationship Id="rId10" Type="http://schemas.openxmlformats.org/officeDocument/2006/relationships/hyperlink" Target="https://www.flaticon.com/free-icon/chocolate-bar_2553591?term=chocolate%20bar&amp;page=2&amp;position=30" TargetMode="External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flaticon.com/free-icon/cat_317074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hyperlink" Target="https://duari132.github.io/6iec-intermediate-coding/Python-Reference-Sheet.pdf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hyperlink" Target="https://replit.com/@ricproenca/0201-I-Vote-to-Vote#README.md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hyperlink" Target="https://replit.com/@ricproenca/0202-Cats-Years#README.md" TargetMode="Externa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202d-Chocolates-Game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201d-Vro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2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 and Strings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50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2849752" y="2849823"/>
            <a:ext cx="7386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1 2 3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>
                <a:highlight>
                  <a:srgbClr val="FFFF00"/>
                </a:highlight>
              </a:rPr>
              <a:t>some text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AC28DDBA-94E7-4264-8017-68C1C8EE3B78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24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5" name="Google Shape;1305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306" name="Google Shape;1306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24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8" name="Google Shape;1308;p124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09" name="Google Shape;1309;p124"/>
          <p:cNvCxnSpPr>
            <a:stCxn id="1310" idx="1"/>
          </p:cNvCxnSpPr>
          <p:nvPr/>
        </p:nvCxnSpPr>
        <p:spPr>
          <a:xfrm rot="10800000">
            <a:off x="2639250" y="1966273"/>
            <a:ext cx="5913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0" name="Google Shape;1310;p124"/>
          <p:cNvSpPr/>
          <p:nvPr/>
        </p:nvSpPr>
        <p:spPr>
          <a:xfrm>
            <a:off x="3230550" y="1579123"/>
            <a:ext cx="2802000" cy="77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line of code will work, no matter what the original value of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12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12" name="Google Shape;1312;p12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318" name="Google Shape;1318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125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0" name="Google Shape;1320;p125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1" name="Google Shape;1321;p12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22" name="Google Shape;1322;p12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25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4" name="Google Shape;1324;p125"/>
          <p:cNvCxnSpPr>
            <a:stCxn id="1325" idx="1"/>
          </p:cNvCxnSpPr>
          <p:nvPr/>
        </p:nvCxnSpPr>
        <p:spPr>
          <a:xfrm rot="10800000">
            <a:off x="2639250" y="1966273"/>
            <a:ext cx="5913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5" name="Google Shape;1325;p125"/>
          <p:cNvSpPr/>
          <p:nvPr/>
        </p:nvSpPr>
        <p:spPr>
          <a:xfrm>
            <a:off x="3230550" y="1579123"/>
            <a:ext cx="2802000" cy="77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will always increase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331" name="Google Shape;1331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126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3" name="Google Shape;1333;p126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4" name="Google Shape;1334;p1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35" name="Google Shape;1335;p12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126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37" name="Google Shape;1337;p126"/>
          <p:cNvCxnSpPr>
            <a:stCxn id="1338" idx="1"/>
          </p:cNvCxnSpPr>
          <p:nvPr/>
        </p:nvCxnSpPr>
        <p:spPr>
          <a:xfrm rot="10800000">
            <a:off x="2639250" y="1966273"/>
            <a:ext cx="5913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8" name="Google Shape;1338;p126"/>
          <p:cNvSpPr/>
          <p:nvPr/>
        </p:nvSpPr>
        <p:spPr>
          <a:xfrm>
            <a:off x="3230550" y="1579123"/>
            <a:ext cx="2802000" cy="77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will happen if we try to run this line of code again?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344" name="Google Shape;1344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127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6" name="Google Shape;1346;p127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7" name="Google Shape;1347;p1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48" name="Google Shape;1348;p12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127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50" name="Google Shape;1350;p127"/>
          <p:cNvCxnSpPr>
            <a:stCxn id="1351" idx="1"/>
          </p:cNvCxnSpPr>
          <p:nvPr/>
        </p:nvCxnSpPr>
        <p:spPr>
          <a:xfrm rot="10800000">
            <a:off x="2639250" y="1966273"/>
            <a:ext cx="5913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1" name="Google Shape;1351;p127"/>
          <p:cNvSpPr/>
          <p:nvPr/>
        </p:nvSpPr>
        <p:spPr>
          <a:xfrm>
            <a:off x="3230550" y="1579123"/>
            <a:ext cx="2802000" cy="77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will happen if we try to run this line of code again?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28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7" name="Google Shape;1357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358" name="Google Shape;1358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128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0" name="Google Shape;1360;p128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1" name="Google Shape;1361;p1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62" name="Google Shape;1362;p12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3" name="Google Shape;1363;p128"/>
          <p:cNvCxnSpPr>
            <a:stCxn id="1364" idx="1"/>
          </p:cNvCxnSpPr>
          <p:nvPr/>
        </p:nvCxnSpPr>
        <p:spPr>
          <a:xfrm rot="10800000">
            <a:off x="2639250" y="1966273"/>
            <a:ext cx="5913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5" name="Google Shape;1365;p128"/>
          <p:cNvCxnSpPr/>
          <p:nvPr/>
        </p:nvCxnSpPr>
        <p:spPr>
          <a:xfrm>
            <a:off x="1716750" y="2585325"/>
            <a:ext cx="0" cy="1065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128"/>
          <p:cNvCxnSpPr/>
          <p:nvPr/>
        </p:nvCxnSpPr>
        <p:spPr>
          <a:xfrm>
            <a:off x="1716750" y="3637100"/>
            <a:ext cx="33726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7" name="Google Shape;1367;p128"/>
          <p:cNvSpPr/>
          <p:nvPr/>
        </p:nvSpPr>
        <p:spPr>
          <a:xfrm>
            <a:off x="3230550" y="1579123"/>
            <a:ext cx="2802000" cy="77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will happen if we try to run this line of code again?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sp>
        <p:nvSpPr>
          <p:cNvPr id="1373" name="Google Shape;1373;p12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74" name="Google Shape;1374;p12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129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30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1" name="Google Shape;1381;p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sp>
        <p:nvSpPr>
          <p:cNvPr id="1382" name="Google Shape;1382;p130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fact… we can ask the user to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type in a number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13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84" name="Google Shape;1384;p13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1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0" name="Google Shape;1390;p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sp>
        <p:nvSpPr>
          <p:cNvPr id="1391" name="Google Shape;1391;p1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92" name="Google Shape;1392;p13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131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fact… we can ask the user to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type in a number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32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99" name="Google Shape;1399;p132"/>
          <p:cNvCxnSpPr/>
          <p:nvPr/>
        </p:nvCxnSpPr>
        <p:spPr>
          <a:xfrm rot="10800000">
            <a:off x="3392825" y="1730425"/>
            <a:ext cx="390900" cy="986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0" name="Google Shape;1400;p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sp>
        <p:nvSpPr>
          <p:cNvPr id="1401" name="Google Shape;1401;p1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02" name="Google Shape;1402;p13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32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don't know what this will be in advance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33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9" name="Google Shape;1409;p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410" name="Google Shape;1410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731" y="191883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133"/>
          <p:cNvSpPr txBox="1"/>
          <p:nvPr/>
        </p:nvSpPr>
        <p:spPr>
          <a:xfrm>
            <a:off x="7445705" y="231435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2" name="Google Shape;1412;p133"/>
          <p:cNvSpPr txBox="1"/>
          <p:nvPr/>
        </p:nvSpPr>
        <p:spPr>
          <a:xfrm>
            <a:off x="7354605" y="277155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??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3" name="Google Shape;1413;p1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14" name="Google Shape;1414;p13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5" name="Google Shape;1415;p133"/>
          <p:cNvCxnSpPr/>
          <p:nvPr/>
        </p:nvCxnSpPr>
        <p:spPr>
          <a:xfrm rot="10800000">
            <a:off x="3392825" y="1730425"/>
            <a:ext cx="390900" cy="986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6" name="Google Shape;1416;p133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don't know what this will be in advance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 b="1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4E81603C-B2C6-4338-8D59-A25A17A0BA01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34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2" name="Google Shape;1422;p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423" name="Google Shape;1423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731" y="191883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134"/>
          <p:cNvSpPr txBox="1"/>
          <p:nvPr/>
        </p:nvSpPr>
        <p:spPr>
          <a:xfrm>
            <a:off x="7445705" y="231435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5" name="Google Shape;1425;p134"/>
          <p:cNvSpPr txBox="1"/>
          <p:nvPr/>
        </p:nvSpPr>
        <p:spPr>
          <a:xfrm>
            <a:off x="7354605" y="277155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??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6" name="Google Shape;1426;p1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27" name="Google Shape;1427;p13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8" name="Google Shape;1428;p134"/>
          <p:cNvCxnSpPr/>
          <p:nvPr/>
        </p:nvCxnSpPr>
        <p:spPr>
          <a:xfrm rot="10800000">
            <a:off x="3392825" y="1730425"/>
            <a:ext cx="390900" cy="986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9" name="Google Shape;1429;p134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don't know what this will be in advance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435" name="Google Shape;1435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731" y="191883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135"/>
          <p:cNvSpPr txBox="1"/>
          <p:nvPr/>
        </p:nvSpPr>
        <p:spPr>
          <a:xfrm>
            <a:off x="7445705" y="231435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7" name="Google Shape;1437;p135"/>
          <p:cNvSpPr txBox="1"/>
          <p:nvPr/>
        </p:nvSpPr>
        <p:spPr>
          <a:xfrm>
            <a:off x="7354605" y="277155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??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8" name="Google Shape;1438;p13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39" name="Google Shape;1439;p13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135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1" name="Google Shape;1441;p135"/>
          <p:cNvCxnSpPr/>
          <p:nvPr/>
        </p:nvCxnSpPr>
        <p:spPr>
          <a:xfrm rot="10800000">
            <a:off x="2551325" y="2049325"/>
            <a:ext cx="1232400" cy="667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2" name="Google Shape;1442;p135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But, we can still increase the value by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– no matter what it was!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48" name="Google Shape;1448;p136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4300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perfectly valid expression in programming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makes no sense in mathematics!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expressions like this are used often in programming</a:t>
            </a:r>
            <a:endParaRPr/>
          </a:p>
        </p:txBody>
      </p:sp>
      <p:sp>
        <p:nvSpPr>
          <p:cNvPr id="1449" name="Google Shape;1449;p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3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3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0" name="Google Shape;1450;p13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51" name="Google Shape;1451;p13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1457" name="Google Shape;1457;p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write code to do the following?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Increase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/>
              <a:t> by </a:t>
            </a:r>
            <a:r>
              <a:rPr lang="en" sz="1800">
                <a:solidFill>
                  <a:srgbClr val="6AA84F"/>
                </a:solidFill>
              </a:rPr>
              <a:t>2</a:t>
            </a:r>
            <a:endParaRPr sz="1800">
              <a:solidFill>
                <a:srgbClr val="6AA84F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Decrease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/>
              <a:t> by </a:t>
            </a:r>
            <a:r>
              <a:rPr lang="en" sz="1800">
                <a:solidFill>
                  <a:srgbClr val="6AA84F"/>
                </a:solidFill>
              </a:rPr>
              <a:t>10</a:t>
            </a:r>
            <a:endParaRPr sz="1800">
              <a:solidFill>
                <a:srgbClr val="6AA84F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Double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Halve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Increase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/>
              <a:t> by 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8" name="Google Shape;1458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900" y="1528225"/>
            <a:ext cx="1798200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1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60" name="Google Shape;1460;p13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1466" name="Google Shape;1466;p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would you write code to do the following?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2</a:t>
            </a:r>
            <a:r>
              <a:rPr lang="en" sz="1800" dirty="0"/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+ 2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Decrease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10</a:t>
            </a:r>
            <a:r>
              <a:rPr lang="en" sz="1800" dirty="0"/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- 10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Double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* 2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Halve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/ 2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+ y</a:t>
            </a: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AU" dirty="0"/>
          </a:p>
        </p:txBody>
      </p:sp>
      <p:pic>
        <p:nvPicPr>
          <p:cNvPr id="1467" name="Google Shape;1467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900" y="1528225"/>
            <a:ext cx="1798200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1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69" name="Google Shape;1469;p13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1475" name="Google Shape;1475;p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would you write code to do the following?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2</a:t>
            </a:r>
            <a:r>
              <a:rPr lang="en" sz="1800" dirty="0"/>
              <a:t>		</a:t>
            </a:r>
            <a:r>
              <a:rPr lang="en" sz="18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 = x + 2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Decrease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10</a:t>
            </a:r>
            <a:r>
              <a:rPr lang="en" sz="1800" dirty="0"/>
              <a:t>		</a:t>
            </a:r>
            <a:r>
              <a:rPr lang="en" sz="18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 = x - 10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Double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n" sz="18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 = x * 2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Halve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n" sz="18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 = x / 2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 = x + y</a:t>
            </a:r>
            <a:endParaRPr sz="1800" dirty="0">
              <a:solidFill>
                <a:srgbClr val="BF9000"/>
              </a:solidFill>
            </a:endParaRPr>
          </a:p>
        </p:txBody>
      </p:sp>
      <p:pic>
        <p:nvPicPr>
          <p:cNvPr id="1476" name="Google Shape;1476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900" y="1528225"/>
            <a:ext cx="1798200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139"/>
          <p:cNvSpPr/>
          <p:nvPr/>
        </p:nvSpPr>
        <p:spPr>
          <a:xfrm>
            <a:off x="4017075" y="1635300"/>
            <a:ext cx="227700" cy="1928700"/>
          </a:xfrm>
          <a:prstGeom prst="rect">
            <a:avLst/>
          </a:prstGeom>
          <a:solidFill>
            <a:srgbClr val="00FF00">
              <a:alpha val="4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1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79" name="Google Shape;1479;p13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40"/>
          <p:cNvSpPr txBox="1">
            <a:spLocks noGrp="1"/>
          </p:cNvSpPr>
          <p:nvPr>
            <p:ph type="title"/>
          </p:nvPr>
        </p:nvSpPr>
        <p:spPr>
          <a:xfrm>
            <a:off x="311700" y="2280750"/>
            <a:ext cx="8520600" cy="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you have a try!</a:t>
            </a:r>
            <a:endParaRPr/>
          </a:p>
        </p:txBody>
      </p:sp>
      <p:pic>
        <p:nvPicPr>
          <p:cNvPr id="1487" name="Google Shape;1487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913" y="1288575"/>
            <a:ext cx="992175" cy="9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1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89" name="Google Shape;1489;p14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try</a:t>
            </a:r>
            <a:endParaRPr/>
          </a:p>
        </p:txBody>
      </p:sp>
      <p:sp>
        <p:nvSpPr>
          <p:cNvPr id="1495" name="Google Shape;1495;p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would you write code to do the following?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5</a:t>
            </a:r>
            <a:r>
              <a:rPr lang="en" sz="1800" dirty="0"/>
              <a:t>	</a:t>
            </a:r>
            <a:endParaRPr sz="18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Decrease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2</a:t>
            </a:r>
            <a:r>
              <a:rPr lang="en" sz="1800" dirty="0"/>
              <a:t>		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Triple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endParaRPr sz="1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Divide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dirty="0"/>
              <a:t>by </a:t>
            </a:r>
            <a:r>
              <a:rPr lang="en" sz="1800" dirty="0">
                <a:solidFill>
                  <a:srgbClr val="6AA84F"/>
                </a:solidFill>
              </a:rPr>
              <a:t>4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endParaRPr sz="1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Multiply 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dirty="0"/>
              <a:t> by</a:t>
            </a:r>
            <a:r>
              <a:rPr lang="en" sz="1800" dirty="0">
                <a:solidFill>
                  <a:srgbClr val="980000"/>
                </a:solidFill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96" name="Google Shape;1496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900" y="1528225"/>
            <a:ext cx="1798200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98" name="Google Shape;1498;p14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try</a:t>
            </a:r>
            <a:endParaRPr/>
          </a:p>
        </p:txBody>
      </p:sp>
      <p:sp>
        <p:nvSpPr>
          <p:cNvPr id="1504" name="Google Shape;1504;p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would you write code to do the following?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5</a:t>
            </a:r>
            <a:r>
              <a:rPr lang="en" sz="1800" dirty="0"/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+ 5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Decrease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2</a:t>
            </a:r>
            <a:r>
              <a:rPr lang="en" sz="1800" dirty="0"/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- 2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Triple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* 3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Divide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dirty="0"/>
              <a:t>by </a:t>
            </a:r>
            <a:r>
              <a:rPr lang="en" sz="1800" dirty="0">
                <a:solidFill>
                  <a:srgbClr val="6AA84F"/>
                </a:solidFill>
              </a:rPr>
              <a:t>4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/ 4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Multiply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dirty="0"/>
              <a:t> by</a:t>
            </a:r>
            <a:r>
              <a:rPr lang="en" sz="1800" dirty="0">
                <a:solidFill>
                  <a:srgbClr val="980000"/>
                </a:solidFill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y * x</a:t>
            </a:r>
            <a:endParaRPr sz="1800" dirty="0">
              <a:solidFill>
                <a:srgbClr val="BF9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05" name="Google Shape;1505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900" y="1528225"/>
            <a:ext cx="1798200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1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07" name="Google Shape;1507;p14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we've learnt about variables</a:t>
            </a:r>
            <a:endParaRPr/>
          </a:p>
        </p:txBody>
      </p:sp>
      <p:sp>
        <p:nvSpPr>
          <p:cNvPr id="1513" name="Google Shape;1513;p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b="1" dirty="0">
                <a:solidFill>
                  <a:srgbClr val="E93761"/>
                </a:solidFill>
              </a:rPr>
              <a:t>Variables</a:t>
            </a:r>
            <a:r>
              <a:rPr lang="en" dirty="0"/>
              <a:t> are used to store changing information in a program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dirty="0"/>
              <a:t>They are like buckets with a name that store things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b="1" dirty="0">
                <a:solidFill>
                  <a:srgbClr val="E93761"/>
                </a:solidFill>
              </a:rPr>
              <a:t>Initialising</a:t>
            </a:r>
            <a:r>
              <a:rPr lang="en" dirty="0"/>
              <a:t> variables:</a:t>
            </a:r>
            <a:endParaRPr dirty="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dirty="0"/>
              <a:t>Variables on the RHS of the 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/>
              <a:t> doesn't change the variable:</a:t>
            </a:r>
            <a:endParaRPr dirty="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/>
              <a:t> 	</a:t>
            </a:r>
            <a:r>
              <a:rPr lang="en" sz="1800" dirty="0">
                <a:solidFill>
                  <a:srgbClr val="BF9000"/>
                </a:solidFill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BF9000"/>
                </a:solidFill>
              </a:rPr>
              <a:t> doesn't change!</a:t>
            </a:r>
            <a:endParaRPr sz="1800" dirty="0">
              <a:solidFill>
                <a:srgbClr val="BF9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dirty="0"/>
              <a:t>How to change the value of the same variable:</a:t>
            </a:r>
            <a:endParaRPr dirty="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dirty="0"/>
              <a:t>	</a:t>
            </a:r>
            <a:endParaRPr sz="18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14" name="Google Shape;1514;p1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15" name="Google Shape;1515;p1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DC3553B2-300B-433D-A54A-1C13A2D398EB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variables</a:t>
            </a:r>
            <a:endParaRPr/>
          </a:p>
        </p:txBody>
      </p:sp>
      <p:sp>
        <p:nvSpPr>
          <p:cNvPr id="1521" name="Google Shape;1521;p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occasions when you will need to change the value of a variable from its original value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chocolates by 3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score by 10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health by 5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money by $100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00"/>
                </a:highlight>
              </a:rPr>
              <a:t>Increase number of "likes" by 1</a:t>
            </a:r>
            <a:endParaRPr/>
          </a:p>
        </p:txBody>
      </p:sp>
      <p:cxnSp>
        <p:nvCxnSpPr>
          <p:cNvPr id="1522" name="Google Shape;1522;p144"/>
          <p:cNvCxnSpPr/>
          <p:nvPr/>
        </p:nvCxnSpPr>
        <p:spPr>
          <a:xfrm rot="10800000">
            <a:off x="3892901" y="3887050"/>
            <a:ext cx="1424100" cy="6408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3" name="Google Shape;1523;p144"/>
          <p:cNvSpPr/>
          <p:nvPr/>
        </p:nvSpPr>
        <p:spPr>
          <a:xfrm>
            <a:off x="4637400" y="3773476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Let's apply what we've learnt to write this little program...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4" name="Google Shape;1524;p1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25" name="Google Shape;1525;p1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number of "likes" by 1</a:t>
            </a:r>
            <a:endParaRPr/>
          </a:p>
        </p:txBody>
      </p:sp>
      <p:sp>
        <p:nvSpPr>
          <p:cNvPr id="1531" name="Google Shape;1531;p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num_likes = num_likes +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2" name="Google Shape;1532;p1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33" name="Google Shape;1533;p1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number of "likes" by 1</a:t>
            </a:r>
            <a:endParaRPr/>
          </a:p>
        </p:txBody>
      </p:sp>
      <p:sp>
        <p:nvSpPr>
          <p:cNvPr id="1539" name="Google Shape;1539;p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num_likes = num_likes +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line of code will work no matter what the original value of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num_likes</a:t>
            </a:r>
            <a:r>
              <a:rPr lang="en"/>
              <a:t> was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Whether the original number of likes were: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/>
              <a:t>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/>
              <a:t>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/>
              <a:t>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67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-200</a:t>
            </a:r>
            <a:r>
              <a:rPr lang="en"/>
              <a:t>, this line of code will </a:t>
            </a:r>
            <a:r>
              <a:rPr lang="en" b="1">
                <a:solidFill>
                  <a:srgbClr val="E93761"/>
                </a:solidFill>
              </a:rPr>
              <a:t>always</a:t>
            </a:r>
            <a:r>
              <a:rPr lang="en"/>
              <a:t> increase it by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those examples, the new values will be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/>
              <a:t>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/>
              <a:t>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 sz="1800"/>
              <a:t>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68</a:t>
            </a:r>
            <a:r>
              <a:rPr lang="en" sz="1800"/>
              <a:t>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-199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this line of code </a:t>
            </a:r>
            <a:r>
              <a:rPr lang="en" b="1"/>
              <a:t>does not </a:t>
            </a:r>
            <a:r>
              <a:rPr lang="en"/>
              <a:t>make sense as a mathematical statement!</a:t>
            </a:r>
            <a:endParaRPr/>
          </a:p>
        </p:txBody>
      </p:sp>
      <p:sp>
        <p:nvSpPr>
          <p:cNvPr id="1540" name="Google Shape;1540;p1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41" name="Google Shape;1541;p1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Thumbs Up and Down!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47" name="Google Shape;1547;p14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548" name="Google Shape;1548;p1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49" name="Google Shape;1549;p1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50" name="Google Shape;1550;p14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1" name="Google Shape;1551;p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2" name="Google Shape;1552;p147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3" name="Google Shape;1553;p147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02.03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Thumbs Up and Down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9" name="Google Shape;1559;p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4800" y="1771772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Cafe Simulator!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65" name="Google Shape;1565;p1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566" name="Google Shape;1566;p1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67" name="Google Shape;1567;p1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68" name="Google Shape;1568;p14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148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1" name="Google Shape;1571;p148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02.04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Cafe Simulator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7" name="Google Shape;1577;p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6463" y="1824925"/>
            <a:ext cx="1000102" cy="9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p1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7135" y="1824925"/>
            <a:ext cx="1000102" cy="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84" name="Google Shape;1584;p14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1586" name="Google Shape;1586;p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2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Integer</a:t>
            </a:r>
            <a:r>
              <a:rPr lang="en" sz="1600" b="1" dirty="0"/>
              <a:t>:</a:t>
            </a:r>
            <a:r>
              <a:rPr lang="en" sz="1600" dirty="0"/>
              <a:t> 	A numeric data type representing whole numbers	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Casting</a:t>
            </a:r>
            <a:r>
              <a:rPr lang="en" sz="1600" b="1" dirty="0"/>
              <a:t>:</a:t>
            </a:r>
            <a:r>
              <a:rPr lang="en" sz="1600"/>
              <a:t>	Changing </a:t>
            </a:r>
            <a:r>
              <a:rPr lang="en" sz="1600" dirty="0"/>
              <a:t>one data type to another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92" name="Google Shape;1592;p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431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To do maths on text variables (</a:t>
            </a:r>
            <a:r>
              <a:rPr lang="en" b="1">
                <a:solidFill>
                  <a:srgbClr val="E93761"/>
                </a:solidFill>
              </a:rPr>
              <a:t>string</a:t>
            </a:r>
            <a:r>
              <a:rPr lang="en"/>
              <a:t>), we must convert them to a number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The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command is used to convert a variable to an integer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we've converted a </a:t>
            </a:r>
            <a:r>
              <a:rPr lang="en" b="1">
                <a:solidFill>
                  <a:srgbClr val="E93761"/>
                </a:solidFill>
              </a:rPr>
              <a:t>string</a:t>
            </a:r>
            <a:r>
              <a:rPr lang="en"/>
              <a:t> to an </a:t>
            </a:r>
            <a:r>
              <a:rPr lang="en" b="1">
                <a:solidFill>
                  <a:srgbClr val="E93761"/>
                </a:solidFill>
              </a:rPr>
              <a:t>integer</a:t>
            </a:r>
            <a:r>
              <a:rPr lang="en"/>
              <a:t>, we can use it in maths</a:t>
            </a:r>
            <a:endParaRPr/>
          </a:p>
        </p:txBody>
      </p:sp>
      <p:pic>
        <p:nvPicPr>
          <p:cNvPr id="1593" name="Google Shape;1593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250" y="1322525"/>
            <a:ext cx="1844750" cy="18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95" name="Google Shape;1595;p15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01" name="Google Shape;1601;p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1602" name="Google Shape;1602;p1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603" name="Google Shape;1603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5" name="Google Shape;1605;p15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06" name="Google Shape;1606;p15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07" name="Google Shape;1607;p151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52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14" name="Google Shape;1614;p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Images, in order of appearance:</a:t>
            </a:r>
            <a:endParaRPr sz="14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Car</a:t>
            </a:r>
            <a:r>
              <a:rPr lang="en" sz="1000">
                <a:solidFill>
                  <a:srgbClr val="374957"/>
                </a:solidFill>
                <a:highlight>
                  <a:schemeClr val="lt1"/>
                </a:highlight>
              </a:rPr>
              <a:t>" by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Vectors Market</a:t>
            </a:r>
            <a:r>
              <a:rPr lang="en" sz="1000">
                <a:solidFill>
                  <a:srgbClr val="374957"/>
                </a:solidFill>
              </a:rPr>
              <a:t> </a:t>
            </a:r>
            <a:r>
              <a:rPr lang="en" sz="1000"/>
              <a:t>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Vote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Cat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Chocolate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photo3idea_studio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</p:txBody>
      </p:sp>
      <p:sp>
        <p:nvSpPr>
          <p:cNvPr id="1615" name="Google Shape;1615;p1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latin typeface="Francois One"/>
                <a:ea typeface="Francois One"/>
                <a:cs typeface="Francois One"/>
                <a:sym typeface="Francois One"/>
              </a:rPr>
              <a:t>128</a:t>
            </a:fld>
            <a:endParaRPr b="1">
              <a:solidFill>
                <a:srgbClr val="0C2A4A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16" name="Google Shape;1616;p15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617" name="Google Shape;1617;p152"/>
          <p:cNvPicPr preferRelativeResize="0"/>
          <p:nvPr/>
        </p:nvPicPr>
        <p:blipFill rotWithShape="1">
          <a:blip r:embed="rId11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7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These are examples of strings: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"text124"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"13"</a:t>
            </a:r>
            <a:endParaRPr sz="1400"/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340E1740-A728-4622-B4D2-0B88487E1D6A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8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These are examples of strings: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"text124"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"13"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99B5C4F0-6D4D-4248-B6CC-43BA5080586D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2" name="Google Shape;272;p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These are examples of strings: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"text124"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"13"</a:t>
            </a:r>
            <a:r>
              <a:rPr lang="en" sz="1300"/>
              <a:t> </a:t>
            </a:r>
            <a:r>
              <a:rPr lang="en" sz="1400"/>
              <a:t>&lt;- Even though this looks a number, it is considered a string </a:t>
            </a:r>
            <a:endParaRPr sz="15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92EBEAC0-9CF4-4980-8CCB-C7BBB6C86ECC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4" name="Google Shape;284;p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These are examples of strings: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"text124"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"13"</a:t>
            </a:r>
            <a:r>
              <a:rPr lang="en" sz="1300"/>
              <a:t> </a:t>
            </a:r>
            <a:r>
              <a:rPr lang="en" sz="1400"/>
              <a:t>&lt;- Even though this looks a number, it is considered a string 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cannot add, subtract, multiply, divide or do any maths on it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557D36B4-3340-431D-B5EA-B3DB382C36BE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6" name="Google Shape;296;p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FF65CC08-CB0F-42C6-A4CB-1A5AFC79E9DA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8" name="Google Shape;308;p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10" name="Google Shape;310;p4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has to be the case because the user could type anything: numbers or letters or symbols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2138E83F-23C5-4B08-A9A3-2844EBDB87F1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3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20" name="Google Shape;320;p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21" name="Google Shape;321;p4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22" name="Google Shape;322;p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has to be the case because the user could type anything: numbers or letters or symbols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So Python puts everything into a string to be safe</a:t>
            </a:r>
            <a:endParaRPr sz="15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E54D6EA2-17C9-457E-A90E-434B329A4AA6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final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/>
              <a:t>?</a:t>
            </a:r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/>
          <p:nvPr/>
        </p:nvSpPr>
        <p:spPr>
          <a:xfrm>
            <a:off x="953975" y="1881300"/>
            <a:ext cx="3178500" cy="1380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(y +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4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2" name="Google Shape;332;p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34" name="Google Shape;334;p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AB6FB82B-20FD-44EC-BDCD-FAA69CAC742C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5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4" name="Google Shape;344;p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5" name="Google Shape;345;p4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46" name="Google Shape;346;p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348" name="Google Shape;348;p45"/>
          <p:cNvSpPr/>
          <p:nvPr/>
        </p:nvSpPr>
        <p:spPr>
          <a:xfrm>
            <a:off x="4235825" y="331389"/>
            <a:ext cx="881100" cy="223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6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6" name="Google Shape;356;p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22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7" name="Google Shape;357;p4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58" name="Google Shape;358;p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48;p45">
            <a:extLst>
              <a:ext uri="{FF2B5EF4-FFF2-40B4-BE49-F238E27FC236}">
                <a16:creationId xmlns:a16="http://schemas.microsoft.com/office/drawing/2014/main" id="{C3E9C921-EED0-4C44-83BA-9C1BACBA0962}"/>
              </a:ext>
            </a:extLst>
          </p:cNvPr>
          <p:cNvSpPr/>
          <p:nvPr/>
        </p:nvSpPr>
        <p:spPr>
          <a:xfrm>
            <a:off x="4235825" y="331389"/>
            <a:ext cx="881100" cy="223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7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8" name="Google Shape;368;p4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9" name="Google Shape;369;p4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70" name="Google Shape;370;p4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372" name="Google Shape;372;p47"/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80" name="Google Shape;380;p4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81" name="Google Shape;381;p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82" name="Google Shape;382;p4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are trying to do some maths on the string: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your_age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D071E2DF-9F5B-4E84-8C40-2F2C84E5CF1D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9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Google Shape;39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2" name="Google Shape;392;p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94" name="Google Shape;394;p4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are trying to do some maths on the string: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400">
              <a:solidFill>
                <a:srgbClr val="98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39204EF9-AB83-4592-B7F7-392923DE1271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0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3" name="Google Shape;40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04" name="Google Shape;404;p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05" name="Google Shape;405;p5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06" name="Google Shape;406;p5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are trying to do some maths on the string: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"12"</a:t>
            </a:r>
            <a:endParaRPr sz="1400">
              <a:solidFill>
                <a:srgbClr val="98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1F8DF9C6-4C63-4774-A5EB-ACEF014E047F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1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6" name="Google Shape;416;p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7" name="Google Shape;417;p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18" name="Google Shape;418;p5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are trying to do some maths on the string: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18 - "12"</a:t>
            </a:r>
            <a:endParaRPr sz="14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999E5B0B-A806-4572-A4D8-58B08EF1F698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2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28" name="Google Shape;428;p5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29" name="Google Shape;429;p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32" name="Google Shape;432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are trying to do some maths on the string: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18 - "12"</a:t>
            </a:r>
            <a:endParaRPr sz="14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Python does not know how to do this!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75D32473-02C7-4868-907D-B6AC950729D4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3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9" name="Google Shape;43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40" name="Google Shape;440;p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41" name="Google Shape;441;p5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42" name="Google Shape;442;p5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So we must convert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to a number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284AA5C8-6109-4C46-A5FE-CA7C025D1292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final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/>
              <a:t>?</a:t>
            </a:r>
            <a:endParaRPr sz="1600"/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/>
          <p:nvPr/>
        </p:nvSpPr>
        <p:spPr>
          <a:xfrm>
            <a:off x="953975" y="1881300"/>
            <a:ext cx="3178500" cy="1380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= x *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y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4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52" name="Google Shape;452;p5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53" name="Google Shape;453;p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54" name="Google Shape;454;p5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So we must convert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to a number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is how we do it...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B9DEF059-6A59-4B62-871B-2F8BF37131B5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5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64" name="Google Shape;464;p5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65" name="Google Shape;465;p5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66" name="Google Shape;466;p5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So we must convert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to a number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is how we do it...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964AAD9C-A4F4-4B38-8B92-5A4019C59B27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6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5" name="Google Shape;47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76" name="Google Shape;476;p5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32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77" name="Google Shape;477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78" name="Google Shape;478;p5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stands for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endParaRPr sz="1400" b="1">
              <a:solidFill>
                <a:srgbClr val="E9376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480" name="Google Shape;480;p56"/>
          <p:cNvSpPr/>
          <p:nvPr/>
        </p:nvSpPr>
        <p:spPr>
          <a:xfrm>
            <a:off x="6202450" y="911964"/>
            <a:ext cx="13524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7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7" name="Google Shape;48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88" name="Google Shape;488;p5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89" name="Google Shape;489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90" name="Google Shape;490;p5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stands for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endParaRPr sz="1400" b="1">
              <a:solidFill>
                <a:srgbClr val="E9376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An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r>
              <a:rPr lang="en" sz="1400"/>
              <a:t> is a whole number, like </a:t>
            </a:r>
            <a:r>
              <a:rPr lang="en" sz="1400" b="1">
                <a:solidFill>
                  <a:srgbClr val="6AA84F"/>
                </a:solidFill>
              </a:rPr>
              <a:t>3</a:t>
            </a:r>
            <a:r>
              <a:rPr lang="en" sz="1400"/>
              <a:t> or </a:t>
            </a:r>
            <a:r>
              <a:rPr lang="en" sz="1400" b="1">
                <a:solidFill>
                  <a:srgbClr val="6AA84F"/>
                </a:solidFill>
              </a:rPr>
              <a:t>12</a:t>
            </a:r>
            <a:endParaRPr sz="1400" b="1">
              <a:solidFill>
                <a:srgbClr val="6AA84F"/>
              </a:solidFill>
              <a:highlight>
                <a:srgbClr val="FFFF00"/>
              </a:highlight>
            </a:endParaRPr>
          </a:p>
        </p:txBody>
      </p:sp>
      <p:sp>
        <p:nvSpPr>
          <p:cNvPr id="10" name="Google Shape;480;p56">
            <a:extLst>
              <a:ext uri="{FF2B5EF4-FFF2-40B4-BE49-F238E27FC236}">
                <a16:creationId xmlns:a16="http://schemas.microsoft.com/office/drawing/2014/main" id="{161E3499-09AD-4965-83B7-0A41AD441DBF}"/>
              </a:ext>
            </a:extLst>
          </p:cNvPr>
          <p:cNvSpPr/>
          <p:nvPr/>
        </p:nvSpPr>
        <p:spPr>
          <a:xfrm>
            <a:off x="6202450" y="911964"/>
            <a:ext cx="13524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8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9" name="Google Shape;49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0" name="Google Shape;500;p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1" name="Google Shape;501;p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02" name="Google Shape;502;p5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stands for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endParaRPr sz="1400" b="1">
              <a:solidFill>
                <a:srgbClr val="E9376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An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r>
              <a:rPr lang="en" sz="1400"/>
              <a:t> is a whole number, like </a:t>
            </a:r>
            <a:r>
              <a:rPr lang="en" sz="1400" b="1">
                <a:solidFill>
                  <a:srgbClr val="6AA84F"/>
                </a:solidFill>
              </a:rPr>
              <a:t>3</a:t>
            </a:r>
            <a:r>
              <a:rPr lang="en" sz="1400"/>
              <a:t> or </a:t>
            </a:r>
            <a:r>
              <a:rPr lang="en" sz="1400" b="1">
                <a:solidFill>
                  <a:srgbClr val="6AA84F"/>
                </a:solidFill>
              </a:rPr>
              <a:t>12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operation is called </a:t>
            </a:r>
            <a:r>
              <a:rPr lang="en" sz="1400" b="1">
                <a:solidFill>
                  <a:srgbClr val="E93761"/>
                </a:solidFill>
              </a:rPr>
              <a:t>casting</a:t>
            </a:r>
            <a:endParaRPr sz="1400" b="1">
              <a:solidFill>
                <a:srgbClr val="E9376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It converts data from one type to another - in this case, using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converts the </a:t>
            </a:r>
            <a:r>
              <a:rPr lang="en" sz="1400" b="1">
                <a:solidFill>
                  <a:srgbClr val="E93761"/>
                </a:solidFill>
              </a:rPr>
              <a:t>string</a:t>
            </a:r>
            <a:r>
              <a:rPr lang="en" sz="1400"/>
              <a:t> into an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"12"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400"/>
          </a:p>
        </p:txBody>
      </p:sp>
      <p:sp>
        <p:nvSpPr>
          <p:cNvPr id="10" name="Google Shape;480;p56">
            <a:extLst>
              <a:ext uri="{FF2B5EF4-FFF2-40B4-BE49-F238E27FC236}">
                <a16:creationId xmlns:a16="http://schemas.microsoft.com/office/drawing/2014/main" id="{D0EC3A00-09DA-40EF-826B-792F41929EB1}"/>
              </a:ext>
            </a:extLst>
          </p:cNvPr>
          <p:cNvSpPr/>
          <p:nvPr/>
        </p:nvSpPr>
        <p:spPr>
          <a:xfrm>
            <a:off x="6202450" y="911964"/>
            <a:ext cx="13524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9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9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1" name="Google Shape;511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2" name="Google Shape;512;p5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14" name="Google Shape;514;p5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Now this line is okay!</a:t>
            </a:r>
            <a:endParaRPr sz="1400"/>
          </a:p>
        </p:txBody>
      </p:sp>
      <p:sp>
        <p:nvSpPr>
          <p:cNvPr id="516" name="Google Shape;516;p59"/>
          <p:cNvSpPr/>
          <p:nvPr/>
        </p:nvSpPr>
        <p:spPr>
          <a:xfrm>
            <a:off x="4238450" y="920839"/>
            <a:ext cx="32988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0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3" name="Google Shape;52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24" name="Google Shape;524;p6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25" name="Google Shape;525;p6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26" name="Google Shape;526;p6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0"/>
          <p:cNvSpPr/>
          <p:nvPr/>
        </p:nvSpPr>
        <p:spPr>
          <a:xfrm>
            <a:off x="4247350" y="1498764"/>
            <a:ext cx="2489100" cy="267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61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4" name="Google Shape;534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35" name="Google Shape;535;p6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36" name="Google Shape;536;p6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37" name="Google Shape;537;p6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Displays "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You only need...</a:t>
            </a:r>
            <a:r>
              <a:rPr lang="en" sz="1400"/>
              <a:t>"</a:t>
            </a:r>
            <a:endParaRPr sz="1400"/>
          </a:p>
        </p:txBody>
      </p:sp>
      <p:sp>
        <p:nvSpPr>
          <p:cNvPr id="10" name="Google Shape;527;p60">
            <a:extLst>
              <a:ext uri="{FF2B5EF4-FFF2-40B4-BE49-F238E27FC236}">
                <a16:creationId xmlns:a16="http://schemas.microsoft.com/office/drawing/2014/main" id="{B58F6248-9724-4D8E-8090-51F3BC36DF11}"/>
              </a:ext>
            </a:extLst>
          </p:cNvPr>
          <p:cNvSpPr/>
          <p:nvPr/>
        </p:nvSpPr>
        <p:spPr>
          <a:xfrm>
            <a:off x="4247350" y="1498764"/>
            <a:ext cx="2489100" cy="267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2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2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6" name="Google Shape;54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47" name="Google Shape;547;p6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48" name="Google Shape;548;p6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49" name="Google Shape;549;p6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2"/>
          <p:cNvSpPr/>
          <p:nvPr/>
        </p:nvSpPr>
        <p:spPr>
          <a:xfrm>
            <a:off x="4247350" y="2079989"/>
            <a:ext cx="19284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3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7" name="Google Shape;55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58" name="Google Shape;558;p6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59" name="Google Shape;559;p6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60" name="Google Shape;560;p6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Notice how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 is not inside quotation marks?</a:t>
            </a:r>
            <a:endParaRPr sz="1400"/>
          </a:p>
        </p:txBody>
      </p:sp>
      <p:sp>
        <p:nvSpPr>
          <p:cNvPr id="562" name="Google Shape;562;p63"/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8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convert a text variable to a number variable and why this would be needed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maths on numbers that users type in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350" y="13225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2350" y="2446621"/>
            <a:ext cx="1002500" cy="10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4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64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70" name="Google Shape;570;p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71" name="Google Shape;571;p6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72" name="Google Shape;572;p6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This means Python will look for a </a:t>
            </a:r>
            <a:r>
              <a:rPr lang="en" sz="1400" b="1">
                <a:solidFill>
                  <a:srgbClr val="E93761"/>
                </a:solidFill>
              </a:rPr>
              <a:t>variable</a:t>
            </a:r>
            <a:r>
              <a:rPr lang="en" sz="1400"/>
              <a:t> called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</a:t>
            </a:r>
            <a:endParaRPr sz="1400"/>
          </a:p>
        </p:txBody>
      </p:sp>
      <p:sp>
        <p:nvSpPr>
          <p:cNvPr id="10" name="Google Shape;562;p63">
            <a:extLst>
              <a:ext uri="{FF2B5EF4-FFF2-40B4-BE49-F238E27FC236}">
                <a16:creationId xmlns:a16="http://schemas.microsoft.com/office/drawing/2014/main" id="{E9AC7A6F-7A36-4B40-B427-3D10AE284399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5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65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1" name="Google Shape;58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82" name="Google Shape;582;p6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83" name="Google Shape;583;p6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84" name="Google Shape;584;p6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This means Python will look for a </a:t>
            </a:r>
            <a:r>
              <a:rPr lang="en" sz="1400" b="1">
                <a:solidFill>
                  <a:srgbClr val="E93761"/>
                </a:solidFill>
              </a:rPr>
              <a:t>variable</a:t>
            </a:r>
            <a:r>
              <a:rPr lang="en" sz="1400"/>
              <a:t> called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</a:t>
            </a:r>
            <a:endParaRPr sz="1400"/>
          </a:p>
        </p:txBody>
      </p:sp>
      <p:pic>
        <p:nvPicPr>
          <p:cNvPr id="586" name="Google Shape;58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65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 b="1">
              <a:solidFill>
                <a:srgbClr val="FF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" name="Google Shape;562;p63">
            <a:extLst>
              <a:ext uri="{FF2B5EF4-FFF2-40B4-BE49-F238E27FC236}">
                <a16:creationId xmlns:a16="http://schemas.microsoft.com/office/drawing/2014/main" id="{FEB3695F-451E-4047-88BE-46925C0A79F5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6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5" name="Google Shape;59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96" name="Google Shape;596;p6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42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97" name="Google Shape;597;p6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98" name="Google Shape;598;p6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This means Python will look for a </a:t>
            </a:r>
            <a:r>
              <a:rPr lang="en" sz="1400" b="1">
                <a:solidFill>
                  <a:srgbClr val="E93761"/>
                </a:solidFill>
              </a:rPr>
              <a:t>variable</a:t>
            </a:r>
            <a:r>
              <a:rPr lang="en" sz="1400"/>
              <a:t> called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</a:t>
            </a:r>
            <a:endParaRPr sz="1400"/>
          </a:p>
        </p:txBody>
      </p:sp>
      <p:pic>
        <p:nvPicPr>
          <p:cNvPr id="600" name="Google Shape;60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6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02" name="Google Shape;602;p66"/>
          <p:cNvCxnSpPr>
            <a:endCxn id="601" idx="3"/>
          </p:cNvCxnSpPr>
          <p:nvPr/>
        </p:nvCxnSpPr>
        <p:spPr>
          <a:xfrm flipH="1">
            <a:off x="2242650" y="2137550"/>
            <a:ext cx="2011800" cy="1802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62;p63">
            <a:extLst>
              <a:ext uri="{FF2B5EF4-FFF2-40B4-BE49-F238E27FC236}">
                <a16:creationId xmlns:a16="http://schemas.microsoft.com/office/drawing/2014/main" id="{CF4EC901-FA5E-4FFD-B22B-4E9E9C14647C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7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7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0" name="Google Shape;610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1" name="Google Shape;611;p6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2" name="Google Shape;612;p6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13" name="Google Shape;613;p6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This means Python will look for a </a:t>
            </a:r>
            <a:r>
              <a:rPr lang="en" sz="1400" b="1">
                <a:solidFill>
                  <a:srgbClr val="E93761"/>
                </a:solidFill>
              </a:rPr>
              <a:t>variable</a:t>
            </a:r>
            <a:r>
              <a:rPr lang="en" sz="1400"/>
              <a:t> called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</a:t>
            </a:r>
            <a:endParaRPr sz="1400"/>
          </a:p>
        </p:txBody>
      </p:sp>
      <p:pic>
        <p:nvPicPr>
          <p:cNvPr id="615" name="Google Shape;61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7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7" name="Google Shape;617;p67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18" name="Google Shape;618;p67"/>
          <p:cNvCxnSpPr/>
          <p:nvPr/>
        </p:nvCxnSpPr>
        <p:spPr>
          <a:xfrm>
            <a:off x="927525" y="4437675"/>
            <a:ext cx="5565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562;p63">
            <a:extLst>
              <a:ext uri="{FF2B5EF4-FFF2-40B4-BE49-F238E27FC236}">
                <a16:creationId xmlns:a16="http://schemas.microsoft.com/office/drawing/2014/main" id="{8B7FEBBE-01E2-4E18-AC8A-B4C9780AFF81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8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68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6" name="Google Shape;62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27" name="Google Shape;627;p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28" name="Google Shape;628;p6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29" name="Google Shape;629;p6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This means Python will look for a </a:t>
            </a:r>
            <a:r>
              <a:rPr lang="en" sz="1400" b="1">
                <a:solidFill>
                  <a:srgbClr val="E93761"/>
                </a:solidFill>
              </a:rPr>
              <a:t>variable</a:t>
            </a:r>
            <a:r>
              <a:rPr lang="en" sz="1400"/>
              <a:t> called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</a:t>
            </a:r>
            <a:endParaRPr sz="1400"/>
          </a:p>
        </p:txBody>
      </p:sp>
      <p:pic>
        <p:nvPicPr>
          <p:cNvPr id="631" name="Google Shape;63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8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3" name="Google Shape;633;p68"/>
          <p:cNvSpPr/>
          <p:nvPr/>
        </p:nvSpPr>
        <p:spPr>
          <a:xfrm>
            <a:off x="1482700" y="2660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68"/>
          <p:cNvSpPr txBox="1"/>
          <p:nvPr/>
        </p:nvSpPr>
        <p:spPr>
          <a:xfrm>
            <a:off x="1383622" y="2152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" name="Google Shape;562;p63">
            <a:extLst>
              <a:ext uri="{FF2B5EF4-FFF2-40B4-BE49-F238E27FC236}">
                <a16:creationId xmlns:a16="http://schemas.microsoft.com/office/drawing/2014/main" id="{21A8E601-B433-47D4-99B6-A8AC495287BD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9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9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3" name="Google Shape;64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44" name="Google Shape;644;p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45" name="Google Shape;645;p6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46" name="Google Shape;646;p6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Makes a copy of the value...</a:t>
            </a:r>
            <a:endParaRPr sz="1400"/>
          </a:p>
        </p:txBody>
      </p:sp>
      <p:pic>
        <p:nvPicPr>
          <p:cNvPr id="648" name="Google Shape;64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9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0" name="Google Shape;650;p69"/>
          <p:cNvSpPr/>
          <p:nvPr/>
        </p:nvSpPr>
        <p:spPr>
          <a:xfrm>
            <a:off x="1482700" y="2660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9"/>
          <p:cNvSpPr txBox="1"/>
          <p:nvPr/>
        </p:nvSpPr>
        <p:spPr>
          <a:xfrm>
            <a:off x="1383622" y="2152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3" name="Google Shape;653;p69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" name="Google Shape;562;p63">
            <a:extLst>
              <a:ext uri="{FF2B5EF4-FFF2-40B4-BE49-F238E27FC236}">
                <a16:creationId xmlns:a16="http://schemas.microsoft.com/office/drawing/2014/main" id="{7343F273-C3AB-4146-ADF4-2281EF8709C2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0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70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0" name="Google Shape;66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61" name="Google Shape;661;p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62" name="Google Shape;662;p7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63" name="Google Shape;663;p7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Makes a copy of the value...</a:t>
            </a:r>
            <a:endParaRPr sz="1400"/>
          </a:p>
        </p:txBody>
      </p:sp>
      <p:pic>
        <p:nvPicPr>
          <p:cNvPr id="665" name="Google Shape;66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70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70"/>
          <p:cNvSpPr/>
          <p:nvPr/>
        </p:nvSpPr>
        <p:spPr>
          <a:xfrm>
            <a:off x="1482700" y="2660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70"/>
          <p:cNvSpPr txBox="1"/>
          <p:nvPr/>
        </p:nvSpPr>
        <p:spPr>
          <a:xfrm>
            <a:off x="1383622" y="2152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69" name="Google Shape;669;p70"/>
          <p:cNvCxnSpPr/>
          <p:nvPr/>
        </p:nvCxnSpPr>
        <p:spPr>
          <a:xfrm>
            <a:off x="927525" y="4437675"/>
            <a:ext cx="5565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0" name="Google Shape;670;p70"/>
          <p:cNvCxnSpPr/>
          <p:nvPr/>
        </p:nvCxnSpPr>
        <p:spPr>
          <a:xfrm>
            <a:off x="927525" y="2456475"/>
            <a:ext cx="5565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1" name="Google Shape;671;p70"/>
          <p:cNvSpPr txBox="1"/>
          <p:nvPr/>
        </p:nvSpPr>
        <p:spPr>
          <a:xfrm>
            <a:off x="60800" y="2903825"/>
            <a:ext cx="11748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value is still inside the variable…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because a </a:t>
            </a: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copy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made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70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562;p63">
            <a:extLst>
              <a:ext uri="{FF2B5EF4-FFF2-40B4-BE49-F238E27FC236}">
                <a16:creationId xmlns:a16="http://schemas.microsoft.com/office/drawing/2014/main" id="{9CCEA6E1-2C15-40D6-94A5-F986F089BC6F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1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71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0" name="Google Shape;680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81" name="Google Shape;681;p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82" name="Google Shape;682;p7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83" name="Google Shape;683;p7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Then substitutes it back into 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statement</a:t>
            </a:r>
            <a:endParaRPr sz="1400"/>
          </a:p>
        </p:txBody>
      </p:sp>
      <p:pic>
        <p:nvPicPr>
          <p:cNvPr id="685" name="Google Shape;68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71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7" name="Google Shape;687;p71"/>
          <p:cNvSpPr/>
          <p:nvPr/>
        </p:nvSpPr>
        <p:spPr>
          <a:xfrm>
            <a:off x="1482700" y="2660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71"/>
          <p:cNvSpPr txBox="1"/>
          <p:nvPr/>
        </p:nvSpPr>
        <p:spPr>
          <a:xfrm>
            <a:off x="1383622" y="2152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89" name="Google Shape;689;p71"/>
          <p:cNvCxnSpPr/>
          <p:nvPr/>
        </p:nvCxnSpPr>
        <p:spPr>
          <a:xfrm rot="10800000" flipH="1">
            <a:off x="1830400" y="2184575"/>
            <a:ext cx="2329800" cy="231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1" name="Google Shape;691;p71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" name="Google Shape;562;p63">
            <a:extLst>
              <a:ext uri="{FF2B5EF4-FFF2-40B4-BE49-F238E27FC236}">
                <a16:creationId xmlns:a16="http://schemas.microsoft.com/office/drawing/2014/main" id="{CF25FF26-FD74-4690-B8FB-AFC088E2D8FF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2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8" name="Google Shape;698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99" name="Google Shape;699;p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00" name="Google Shape;700;p7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01" name="Google Shape;701;p7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Then substitutes it back into 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statement</a:t>
            </a:r>
            <a:endParaRPr sz="1400"/>
          </a:p>
        </p:txBody>
      </p:sp>
      <p:pic>
        <p:nvPicPr>
          <p:cNvPr id="703" name="Google Shape;70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72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5" name="Google Shape;705;p72"/>
          <p:cNvSpPr/>
          <p:nvPr/>
        </p:nvSpPr>
        <p:spPr>
          <a:xfrm>
            <a:off x="1482700" y="2660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72"/>
          <p:cNvSpPr txBox="1"/>
          <p:nvPr/>
        </p:nvSpPr>
        <p:spPr>
          <a:xfrm>
            <a:off x="1383622" y="2152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7" name="Google Shape;707;p72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08" name="Google Shape;708;p72"/>
          <p:cNvCxnSpPr/>
          <p:nvPr/>
        </p:nvCxnSpPr>
        <p:spPr>
          <a:xfrm rot="10800000" flipH="1">
            <a:off x="1830400" y="2184575"/>
            <a:ext cx="2329800" cy="231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9" name="Google Shape;709;p72"/>
          <p:cNvSpPr/>
          <p:nvPr/>
        </p:nvSpPr>
        <p:spPr>
          <a:xfrm>
            <a:off x="4814250" y="2116139"/>
            <a:ext cx="204600" cy="195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3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73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6" name="Google Shape;71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17" name="Google Shape;717;p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18" name="Google Shape;718;p7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19" name="Google Shape;719;p7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 Python displays the value of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 on the screen</a:t>
            </a:r>
            <a:endParaRPr sz="1400"/>
          </a:p>
        </p:txBody>
      </p:sp>
      <p:pic>
        <p:nvPicPr>
          <p:cNvPr id="721" name="Google Shape;72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73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23" name="Google Shape;723;p73"/>
          <p:cNvCxnSpPr>
            <a:stCxn id="722" idx="3"/>
          </p:cNvCxnSpPr>
          <p:nvPr/>
        </p:nvCxnSpPr>
        <p:spPr>
          <a:xfrm rot="10800000" flipH="1">
            <a:off x="2242650" y="2201750"/>
            <a:ext cx="1908600" cy="17379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5" name="Google Shape;725;p73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562;p63">
            <a:extLst>
              <a:ext uri="{FF2B5EF4-FFF2-40B4-BE49-F238E27FC236}">
                <a16:creationId xmlns:a16="http://schemas.microsoft.com/office/drawing/2014/main" id="{72B0BE41-9F11-4E96-92F0-94960A0B549C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739650" y="208263"/>
            <a:ext cx="57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Reference Sheet</a:t>
            </a:r>
            <a:endParaRPr/>
          </a:p>
        </p:txBody>
      </p:sp>
      <p:grpSp>
        <p:nvGrpSpPr>
          <p:cNvPr id="154" name="Google Shape;154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5" name="Google Shape;155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6" name="Google Shape;156;p2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9C05E237-D510-D372-935A-5CD66C77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079" y="780963"/>
            <a:ext cx="3267941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4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74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2" name="Google Shape;732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33" name="Google Shape;733;p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50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34" name="Google Shape;734;p7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35" name="Google Shape;735;p7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Displays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7" name="Google Shape;737;p74"/>
          <p:cNvSpPr/>
          <p:nvPr/>
        </p:nvSpPr>
        <p:spPr>
          <a:xfrm>
            <a:off x="4220650" y="2696264"/>
            <a:ext cx="4704900" cy="216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5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75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4" name="Google Shape;744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45" name="Google Shape;745;p7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51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46" name="Google Shape;746;p7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And the whole program now works!</a:t>
            </a:r>
            <a:endParaRPr sz="1400"/>
          </a:p>
        </p:txBody>
      </p:sp>
      <p:sp>
        <p:nvSpPr>
          <p:cNvPr id="749" name="Google Shape;749;p75"/>
          <p:cNvSpPr/>
          <p:nvPr/>
        </p:nvSpPr>
        <p:spPr>
          <a:xfrm>
            <a:off x="638100" y="410597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I Vote to Vote!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55" name="Google Shape;755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56" name="Google Shape;756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57" name="Google Shape;757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58" name="Google Shape;758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9" name="Google Shape;75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76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76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02.01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I Vote to Vote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2" name="Google Shape;762;p76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763" name="Google Shape;763;p7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4" name="Google Shape;764;p7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5" name="Google Shape;765;p76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Tutorial Video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66" name="Google Shape;766;p76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Need some help?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Have a look at the code on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 action="ppaction://hlinksldjump"/>
              </a:rPr>
              <a:t>slide 51</a:t>
            </a: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for a similar program!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7" name="Google Shape;767;p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6125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Cat's Years!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73" name="Google Shape;773;p7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74" name="Google Shape;774;p7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75" name="Google Shape;775;p7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76" name="Google Shape;776;p7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7" name="Google Shape;77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7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77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02.02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Cat's Years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0" name="Google Shape;780;p77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781" name="Google Shape;781;p7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7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3" name="Google Shape;783;p77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Tutorial Video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4" name="Google Shape;784;p77"/>
          <p:cNvSpPr txBox="1"/>
          <p:nvPr/>
        </p:nvSpPr>
        <p:spPr>
          <a:xfrm>
            <a:off x="5787725" y="2313175"/>
            <a:ext cx="22776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 human years, a cat is 7 times its cat years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 cat that is 3 years old is 21 years old in human years!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5" name="Google Shape;785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800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791" name="Google Shape;791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3000" cy="33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12 chocolates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Players take turns taking 1, 2 or 3 chocolates each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player who takes the last chocolate in their turn wins, and takes them all! 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you try to beat the computer?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Click here to play!</a:t>
            </a:r>
            <a:endParaRPr dirty="0"/>
          </a:p>
        </p:txBody>
      </p:sp>
      <p:sp>
        <p:nvSpPr>
          <p:cNvPr id="792" name="Google Shape;792;p7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100" y="1170125"/>
            <a:ext cx="2344500" cy="2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800" name="Google Shape;80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figure out the computer's "trick"?</a:t>
            </a:r>
            <a:endParaRPr/>
          </a:p>
        </p:txBody>
      </p:sp>
      <p:sp>
        <p:nvSpPr>
          <p:cNvPr id="801" name="Google Shape;801;p7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02" name="Google Shape;802;p7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0"/>
          <p:cNvSpPr/>
          <p:nvPr/>
        </p:nvSpPr>
        <p:spPr>
          <a:xfrm>
            <a:off x="723150" y="1729125"/>
            <a:ext cx="7697700" cy="2375100"/>
          </a:xfrm>
          <a:prstGeom prst="roundRect">
            <a:avLst>
              <a:gd name="adj" fmla="val 6928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 win!"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 sz="1600" dirty="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player_takes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"I'll take"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"chocolate(s)."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808" name="Google Shape;808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809" name="Google Shape;809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figure out the computer's "trick"?</a:t>
            </a:r>
            <a:endParaRPr/>
          </a:p>
        </p:txBody>
      </p:sp>
      <p:sp>
        <p:nvSpPr>
          <p:cNvPr id="810" name="Google Shape;810;p8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11" name="Google Shape;811;p8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1"/>
          <p:cNvSpPr/>
          <p:nvPr/>
        </p:nvSpPr>
        <p:spPr>
          <a:xfrm>
            <a:off x="723150" y="1729125"/>
            <a:ext cx="7697700" cy="2375100"/>
          </a:xfrm>
          <a:prstGeom prst="roundRect">
            <a:avLst>
              <a:gd name="adj" fmla="val 6928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 win!"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 sz="1600" dirty="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player_takes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"I'll take"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"chocolate(s)."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endParaRPr sz="1600" dirty="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817" name="Google Shape;817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818" name="Google Shape;818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figure out the computer's "trick"?</a:t>
            </a:r>
            <a:endParaRPr/>
          </a:p>
        </p:txBody>
      </p:sp>
      <p:sp>
        <p:nvSpPr>
          <p:cNvPr id="819" name="Google Shape;819;p8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20" name="Google Shape;820;p8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81"/>
          <p:cNvSpPr/>
          <p:nvPr/>
        </p:nvSpPr>
        <p:spPr>
          <a:xfrm>
            <a:off x="4055400" y="4020725"/>
            <a:ext cx="2009400" cy="75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this lesson, we'll take a look at this statement.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2" name="Google Shape;822;p81"/>
          <p:cNvCxnSpPr>
            <a:stCxn id="821" idx="1"/>
          </p:cNvCxnSpPr>
          <p:nvPr/>
        </p:nvCxnSpPr>
        <p:spPr>
          <a:xfrm rot="10800000">
            <a:off x="3589500" y="3902225"/>
            <a:ext cx="465900" cy="495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2"/>
          <p:cNvSpPr/>
          <p:nvPr/>
        </p:nvSpPr>
        <p:spPr>
          <a:xfrm>
            <a:off x="723150" y="1729125"/>
            <a:ext cx="7697700" cy="2375100"/>
          </a:xfrm>
          <a:prstGeom prst="roundRect">
            <a:avLst>
              <a:gd name="adj" fmla="val 6928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 err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dirty="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 win!"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 sz="1600" dirty="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player_takes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"I'll take"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"chocolate(s)."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828" name="Google Shape;82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829" name="Google Shape;829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figure out the computer's "trick"?</a:t>
            </a:r>
            <a:endParaRPr/>
          </a:p>
        </p:txBody>
      </p:sp>
      <p:sp>
        <p:nvSpPr>
          <p:cNvPr id="830" name="Google Shape;830;p8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31" name="Google Shape;831;p8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3"/>
          <p:cNvSpPr/>
          <p:nvPr/>
        </p:nvSpPr>
        <p:spPr>
          <a:xfrm>
            <a:off x="723150" y="1729125"/>
            <a:ext cx="7697700" cy="2375100"/>
          </a:xfrm>
          <a:prstGeom prst="roundRect">
            <a:avLst>
              <a:gd name="adj" fmla="val 6928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 win!"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break</a:t>
            </a:r>
            <a:endParaRPr sz="1600" dirty="0">
              <a:solidFill>
                <a:srgbClr val="9900F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player_takes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"I'll take"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"chocolate(s)."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839" name="Google Shape;839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840" name="Google Shape;840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figure out the computer's "trick"?</a:t>
            </a:r>
            <a:endParaRPr/>
          </a:p>
        </p:txBody>
      </p:sp>
      <p:sp>
        <p:nvSpPr>
          <p:cNvPr id="841" name="Google Shape;841;p8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42" name="Google Shape;842;p8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more years before you can drive?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1884375" y="4334550"/>
            <a:ext cx="53808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What is wrong with this program when it runs?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810" y="1175788"/>
            <a:ext cx="2791924" cy="27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variables</a:t>
            </a:r>
            <a:endParaRPr/>
          </a:p>
        </p:txBody>
      </p:sp>
      <p:sp>
        <p:nvSpPr>
          <p:cNvPr id="850" name="Google Shape;850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465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chocolate game, we are always decreasing the number of chocolates after every turn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occasions when you will need to change the value of a variable from its original value</a:t>
            </a:r>
            <a:endParaRPr/>
          </a:p>
        </p:txBody>
      </p:sp>
      <p:pic>
        <p:nvPicPr>
          <p:cNvPr id="851" name="Google Shape;85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425" y="1616625"/>
            <a:ext cx="1661125" cy="16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8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53" name="Google Shape;853;p8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variables</a:t>
            </a:r>
            <a:endParaRPr/>
          </a:p>
        </p:txBody>
      </p:sp>
      <p:sp>
        <p:nvSpPr>
          <p:cNvPr id="859" name="Google Shape;859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465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chocolate game, we are always decreasing the number of chocolates after every turn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occasions when you will need to change the value of a variable from its original value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chocolates by 3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score by 10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health by 5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money by $100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number of "likes" by 1</a:t>
            </a:r>
            <a:endParaRPr sz="1600"/>
          </a:p>
        </p:txBody>
      </p:sp>
      <p:pic>
        <p:nvPicPr>
          <p:cNvPr id="860" name="Google Shape;86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425" y="1616625"/>
            <a:ext cx="1661125" cy="16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8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62" name="Google Shape;862;p8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variables</a:t>
            </a:r>
            <a:endParaRPr/>
          </a:p>
        </p:txBody>
      </p:sp>
      <p:sp>
        <p:nvSpPr>
          <p:cNvPr id="868" name="Google Shape;868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465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chocolate game, we are always decreasing the number of chocolates after every turn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occasions when you will need to change the value of a variable from its original value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chocolates by 3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score by 10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health by 5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money by $100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00"/>
                </a:highlight>
              </a:rPr>
              <a:t>Increase number of "likes" by 1</a:t>
            </a:r>
            <a:endParaRPr sz="1600">
              <a:highlight>
                <a:srgbClr val="FFFF00"/>
              </a:highlight>
            </a:endParaRPr>
          </a:p>
        </p:txBody>
      </p:sp>
      <p:pic>
        <p:nvPicPr>
          <p:cNvPr id="869" name="Google Shape;86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425" y="1616625"/>
            <a:ext cx="1661125" cy="16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8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71" name="Google Shape;871;p8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variables</a:t>
            </a:r>
            <a:endParaRPr/>
          </a:p>
        </p:txBody>
      </p:sp>
      <p:sp>
        <p:nvSpPr>
          <p:cNvPr id="877" name="Google Shape;877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465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chocolate game, we are always decreasing the number of chocolates after every turn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occasions when you will need to change the value of a variable from its original value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chocolates by 3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score by 10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health by 5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money by $100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00"/>
                </a:highlight>
              </a:rPr>
              <a:t>Increase number of "likes" by 1</a:t>
            </a:r>
            <a:endParaRPr sz="1600">
              <a:highlight>
                <a:srgbClr val="FFFF00"/>
              </a:highlight>
            </a:endParaRPr>
          </a:p>
        </p:txBody>
      </p:sp>
      <p:pic>
        <p:nvPicPr>
          <p:cNvPr id="878" name="Google Shape;87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425" y="1616625"/>
            <a:ext cx="1661125" cy="16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8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80" name="Google Shape;880;p8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87"/>
          <p:cNvSpPr/>
          <p:nvPr/>
        </p:nvSpPr>
        <p:spPr>
          <a:xfrm>
            <a:off x="4360200" y="3471700"/>
            <a:ext cx="2847900" cy="130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will be writing this a bit later together. But first, we need to learn a little more about modifying integer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2" name="Google Shape;882;p87"/>
          <p:cNvCxnSpPr>
            <a:stCxn id="881" idx="1"/>
          </p:cNvCxnSpPr>
          <p:nvPr/>
        </p:nvCxnSpPr>
        <p:spPr>
          <a:xfrm flipH="1">
            <a:off x="3834300" y="4122700"/>
            <a:ext cx="525900" cy="450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sp>
        <p:nvSpPr>
          <p:cNvPr id="888" name="Google Shape;888;p8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89" name="Google Shape;889;p8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88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sp>
        <p:nvSpPr>
          <p:cNvPr id="896" name="Google Shape;896;p8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97" name="Google Shape;897;p8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89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0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4" name="Google Shape;904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sp>
        <p:nvSpPr>
          <p:cNvPr id="905" name="Google Shape;905;p90"/>
          <p:cNvSpPr/>
          <p:nvPr/>
        </p:nvSpPr>
        <p:spPr>
          <a:xfrm>
            <a:off x="1991550" y="2525425"/>
            <a:ext cx="35799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a variable is by itself (with no "=" sign), we look "inside" the bucket and make a copy of the value we find inside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6" name="Google Shape;906;p90"/>
          <p:cNvCxnSpPr>
            <a:stCxn id="905" idx="1"/>
          </p:cNvCxnSpPr>
          <p:nvPr/>
        </p:nvCxnSpPr>
        <p:spPr>
          <a:xfrm rot="10800000">
            <a:off x="1255350" y="2205325"/>
            <a:ext cx="736200" cy="819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7" name="Google Shape;907;p9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08" name="Google Shape;908;p9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sp>
        <p:nvSpPr>
          <p:cNvPr id="914" name="Google Shape;914;p9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15" name="Google Shape;915;p9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91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22" name="Google Shape;92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92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4" name="Google Shape;924;p9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25" name="Google Shape;925;p9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92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32" name="Google Shape;93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93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4" name="Google Shape;934;p93"/>
          <p:cNvSpPr/>
          <p:nvPr/>
        </p:nvSpPr>
        <p:spPr>
          <a:xfrm>
            <a:off x="7093150" y="1437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9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36" name="Google Shape;936;p9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93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68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400" b="1">
              <a:solidFill>
                <a:srgbClr val="2532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43" name="Google Shape;94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94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5" name="Google Shape;945;p94"/>
          <p:cNvSpPr/>
          <p:nvPr/>
        </p:nvSpPr>
        <p:spPr>
          <a:xfrm>
            <a:off x="7093150" y="1437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94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7" name="Google Shape;947;p94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8" name="Google Shape;948;p9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49" name="Google Shape;949;p9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94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56" name="Google Shape;95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95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8" name="Google Shape;958;p95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9" name="Google Shape;959;p95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0" name="Google Shape;960;p9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61" name="Google Shape;961;p9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95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68" name="Google Shape;96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96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0" name="Google Shape;970;p96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1" name="Google Shape;971;p96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2" name="Google Shape;972;p9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73" name="Google Shape;973;p9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96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80" name="Google Shape;98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97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2" name="Google Shape;982;p97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3" name="Google Shape;983;p97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4" name="Google Shape;984;p97"/>
          <p:cNvSpPr txBox="1"/>
          <p:nvPr/>
        </p:nvSpPr>
        <p:spPr>
          <a:xfrm>
            <a:off x="7603674" y="929700"/>
            <a:ext cx="11736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5" name="Google Shape;985;p9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86" name="Google Shape;986;p9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97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93" name="Google Shape;99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98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5" name="Google Shape;995;p98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6" name="Google Shape;996;p98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7" name="Google Shape;997;p9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98" name="Google Shape;998;p9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98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05" name="Google Shape;100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99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7" name="Google Shape;1007;p99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8" name="Google Shape;1008;p99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9" name="Google Shape;1009;p9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10" name="Google Shape;1010;p9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99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0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7" name="Google Shape;1017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18" name="Google Shape;1018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100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0" name="Google Shape;1020;p100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1" name="Google Shape;1021;p100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2" name="Google Shape;1022;p100"/>
          <p:cNvSpPr/>
          <p:nvPr/>
        </p:nvSpPr>
        <p:spPr>
          <a:xfrm>
            <a:off x="1251150" y="2895600"/>
            <a:ext cx="25308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there anything left to do?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10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24" name="Google Shape;1024;p10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30" name="Google Shape;103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101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2" name="Google Shape;1032;p101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3" name="Google Shape;1033;p101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4" name="Google Shape;1034;p10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35" name="Google Shape;1035;p10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01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7" name="Google Shape;1037;p101"/>
          <p:cNvSpPr/>
          <p:nvPr/>
        </p:nvSpPr>
        <p:spPr>
          <a:xfrm>
            <a:off x="1251150" y="2895600"/>
            <a:ext cx="25308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there anything left to do?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We're done!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43" name="Google Shape;104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102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5" name="Google Shape;1045;p102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6" name="Google Shape;1046;p102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7" name="Google Shape;1047;p10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48" name="Google Shape;1048;p10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02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55" name="Google Shape;105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103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7" name="Google Shape;1057;p103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8" name="Google Shape;1058;p103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9" name="Google Shape;105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138" y="358450"/>
            <a:ext cx="1654575" cy="16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0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61" name="Google Shape;1061;p103"/>
          <p:cNvPicPr preferRelativeResize="0"/>
          <p:nvPr/>
        </p:nvPicPr>
        <p:blipFill rotWithShape="1">
          <a:blip r:embed="rId5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103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68" name="Google Shape;106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104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0" name="Google Shape;1070;p104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1" name="Google Shape;1071;p10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2" name="Google Shape;1072;p10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04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4" name="Google Shape;1074;p104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80" name="Google Shape;108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105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2" name="Google Shape;1082;p105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3" name="Google Shape;1083;p10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84" name="Google Shape;1084;p10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105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6" name="Google Shape;1086;p105"/>
          <p:cNvSpPr/>
          <p:nvPr/>
        </p:nvSpPr>
        <p:spPr>
          <a:xfrm>
            <a:off x="1251150" y="289560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the original value of x changed?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06"/>
          <p:cNvSpPr/>
          <p:nvPr/>
        </p:nvSpPr>
        <p:spPr>
          <a:xfrm>
            <a:off x="1251150" y="289560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the original value of x changed?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93" name="Google Shape;1093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106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5" name="Google Shape;1095;p106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6" name="Google Shape;1096;p10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97" name="Google Shape;1097;p10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06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9" name="Google Shape;1099;p106"/>
          <p:cNvSpPr/>
          <p:nvPr/>
        </p:nvSpPr>
        <p:spPr>
          <a:xfrm>
            <a:off x="1403550" y="304800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No, there was no assignment back into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105" name="Google Shape;1105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107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7" name="Google Shape;1107;p107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8" name="Google Shape;1108;p10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09" name="Google Shape;1109;p10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107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1" name="Google Shape;1111;p107"/>
          <p:cNvSpPr/>
          <p:nvPr/>
        </p:nvSpPr>
        <p:spPr>
          <a:xfrm>
            <a:off x="1251150" y="289560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the original value of x changed?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107"/>
          <p:cNvSpPr/>
          <p:nvPr/>
        </p:nvSpPr>
        <p:spPr>
          <a:xfrm>
            <a:off x="1403550" y="304800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No, there was no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back into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sp>
        <p:nvSpPr>
          <p:cNvPr id="1118" name="Google Shape;1118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x = 46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	x + 10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19" name="Google Shape;1119;p10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3358246" y="2777647"/>
            <a:ext cx="1732173" cy="172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108"/>
          <p:cNvSpPr/>
          <p:nvPr/>
        </p:nvSpPr>
        <p:spPr>
          <a:xfrm>
            <a:off x="4061450" y="1403125"/>
            <a:ext cx="2801400" cy="1273500"/>
          </a:xfrm>
          <a:prstGeom prst="wedgeRectCallout">
            <a:avLst>
              <a:gd name="adj1" fmla="val -37446"/>
              <a:gd name="adj2" fmla="val 65226"/>
            </a:avLst>
          </a:prstGeom>
          <a:solidFill>
            <a:srgbClr val="FFFFFF"/>
          </a:solidFill>
          <a:ln w="19050" cap="flat" cmpd="sng">
            <a:solidFill>
              <a:srgbClr val="032F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Let's try a different approach!</a:t>
            </a:r>
            <a:endParaRPr sz="1800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22" name="Google Shape;1122;p10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108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29" name="Google Shape;1129;p10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3358246" y="2777647"/>
            <a:ext cx="1732173" cy="172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9"/>
          <p:cNvSpPr/>
          <p:nvPr/>
        </p:nvSpPr>
        <p:spPr>
          <a:xfrm>
            <a:off x="4061450" y="1403125"/>
            <a:ext cx="2801400" cy="1273500"/>
          </a:xfrm>
          <a:prstGeom prst="wedgeRectCallout">
            <a:avLst>
              <a:gd name="adj1" fmla="val -37446"/>
              <a:gd name="adj2" fmla="val 65226"/>
            </a:avLst>
          </a:prstGeom>
          <a:solidFill>
            <a:srgbClr val="FFFFFF"/>
          </a:solidFill>
          <a:ln w="19050" cap="flat" cmpd="sng">
            <a:solidFill>
              <a:srgbClr val="032F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Let's try a different approach!</a:t>
            </a:r>
            <a:endParaRPr sz="1800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10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32" name="Google Shape;1132;p10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109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sp>
        <p:nvSpPr>
          <p:cNvPr id="1139" name="Google Shape;1139;p11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40" name="Google Shape;1140;p11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110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47" name="Google Shape;1147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111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9" name="Google Shape;1149;p11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50" name="Google Shape;1150;p11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111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57" name="Google Shape;115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112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9" name="Google Shape;1159;p112"/>
          <p:cNvSpPr/>
          <p:nvPr/>
        </p:nvSpPr>
        <p:spPr>
          <a:xfrm>
            <a:off x="7093150" y="18951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11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61" name="Google Shape;1161;p11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12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68" name="Google Shape;1168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113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0" name="Google Shape;1170;p113"/>
          <p:cNvSpPr/>
          <p:nvPr/>
        </p:nvSpPr>
        <p:spPr>
          <a:xfrm>
            <a:off x="7093150" y="18951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113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2" name="Google Shape;1172;p11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73" name="Google Shape;1173;p11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113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The </a:t>
            </a:r>
            <a:r>
              <a:rPr lang="en" sz="14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 dirty="0"/>
              <a:t> command will always give us back some text</a:t>
            </a:r>
            <a:endParaRPr sz="1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FA699524-8820-4B42-B109-988589A24E9F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80" name="Google Shape;1180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114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2" name="Google Shape;1182;p114"/>
          <p:cNvSpPr/>
          <p:nvPr/>
        </p:nvSpPr>
        <p:spPr>
          <a:xfrm>
            <a:off x="7093150" y="18951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14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4" name="Google Shape;1184;p114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5" name="Google Shape;1185;p11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86" name="Google Shape;1186;p11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114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93" name="Google Shape;1193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115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5" name="Google Shape;1195;p115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6" name="Google Shape;1196;p115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7" name="Google Shape;1197;p11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98" name="Google Shape;1198;p11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115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05" name="Google Shape;120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116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7" name="Google Shape;1207;p116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8" name="Google Shape;1208;p116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9" name="Google Shape;1209;p116"/>
          <p:cNvSpPr txBox="1"/>
          <p:nvPr/>
        </p:nvSpPr>
        <p:spPr>
          <a:xfrm>
            <a:off x="7603674" y="1386900"/>
            <a:ext cx="11736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0" name="Google Shape;1210;p11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11" name="Google Shape;1211;p11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116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18" name="Google Shape;1218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117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0" name="Google Shape;1220;p117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1" name="Google Shape;1221;p117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2" name="Google Shape;1222;p11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23" name="Google Shape;1223;p11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117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30" name="Google Shape;123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118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2" name="Google Shape;1232;p118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3" name="Google Shape;1233;p118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4" name="Google Shape;1234;p11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35" name="Google Shape;1235;p11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118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42" name="Google Shape;124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119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4" name="Google Shape;1244;p119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5" name="Google Shape;1245;p119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6" name="Google Shape;1246;p119"/>
          <p:cNvSpPr/>
          <p:nvPr/>
        </p:nvSpPr>
        <p:spPr>
          <a:xfrm rot="-5400000" flipH="1">
            <a:off x="5734225" y="1271025"/>
            <a:ext cx="897300" cy="1536000"/>
          </a:xfrm>
          <a:prstGeom prst="bentArrow">
            <a:avLst>
              <a:gd name="adj1" fmla="val 13068"/>
              <a:gd name="adj2" fmla="val 18695"/>
              <a:gd name="adj3" fmla="val 24167"/>
              <a:gd name="adj4" fmla="val 45762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11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48" name="Google Shape;1248;p11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19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55" name="Google Shape;125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120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7" name="Google Shape;1257;p120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8" name="Google Shape;1258;p120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9" name="Google Shape;1259;p120"/>
          <p:cNvSpPr/>
          <p:nvPr/>
        </p:nvSpPr>
        <p:spPr>
          <a:xfrm rot="-5400000" flipH="1">
            <a:off x="5734225" y="1271025"/>
            <a:ext cx="897300" cy="1536000"/>
          </a:xfrm>
          <a:prstGeom prst="bentArrow">
            <a:avLst>
              <a:gd name="adj1" fmla="val 13068"/>
              <a:gd name="adj2" fmla="val 18695"/>
              <a:gd name="adj3" fmla="val 24167"/>
              <a:gd name="adj4" fmla="val 45762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12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61" name="Google Shape;1261;p12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20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68" name="Google Shape;1268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121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0" name="Google Shape;1270;p121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1" name="Google Shape;1271;p121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2" name="Google Shape;1272;p121"/>
          <p:cNvSpPr/>
          <p:nvPr/>
        </p:nvSpPr>
        <p:spPr>
          <a:xfrm rot="-5400000" flipH="1">
            <a:off x="5734225" y="1271025"/>
            <a:ext cx="897300" cy="1536000"/>
          </a:xfrm>
          <a:prstGeom prst="bentArrow">
            <a:avLst>
              <a:gd name="adj1" fmla="val 13068"/>
              <a:gd name="adj2" fmla="val 18695"/>
              <a:gd name="adj3" fmla="val 24167"/>
              <a:gd name="adj4" fmla="val 45762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12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74" name="Google Shape;1274;p12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21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81" name="Google Shape;1281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122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3" name="Google Shape;1283;p122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4" name="Google Shape;1284;p12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85" name="Google Shape;1285;p12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122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92" name="Google Shape;129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123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4" name="Google Shape;1294;p123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5" name="Google Shape;1295;p123"/>
          <p:cNvSpPr/>
          <p:nvPr/>
        </p:nvSpPr>
        <p:spPr>
          <a:xfrm>
            <a:off x="4465800" y="130545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have successfully increased the value of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6" name="Google Shape;1296;p123"/>
          <p:cNvCxnSpPr/>
          <p:nvPr/>
        </p:nvCxnSpPr>
        <p:spPr>
          <a:xfrm>
            <a:off x="3929250" y="3674575"/>
            <a:ext cx="1091400" cy="12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7" name="Google Shape;1297;p12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98" name="Google Shape;1298;p12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123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5909</Words>
  <Application>Microsoft Office PowerPoint</Application>
  <PresentationFormat>On-screen Show (16:9)</PresentationFormat>
  <Paragraphs>1175</Paragraphs>
  <Slides>128</Slides>
  <Notes>128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128</vt:i4>
      </vt:variant>
    </vt:vector>
  </HeadingPairs>
  <TitlesOfParts>
    <vt:vector size="135" baseType="lpstr">
      <vt:lpstr>Roboto</vt:lpstr>
      <vt:lpstr>Courier New</vt:lpstr>
      <vt:lpstr>Francois One</vt:lpstr>
      <vt:lpstr>Arial</vt:lpstr>
      <vt:lpstr>Roboto Mono</vt:lpstr>
      <vt:lpstr>Simple Light</vt:lpstr>
      <vt:lpstr>Simple Light</vt:lpstr>
      <vt:lpstr>Lesson 2</vt:lpstr>
      <vt:lpstr>Previously, on CS in Schools...</vt:lpstr>
      <vt:lpstr>Previously, on CS in Schools...</vt:lpstr>
      <vt:lpstr>Learning objectives</vt:lpstr>
      <vt:lpstr>Python Reference Sheet</vt:lpstr>
      <vt:lpstr>How many more years before you can drive?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Activity: I Vote to Vote!</vt:lpstr>
      <vt:lpstr>Activity: Cat's Years!</vt:lpstr>
      <vt:lpstr>Chocolates game</vt:lpstr>
      <vt:lpstr>Chocolates game</vt:lpstr>
      <vt:lpstr>Chocolates game</vt:lpstr>
      <vt:lpstr>Chocolates game</vt:lpstr>
      <vt:lpstr>Chocolates game</vt:lpstr>
      <vt:lpstr>Chocolates game</vt:lpstr>
      <vt:lpstr>Modifying variables</vt:lpstr>
      <vt:lpstr>Modifying variables</vt:lpstr>
      <vt:lpstr>Modifying variables</vt:lpstr>
      <vt:lpstr>Modifying variables</vt:lpstr>
      <vt:lpstr>Changing the value of the same variable</vt:lpstr>
      <vt:lpstr>Changing the value of the same variable</vt:lpstr>
      <vt:lpstr>Changing the value of the same variable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Variables</vt:lpstr>
      <vt:lpstr>Check your understanding</vt:lpstr>
      <vt:lpstr>Check your understanding</vt:lpstr>
      <vt:lpstr>Check your understanding</vt:lpstr>
      <vt:lpstr>Now, you have a try!</vt:lpstr>
      <vt:lpstr>Have a try</vt:lpstr>
      <vt:lpstr>Have a try</vt:lpstr>
      <vt:lpstr>What we've learnt about variables</vt:lpstr>
      <vt:lpstr>Modifying variables</vt:lpstr>
      <vt:lpstr>Increase number of "likes" by 1</vt:lpstr>
      <vt:lpstr>Increase number of "likes" by 1</vt:lpstr>
      <vt:lpstr>Activity: Thumbs Up and Down!</vt:lpstr>
      <vt:lpstr>Activity: Cafe Simulator!</vt:lpstr>
      <vt:lpstr>Glossary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cp:lastModifiedBy>DUARTE PROENÇA Ricardo</cp:lastModifiedBy>
  <cp:revision>5</cp:revision>
  <dcterms:modified xsi:type="dcterms:W3CDTF">2024-05-21T11:49:15Z</dcterms:modified>
</cp:coreProperties>
</file>