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5143500" type="screen16x9"/>
  <p:notesSz cx="6858000" cy="9144000"/>
  <p:embeddedFontLst>
    <p:embeddedFont>
      <p:font typeface="Francois One" panose="020B0604020202020204" charset="0"/>
      <p:regular r:id="rId93"/>
    </p:embeddedFont>
    <p:embeddedFont>
      <p:font typeface="Roboto" panose="02000000000000000000" pitchFamily="2" charset="0"/>
      <p:regular r:id="rId94"/>
      <p:bold r:id="rId95"/>
      <p:italic r:id="rId96"/>
      <p:boldItalic r:id="rId97"/>
    </p:embeddedFont>
    <p:embeddedFont>
      <p:font typeface="Roboto Mono" panose="020B0604020202020204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3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5.fntdata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8.fntdata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5080f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5080f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e72968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e72968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2696918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2696918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2696918a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2696918a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2696918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2696918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ce72968c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ce72968c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e72968c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e72968c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ce72968c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ce72968ca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e72968c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e72968c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2696918a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2696918a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2696918a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2696918a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4a21629e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4a21629e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e72968c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e72968c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ce72968c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ce72968c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ce72968c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ce72968c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ce72968c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ce72968c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e8c77879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e8c77879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ce72968c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ce72968c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e8c77879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e8c77879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ce72968c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ce72968c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ce72968ca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ce72968ca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ce72968c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ce72968c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35080fe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35080fe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should all arrive at the answer of ‘1’.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2696918a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2696918a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2696918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2696918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ce72968c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ce72968c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2696918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2696918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2696918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2696918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ce72968ca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ce72968ca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ce72968c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ce72968c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ce72968ca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ce72968ca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e8c77879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e8c77879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e8c77879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e8c77879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35080fe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35080fe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e8c77879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e8c77879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e8c77879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e8c77879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e8c77879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e8c77879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e8c77879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e8c77879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e8c77879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e8c77879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e8c77879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e8c77879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e8c77879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e8c77879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e8c77879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e8c77879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e8c77879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e8c77879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e8c77879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de8c77879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5080fe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5080fe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02696918a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02696918a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85d65d4e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85d65d4e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85d65d4e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85d65d4e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e8c77879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e8c77879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2696918a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02696918a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2696918a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2696918a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02696918a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02696918a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02696918a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02696918a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85d65d4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085d65d4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ce72968ca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ce72968ca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35080fe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35080fe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4ce72968ca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4ce72968ca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2696918a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2696918a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4ce72968c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4ce72968c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4ce72968c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4ce72968c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ce72968ca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ce72968ca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b1f6fa87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b1f6fa87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2696918a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2696918a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02696918a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02696918a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2696918a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2696918ad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2696918a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2696918a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696918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696918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02696918ad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02696918ad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2696918a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2696918ad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02696918a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02696918a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02696918a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02696918a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02696918a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02696918a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02696918a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02696918a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02696918ad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02696918ad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2696918a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2696918a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02696918a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02696918a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02696918ad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02696918ad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35080fe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35080fe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02696918ad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02696918ad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02696918ad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02696918ad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2696918ad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2696918ad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02696918ad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02696918ad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02696918ad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02696918ad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2696918a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02696918a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4ce72968ca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4ce72968ca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8b1f6fa87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8b1f6fa87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dec8631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dec8631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4ce72968ca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4ce72968ca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35080fe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35080fe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s://csinschools.io/intro/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vimeo.com/6576827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hyperlink" Target="http://drive.google.com/file/d/1aTIqInitNQHECcQhPkblTDDffLnR3EeI/view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s://csinschools.io/intro/2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replit.com/@ricproenca/0101-Magic-Number#README.md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replit.com/@ricproenca/0102-WAFL-Points#README.md" TargetMode="External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hyperlink" Target="https://replit.com/@ricproenca/0103-Feet-and-Metres#README.md" TargetMode="External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rugby-ball_2971979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unsplash.com/@rawpixel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unsplash.com/photos/GwsXX--WwjU" TargetMode="External"/><Relationship Id="rId10" Type="http://schemas.openxmlformats.org/officeDocument/2006/relationships/hyperlink" Target="https://www.flaticon.com/free-icon/footprint_2269050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authors/freepi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1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Variables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2849752" y="2849823"/>
            <a:ext cx="738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1 2 3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Let's try naming the variables that contain information about:</a:t>
            </a:r>
            <a:endParaRPr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Score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Player's X position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Player's Y position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Music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Endgame text</a:t>
            </a:r>
            <a:endParaRPr sz="1600"/>
          </a:p>
        </p:txBody>
      </p:sp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075" y="1771375"/>
            <a:ext cx="26592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6184175" y="2318275"/>
            <a:ext cx="2648100" cy="15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start with a number 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spaces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some special characters such as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or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403275" y="138105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7096038" y="1841700"/>
            <a:ext cx="81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Rules</a:t>
            </a:r>
            <a:endParaRPr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Let's try naming the variables that contain information about: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Score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Player's X position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player_x_position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Player's Y position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player_y_position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Music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Endgame text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endgame_text</a:t>
            </a:r>
            <a:endParaRPr sz="18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075" y="1771375"/>
            <a:ext cx="26592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6184175" y="2318275"/>
            <a:ext cx="2648100" cy="15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start with a number 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spaces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some special characters such as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or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403275" y="138105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096038" y="1841700"/>
            <a:ext cx="81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Rules</a:t>
            </a:r>
            <a:endParaRPr sz="1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600" dirty="0"/>
              <a:t>Let's try naming the variables that contain information about: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Score	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Player's X position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player_x_position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Player's Y position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player_y_position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Music	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Endgame text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endgame_text</a:t>
            </a:r>
            <a:endParaRPr dirty="0"/>
          </a:p>
        </p:txBody>
      </p:sp>
      <p:sp>
        <p:nvSpPr>
          <p:cNvPr id="253" name="Google Shape;253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/>
          <p:nvPr/>
        </p:nvSpPr>
        <p:spPr>
          <a:xfrm>
            <a:off x="1262125" y="1635325"/>
            <a:ext cx="4627800" cy="1044900"/>
          </a:xfrm>
          <a:prstGeom prst="rect">
            <a:avLst/>
          </a:prstGeom>
          <a:solidFill>
            <a:srgbClr val="30DDAE">
              <a:alpha val="21230"/>
            </a:srgbClr>
          </a:solidFill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6579300" y="1726350"/>
            <a:ext cx="2162400" cy="16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variables contain numbers.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will be focusing on these numeric variables in this lesson.</a:t>
            </a:r>
            <a:endParaRPr/>
          </a:p>
        </p:txBody>
      </p:sp>
      <p:cxnSp>
        <p:nvCxnSpPr>
          <p:cNvPr id="258" name="Google Shape;258;p37"/>
          <p:cNvCxnSpPr>
            <a:stCxn id="257" idx="1"/>
            <a:endCxn id="256" idx="3"/>
          </p:cNvCxnSpPr>
          <p:nvPr/>
        </p:nvCxnSpPr>
        <p:spPr>
          <a:xfrm rot="10800000">
            <a:off x="5889900" y="2157750"/>
            <a:ext cx="689400" cy="414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AU" sz="1600" dirty="0"/>
              <a:t>Let's try naming the variables that contain information about:</a:t>
            </a: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Score			</a:t>
            </a:r>
            <a:r>
              <a:rPr lang="en-AU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Player's X position		</a:t>
            </a:r>
            <a:r>
              <a:rPr lang="en-AU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player_x_position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Player's Y position		</a:t>
            </a:r>
            <a:r>
              <a:rPr lang="en-AU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player_y_position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Music			</a:t>
            </a:r>
            <a:r>
              <a:rPr lang="en-AU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dirty="0"/>
              <a:t>Endgame text		</a:t>
            </a:r>
            <a:r>
              <a:rPr lang="en-AU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endgame_text</a:t>
            </a:r>
            <a:endParaRPr lang="en-AU"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1262100" y="2931750"/>
            <a:ext cx="4154346" cy="303000"/>
          </a:xfrm>
          <a:prstGeom prst="rect">
            <a:avLst/>
          </a:prstGeom>
          <a:solidFill>
            <a:srgbClr val="30DDAE">
              <a:alpha val="21230"/>
            </a:srgbClr>
          </a:solidFill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38"/>
          <p:cNvSpPr txBox="1"/>
          <p:nvPr/>
        </p:nvSpPr>
        <p:spPr>
          <a:xfrm>
            <a:off x="1959600" y="4356450"/>
            <a:ext cx="522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 info on text (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variables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361" y="423345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/>
          <p:nvPr/>
        </p:nvSpPr>
        <p:spPr>
          <a:xfrm>
            <a:off x="6579300" y="1726350"/>
            <a:ext cx="2162400" cy="16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variable contains text.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covered these in the introductory course.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38"/>
          <p:cNvCxnSpPr>
            <a:cxnSpLocks/>
            <a:stCxn id="271" idx="1"/>
            <a:endCxn id="268" idx="3"/>
          </p:cNvCxnSpPr>
          <p:nvPr/>
        </p:nvCxnSpPr>
        <p:spPr>
          <a:xfrm flipH="1">
            <a:off x="5416446" y="2571750"/>
            <a:ext cx="1162854" cy="511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Before we can use a variable, we must create it and put something in it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38" y="2315725"/>
            <a:ext cx="1201900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7448611" y="3137994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7436475" y="1977625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1400</a:t>
            </a:r>
            <a:endParaRPr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Before we can use a variable, we must </a:t>
            </a:r>
            <a:r>
              <a:rPr lang="en">
                <a:highlight>
                  <a:srgbClr val="FFFF00"/>
                </a:highlight>
              </a:rPr>
              <a:t>create it and put something in it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38" y="2315725"/>
            <a:ext cx="1201900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7436475" y="1977625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1400</a:t>
            </a:r>
            <a:endParaRPr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7448611" y="3137994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Before we can use a variable, we must </a:t>
            </a:r>
            <a:r>
              <a:rPr lang="en">
                <a:highlight>
                  <a:srgbClr val="FFFF00"/>
                </a:highlight>
              </a:rPr>
              <a:t>create it and put something in it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3" name="Google Shape;303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38" y="2315725"/>
            <a:ext cx="1201900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/>
        </p:nvSpPr>
        <p:spPr>
          <a:xfrm>
            <a:off x="7436475" y="1977625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1400</a:t>
            </a:r>
            <a:endParaRPr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1"/>
          </p:nvPr>
        </p:nvSpPr>
        <p:spPr>
          <a:xfrm>
            <a:off x="5765800" y="806150"/>
            <a:ext cx="12834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E93761"/>
                </a:solidFill>
              </a:rPr>
              <a:t>initialise it</a:t>
            </a:r>
            <a:endParaRPr b="1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" name="Google Shape;309;p41"/>
          <p:cNvCxnSpPr/>
          <p:nvPr/>
        </p:nvCxnSpPr>
        <p:spPr>
          <a:xfrm>
            <a:off x="4780900" y="1473096"/>
            <a:ext cx="3253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1"/>
          <p:cNvSpPr txBox="1"/>
          <p:nvPr/>
        </p:nvSpPr>
        <p:spPr>
          <a:xfrm>
            <a:off x="7448611" y="3137994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1922025" y="1631225"/>
            <a:ext cx="17016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96137"/>
                </a:solidFill>
              </a:rPr>
              <a:t>variable name</a:t>
            </a:r>
            <a:endParaRPr>
              <a:solidFill>
                <a:srgbClr val="E96137"/>
              </a:solidFill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>
            <a:spLocks noGrp="1"/>
          </p:cNvSpPr>
          <p:nvPr>
            <p:ph type="body" idx="1"/>
          </p:nvPr>
        </p:nvSpPr>
        <p:spPr>
          <a:xfrm>
            <a:off x="5381100" y="1427975"/>
            <a:ext cx="260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96137"/>
                </a:solidFill>
              </a:rPr>
              <a:t>assignment operator </a:t>
            </a:r>
            <a:br>
              <a:rPr lang="en">
                <a:solidFill>
                  <a:srgbClr val="E96137"/>
                </a:solidFill>
              </a:rPr>
            </a:br>
            <a:r>
              <a:rPr lang="en" sz="1600">
                <a:solidFill>
                  <a:srgbClr val="E96137"/>
                </a:solidFill>
              </a:rPr>
              <a:t>(put into)</a:t>
            </a:r>
            <a:endParaRPr sz="1600">
              <a:solidFill>
                <a:srgbClr val="E96137"/>
              </a:solidFill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1"/>
          </p:nvPr>
        </p:nvSpPr>
        <p:spPr>
          <a:xfrm>
            <a:off x="4113275" y="3711597"/>
            <a:ext cx="757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E96137"/>
                </a:solidFill>
              </a:rPr>
              <a:t>value</a:t>
            </a:r>
            <a:endParaRPr dirty="0">
              <a:solidFill>
                <a:srgbClr val="E96137"/>
              </a:solidFill>
            </a:endParaRPr>
          </a:p>
        </p:txBody>
      </p:sp>
      <p:sp>
        <p:nvSpPr>
          <p:cNvPr id="322" name="Google Shape;322;p42"/>
          <p:cNvSpPr txBox="1">
            <a:spLocks noGrp="1"/>
          </p:cNvSpPr>
          <p:nvPr>
            <p:ph type="body" idx="1"/>
          </p:nvPr>
        </p:nvSpPr>
        <p:spPr>
          <a:xfrm>
            <a:off x="3244500" y="236903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3" name="Google Shape;323;p42"/>
          <p:cNvCxnSpPr>
            <a:stCxn id="316" idx="2"/>
            <a:endCxn id="322" idx="1"/>
          </p:cNvCxnSpPr>
          <p:nvPr/>
        </p:nvCxnSpPr>
        <p:spPr>
          <a:xfrm>
            <a:off x="2772825" y="2080925"/>
            <a:ext cx="471600" cy="5445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42"/>
          <p:cNvCxnSpPr>
            <a:stCxn id="320" idx="1"/>
          </p:cNvCxnSpPr>
          <p:nvPr/>
        </p:nvCxnSpPr>
        <p:spPr>
          <a:xfrm flipH="1">
            <a:off x="4928100" y="1809875"/>
            <a:ext cx="453000" cy="7548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42"/>
          <p:cNvCxnSpPr>
            <a:cxnSpLocks/>
            <a:stCxn id="321" idx="0"/>
          </p:cNvCxnSpPr>
          <p:nvPr/>
        </p:nvCxnSpPr>
        <p:spPr>
          <a:xfrm rot="10800000" flipH="1">
            <a:off x="4492025" y="3111897"/>
            <a:ext cx="852300" cy="5997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1" name="Google Shape;331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5381100" y="1427975"/>
            <a:ext cx="260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assignment operator </a:t>
            </a:r>
            <a:br>
              <a:rPr lang="en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(put into)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3244500" y="236903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6" name="Google Shape;336;p43"/>
          <p:cNvCxnSpPr/>
          <p:nvPr/>
        </p:nvCxnSpPr>
        <p:spPr>
          <a:xfrm flipH="1">
            <a:off x="4928100" y="1809875"/>
            <a:ext cx="453000" cy="7548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2" name="Google Shape;342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44" name="Google Shape;344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5381100" y="1427975"/>
            <a:ext cx="260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assignment operator </a:t>
            </a:r>
            <a:br>
              <a:rPr lang="en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(put into)</a:t>
            </a:r>
            <a:endParaRPr sz="160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body" idx="1"/>
          </p:nvPr>
        </p:nvSpPr>
        <p:spPr>
          <a:xfrm>
            <a:off x="3244500" y="236903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44"/>
          <p:cNvSpPr txBox="1">
            <a:spLocks noGrp="1"/>
          </p:cNvSpPr>
          <p:nvPr>
            <p:ph type="body" idx="1"/>
          </p:nvPr>
        </p:nvSpPr>
        <p:spPr>
          <a:xfrm>
            <a:off x="311700" y="3149650"/>
            <a:ext cx="85206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assignment operator is represented by the '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/>
              <a:t>' character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</a:t>
            </a:r>
            <a:r>
              <a:rPr lang="en" b="1" i="1"/>
              <a:t>not</a:t>
            </a:r>
            <a:r>
              <a:rPr lang="en" b="1"/>
              <a:t> </a:t>
            </a:r>
            <a:r>
              <a:rPr lang="en"/>
              <a:t>the same as the 'equals' sign in maths (we'll see why later)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read the above as: 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" i="1"/>
              <a:t> is assigned the value of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348" name="Google Shape;348;p44"/>
          <p:cNvCxnSpPr/>
          <p:nvPr/>
        </p:nvCxnSpPr>
        <p:spPr>
          <a:xfrm flipH="1">
            <a:off x="4928100" y="1809875"/>
            <a:ext cx="453000" cy="7548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the end of this lesson, you should be able to: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what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dirty="0"/>
              <a:t>' coding courses are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have access to the course resources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how number variables are different from text variables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and work with calculations involving variables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2350" y="13225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2350" y="2446621"/>
            <a:ext cx="1002500" cy="1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4" name="Google Shape;354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5" name="Google Shape;355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3244500" y="211230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8;p45">
            <a:extLst>
              <a:ext uri="{FF2B5EF4-FFF2-40B4-BE49-F238E27FC236}">
                <a16:creationId xmlns:a16="http://schemas.microsoft.com/office/drawing/2014/main" id="{BBE80395-B2E4-4EEE-AB76-7F1556325578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lang="en-AU" sz="3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77" name="Google Shape;377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358;p45">
            <a:extLst>
              <a:ext uri="{FF2B5EF4-FFF2-40B4-BE49-F238E27FC236}">
                <a16:creationId xmlns:a16="http://schemas.microsoft.com/office/drawing/2014/main" id="{782A605D-D879-402D-B5C1-EBED01FD1FC4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lang="en-AU" sz="3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6" name="Google Shape;386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358;p45">
            <a:extLst>
              <a:ext uri="{FF2B5EF4-FFF2-40B4-BE49-F238E27FC236}">
                <a16:creationId xmlns:a16="http://schemas.microsoft.com/office/drawing/2014/main" id="{2C138875-5430-46DE-8FE0-E1C3DD725F4C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</a:t>
            </a: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7" name="Google Shape;397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8" name="Google Shape;398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9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358;p45">
            <a:extLst>
              <a:ext uri="{FF2B5EF4-FFF2-40B4-BE49-F238E27FC236}">
                <a16:creationId xmlns:a16="http://schemas.microsoft.com/office/drawing/2014/main" id="{75321F2E-1906-4CB3-B504-5F4AB84A662A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</a:t>
            </a: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9" name="Google Shape;409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11" name="Google Shape;411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0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0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73AC12FF-015A-4C35-9798-6EFA8604F144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1" name="Google Shape;421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2" name="Google Shape;422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23" name="Google Shape;423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1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69" y="3828188"/>
            <a:ext cx="637275" cy="6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9EAC6BD4-21B8-484B-908B-849E89327FE5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4" name="Google Shape;434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36" name="Google Shape;436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69" y="3828188"/>
            <a:ext cx="637275" cy="6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>
            <a:spLocks noGrp="1"/>
          </p:cNvSpPr>
          <p:nvPr>
            <p:ph type="body" idx="1"/>
          </p:nvPr>
        </p:nvSpPr>
        <p:spPr>
          <a:xfrm>
            <a:off x="3495300" y="4195475"/>
            <a:ext cx="928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2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7771389C-31A7-415F-88E1-C9230AAF3EB7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8" name="Google Shape;448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9" name="Google Shape;449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3"/>
          <p:cNvSpPr txBox="1">
            <a:spLocks noGrp="1"/>
          </p:cNvSpPr>
          <p:nvPr>
            <p:ph type="body" idx="1"/>
          </p:nvPr>
        </p:nvSpPr>
        <p:spPr>
          <a:xfrm>
            <a:off x="3306450" y="3220963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2" name="Google Shape;4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69" y="3828188"/>
            <a:ext cx="637275" cy="6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3"/>
          <p:cNvSpPr txBox="1">
            <a:spLocks noGrp="1"/>
          </p:cNvSpPr>
          <p:nvPr>
            <p:ph type="body" idx="1"/>
          </p:nvPr>
        </p:nvSpPr>
        <p:spPr>
          <a:xfrm>
            <a:off x="3495300" y="4195475"/>
            <a:ext cx="928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DF6A6BE6-1E19-4F0E-A1A1-1A4793D363B4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b="1"/>
              <a:t> </a:t>
            </a:r>
            <a:r>
              <a:rPr lang="en"/>
              <a:t>after each of these lines of Python code?</a:t>
            </a:r>
            <a:endParaRPr/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6AA84F"/>
              </a:solidFill>
              <a:highlight>
                <a:srgbClr val="0097A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2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4" name="Google Shape;46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150" y="1834773"/>
            <a:ext cx="1574025" cy="157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583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a number… (make it a low one, to make it easier for yourself!)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2 to 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the answer by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by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subtract the original number that you thought of...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Now, let's go around the class… what was your final number?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750" y="2368173"/>
            <a:ext cx="1574025" cy="157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4200" y="943282"/>
            <a:ext cx="442470" cy="44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3783" y="1812678"/>
            <a:ext cx="442467" cy="44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0049" y="1385750"/>
            <a:ext cx="442467" cy="44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1" name="Google Shape;471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72" name="Google Shape;472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value of </a:t>
            </a:r>
            <a:r>
              <a:rPr lang="en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b="1" dirty="0"/>
              <a:t> </a:t>
            </a:r>
            <a:r>
              <a:rPr lang="en" dirty="0"/>
              <a:t>after each of these lines of Python code?</a:t>
            </a:r>
            <a:endParaRPr dirty="0"/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10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20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36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1600" dirty="0">
              <a:solidFill>
                <a:srgbClr val="6AA84F"/>
              </a:solidFill>
              <a:highlight>
                <a:srgbClr val="0097A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2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4" name="Google Shape;47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150" y="1834773"/>
            <a:ext cx="1574025" cy="157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0" name="Google Shape;480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82" name="Google Shape;482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value of </a:t>
            </a:r>
            <a:r>
              <a:rPr lang="en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b="1" dirty="0"/>
              <a:t> </a:t>
            </a:r>
            <a:r>
              <a:rPr lang="en" dirty="0"/>
              <a:t>after each of these lines of Python code?</a:t>
            </a:r>
            <a:endParaRPr dirty="0"/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10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20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36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			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1600" dirty="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 dirty="0">
                <a:solidFill>
                  <a:srgbClr val="93C47D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		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1600" dirty="0">
              <a:solidFill>
                <a:srgbClr val="FF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4" name="Google Shape;4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150" y="1834773"/>
            <a:ext cx="1574025" cy="157400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6"/>
          <p:cNvSpPr/>
          <p:nvPr/>
        </p:nvSpPr>
        <p:spPr>
          <a:xfrm>
            <a:off x="5257275" y="3996325"/>
            <a:ext cx="2162400" cy="95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BODMAS still applies, just like in maths!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of the assignment operator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1" name="Google Shape;491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93" name="Google Shape;493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 have only dealt with a variable on the left hand side of the assignment operator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of the assignment operator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0" name="Google Shape;50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2" name="Google Shape;502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 have only dealt with a variable on the left hand side of the </a:t>
            </a:r>
            <a:r>
              <a:rPr lang="en" b="1">
                <a:solidFill>
                  <a:srgbClr val="E93761"/>
                </a:solidFill>
              </a:rPr>
              <a:t>assignment operator</a:t>
            </a:r>
            <a:endParaRPr b="1">
              <a:solidFill>
                <a:srgbClr val="E9376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of the assignment operator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9" name="Google Shape;509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0" name="Google Shape;510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 have only dealt with a </a:t>
            </a:r>
            <a:r>
              <a:rPr lang="en" b="1">
                <a:solidFill>
                  <a:srgbClr val="E93761"/>
                </a:solidFill>
              </a:rPr>
              <a:t>variable on the left hand</a:t>
            </a:r>
            <a:r>
              <a:rPr lang="en"/>
              <a:t> </a:t>
            </a:r>
            <a:r>
              <a:rPr lang="en" b="1">
                <a:solidFill>
                  <a:srgbClr val="E93761"/>
                </a:solidFill>
              </a:rPr>
              <a:t>side</a:t>
            </a:r>
            <a:r>
              <a:rPr lang="en"/>
              <a:t> of the assignment operator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18" name="Google Shape;518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9" name="Google Shape;519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20" name="Google Shape;520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look at using variables on the RHS (right hand side) of the assignment operator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4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4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27" name="Google Shape;527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8" name="Google Shape;528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29" name="Google Shape;529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1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AD3F-B0E9-40B3-8018-8A1CD9E33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Google Shape;734;p74">
            <a:extLst>
              <a:ext uri="{FF2B5EF4-FFF2-40B4-BE49-F238E27FC236}">
                <a16:creationId xmlns:a16="http://schemas.microsoft.com/office/drawing/2014/main" id="{203AE5C9-A473-4DFB-A3C6-62581AF8C767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4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39" name="Google Shape;539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0" name="Google Shape;540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41" name="Google Shape;541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2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5" name="Google Shape;54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734;p74">
            <a:extLst>
              <a:ext uri="{FF2B5EF4-FFF2-40B4-BE49-F238E27FC236}">
                <a16:creationId xmlns:a16="http://schemas.microsoft.com/office/drawing/2014/main" id="{C4E699EE-D019-4115-BDF8-E45E3848F7B2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53" name="Google Shape;553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4" name="Google Shape;554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55" name="Google Shape;555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63"/>
          <p:cNvCxnSpPr>
            <a:stCxn id="557" idx="0"/>
          </p:cNvCxnSpPr>
          <p:nvPr/>
        </p:nvCxnSpPr>
        <p:spPr>
          <a:xfrm rot="10800000">
            <a:off x="2456525" y="3033125"/>
            <a:ext cx="23100" cy="407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7" name="Google Shape;557;p63"/>
          <p:cNvSpPr/>
          <p:nvPr/>
        </p:nvSpPr>
        <p:spPr>
          <a:xfrm>
            <a:off x="838475" y="3440225"/>
            <a:ext cx="3282300" cy="150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look "inside" the bucket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make a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value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we find inside.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9" name="Google Shape;55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3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1" name="Google Shape;56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3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" name="Google Shape;734;p74">
            <a:extLst>
              <a:ext uri="{FF2B5EF4-FFF2-40B4-BE49-F238E27FC236}">
                <a16:creationId xmlns:a16="http://schemas.microsoft.com/office/drawing/2014/main" id="{64F8E565-9C6E-457E-9C01-E772DE83E4C1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70" name="Google Shape;570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1" name="Google Shape;571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72" name="Google Shape;57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4"/>
          <p:cNvSpPr txBox="1">
            <a:spLocks noGrp="1"/>
          </p:cNvSpPr>
          <p:nvPr>
            <p:ph type="body" idx="1"/>
          </p:nvPr>
        </p:nvSpPr>
        <p:spPr>
          <a:xfrm>
            <a:off x="6608136" y="1703268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4" name="Google Shape;5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4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6" name="Google Shape;57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4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9" name="Google Shape;579;p64"/>
          <p:cNvCxnSpPr>
            <a:stCxn id="580" idx="0"/>
          </p:cNvCxnSpPr>
          <p:nvPr/>
        </p:nvCxnSpPr>
        <p:spPr>
          <a:xfrm rot="10800000">
            <a:off x="2456525" y="3033125"/>
            <a:ext cx="23100" cy="407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64"/>
          <p:cNvSpPr/>
          <p:nvPr/>
        </p:nvSpPr>
        <p:spPr>
          <a:xfrm>
            <a:off x="838475" y="3440225"/>
            <a:ext cx="3282300" cy="150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look "inside" the bucket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make a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value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we find inside.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595;p65">
            <a:extLst>
              <a:ext uri="{FF2B5EF4-FFF2-40B4-BE49-F238E27FC236}">
                <a16:creationId xmlns:a16="http://schemas.microsoft.com/office/drawing/2014/main" id="{72BE6BB8-FF41-4C35-96CB-6033BC10F048}"/>
              </a:ext>
            </a:extLst>
          </p:cNvPr>
          <p:cNvSpPr/>
          <p:nvPr/>
        </p:nvSpPr>
        <p:spPr>
          <a:xfrm>
            <a:off x="7208075" y="1274003"/>
            <a:ext cx="242037" cy="41563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25" y="502125"/>
            <a:ext cx="5697100" cy="53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this short playthrough of a simple game: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 title="Supplementary 1 - PyAngelo Gam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475" y="1986975"/>
            <a:ext cx="2673799" cy="23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2869803" y="4657922"/>
            <a:ext cx="340439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/>
              <a:t>Video not playing? </a:t>
            </a:r>
            <a:r>
              <a:rPr lang="en" sz="1000" u="sng" dirty="0">
                <a:solidFill>
                  <a:schemeClr val="hlink"/>
                </a:solidFill>
                <a:hlinkClick r:id="rId7"/>
              </a:rPr>
              <a:t>Click here to watch on Vimeo instead!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on the RHS example</a:t>
            </a:r>
            <a:endParaRPr dirty="0"/>
          </a:p>
        </p:txBody>
      </p:sp>
      <p:sp>
        <p:nvSpPr>
          <p:cNvPr id="587" name="Google Shape;587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8" name="Google Shape;588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89" name="Google Shape;589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5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3" name="Google Shape;59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5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65"/>
          <p:cNvSpPr/>
          <p:nvPr/>
        </p:nvSpPr>
        <p:spPr>
          <a:xfrm>
            <a:off x="7208075" y="1274003"/>
            <a:ext cx="242037" cy="41563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7" name="Google Shape;597;p65"/>
          <p:cNvCxnSpPr>
            <a:stCxn id="598" idx="0"/>
          </p:cNvCxnSpPr>
          <p:nvPr/>
        </p:nvCxnSpPr>
        <p:spPr>
          <a:xfrm rot="10800000">
            <a:off x="2456525" y="3033125"/>
            <a:ext cx="23100" cy="407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65"/>
          <p:cNvSpPr/>
          <p:nvPr/>
        </p:nvSpPr>
        <p:spPr>
          <a:xfrm>
            <a:off x="838475" y="3440225"/>
            <a:ext cx="3282300" cy="150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look "inside" the bucket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make a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value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we find inside.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627;p67">
            <a:extLst>
              <a:ext uri="{FF2B5EF4-FFF2-40B4-BE49-F238E27FC236}">
                <a16:creationId xmlns:a16="http://schemas.microsoft.com/office/drawing/2014/main" id="{FDDD9084-FD08-45DD-B06C-C6836803C708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  <p:sp>
        <p:nvSpPr>
          <p:cNvPr id="21" name="Google Shape;734;p74">
            <a:extLst>
              <a:ext uri="{FF2B5EF4-FFF2-40B4-BE49-F238E27FC236}">
                <a16:creationId xmlns:a16="http://schemas.microsoft.com/office/drawing/2014/main" id="{B14BD712-9837-48D4-8CF3-F36E20F8BEFF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on the RHS example</a:t>
            </a:r>
            <a:endParaRPr dirty="0"/>
          </a:p>
        </p:txBody>
      </p:sp>
      <p:sp>
        <p:nvSpPr>
          <p:cNvPr id="604" name="Google Shape;604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05" name="Google Shape;605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06" name="Google Shape;606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6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0" name="Google Shape;61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6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627;p67">
            <a:extLst>
              <a:ext uri="{FF2B5EF4-FFF2-40B4-BE49-F238E27FC236}">
                <a16:creationId xmlns:a16="http://schemas.microsoft.com/office/drawing/2014/main" id="{B4A974D7-BB16-4F12-A695-61D13CAF607A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  <p:sp>
        <p:nvSpPr>
          <p:cNvPr id="19" name="Google Shape;734;p74">
            <a:extLst>
              <a:ext uri="{FF2B5EF4-FFF2-40B4-BE49-F238E27FC236}">
                <a16:creationId xmlns:a16="http://schemas.microsoft.com/office/drawing/2014/main" id="{F12414B8-27D3-42D1-B9D3-508142F28DB2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19" name="Google Shape;619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0" name="Google Shape;620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21" name="Google Shape;621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7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5" name="Google Shape;62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67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67"/>
          <p:cNvSpPr txBox="1">
            <a:spLocks noGrp="1"/>
          </p:cNvSpPr>
          <p:nvPr>
            <p:ph type="body" idx="1"/>
          </p:nvPr>
        </p:nvSpPr>
        <p:spPr>
          <a:xfrm>
            <a:off x="6678301" y="63863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 b="1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8" name="Google Shape;628;p67"/>
          <p:cNvSpPr txBox="1">
            <a:spLocks noGrp="1"/>
          </p:cNvSpPr>
          <p:nvPr>
            <p:ph type="body" idx="1"/>
          </p:nvPr>
        </p:nvSpPr>
        <p:spPr>
          <a:xfrm>
            <a:off x="7470084" y="63863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2400" b="1" dirty="0">
                <a:solidFill>
                  <a:srgbClr val="595959"/>
                </a:solidFill>
              </a:rPr>
              <a:t> </a:t>
            </a:r>
            <a:r>
              <a:rPr lang="en" sz="2400" b="1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24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734;p74">
            <a:extLst>
              <a:ext uri="{FF2B5EF4-FFF2-40B4-BE49-F238E27FC236}">
                <a16:creationId xmlns:a16="http://schemas.microsoft.com/office/drawing/2014/main" id="{6977A7FD-4F60-48D9-93FA-678B3837BEB7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35" name="Google Shape;635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6" name="Google Shape;636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37" name="Google Shape;637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8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1" name="Google Shape;64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8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690;p71">
            <a:extLst>
              <a:ext uri="{FF2B5EF4-FFF2-40B4-BE49-F238E27FC236}">
                <a16:creationId xmlns:a16="http://schemas.microsoft.com/office/drawing/2014/main" id="{B512EF31-D7BF-42D1-97E3-F666B7E49F9D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734;p74">
            <a:extLst>
              <a:ext uri="{FF2B5EF4-FFF2-40B4-BE49-F238E27FC236}">
                <a16:creationId xmlns:a16="http://schemas.microsoft.com/office/drawing/2014/main" id="{8A513261-2E97-423F-BD13-0ED190D39CC8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lang="en-AU"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-AU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AU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50" name="Google Shape;650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51" name="Google Shape;651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52" name="Google Shape;652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9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6" name="Google Shape;65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69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690;p71">
            <a:extLst>
              <a:ext uri="{FF2B5EF4-FFF2-40B4-BE49-F238E27FC236}">
                <a16:creationId xmlns:a16="http://schemas.microsoft.com/office/drawing/2014/main" id="{A458E48C-705F-404E-B4CC-3AB0606FD533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734;p74">
            <a:extLst>
              <a:ext uri="{FF2B5EF4-FFF2-40B4-BE49-F238E27FC236}">
                <a16:creationId xmlns:a16="http://schemas.microsoft.com/office/drawing/2014/main" id="{C9DEB8C1-4DBC-407A-81AE-8011F9C5E763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5" name="Google Shape;665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on the RHS example</a:t>
            </a:r>
            <a:endParaRPr dirty="0"/>
          </a:p>
        </p:txBody>
      </p:sp>
      <p:sp>
        <p:nvSpPr>
          <p:cNvPr id="666" name="Google Shape;666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7" name="Google Shape;667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68" name="Google Shape;668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0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2" name="Google Shape;67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0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5" name="Google Shape;675;p70"/>
          <p:cNvSpPr/>
          <p:nvPr/>
        </p:nvSpPr>
        <p:spPr>
          <a:xfrm rot="-5400000" flipH="1">
            <a:off x="5885725" y="723800"/>
            <a:ext cx="783300" cy="12678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3764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90;p71">
            <a:extLst>
              <a:ext uri="{FF2B5EF4-FFF2-40B4-BE49-F238E27FC236}">
                <a16:creationId xmlns:a16="http://schemas.microsoft.com/office/drawing/2014/main" id="{6BA481DB-162F-4B53-AA15-1A44EA5C5095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" name="Google Shape;734;p74">
            <a:extLst>
              <a:ext uri="{FF2B5EF4-FFF2-40B4-BE49-F238E27FC236}">
                <a16:creationId xmlns:a16="http://schemas.microsoft.com/office/drawing/2014/main" id="{CE08FB63-32AF-480E-A8BA-A2DDF436744E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 =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82" name="Google Shape;682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3" name="Google Shape;683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84" name="Google Shape;684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1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8" name="Google Shape;68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1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0" name="Google Shape;690;p71"/>
          <p:cNvSpPr txBox="1">
            <a:spLocks noGrp="1"/>
          </p:cNvSpPr>
          <p:nvPr>
            <p:ph type="body" idx="1"/>
          </p:nvPr>
        </p:nvSpPr>
        <p:spPr>
          <a:xfrm>
            <a:off x="6678301" y="63863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1" name="Google Shape;691;p71"/>
          <p:cNvSpPr/>
          <p:nvPr/>
        </p:nvSpPr>
        <p:spPr>
          <a:xfrm rot="-5400000" flipH="1">
            <a:off x="5885725" y="723800"/>
            <a:ext cx="783300" cy="12678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3764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34;p74">
            <a:extLst>
              <a:ext uri="{FF2B5EF4-FFF2-40B4-BE49-F238E27FC236}">
                <a16:creationId xmlns:a16="http://schemas.microsoft.com/office/drawing/2014/main" id="{187CC0C9-8565-448D-9BA8-8A3903E9CD1D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  <p:sp>
        <p:nvSpPr>
          <p:cNvPr id="20" name="Google Shape;739;p74">
            <a:extLst>
              <a:ext uri="{FF2B5EF4-FFF2-40B4-BE49-F238E27FC236}">
                <a16:creationId xmlns:a16="http://schemas.microsoft.com/office/drawing/2014/main" id="{01E2057C-4CC0-49E5-AB40-EA304808E9A1}"/>
              </a:ext>
            </a:extLst>
          </p:cNvPr>
          <p:cNvSpPr txBox="1">
            <a:spLocks/>
          </p:cNvSpPr>
          <p:nvPr/>
        </p:nvSpPr>
        <p:spPr>
          <a:xfrm>
            <a:off x="5224176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7" name="Google Shape;69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98" name="Google Shape;698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99" name="Google Shape;699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00" name="Google Shape;700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2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4" name="Google Shape;70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2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734;p74">
            <a:extLst>
              <a:ext uri="{FF2B5EF4-FFF2-40B4-BE49-F238E27FC236}">
                <a16:creationId xmlns:a16="http://schemas.microsoft.com/office/drawing/2014/main" id="{6E332A9F-8396-46D0-8C4D-A0D3D9D39528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739;p74">
            <a:extLst>
              <a:ext uri="{FF2B5EF4-FFF2-40B4-BE49-F238E27FC236}">
                <a16:creationId xmlns:a16="http://schemas.microsoft.com/office/drawing/2014/main" id="{508678DB-D9BD-4EC2-A3CE-75F41143488E}"/>
              </a:ext>
            </a:extLst>
          </p:cNvPr>
          <p:cNvSpPr txBox="1">
            <a:spLocks/>
          </p:cNvSpPr>
          <p:nvPr/>
        </p:nvSpPr>
        <p:spPr>
          <a:xfrm>
            <a:off x="5224176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2" name="Google Shape;71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713" name="Google Shape;713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14" name="Google Shape;714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15" name="Google Shape;715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73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9" name="Google Shape;71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3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2" name="Google Shape;722;p73"/>
          <p:cNvSpPr/>
          <p:nvPr/>
        </p:nvSpPr>
        <p:spPr>
          <a:xfrm>
            <a:off x="399700" y="3168300"/>
            <a:ext cx="3282300" cy="83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Has the original value of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changed?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734;p74">
            <a:extLst>
              <a:ext uri="{FF2B5EF4-FFF2-40B4-BE49-F238E27FC236}">
                <a16:creationId xmlns:a16="http://schemas.microsoft.com/office/drawing/2014/main" id="{69A25AEF-7263-4104-A89D-5112C9642FF6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" name="Google Shape;739;p74">
            <a:extLst>
              <a:ext uri="{FF2B5EF4-FFF2-40B4-BE49-F238E27FC236}">
                <a16:creationId xmlns:a16="http://schemas.microsoft.com/office/drawing/2014/main" id="{36AC7ADD-E0C8-4A95-9323-575555C0BAD5}"/>
              </a:ext>
            </a:extLst>
          </p:cNvPr>
          <p:cNvSpPr txBox="1">
            <a:spLocks/>
          </p:cNvSpPr>
          <p:nvPr/>
        </p:nvSpPr>
        <p:spPr>
          <a:xfrm>
            <a:off x="5224176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4"/>
          <p:cNvSpPr/>
          <p:nvPr/>
        </p:nvSpPr>
        <p:spPr>
          <a:xfrm>
            <a:off x="399700" y="3168300"/>
            <a:ext cx="3282300" cy="83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0" name="Google Shape;730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731" name="Google Shape;731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32" name="Google Shape;732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33" name="Google Shape;733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4"/>
          <p:cNvSpPr txBox="1">
            <a:spLocks noGrp="1"/>
          </p:cNvSpPr>
          <p:nvPr>
            <p:ph type="body" idx="1"/>
          </p:nvPr>
        </p:nvSpPr>
        <p:spPr>
          <a:xfrm>
            <a:off x="6678301" y="150676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5" name="Google Shape;73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4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7" name="Google Shape;73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74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9" name="Google Shape;739;p74"/>
          <p:cNvSpPr txBox="1">
            <a:spLocks noGrp="1"/>
          </p:cNvSpPr>
          <p:nvPr>
            <p:ph type="body" idx="1"/>
          </p:nvPr>
        </p:nvSpPr>
        <p:spPr>
          <a:xfrm>
            <a:off x="5224176" y="150676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0" name="Google Shape;740;p74"/>
          <p:cNvSpPr/>
          <p:nvPr/>
        </p:nvSpPr>
        <p:spPr>
          <a:xfrm>
            <a:off x="552100" y="3320700"/>
            <a:ext cx="3282300" cy="1736100"/>
          </a:xfrm>
          <a:prstGeom prst="roundRect">
            <a:avLst>
              <a:gd name="adj" fmla="val 8425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No, because we looked inside the bucket and made a </a:t>
            </a:r>
            <a:r>
              <a:rPr lang="en" sz="15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value stored inside, added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it, and assigned it to the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0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all the things that are changing in the game?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all the things that do </a:t>
            </a:r>
            <a:r>
              <a:rPr lang="en" b="1"/>
              <a:t>not</a:t>
            </a:r>
            <a:r>
              <a:rPr lang="en"/>
              <a:t> change in the game?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425" y="1896975"/>
            <a:ext cx="111207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062" y="3085363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063" y="1304875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7125" y="2337725"/>
            <a:ext cx="2231150" cy="2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5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		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6" name="Google Shape;746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48" name="Google Shape;748;p75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6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56" name="Google Shape;756;p76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7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64" name="Google Shape;764;p77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0" name="Google Shape;77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72" name="Google Shape;772;p78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9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8" name="Google Shape;77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7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80" name="Google Shape;780;p79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0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6" name="Google Shape;78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8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88" name="Google Shape;788;p80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89" name="Google Shape;789;p80"/>
          <p:cNvCxnSpPr/>
          <p:nvPr/>
        </p:nvCxnSpPr>
        <p:spPr>
          <a:xfrm>
            <a:off x="4254475" y="3499350"/>
            <a:ext cx="435300" cy="276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80"/>
          <p:cNvSpPr/>
          <p:nvPr/>
        </p:nvSpPr>
        <p:spPr>
          <a:xfrm>
            <a:off x="3124325" y="2865625"/>
            <a:ext cx="1206600" cy="7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old_num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doesn't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change!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1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6" name="Google Shape;79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8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98" name="Google Shape;798;p81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2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16,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4" name="Google Shape;804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06" name="Google Shape;806;p82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3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16, 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2" name="Google Shape;812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14" name="Google Shape;814;p83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15" name="Google Shape;815;p83"/>
          <p:cNvCxnSpPr/>
          <p:nvPr/>
        </p:nvCxnSpPr>
        <p:spPr>
          <a:xfrm flipH="1">
            <a:off x="6732625" y="3726475"/>
            <a:ext cx="537000" cy="346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83"/>
          <p:cNvSpPr/>
          <p:nvPr/>
        </p:nvSpPr>
        <p:spPr>
          <a:xfrm>
            <a:off x="7217400" y="3033450"/>
            <a:ext cx="1206600" cy="7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new_num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doesn't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change!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4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you try!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22" name="Google Shape;822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23" name="Google Shape;823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24" name="Google Shape;824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369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examples from the game that change: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Score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 of player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 / Lose Text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Music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Positions of objects and other characters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...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examples from the game that don't change: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Colours of objects in the game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pattern and colour of the ground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screen size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...</a:t>
            </a:r>
            <a:endParaRPr sz="1600"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425" y="1896975"/>
            <a:ext cx="111207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062" y="3085363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063" y="1304875"/>
            <a:ext cx="890675" cy="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Now, you try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30" name="Google Shape;830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31" name="Google Shape;831;p85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			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				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*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2" name="Google Shape;832;p85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Now, you try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38" name="Google Shape;838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39" name="Google Shape;839;p86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2,  new_num = ??? 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2,  new_num = 5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5,  new_num = 5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*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5,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/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2,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0" name="Google Shape;840;p86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6" name="Google Shape;846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7" name="Google Shape;847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48" name="Google Shape;848;p8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0" name="Google Shape;850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400" y="1136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8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7" name="Google Shape;857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8" name="Google Shape;858;p8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59" name="Google Shape;859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9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89"/>
          <p:cNvSpPr txBox="1"/>
          <p:nvPr/>
        </p:nvSpPr>
        <p:spPr>
          <a:xfrm>
            <a:off x="4075400" y="217175"/>
            <a:ext cx="496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8" name="Google Shape;868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9" name="Google Shape;869;p8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70" name="Google Shape;870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I predict your final answer will be... THREE!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0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90"/>
          <p:cNvSpPr txBox="1"/>
          <p:nvPr/>
        </p:nvSpPr>
        <p:spPr>
          <a:xfrm>
            <a:off x="4075400" y="217175"/>
            <a:ext cx="496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8" name="Google Shape;878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I predict your final answer will be... THREE!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9" name="Google Shape;879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80" name="Google Shape;880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81" name="Google Shape;881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82" name="Google Shape;882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90"/>
          <p:cNvSpPr txBox="1"/>
          <p:nvPr/>
        </p:nvSpPr>
        <p:spPr>
          <a:xfrm>
            <a:off x="4737225" y="1140725"/>
            <a:ext cx="42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more info on the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4" name="Google Shape;884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211" y="100227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1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91"/>
          <p:cNvSpPr txBox="1"/>
          <p:nvPr/>
        </p:nvSpPr>
        <p:spPr>
          <a:xfrm>
            <a:off x="4075400" y="217175"/>
            <a:ext cx="496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1" name="Google Shape;891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92" name="Google Shape;892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93" name="Google Shape;893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94" name="Google Shape;894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Think of a number between 1 and 20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2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92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2" name="Google Shape;902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03" name="Google Shape;903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04" name="Google Shape;904;p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05" name="Google Shape;905;p9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Think of a number between 1 and 20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3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93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3" name="Google Shape;913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4" name="Google Shape;914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5" name="Google Shape;915;p9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16" name="Google Shape;916;p9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1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4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94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4" name="Google Shape;92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25" name="Google Shape;925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26" name="Google Shape;926;p9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27" name="Google Shape;927;p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1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0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that can change in a program are stored in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those things you mentioned that are changing in the game are most likely stored in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or a collection of </a:t>
            </a:r>
            <a:r>
              <a:rPr lang="en" b="1">
                <a:solidFill>
                  <a:srgbClr val="E93761"/>
                </a:solidFill>
              </a:rPr>
              <a:t>variables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425" y="1896975"/>
            <a:ext cx="111207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062" y="3085363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063" y="1304875"/>
            <a:ext cx="890675" cy="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5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95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5" name="Google Shape;93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6" name="Google Shape;936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7" name="Google Shape;937;p9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38" name="Google Shape;938;p9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1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6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96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7" name="Google Shape;947;p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8" name="Google Shape;948;p9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49" name="Google Shape;949;p9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Double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7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97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7" name="Google Shape;957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58" name="Google Shape;958;p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59" name="Google Shape;959;p9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60" name="Google Shape;960;p9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Double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8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98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8" name="Google Shape;968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9" name="Google Shape;969;p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70" name="Google Shape;970;p9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71" name="Google Shape;971;p9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4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9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99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9" name="Google Shape;979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0" name="Google Shape;980;p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1" name="Google Shape;981;p9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82" name="Google Shape;982;p9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4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0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00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0" name="Google Shape;990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91" name="Google Shape;991;p1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92" name="Google Shape;992;p10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93" name="Google Shape;993;p10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Divide it by 2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1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01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1" name="Google Shape;1001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2" name="Google Shape;1002;p1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3" name="Google Shape;1003;p10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04" name="Google Shape;1004;p10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Divide it by 2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2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02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2" name="Google Shape;101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13" name="Google Shape;1013;p1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14" name="Google Shape;1014;p10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15" name="Google Shape;1015;p10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Subtract your original number</a:t>
            </a:r>
            <a:endParaRPr sz="14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3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03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3" name="Google Shape;1023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24" name="Google Shape;1024;p1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25" name="Google Shape;1025;p10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26" name="Google Shape;1026;p10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Subtract your original number</a:t>
            </a:r>
            <a:endParaRPr sz="14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4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04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4" name="Google Shape;103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35" name="Google Shape;1035;p1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36" name="Google Shape;1036;p10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37" name="Google Shape;1037;p10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Was I correct?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is a piece of information that can change over time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examples from the game: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Score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 of player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 / Lose Text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Music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Positions of objects and other characters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...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can be thought of as a </a:t>
            </a:r>
            <a:r>
              <a:rPr lang="en" b="1">
                <a:solidFill>
                  <a:srgbClr val="E93761"/>
                </a:solidFill>
              </a:rPr>
              <a:t>bucket</a:t>
            </a:r>
            <a:r>
              <a:rPr lang="en"/>
              <a:t> or a </a:t>
            </a:r>
            <a:r>
              <a:rPr lang="en" b="1">
                <a:solidFill>
                  <a:srgbClr val="E93761"/>
                </a:solidFill>
              </a:rPr>
              <a:t>backpack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Variables</a:t>
            </a:r>
            <a:r>
              <a:rPr lang="en"/>
              <a:t> have a name and store information inside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33"/>
          <p:cNvGrpSpPr/>
          <p:nvPr/>
        </p:nvGrpSpPr>
        <p:grpSpPr>
          <a:xfrm>
            <a:off x="5700813" y="1764300"/>
            <a:ext cx="1201900" cy="1540000"/>
            <a:chOff x="7762038" y="2053825"/>
            <a:chExt cx="1201900" cy="1540000"/>
          </a:xfrm>
        </p:grpSpPr>
        <p:pic>
          <p:nvPicPr>
            <p:cNvPr id="205" name="Google Shape;20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62038" y="2391925"/>
              <a:ext cx="1201900" cy="120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3"/>
            <p:cNvSpPr txBox="1"/>
            <p:nvPr/>
          </p:nvSpPr>
          <p:spPr>
            <a:xfrm>
              <a:off x="7893663" y="2785719"/>
              <a:ext cx="848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name</a:t>
              </a:r>
              <a:endParaRPr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7" name="Google Shape;207;p33"/>
            <p:cNvSpPr txBox="1"/>
            <p:nvPr/>
          </p:nvSpPr>
          <p:spPr>
            <a:xfrm>
              <a:off x="7893675" y="2053825"/>
              <a:ext cx="848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8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"Jane"</a:t>
              </a:r>
              <a:endParaRPr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8" name="Google Shape;208;p33"/>
          <p:cNvGrpSpPr/>
          <p:nvPr/>
        </p:nvGrpSpPr>
        <p:grpSpPr>
          <a:xfrm>
            <a:off x="7207525" y="1554744"/>
            <a:ext cx="1661225" cy="1993781"/>
            <a:chOff x="5862000" y="1733144"/>
            <a:chExt cx="1661225" cy="1993781"/>
          </a:xfrm>
        </p:grpSpPr>
        <p:pic>
          <p:nvPicPr>
            <p:cNvPr id="209" name="Google Shape;20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62000" y="2065700"/>
              <a:ext cx="1661225" cy="166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33"/>
            <p:cNvSpPr txBox="1"/>
            <p:nvPr/>
          </p:nvSpPr>
          <p:spPr>
            <a:xfrm>
              <a:off x="6234350" y="3014100"/>
              <a:ext cx="916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score</a:t>
              </a:r>
              <a:endParaRPr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1" name="Google Shape;211;p33"/>
            <p:cNvSpPr txBox="1"/>
            <p:nvPr/>
          </p:nvSpPr>
          <p:spPr>
            <a:xfrm>
              <a:off x="6251228" y="1733144"/>
              <a:ext cx="848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1400</a:t>
              </a:r>
              <a:endParaRPr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5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05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(new_number)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"Was I correct?"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5" name="Google Shape;1045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46" name="Google Shape;1046;p1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47" name="Google Shape;1047;p10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48" name="Google Shape;1048;p10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Was I correct?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6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106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(new_number)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"Was I correct?"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6" name="Google Shape;105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57" name="Google Shape;1057;p1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58" name="Google Shape;1058;p10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59" name="Google Shape;1059;p10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7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07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(new_number)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"Was I correct?"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7" name="Google Shape;1067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8" name="Google Shape;1068;p1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9" name="Google Shape;1069;p10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70" name="Google Shape;1070;p10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2" name="Google Shape;1072;p107"/>
          <p:cNvSpPr/>
          <p:nvPr/>
        </p:nvSpPr>
        <p:spPr>
          <a:xfrm>
            <a:off x="638100" y="41059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Magic Number!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8" name="Google Shape;1078;p10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79" name="Google Shape;1079;p10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80" name="Google Shape;1080;p10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81" name="Google Shape;1081;p10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2" name="Google Shape;108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08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108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01.01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Magic Number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5" name="Google Shape;1085;p108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086" name="Google Shape;1086;p1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7" name="Google Shape;1087;p10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8" name="Google Shape;1088;p108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9" name="Google Shape;1089;p108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 action="ppaction://hlinksldjump"/>
              </a:rPr>
              <a:t>slides 61 - 80</a:t>
            </a: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a similar example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0" name="Google Shape;1090;p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113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AFL/AFLW Points!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96" name="Google Shape;1096;p10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97" name="Google Shape;1097;p10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98" name="Google Shape;1098;p10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99" name="Google Shape;1099;p10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0" name="Google Shape;1100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09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109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01.02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AFL/AFLW Points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3" name="Google Shape;1103;p109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104" name="Google Shape;1104;p10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1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6" name="Google Shape;1106;p109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7" name="Google Shape;1107;p109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goal is worth 6 points!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Check out 'Your Task' for more instructions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8" name="Google Shape;1108;p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6125" y="1771781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Feet and Meters!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14" name="Google Shape;1114;p11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15" name="Google Shape;1115;p11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16" name="Google Shape;1116;p11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7" name="Google Shape;1117;p11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8" name="Google Shape;111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10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10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01.03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Feet and Metres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6" name="Google Shape;1126;p110"/>
          <p:cNvPicPr preferRelativeResize="0"/>
          <p:nvPr/>
        </p:nvPicPr>
        <p:blipFill rotWithShape="1">
          <a:blip r:embed="rId6">
            <a:alphaModFix/>
          </a:blip>
          <a:srcRect l="2399" r="2399"/>
          <a:stretch/>
        </p:blipFill>
        <p:spPr>
          <a:xfrm>
            <a:off x="2176125" y="1745700"/>
            <a:ext cx="1034100" cy="108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132" name="Google Shape;1132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5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Variable</a:t>
            </a:r>
            <a:r>
              <a:rPr lang="en" sz="1600" b="1" dirty="0"/>
              <a:t>:</a:t>
            </a:r>
            <a:r>
              <a:rPr lang="en" sz="1600" dirty="0"/>
              <a:t> 	A named piece of memory that stores data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Assignment</a:t>
            </a:r>
            <a:r>
              <a:rPr lang="en" sz="1600" b="1" dirty="0"/>
              <a:t>:</a:t>
            </a:r>
            <a:r>
              <a:rPr lang="en" sz="1600" dirty="0"/>
              <a:t>	The operation of storing data in a variable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Initialising</a:t>
            </a:r>
            <a:r>
              <a:rPr lang="en" sz="1600" b="1" dirty="0"/>
              <a:t>:	</a:t>
            </a:r>
            <a:r>
              <a:rPr lang="en" sz="1600" dirty="0"/>
              <a:t>When a variable is created and assigned a starting value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133" name="Google Shape;1133;p1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34" name="Google Shape;1134;p11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0" name="Google Shape;114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31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We've learnt about </a:t>
            </a:r>
            <a:r>
              <a:rPr lang="en" sz="1600" b="1">
                <a:solidFill>
                  <a:srgbClr val="E93761"/>
                </a:solidFill>
              </a:rPr>
              <a:t>variables</a:t>
            </a:r>
            <a:r>
              <a:rPr lang="en" sz="1600"/>
              <a:t>, including what is allowed in a </a:t>
            </a:r>
            <a:r>
              <a:rPr lang="en" sz="1600" b="1">
                <a:solidFill>
                  <a:srgbClr val="E93761"/>
                </a:solidFill>
              </a:rPr>
              <a:t>variable</a:t>
            </a:r>
            <a:r>
              <a:rPr lang="en" sz="1600"/>
              <a:t> name and how to choose good </a:t>
            </a:r>
            <a:r>
              <a:rPr lang="en" sz="1600" b="1">
                <a:solidFill>
                  <a:srgbClr val="E93761"/>
                </a:solidFill>
              </a:rPr>
              <a:t>variable</a:t>
            </a:r>
            <a:r>
              <a:rPr lang="en" sz="1600"/>
              <a:t> names</a:t>
            </a:r>
            <a:br>
              <a:rPr lang="en" sz="1600"/>
            </a:br>
            <a:r>
              <a:rPr lang="en" sz="1600"/>
              <a:t>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You can now do mathematical operations on number </a:t>
            </a:r>
            <a:r>
              <a:rPr lang="en" sz="1600" b="1">
                <a:solidFill>
                  <a:srgbClr val="E93761"/>
                </a:solidFill>
              </a:rPr>
              <a:t>variables</a:t>
            </a:r>
            <a:endParaRPr sz="1600" b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1" name="Google Shape;114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0" y="1322525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1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43" name="Google Shape;1143;p11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49" name="Google Shape;1149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150" name="Google Shape;1150;p11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51" name="Google Shape;115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3" name="Google Shape;1153;p11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54" name="Google Shape;1154;p11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55" name="Google Shape;1155;p113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2" name="Google Shape;1162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Yeah!! text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rawpixel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Rugby Ball</a:t>
            </a:r>
            <a:r>
              <a:rPr lang="en" sz="1000">
                <a:solidFill>
                  <a:srgbClr val="374957"/>
                </a:solidFill>
                <a:highlight>
                  <a:srgbClr val="FFFFFF"/>
                </a:highlight>
              </a:rPr>
              <a:t>" by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Footprint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flaticon.com</a:t>
            </a:r>
            <a:endParaRPr sz="1000"/>
          </a:p>
        </p:txBody>
      </p:sp>
      <p:sp>
        <p:nvSpPr>
          <p:cNvPr id="1163" name="Google Shape;1163;p1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89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4" name="Google Shape;1164;p11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65" name="Google Shape;1165;p114"/>
          <p:cNvPicPr preferRelativeResize="0"/>
          <p:nvPr/>
        </p:nvPicPr>
        <p:blipFill rotWithShape="1">
          <a:blip r:embed="rId11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must have a </a:t>
            </a:r>
            <a:r>
              <a:rPr lang="en" b="1">
                <a:solidFill>
                  <a:srgbClr val="E93761"/>
                </a:solidFill>
              </a:rPr>
              <a:t>name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you can call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anything you like as long as: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doesn't start with a number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does not contain spaces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doesn't contain some special characters, like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600">
                <a:solidFill>
                  <a:srgbClr val="595959"/>
                </a:solidFill>
              </a:rPr>
              <a:t>,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600"/>
              <a:t>,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595959"/>
                </a:solidFill>
              </a:rPr>
              <a:t>or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always a good idea to give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a name that makes sense.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en" sz="1600">
                <a:solidFill>
                  <a:srgbClr val="980000"/>
                </a:solidFill>
              </a:rPr>
              <a:t> </a:t>
            </a:r>
            <a:r>
              <a:rPr lang="en" sz="1600"/>
              <a:t>is better than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/>
              <a:t>, and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" sz="1600">
                <a:solidFill>
                  <a:srgbClr val="980000"/>
                </a:solidFill>
              </a:rPr>
              <a:t> </a:t>
            </a:r>
            <a:r>
              <a:rPr lang="en" sz="1600"/>
              <a:t>is better than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variable1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It's best to choose names for </a:t>
            </a:r>
            <a:r>
              <a:rPr lang="en" sz="1600" b="1">
                <a:solidFill>
                  <a:srgbClr val="E93761"/>
                </a:solidFill>
              </a:rPr>
              <a:t>variables</a:t>
            </a:r>
            <a:r>
              <a:rPr lang="en" sz="1600"/>
              <a:t> that make your code readable, which means choosing names that help make your code look like a sentence</a:t>
            </a:r>
            <a:endParaRPr sz="1600"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5550</Words>
  <Application>Microsoft Office PowerPoint</Application>
  <PresentationFormat>On-screen Show (16:9)</PresentationFormat>
  <Paragraphs>849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Francois One</vt:lpstr>
      <vt:lpstr>Roboto Mono</vt:lpstr>
      <vt:lpstr>Arial</vt:lpstr>
      <vt:lpstr>Roboto</vt:lpstr>
      <vt:lpstr>Simple Light</vt:lpstr>
      <vt:lpstr>Simple Light</vt:lpstr>
      <vt:lpstr>Lesson 1</vt:lpstr>
      <vt:lpstr>Learning objectives</vt:lpstr>
      <vt:lpstr>A maths exercise...</vt:lpstr>
      <vt:lpstr>Variables</vt:lpstr>
      <vt:lpstr>Variables</vt:lpstr>
      <vt:lpstr>What is a variable?</vt:lpstr>
      <vt:lpstr>Variables</vt:lpstr>
      <vt:lpstr>What is a variable?</vt:lpstr>
      <vt:lpstr>What is a variable?</vt:lpstr>
      <vt:lpstr>Naming Variables</vt:lpstr>
      <vt:lpstr>Naming Variables</vt:lpstr>
      <vt:lpstr>Naming Variables</vt:lpstr>
      <vt:lpstr>Naming Variables</vt:lpstr>
      <vt:lpstr>Initialising a variable</vt:lpstr>
      <vt:lpstr>Initialising a variable</vt:lpstr>
      <vt:lpstr>Initialising a variable</vt:lpstr>
      <vt:lpstr>Initialising a variable</vt:lpstr>
      <vt:lpstr>Initialising a variable</vt:lpstr>
      <vt:lpstr>Initialising a variable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Check your understanding</vt:lpstr>
      <vt:lpstr>Check your understanding</vt:lpstr>
      <vt:lpstr>Check your understanding</vt:lpstr>
      <vt:lpstr>Variables on the RHS of the assignment operator</vt:lpstr>
      <vt:lpstr>Variables on the RHS of the assignment operator</vt:lpstr>
      <vt:lpstr>Variables on the RHS of the assignment operator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Now, you try!</vt:lpstr>
      <vt:lpstr>Variables: Now, you try</vt:lpstr>
      <vt:lpstr>Variables: Now, you try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Activity: Magic Number!</vt:lpstr>
      <vt:lpstr>Activity: AFL/AFLW Points!</vt:lpstr>
      <vt:lpstr>Activity: Feet and Meters!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cp:lastModifiedBy>DUARTE PROENÇA Ricardo</cp:lastModifiedBy>
  <cp:revision>6</cp:revision>
  <dcterms:modified xsi:type="dcterms:W3CDTF">2024-05-21T11:43:21Z</dcterms:modified>
</cp:coreProperties>
</file>