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5143500" type="screen16x9"/>
  <p:notesSz cx="6858000" cy="9144000"/>
  <p:embeddedFontLst>
    <p:embeddedFont>
      <p:font typeface="Francois One" panose="02000503040000020004" pitchFamily="2" charset="77"/>
      <p:regular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Mono" pitchFamily="49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A6842D-FF6D-45FD-92A8-1607F027BF76}">
  <a:tblStyle styleId="{D9A6842D-FF6D-45FD-92A8-1607F027BF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476"/>
  </p:normalViewPr>
  <p:slideViewPr>
    <p:cSldViewPr snapToGrid="0">
      <p:cViewPr varScale="1">
        <p:scale>
          <a:sx n="154" d="100"/>
          <a:sy n="154" d="100"/>
        </p:scale>
        <p:origin x="9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5.fntdata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87c4045d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87c4045d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54ca93e40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54ca93e40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39d2c24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39d2c24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39d2c242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39d2c242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6cd49e65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b6cd49e65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54ca93e40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54ca93e40_2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54ca93e40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54ca93e40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39d2c242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39d2c242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6cd49e65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6cd49e65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e675b8665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e675b8665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675b866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675b866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92d444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92d444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(255, 0, 0) = red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(220, 220, 220) = a light shade of grey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b6cd49e65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b6cd49e65f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b6cd49e65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b6cd49e65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675b8665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675b8665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675b8665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675b8665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675b8665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675b8665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e675b8665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e675b8665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675b8665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675b8665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675b8665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675b8665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675b8665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e675b8665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dc5876831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dc5876831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92d444d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92d444d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Answers: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#00FF00 = green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#FFFFFF = white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c58768317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c58768317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4731b3cb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4731b3cb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cd49e65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cd49e65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7c4045d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7c4045d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54ca93e4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54ca93e4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6672ce8a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6672ce8a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6cd49e65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6cd49e65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54ca93e40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54ca93e40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C2A4A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28325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Francois One"/>
              <a:buNone/>
              <a:defRPr sz="5200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614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DDAE"/>
              </a:buClr>
              <a:buSzPts val="2800"/>
              <a:buFont typeface="Francois One"/>
              <a:buNone/>
              <a:defRPr sz="2800">
                <a:solidFill>
                  <a:srgbClr val="30DDAE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3600"/>
              <a:buFont typeface="Francois One"/>
              <a:buNone/>
              <a:defRPr sz="36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None/>
              <a:defRPr>
                <a:solidFill>
                  <a:srgbClr val="25326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7" name="Google Shape;77;p1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5326F"/>
              </a:buClr>
              <a:buSzPts val="2800"/>
              <a:buFont typeface="Francois One"/>
              <a:buNone/>
              <a:defRPr sz="2800">
                <a:solidFill>
                  <a:srgbClr val="25326F"/>
                </a:solidFill>
                <a:latin typeface="Francois One"/>
                <a:ea typeface="Francois One"/>
                <a:cs typeface="Francois One"/>
                <a:sym typeface="Francoi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501-My-Favourite-Website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replit.com/@ricproenca/0502-Australian-Rules-Footbal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ricproenca/0503-Navbar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sinschools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reativecommons.org/licenses/by-sa/4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Worksheet%2005.01%20-%20Debugging.doc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hyperlink" Target="https://replit.com/@ricproenca/0500-Debugg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A4A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ctrTitle"/>
          </p:nvPr>
        </p:nvSpPr>
        <p:spPr>
          <a:xfrm>
            <a:off x="578925" y="743925"/>
            <a:ext cx="4656300" cy="9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Francois One"/>
                <a:ea typeface="Francois One"/>
                <a:cs typeface="Francois One"/>
                <a:sym typeface="Francois One"/>
              </a:rPr>
              <a:t>Lesson</a:t>
            </a:r>
            <a:r>
              <a:rPr lang="en-GB"/>
              <a:t> 5</a:t>
            </a:r>
            <a:endParaRPr>
              <a:solidFill>
                <a:srgbClr val="FFFFF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"/>
          </p:nvPr>
        </p:nvSpPr>
        <p:spPr>
          <a:xfrm>
            <a:off x="579000" y="1621225"/>
            <a:ext cx="4797000" cy="12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Hyperlinks</a:t>
            </a:r>
            <a:endParaRPr>
              <a:solidFill>
                <a:srgbClr val="30DDAE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8" name="Google Shape;1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948" y="2687475"/>
            <a:ext cx="1410325" cy="14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38" y="1171525"/>
            <a:ext cx="5781525" cy="276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Hyperlinks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601550"/>
            <a:ext cx="82173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text in between the opening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&lt;a&gt;</a:t>
            </a:r>
            <a:r>
              <a:rPr lang="en-GB" sz="1600"/>
              <a:t> tag and closing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r>
              <a:rPr lang="en-GB" sz="1600"/>
              <a:t> tag, is the </a:t>
            </a:r>
            <a:r>
              <a:rPr lang="en-GB" sz="1600" b="1">
                <a:solidFill>
                  <a:srgbClr val="980000"/>
                </a:solidFill>
              </a:rPr>
              <a:t>hypertext</a:t>
            </a:r>
            <a:r>
              <a:rPr lang="en-GB" sz="1600"/>
              <a:t>.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When this text is clicked the browser will take you to the web page identified in 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sz="1600"/>
              <a:t> attribute. By default this text is </a:t>
            </a:r>
            <a:r>
              <a:rPr lang="en-GB" sz="1600" u="sng"/>
              <a:t>underlined</a:t>
            </a:r>
            <a:r>
              <a:rPr lang="en-GB" sz="1600"/>
              <a:t>.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The hyperlink defined above will appear on our webpage like this: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2017825" y="1208700"/>
            <a:ext cx="3402600" cy="20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275" y="3557950"/>
            <a:ext cx="1985450" cy="713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Absolute vs Relative URLs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23" name="Google Shape;22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73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When specifying the URL you can use an </a:t>
            </a:r>
            <a:r>
              <a:rPr lang="en-GB" sz="1600" b="1" dirty="0">
                <a:solidFill>
                  <a:srgbClr val="980000"/>
                </a:solidFill>
              </a:rPr>
              <a:t>absolute URL </a:t>
            </a:r>
            <a:r>
              <a:rPr lang="en-GB" sz="1600" dirty="0"/>
              <a:t>or a </a:t>
            </a:r>
            <a:r>
              <a:rPr lang="en-GB" sz="1600" b="1" dirty="0">
                <a:solidFill>
                  <a:srgbClr val="980000"/>
                </a:solidFill>
              </a:rPr>
              <a:t>relative URL</a:t>
            </a:r>
            <a:r>
              <a:rPr lang="en-GB" sz="1600" dirty="0"/>
              <a:t>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An </a:t>
            </a:r>
            <a:r>
              <a:rPr lang="en-GB" sz="1600" b="1" dirty="0">
                <a:solidFill>
                  <a:srgbClr val="980000"/>
                </a:solidFill>
              </a:rPr>
              <a:t>absolute URL</a:t>
            </a:r>
            <a:r>
              <a:rPr lang="en-GB" sz="1600" dirty="0"/>
              <a:t> includes the full URL, including the "https://":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A </a:t>
            </a:r>
            <a:r>
              <a:rPr lang="en-GB" sz="1600" b="1" dirty="0">
                <a:solidFill>
                  <a:srgbClr val="980000"/>
                </a:solidFill>
              </a:rPr>
              <a:t>relative URL</a:t>
            </a:r>
            <a:r>
              <a:rPr lang="en-GB" sz="1600" dirty="0"/>
              <a:t> includes a path from the current file: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11</a:t>
            </a:fld>
            <a:endParaRPr sz="1000" b="1" dirty="0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25" y="2168575"/>
            <a:ext cx="5781525" cy="276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600" y="3200400"/>
            <a:ext cx="3362325" cy="295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Relative URLs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2173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Relative URLs are most commonly used within a website. For example, if you have a 'home', 'about' and 'contact' page, our URLs could be as follows: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graphicFrame>
        <p:nvGraphicFramePr>
          <p:cNvPr id="237" name="Google Shape;237;p36"/>
          <p:cNvGraphicFramePr/>
          <p:nvPr/>
        </p:nvGraphicFramePr>
        <p:xfrm>
          <a:off x="240163" y="1731988"/>
          <a:ext cx="8669200" cy="2954310"/>
        </p:xfrm>
        <a:graphic>
          <a:graphicData uri="http://schemas.openxmlformats.org/drawingml/2006/table">
            <a:tbl>
              <a:tblPr>
                <a:noFill/>
                <a:tableStyleId>{D9A6842D-FF6D-45FD-92A8-1607F027BF76}</a:tableStyleId>
              </a:tblPr>
              <a:tblGrid>
                <a:gridCol w="143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7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00">
                <a:tc>
                  <a:txBody>
                    <a:bodyPr/>
                    <a:lstStyle/>
                    <a:p>
                      <a:pPr marL="2286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Page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Absolute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Relative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Home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4E9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GB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"https://example.com/home.html"</a:t>
                      </a:r>
                      <a:endParaRPr>
                        <a:solidFill>
                          <a:srgbClr val="BF9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4E9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GB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"home.html"</a:t>
                      </a:r>
                      <a:endParaRPr>
                        <a:solidFill>
                          <a:srgbClr val="BF9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About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4E9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GB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"https://example.com/about.html"</a:t>
                      </a:r>
                      <a:endParaRPr>
                        <a:solidFill>
                          <a:srgbClr val="BF9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984E9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GB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"about.html"</a:t>
                      </a:r>
                      <a:endParaRPr>
                        <a:solidFill>
                          <a:srgbClr val="BF9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Contact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984E9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GB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"https://example.com/contact.html"</a:t>
                      </a:r>
                      <a:endParaRPr>
                        <a:solidFill>
                          <a:srgbClr val="BF9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984E9C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href</a:t>
                      </a:r>
                      <a:r>
                        <a:rPr lang="en-GB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en-GB">
                          <a:solidFill>
                            <a:srgbClr val="BF900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"contact.html"</a:t>
                      </a:r>
                      <a:endParaRPr>
                        <a:solidFill>
                          <a:srgbClr val="BF9000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600" y="3106925"/>
            <a:ext cx="431100" cy="4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75" y="3945450"/>
            <a:ext cx="456150" cy="4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600" y="2220150"/>
            <a:ext cx="431100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6;p35">
            <a:extLst>
              <a:ext uri="{FF2B5EF4-FFF2-40B4-BE49-F238E27FC236}">
                <a16:creationId xmlns:a16="http://schemas.microsoft.com/office/drawing/2014/main" id="{FD681261-542C-DDC6-540A-A9DC28114FCD}"/>
              </a:ext>
            </a:extLst>
          </p:cNvPr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12</a:t>
            </a:fld>
            <a:endParaRPr sz="1000" b="1" dirty="0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Styling Hyperlinks with CSS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66" name="Google Shape;266;p3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68" name="Google Shape;268;p39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0" name="Google Shape;270;p39"/>
          <p:cNvSpPr txBox="1"/>
          <p:nvPr/>
        </p:nvSpPr>
        <p:spPr>
          <a:xfrm>
            <a:off x="4176650" y="1210125"/>
            <a:ext cx="41043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To style all links we will use a basic selector, as you can see on the left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625" y="1210113"/>
            <a:ext cx="3419475" cy="2562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72" name="Google Shape;272;p39"/>
          <p:cNvGrpSpPr/>
          <p:nvPr/>
        </p:nvGrpSpPr>
        <p:grpSpPr>
          <a:xfrm>
            <a:off x="5057747" y="2060024"/>
            <a:ext cx="2342113" cy="2623640"/>
            <a:chOff x="6173075" y="716158"/>
            <a:chExt cx="2670291" cy="2960217"/>
          </a:xfrm>
        </p:grpSpPr>
        <p:pic>
          <p:nvPicPr>
            <p:cNvPr id="273" name="Google Shape;273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173075" y="1237975"/>
              <a:ext cx="2659225" cy="243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3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2700000">
              <a:off x="7403275" y="847650"/>
              <a:ext cx="634900" cy="634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39"/>
            <p:cNvSpPr txBox="1"/>
            <p:nvPr/>
          </p:nvSpPr>
          <p:spPr>
            <a:xfrm>
              <a:off x="6431237" y="1467488"/>
              <a:ext cx="21429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b="1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Selectors</a:t>
              </a:r>
              <a:endParaRPr b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39"/>
            <p:cNvSpPr txBox="1"/>
            <p:nvPr/>
          </p:nvSpPr>
          <p:spPr>
            <a:xfrm>
              <a:off x="6184166" y="1861088"/>
              <a:ext cx="2659200" cy="13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92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000"/>
                <a:buFont typeface="Roboto"/>
                <a:buChar char="●"/>
              </a:pPr>
              <a:r>
                <a:rPr lang="en-GB" sz="1000" dirty="0">
                  <a:solidFill>
                    <a:srgbClr val="595959"/>
                  </a:solidFill>
                  <a:latin typeface="Roboto"/>
                  <a:ea typeface="Roboto"/>
                  <a:cs typeface="Roboto"/>
                  <a:sym typeface="Roboto"/>
                </a:rPr>
                <a:t>We could use an ID selector to style one hyperlink, or a class selector to style a group of them</a:t>
              </a:r>
              <a:endParaRPr sz="10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Styling Hyperlinks with CSS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86" name="Google Shape;286;p40"/>
          <p:cNvSpPr txBox="1"/>
          <p:nvPr/>
        </p:nvSpPr>
        <p:spPr>
          <a:xfrm>
            <a:off x="4440250" y="1210125"/>
            <a:ext cx="41043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This will change the hyperlink to red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a:hover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This will change the hyperlink to blue, and underline it, when we hover over it with our mouse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7" name="Google Shape;287;p40"/>
          <p:cNvPicPr preferRelativeResize="0"/>
          <p:nvPr/>
        </p:nvPicPr>
        <p:blipFill rotWithShape="1">
          <a:blip r:embed="rId3">
            <a:alphaModFix/>
          </a:blip>
          <a:srcRect l="56751" t="31605" r="29435" b="59251"/>
          <a:stretch/>
        </p:blipFill>
        <p:spPr>
          <a:xfrm>
            <a:off x="5021125" y="4195475"/>
            <a:ext cx="2421427" cy="534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8" name="Google Shape;28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900" y="4195479"/>
            <a:ext cx="2421425" cy="534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9" name="Google Shape;289;p40"/>
          <p:cNvSpPr/>
          <p:nvPr/>
        </p:nvSpPr>
        <p:spPr>
          <a:xfrm>
            <a:off x="3605025" y="4381538"/>
            <a:ext cx="1100400" cy="162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6925" y="4617625"/>
            <a:ext cx="233475" cy="2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3861" y="2947000"/>
            <a:ext cx="677100" cy="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/>
          <p:nvPr/>
        </p:nvSpPr>
        <p:spPr>
          <a:xfrm>
            <a:off x="5840950" y="2977750"/>
            <a:ext cx="237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You can add "</a:t>
            </a:r>
            <a:r>
              <a:rPr lang="en-GB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:hover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" to any element in CSS.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625" y="1210113"/>
            <a:ext cx="3419475" cy="2562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4" name="Google Shape;294;p40"/>
          <p:cNvSpPr/>
          <p:nvPr/>
        </p:nvSpPr>
        <p:spPr>
          <a:xfrm>
            <a:off x="763350" y="1295738"/>
            <a:ext cx="261300" cy="20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0"/>
          <p:cNvSpPr/>
          <p:nvPr/>
        </p:nvSpPr>
        <p:spPr>
          <a:xfrm>
            <a:off x="763350" y="2635100"/>
            <a:ext cx="884700" cy="20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Styling Hyperlinks with CSS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4440250" y="1210125"/>
            <a:ext cx="41043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Mono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This will change the colour of the specified element.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text-decoration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This adds special effects to the specified element. Values include: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Roboto Mono"/>
              <a:buChar char="○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underline</a:t>
            </a:r>
            <a:endParaRPr sz="16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Roboto Mono"/>
              <a:buChar char="○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overline</a:t>
            </a:r>
            <a:endParaRPr sz="16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Roboto Mono"/>
              <a:buChar char="○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line-through</a:t>
            </a:r>
            <a:endParaRPr sz="16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600"/>
              <a:buFont typeface="Roboto Mono"/>
              <a:buChar char="○"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16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6925" y="4617625"/>
            <a:ext cx="233475" cy="2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25" y="1210113"/>
            <a:ext cx="3419475" cy="2562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Google Shape;308;p41"/>
          <p:cNvSpPr/>
          <p:nvPr/>
        </p:nvSpPr>
        <p:spPr>
          <a:xfrm>
            <a:off x="1001225" y="1514354"/>
            <a:ext cx="696000" cy="26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1"/>
          <p:cNvSpPr/>
          <p:nvPr/>
        </p:nvSpPr>
        <p:spPr>
          <a:xfrm>
            <a:off x="1001225" y="1806775"/>
            <a:ext cx="1815000" cy="266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New Pages in Repl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15" name="Google Shape;315;p42"/>
          <p:cNvSpPr txBox="1">
            <a:spLocks noGrp="1"/>
          </p:cNvSpPr>
          <p:nvPr>
            <p:ph type="body" idx="1"/>
          </p:nvPr>
        </p:nvSpPr>
        <p:spPr>
          <a:xfrm>
            <a:off x="540300" y="1152475"/>
            <a:ext cx="43413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 create a new page in repl: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Click on the "Add file" icon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Name the file and give it an extension of "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.html</a:t>
            </a:r>
            <a:r>
              <a:rPr lang="en-GB" sz="1600"/>
              <a:t>" (eg. "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about.html</a:t>
            </a:r>
            <a:r>
              <a:rPr lang="en-GB" sz="1600"/>
              <a:t>")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 hyperlink using relative URL: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For the exercise on the next page, you will call this page "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about.html</a:t>
            </a:r>
            <a:r>
              <a:rPr lang="en-GB" sz="1600"/>
              <a:t>", and use the line of code above.</a:t>
            </a:r>
            <a:endParaRPr sz="1600"/>
          </a:p>
        </p:txBody>
      </p:sp>
      <p:sp>
        <p:nvSpPr>
          <p:cNvPr id="316" name="Google Shape;316;p4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18" name="Google Shape;318;p42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320" name="Google Shape;3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7250" y="1237450"/>
            <a:ext cx="3124227" cy="28729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1" name="Google Shape;321;p42"/>
          <p:cNvSpPr/>
          <p:nvPr/>
        </p:nvSpPr>
        <p:spPr>
          <a:xfrm>
            <a:off x="6512625" y="252275"/>
            <a:ext cx="672600" cy="13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2"/>
          <p:cNvSpPr/>
          <p:nvPr/>
        </p:nvSpPr>
        <p:spPr>
          <a:xfrm>
            <a:off x="6718275" y="1650406"/>
            <a:ext cx="352800" cy="302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3" name="Google Shape;3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88" y="2836175"/>
            <a:ext cx="3362325" cy="295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/>
        </p:nvSpPr>
        <p:spPr>
          <a:xfrm>
            <a:off x="5315850" y="1271000"/>
            <a:ext cx="32796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You don't have to link to another webpage, you can use links within web pages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can be done by changing 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attribute of 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&lt;a&gt;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tag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Links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1" name="Google Shape;341;p4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43" name="Google Shape;343;p44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45" name="Google Shape;345;p44"/>
          <p:cNvSpPr txBox="1"/>
          <p:nvPr/>
        </p:nvSpPr>
        <p:spPr>
          <a:xfrm>
            <a:off x="254225" y="1271000"/>
            <a:ext cx="4790700" cy="3309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984E9C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>
                <a:solidFill>
                  <a:srgbClr val="AC9037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"#help"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Jump to help section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984E9C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>
                <a:solidFill>
                  <a:srgbClr val="AC9037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"contacts"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How to cook curry: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984E9C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>
                <a:solidFill>
                  <a:srgbClr val="AC9037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"help"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Need help?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Phone us anytime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>
                <a:solidFill>
                  <a:srgbClr val="4D7FE2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>
                <a:solidFill>
                  <a:srgbClr val="1F217D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>
              <a:solidFill>
                <a:srgbClr val="1F217D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/>
        </p:nvSpPr>
        <p:spPr>
          <a:xfrm>
            <a:off x="254225" y="1271000"/>
            <a:ext cx="4790700" cy="3309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 err="1">
                <a:solidFill>
                  <a:srgbClr val="984E9C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dirty="0">
                <a:solidFill>
                  <a:srgbClr val="AC9037"/>
                </a:solidFill>
                <a:latin typeface="Roboto Mono"/>
                <a:ea typeface="Roboto Mono"/>
                <a:cs typeface="Roboto Mono"/>
                <a:sym typeface="Roboto Mono"/>
              </a:rPr>
              <a:t>"#help"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Jump to help section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984E9C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dirty="0">
                <a:solidFill>
                  <a:srgbClr val="AC9037"/>
                </a:solidFill>
                <a:latin typeface="Roboto Mono"/>
                <a:ea typeface="Roboto Mono"/>
                <a:cs typeface="Roboto Mono"/>
                <a:sym typeface="Roboto Mono"/>
              </a:rPr>
              <a:t>"contacts"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How to cook curry: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Lots of information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 ...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984E9C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 dirty="0">
                <a:solidFill>
                  <a:srgbClr val="AC9037"/>
                </a:solidFill>
                <a:latin typeface="Roboto Mono"/>
                <a:ea typeface="Roboto Mono"/>
                <a:cs typeface="Roboto Mono"/>
                <a:sym typeface="Roboto Mono"/>
              </a:rPr>
              <a:t>"help"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Need help?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Phone us anytime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en-GB" dirty="0">
                <a:solidFill>
                  <a:srgbClr val="4D7FE2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dirty="0">
              <a:solidFill>
                <a:srgbClr val="1F217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45"/>
          <p:cNvSpPr txBox="1"/>
          <p:nvPr/>
        </p:nvSpPr>
        <p:spPr>
          <a:xfrm>
            <a:off x="5307850" y="1271000"/>
            <a:ext cx="3280500" cy="24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If 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sz="1600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attribute begins with a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it represents an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within the page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type of link is also called anchor text (a kind of hypertext)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Clicking the text of this hyperlink will make the web page jump to the element with that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Links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54" name="Google Shape;354;p45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56" name="Google Shape;356;p45"/>
          <p:cNvSpPr/>
          <p:nvPr/>
        </p:nvSpPr>
        <p:spPr>
          <a:xfrm>
            <a:off x="698817" y="1428464"/>
            <a:ext cx="1304400" cy="234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5"/>
          <p:cNvSpPr/>
          <p:nvPr/>
        </p:nvSpPr>
        <p:spPr>
          <a:xfrm>
            <a:off x="806150" y="3991991"/>
            <a:ext cx="1035300" cy="234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/>
        </p:nvSpPr>
        <p:spPr>
          <a:xfrm>
            <a:off x="5298400" y="1270800"/>
            <a:ext cx="29004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code creates a web page where clicking "Jump to help section" would scroll the page down to the heading "Need help?"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Internal Links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65" name="Google Shape;365;p4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19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grpSp>
        <p:nvGrpSpPr>
          <p:cNvPr id="369" name="Google Shape;369;p46"/>
          <p:cNvGrpSpPr/>
          <p:nvPr/>
        </p:nvGrpSpPr>
        <p:grpSpPr>
          <a:xfrm>
            <a:off x="255600" y="1270800"/>
            <a:ext cx="4790700" cy="3309300"/>
            <a:chOff x="255600" y="1270800"/>
            <a:chExt cx="4790700" cy="3309300"/>
          </a:xfrm>
        </p:grpSpPr>
        <p:sp>
          <p:nvSpPr>
            <p:cNvPr id="370" name="Google Shape;370;p46"/>
            <p:cNvSpPr txBox="1"/>
            <p:nvPr/>
          </p:nvSpPr>
          <p:spPr>
            <a:xfrm>
              <a:off x="255600" y="1270800"/>
              <a:ext cx="4790700" cy="33093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</a:t>
              </a: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 err="1">
                  <a:solidFill>
                    <a:srgbClr val="984E9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href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</a:t>
              </a:r>
              <a:r>
                <a:rPr lang="en-GB" dirty="0">
                  <a:solidFill>
                    <a:srgbClr val="AC903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"#help"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Jump to help section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h1</a:t>
              </a: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984E9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id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</a:t>
              </a:r>
              <a:r>
                <a:rPr lang="en-GB" dirty="0">
                  <a:solidFill>
                    <a:srgbClr val="AC903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"contacts"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How to cook curry: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h1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Lots of information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Lots of information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Lots of information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Lots of information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Lots of information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...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h1</a:t>
              </a: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984E9C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id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</a:t>
              </a:r>
              <a:r>
                <a:rPr lang="en-GB" dirty="0">
                  <a:solidFill>
                    <a:srgbClr val="AC903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"help"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Need help?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h1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r>
                <a:rPr lang="en-GB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Phone us anytime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&lt;/</a:t>
              </a:r>
              <a:r>
                <a:rPr lang="en-GB" dirty="0">
                  <a:solidFill>
                    <a:srgbClr val="4D7FE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</a:t>
              </a:r>
              <a:r>
                <a:rPr lang="en-GB" dirty="0">
                  <a:solidFill>
                    <a:srgbClr val="1F217D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&gt;</a:t>
              </a:r>
              <a:endParaRPr dirty="0">
                <a:solidFill>
                  <a:srgbClr val="1F217D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2155567" y="1423389"/>
              <a:ext cx="2145600" cy="234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1925916" y="3975422"/>
              <a:ext cx="1107600" cy="2346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colour is the triplet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rgb(255, 0, 0)</a:t>
            </a:r>
            <a:r>
              <a:rPr lang="en-GB" sz="1600"/>
              <a:t>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colour is the triplet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rgb(210, 210, 210)</a:t>
            </a:r>
            <a:r>
              <a:rPr lang="en-GB" sz="1600"/>
              <a:t>?</a:t>
            </a:r>
            <a:endParaRPr sz="1600"/>
          </a:p>
        </p:txBody>
      </p:sp>
      <p:sp>
        <p:nvSpPr>
          <p:cNvPr id="116" name="Google Shape;116;p2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05.01 - My Favourite Websites</a:t>
            </a:r>
            <a:endParaRPr/>
          </a:p>
        </p:txBody>
      </p:sp>
      <p:sp>
        <p:nvSpPr>
          <p:cNvPr id="329" name="Google Shape;329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task is to create a website with links to 3 of your favourite websites. You should also create an "about this page" web page as part of your website. Then, add some CSS code to style the web page. 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31" name="Google Shape;331;p43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33" name="Google Shape;333;p43"/>
          <p:cNvSpPr txBox="1"/>
          <p:nvPr/>
        </p:nvSpPr>
        <p:spPr>
          <a:xfrm>
            <a:off x="380850" y="4162025"/>
            <a:ext cx="8451450" cy="94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Complete </a:t>
            </a:r>
            <a:r>
              <a:rPr lang="en-GB" sz="1800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Repl.it</a:t>
            </a: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Activity:</a:t>
            </a:r>
            <a:br>
              <a:rPr lang="en-GB" sz="18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05.01 - My Favourite Websites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4" name="Google Shape;33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0101" y="2282075"/>
            <a:ext cx="3003800" cy="18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05.02 - Australian Rules Football</a:t>
            </a:r>
            <a:endParaRPr/>
          </a:p>
        </p:txBody>
      </p:sp>
      <p:sp>
        <p:nvSpPr>
          <p:cNvPr id="378" name="Google Shape;37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Give this activity a go, let's make it easier to navigate the page: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80" name="Google Shape;380;p47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382" name="Google Shape;38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238" y="1653775"/>
            <a:ext cx="2813531" cy="2508249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7"/>
          <p:cNvSpPr txBox="1"/>
          <p:nvPr/>
        </p:nvSpPr>
        <p:spPr>
          <a:xfrm>
            <a:off x="380850" y="4162025"/>
            <a:ext cx="8317476" cy="94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Complete </a:t>
            </a:r>
            <a:r>
              <a:rPr lang="en-GB" sz="1800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Repl.it</a:t>
            </a: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Activity:</a:t>
            </a:r>
            <a:br>
              <a:rPr lang="en-GB" sz="18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05.02 - Australian Rules Football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56950"/>
            <a:ext cx="8839202" cy="7211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9" name="Google Shape;389;p48"/>
          <p:cNvSpPr txBox="1"/>
          <p:nvPr/>
        </p:nvSpPr>
        <p:spPr>
          <a:xfrm>
            <a:off x="311700" y="1647800"/>
            <a:ext cx="85206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Navbars, short for navigation bars, are important for every website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They allow the user to quickly navigate a website, which typically contains lots of information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are going to learn how to create our own!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Navbars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391" name="Google Shape;391;p48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393" name="Google Shape;393;p48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22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395" name="Google Shape;39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199" cy="36319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56950"/>
            <a:ext cx="8839202" cy="7211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1" name="Google Shape;401;p49"/>
          <p:cNvSpPr txBox="1"/>
          <p:nvPr/>
        </p:nvSpPr>
        <p:spPr>
          <a:xfrm>
            <a:off x="311700" y="1876400"/>
            <a:ext cx="85206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company logo is usually a hyperlink to the home page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Navbars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03" name="Google Shape;403;p4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05" name="Google Shape;405;p49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407" name="Google Shape;40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199" cy="36319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8" name="Google Shape;408;p49"/>
          <p:cNvSpPr/>
          <p:nvPr/>
        </p:nvSpPr>
        <p:spPr>
          <a:xfrm>
            <a:off x="218425" y="1234425"/>
            <a:ext cx="929100" cy="234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9"/>
          <p:cNvSpPr/>
          <p:nvPr/>
        </p:nvSpPr>
        <p:spPr>
          <a:xfrm>
            <a:off x="218425" y="3508400"/>
            <a:ext cx="818100" cy="630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56950"/>
            <a:ext cx="8839202" cy="7211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5" name="Google Shape;415;p50"/>
          <p:cNvSpPr txBox="1"/>
          <p:nvPr/>
        </p:nvSpPr>
        <p:spPr>
          <a:xfrm>
            <a:off x="311700" y="1876400"/>
            <a:ext cx="8520600" cy="23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remaining options could link to whatever you like!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These typically refer to other pages on the same website.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Navbars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17" name="Google Shape;417;p5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19" name="Google Shape;419;p50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421" name="Google Shape;42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199" cy="36319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2" name="Google Shape;422;p50"/>
          <p:cNvSpPr/>
          <p:nvPr/>
        </p:nvSpPr>
        <p:spPr>
          <a:xfrm>
            <a:off x="2809225" y="1234425"/>
            <a:ext cx="4605300" cy="234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0"/>
          <p:cNvSpPr/>
          <p:nvPr/>
        </p:nvSpPr>
        <p:spPr>
          <a:xfrm>
            <a:off x="3272850" y="3654475"/>
            <a:ext cx="4395000" cy="363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Navbars - your final activity, let's make our own!</a:t>
            </a:r>
            <a:endParaRPr/>
          </a:p>
        </p:txBody>
      </p:sp>
      <p:pic>
        <p:nvPicPr>
          <p:cNvPr id="429" name="Google Shape;4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62225"/>
            <a:ext cx="6937375" cy="38209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0" name="Google Shape;43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795" y="1630070"/>
            <a:ext cx="1880925" cy="26166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1" name="Google Shape;431;p51"/>
          <p:cNvSpPr/>
          <p:nvPr/>
        </p:nvSpPr>
        <p:spPr>
          <a:xfrm>
            <a:off x="577650" y="1376875"/>
            <a:ext cx="989100" cy="139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2" name="Google Shape;432;p51"/>
          <p:cNvCxnSpPr/>
          <p:nvPr/>
        </p:nvCxnSpPr>
        <p:spPr>
          <a:xfrm>
            <a:off x="1566800" y="1376875"/>
            <a:ext cx="1827900" cy="253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51"/>
          <p:cNvCxnSpPr/>
          <p:nvPr/>
        </p:nvCxnSpPr>
        <p:spPr>
          <a:xfrm>
            <a:off x="1559900" y="2769475"/>
            <a:ext cx="1827000" cy="1487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51"/>
          <p:cNvSpPr txBox="1"/>
          <p:nvPr/>
        </p:nvSpPr>
        <p:spPr>
          <a:xfrm>
            <a:off x="6251300" y="2184000"/>
            <a:ext cx="2278500" cy="431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Look at all these files!</a:t>
            </a:r>
            <a:endParaRPr sz="16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51"/>
          <p:cNvSpPr/>
          <p:nvPr/>
        </p:nvSpPr>
        <p:spPr>
          <a:xfrm rot="5400000">
            <a:off x="5590963" y="1987950"/>
            <a:ext cx="338100" cy="823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1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Navbars - your final activity, let's make our own!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2"/>
          <p:cNvSpPr txBox="1"/>
          <p:nvPr/>
        </p:nvSpPr>
        <p:spPr>
          <a:xfrm>
            <a:off x="5135638" y="1753875"/>
            <a:ext cx="1914900" cy="141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nav.html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contains all the code we need to edit to make our navbar work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52"/>
          <p:cNvSpPr/>
          <p:nvPr/>
        </p:nvSpPr>
        <p:spPr>
          <a:xfrm rot="5400000">
            <a:off x="4478775" y="2050275"/>
            <a:ext cx="338100" cy="823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6" name="Google Shape;4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463" y="1370521"/>
            <a:ext cx="2066575" cy="2791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8" name="Google Shape;448;p52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Navbars - your final activity, let's make our own!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3"/>
          <p:cNvSpPr txBox="1"/>
          <p:nvPr/>
        </p:nvSpPr>
        <p:spPr>
          <a:xfrm>
            <a:off x="311700" y="1617450"/>
            <a:ext cx="3822000" cy="190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By replacing the </a:t>
            </a:r>
            <a:r>
              <a:rPr lang="en-GB" sz="1600">
                <a:solidFill>
                  <a:srgbClr val="BF9000"/>
                </a:solidFill>
                <a:latin typeface="Roboto Mono"/>
                <a:ea typeface="Roboto Mono"/>
                <a:cs typeface="Roboto Mono"/>
                <a:sym typeface="Roboto Mono"/>
              </a:rPr>
              <a:t>"______"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with a </a:t>
            </a:r>
            <a:r>
              <a:rPr lang="en-GB" sz="1600" b="1">
                <a:solidFill>
                  <a:srgbClr val="980000"/>
                </a:solidFill>
                <a:latin typeface="Roboto"/>
                <a:ea typeface="Roboto"/>
                <a:cs typeface="Roboto"/>
                <a:sym typeface="Roboto"/>
              </a:rPr>
              <a:t>relative link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we can hyperlink all our web pages together.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 sure that the link you put in is exactly the same as the file name you wish to load! (e.g.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cycling.html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 b="1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6" name="Google Shape;4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250" y="1729425"/>
            <a:ext cx="3822003" cy="16846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57" name="Google Shape;457;p53"/>
          <p:cNvSpPr/>
          <p:nvPr/>
        </p:nvSpPr>
        <p:spPr>
          <a:xfrm rot="-5400000" flipH="1">
            <a:off x="4562051" y="1885175"/>
            <a:ext cx="338100" cy="757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53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Remember - Creating New Pages in Repl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66" name="Google Shape;466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41300" cy="30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 create a new page in repl: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Click on the "Add file" icon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/>
              <a:t>Name the file and give it an extension of "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.html</a:t>
            </a:r>
            <a:r>
              <a:rPr lang="en-GB" sz="1600"/>
              <a:t>" (eg. "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about.html</a:t>
            </a:r>
            <a:r>
              <a:rPr lang="en-GB" sz="1600"/>
              <a:t>")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 hyperlink using relative URL: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67" name="Google Shape;467;p54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69" name="Google Shape;469;p54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471" name="Google Shape;4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850" y="1237450"/>
            <a:ext cx="3124227" cy="28729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2" name="Google Shape;472;p54"/>
          <p:cNvSpPr/>
          <p:nvPr/>
        </p:nvSpPr>
        <p:spPr>
          <a:xfrm>
            <a:off x="6741225" y="252275"/>
            <a:ext cx="672600" cy="1303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54"/>
          <p:cNvSpPr/>
          <p:nvPr/>
        </p:nvSpPr>
        <p:spPr>
          <a:xfrm>
            <a:off x="6946875" y="1650406"/>
            <a:ext cx="352800" cy="302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4" name="Google Shape;47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188" y="2836175"/>
            <a:ext cx="3362325" cy="295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Activity 05.03 - Navigation Bars</a:t>
            </a:r>
            <a:endParaRPr/>
          </a:p>
        </p:txBody>
      </p:sp>
      <p:sp>
        <p:nvSpPr>
          <p:cNvPr id="481" name="Google Shape;481;p55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29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83" name="Google Shape;483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last activity will help you get used to making and using navbars.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84" name="Google Shape;484;p55"/>
          <p:cNvSpPr txBox="1"/>
          <p:nvPr/>
        </p:nvSpPr>
        <p:spPr>
          <a:xfrm>
            <a:off x="380850" y="4162025"/>
            <a:ext cx="8451450" cy="94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Complete </a:t>
            </a:r>
            <a:r>
              <a:rPr lang="en-GB" sz="1800" dirty="0" err="1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Repl.it</a:t>
            </a:r>
            <a:r>
              <a:rPr lang="en-GB" sz="1800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 Activity:</a:t>
            </a:r>
            <a:br>
              <a:rPr lang="en-GB" sz="1800" dirty="0">
                <a:latin typeface="Roboto"/>
                <a:ea typeface="Roboto"/>
                <a:cs typeface="Roboto"/>
                <a:sym typeface="Roboto"/>
              </a:rPr>
            </a:br>
            <a:r>
              <a:rPr lang="en-GB" sz="1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05.03 - Navbars</a:t>
            </a:r>
            <a:endParaRPr sz="18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5" name="Google Shape;48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387" y="1653775"/>
            <a:ext cx="3783239" cy="235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Previously, on CS in Schools...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8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colour is the hex triplet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#00FF00</a:t>
            </a:r>
            <a:r>
              <a:rPr lang="en-GB" sz="1600"/>
              <a:t>?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What colour is the hex triplet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#FFFFFF</a:t>
            </a:r>
            <a:r>
              <a:rPr lang="en-GB" sz="1600"/>
              <a:t>?</a:t>
            </a:r>
            <a:endParaRPr sz="1600"/>
          </a:p>
        </p:txBody>
      </p:sp>
      <p:sp>
        <p:nvSpPr>
          <p:cNvPr id="129" name="Google Shape;129;p2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491" name="Google Shape;49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Links can be external or internal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sz="1600"/>
              <a:t> attribute specifies a URL for external links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sz="1600"/>
              <a:t> attribute specified an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 sz="1600"/>
              <a:t> (with a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#</a:t>
            </a:r>
            <a:r>
              <a:rPr lang="en-GB" sz="1600"/>
              <a:t> in front) for internal links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Navbars are useful for easy navigation through a website</a:t>
            </a:r>
            <a:endParaRPr sz="160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492" name="Google Shape;492;p56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494" name="Google Shape;494;p56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30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"/>
          <p:cNvSpPr/>
          <p:nvPr/>
        </p:nvSpPr>
        <p:spPr>
          <a:xfrm rot="-5400000" flipH="1">
            <a:off x="4955688" y="961013"/>
            <a:ext cx="5149325" cy="3227300"/>
          </a:xfrm>
          <a:prstGeom prst="flowChartManualInpu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License Information</a:t>
            </a:r>
            <a:endParaRPr/>
          </a:p>
        </p:txBody>
      </p:sp>
      <p:sp>
        <p:nvSpPr>
          <p:cNvPr id="502" name="Google Shape;50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90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/>
              <a:t>These </a:t>
            </a:r>
            <a:r>
              <a:rPr lang="en-GB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 in Schools</a:t>
            </a:r>
            <a:r>
              <a:rPr lang="en-GB" sz="1200"/>
              <a:t> lessons plans, worksheets, and other materials were created by Jeff Plumb and have been modified by the team at CS in Schools. They are licensed under a </a:t>
            </a:r>
            <a:r>
              <a:rPr lang="en-GB" sz="12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GB" sz="1200"/>
              <a:t>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000"/>
          </a:p>
        </p:txBody>
      </p:sp>
      <p:sp>
        <p:nvSpPr>
          <p:cNvPr id="503" name="Google Shape;503;p57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505" name="Google Shape;505;p57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31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Worksheet - Debugging</a:t>
            </a:r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created a web page with at least 10 errors! Your task is to try and find as many as you can and fix them. Good luck!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4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311700" y="4226450"/>
            <a:ext cx="8382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Try this </a:t>
            </a:r>
            <a:r>
              <a:rPr lang="en-GB" sz="16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worksheet</a:t>
            </a: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first, or if you’re feeling confident, jump straight into the </a:t>
            </a:r>
            <a:r>
              <a:rPr lang="en-GB" sz="16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code</a:t>
            </a:r>
            <a:r>
              <a:rPr lang="en-GB" sz="16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6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1387" y="1889700"/>
            <a:ext cx="4722925" cy="233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objectives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2" name="Google Shape;15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7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By the end of this lesson, you should be able to: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Analyse the use of links in popular web pages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Understand and use the two types of hyperlinks (external and internal) 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Create hyperlinks in a HTML document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Style hyperlinks using CSS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Implement a navbar using HTML code</a:t>
            </a:r>
            <a:endParaRPr sz="1600"/>
          </a:p>
        </p:txBody>
      </p:sp>
      <p:sp>
        <p:nvSpPr>
          <p:cNvPr id="153" name="Google Shape;153;p29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75" y="1211325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3925" y="1939388"/>
            <a:ext cx="988525" cy="9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0875" y="2676187"/>
            <a:ext cx="988525" cy="9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5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HTML - </a:t>
            </a:r>
            <a:r>
              <a:rPr lang="en-GB" u="sng"/>
              <a:t>H</a:t>
            </a:r>
            <a:r>
              <a:rPr lang="en-GB"/>
              <a:t>yper</a:t>
            </a:r>
            <a:r>
              <a:rPr lang="en-GB" u="sng"/>
              <a:t>T</a:t>
            </a:r>
            <a:r>
              <a:rPr lang="en-GB"/>
              <a:t>ext </a:t>
            </a:r>
            <a:r>
              <a:rPr lang="en-GB" u="sng"/>
              <a:t>M</a:t>
            </a:r>
            <a:r>
              <a:rPr lang="en-GB"/>
              <a:t>arkup </a:t>
            </a:r>
            <a:r>
              <a:rPr lang="en-GB" u="sng"/>
              <a:t>L</a:t>
            </a:r>
            <a:r>
              <a:rPr lang="en-GB"/>
              <a:t>anguage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7300" cy="2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rgbClr val="980000"/>
                </a:solidFill>
                <a:highlight>
                  <a:srgbClr val="FFFF00"/>
                </a:highlight>
              </a:rPr>
              <a:t>Hypertext</a:t>
            </a:r>
            <a:r>
              <a:rPr lang="en-GB" sz="2200" b="1">
                <a:solidFill>
                  <a:srgbClr val="980000"/>
                </a:solidFill>
                <a:highlight>
                  <a:schemeClr val="lt1"/>
                </a:highlight>
              </a:rPr>
              <a:t> Markup Language</a:t>
            </a:r>
            <a:endParaRPr sz="2200" b="1">
              <a:solidFill>
                <a:srgbClr val="980000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Hypertext is a phrase invented in the 1960's to mean text that is connected to other text that the reader can immediately jump to.</a:t>
            </a: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In </a:t>
            </a:r>
            <a:r>
              <a:rPr lang="en-GB" sz="1600" b="1"/>
              <a:t>Hypertext </a:t>
            </a:r>
            <a:r>
              <a:rPr lang="en-GB" sz="1600"/>
              <a:t>Markup Language we use a </a:t>
            </a:r>
            <a:r>
              <a:rPr lang="en-GB" sz="1600" b="1"/>
              <a:t>hyperlink </a:t>
            </a:r>
            <a:r>
              <a:rPr lang="en-GB" sz="1600"/>
              <a:t>(now usually called a link) to connect web pages.</a:t>
            </a:r>
            <a:endParaRPr sz="1600"/>
          </a:p>
        </p:txBody>
      </p:sp>
      <p:sp>
        <p:nvSpPr>
          <p:cNvPr id="166" name="Google Shape;166;p30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6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- </a:t>
            </a:r>
            <a:r>
              <a:rPr lang="en-GB" u="sng"/>
              <a:t>H</a:t>
            </a:r>
            <a:r>
              <a:rPr lang="en-GB"/>
              <a:t>yper</a:t>
            </a:r>
            <a:r>
              <a:rPr lang="en-GB" u="sng"/>
              <a:t>T</a:t>
            </a:r>
            <a:r>
              <a:rPr lang="en-GB"/>
              <a:t>ext </a:t>
            </a:r>
            <a:r>
              <a:rPr lang="en-GB" u="sng"/>
              <a:t>M</a:t>
            </a:r>
            <a:r>
              <a:rPr lang="en-GB"/>
              <a:t>arkup </a:t>
            </a:r>
            <a:r>
              <a:rPr lang="en-GB" u="sng"/>
              <a:t>L</a:t>
            </a:r>
            <a:r>
              <a:rPr lang="en-GB"/>
              <a:t>anguage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17300" cy="2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 b="1">
                <a:solidFill>
                  <a:srgbClr val="980000"/>
                </a:solidFill>
              </a:rPr>
              <a:t>Hypertext </a:t>
            </a:r>
            <a:r>
              <a:rPr lang="en-GB" sz="2200" b="1">
                <a:solidFill>
                  <a:srgbClr val="980000"/>
                </a:solidFill>
                <a:highlight>
                  <a:srgbClr val="FFFF00"/>
                </a:highlight>
              </a:rPr>
              <a:t>Markup Language</a:t>
            </a:r>
            <a:endParaRPr sz="2200" b="1">
              <a:solidFill>
                <a:srgbClr val="980000"/>
              </a:solidFill>
              <a:highlight>
                <a:srgbClr val="FFFF00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 markup Language is a way of using tags to markup content</a:t>
            </a:r>
            <a:endParaRPr b="1"/>
          </a:p>
        </p:txBody>
      </p:sp>
      <p:sp>
        <p:nvSpPr>
          <p:cNvPr id="176" name="Google Shape;176;p31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7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38" y="1171525"/>
            <a:ext cx="5781525" cy="276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Hyperlinks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xfrm>
            <a:off x="311700" y="1601550"/>
            <a:ext cx="82173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To create a link using HTML, we use the opening anchor tag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&lt;a&gt;</a:t>
            </a:r>
            <a:r>
              <a:rPr lang="en-GB" sz="1600">
                <a:solidFill>
                  <a:srgbClr val="737373"/>
                </a:solidFill>
              </a:rPr>
              <a:t> </a:t>
            </a:r>
            <a:r>
              <a:rPr lang="en-GB" sz="1600"/>
              <a:t>and closing tag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sz="16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7" name="Google Shape;187;p32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8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1681250" y="1208688"/>
            <a:ext cx="261300" cy="20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2"/>
          <p:cNvSpPr/>
          <p:nvPr/>
        </p:nvSpPr>
        <p:spPr>
          <a:xfrm>
            <a:off x="6987250" y="1208700"/>
            <a:ext cx="443100" cy="20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38" y="1171525"/>
            <a:ext cx="5781525" cy="2762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Hyperlinks</a:t>
            </a:r>
            <a:endParaRPr>
              <a:solidFill>
                <a:srgbClr val="25326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311700" y="1601550"/>
            <a:ext cx="82173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The </a:t>
            </a:r>
            <a:r>
              <a:rPr lang="en-GB" sz="16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-GB" sz="1600" b="1">
                <a:solidFill>
                  <a:srgbClr val="980000"/>
                </a:solidFill>
              </a:rPr>
              <a:t> </a:t>
            </a:r>
            <a:r>
              <a:rPr lang="en-GB" sz="1600"/>
              <a:t>attribute contains the URL of the page to visit when the </a:t>
            </a:r>
            <a:r>
              <a:rPr lang="en-GB" sz="1600" b="1">
                <a:solidFill>
                  <a:srgbClr val="980000"/>
                </a:solidFill>
              </a:rPr>
              <a:t>hypertext</a:t>
            </a:r>
            <a:r>
              <a:rPr lang="en-GB" sz="1600"/>
              <a:t> is clicked.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-6215" y="0"/>
            <a:ext cx="9162000" cy="74400"/>
          </a:xfrm>
          <a:prstGeom prst="rect">
            <a:avLst/>
          </a:prstGeom>
          <a:solidFill>
            <a:srgbClr val="30DDA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0DDAE"/>
              </a:solidFill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8320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 b="1">
                <a:solidFill>
                  <a:srgbClr val="032F62"/>
                </a:solidFill>
                <a:latin typeface="Francois One"/>
                <a:ea typeface="Francois One"/>
                <a:cs typeface="Francois One"/>
                <a:sym typeface="Francois One"/>
              </a:rPr>
              <a:t>9</a:t>
            </a:fld>
            <a:endParaRPr sz="1000" b="1">
              <a:solidFill>
                <a:srgbClr val="032F62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2017825" y="1208700"/>
            <a:ext cx="3402600" cy="2019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1596</Words>
  <Application>Microsoft Macintosh PowerPoint</Application>
  <PresentationFormat>On-screen Show (16:9)</PresentationFormat>
  <Paragraphs>221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Francois One</vt:lpstr>
      <vt:lpstr>Roboto Mono</vt:lpstr>
      <vt:lpstr>Roboto</vt:lpstr>
      <vt:lpstr>Arial</vt:lpstr>
      <vt:lpstr>Simple Light</vt:lpstr>
      <vt:lpstr>Simple Light</vt:lpstr>
      <vt:lpstr>Lesson 5</vt:lpstr>
      <vt:lpstr>Previously, on CS in Schools...</vt:lpstr>
      <vt:lpstr>Previously, on CS in Schools...</vt:lpstr>
      <vt:lpstr>Worksheet - Debugging</vt:lpstr>
      <vt:lpstr>Learning objectives</vt:lpstr>
      <vt:lpstr>HTML - HyperText Markup Language</vt:lpstr>
      <vt:lpstr>HTML - HyperText Markup Language</vt:lpstr>
      <vt:lpstr>Hyperlinks</vt:lpstr>
      <vt:lpstr>Hyperlinks</vt:lpstr>
      <vt:lpstr>Hyperlinks</vt:lpstr>
      <vt:lpstr>Absolute vs Relative URLs</vt:lpstr>
      <vt:lpstr>Using Relative URLs</vt:lpstr>
      <vt:lpstr>Styling Hyperlinks with CSS</vt:lpstr>
      <vt:lpstr>Styling Hyperlinks with CSS</vt:lpstr>
      <vt:lpstr>Styling Hyperlinks with CSS</vt:lpstr>
      <vt:lpstr>Creating New Pages in Repl</vt:lpstr>
      <vt:lpstr>Internal Links</vt:lpstr>
      <vt:lpstr>Internal Links</vt:lpstr>
      <vt:lpstr>Internal Links</vt:lpstr>
      <vt:lpstr>Activity 05.01 - My Favourite Websites</vt:lpstr>
      <vt:lpstr>Activity 05.02 - Australian Rules Football</vt:lpstr>
      <vt:lpstr>Navbars</vt:lpstr>
      <vt:lpstr>Navbars</vt:lpstr>
      <vt:lpstr>Navbars</vt:lpstr>
      <vt:lpstr>Navbars - your final activity, let's make our own!</vt:lpstr>
      <vt:lpstr>Navbars - your final activity, let's make our own! </vt:lpstr>
      <vt:lpstr>Navbars - your final activity, let's make our own! </vt:lpstr>
      <vt:lpstr>Remember - Creating New Pages in Repl</vt:lpstr>
      <vt:lpstr>Activity 05.03 - Navigation Bars</vt:lpstr>
      <vt:lpstr>Summary</vt:lpstr>
      <vt:lpstr>License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cp:lastModifiedBy>DUARTE PROENÇA Ricardo</cp:lastModifiedBy>
  <cp:revision>6</cp:revision>
  <dcterms:modified xsi:type="dcterms:W3CDTF">2024-05-06T19:38:24Z</dcterms:modified>
</cp:coreProperties>
</file>