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Francois One" panose="02000503040000020004" pitchFamily="2" charset="77"/>
      <p:regular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41A38C-8466-495A-A262-93074D9E3928}">
  <a:tblStyle styleId="{7A41A38C-8466-495A-A262-93074D9E39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7c4045d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7c4045d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1652693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165269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1652693e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1652693e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1652693e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1652693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1652693e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1652693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1652693e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1652693e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1652693e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1652693e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7c4045d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7c4045d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341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1652693e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1652693e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1652693e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1652693e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1652693e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1652693e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f92d444d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f92d444d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Answers:</a:t>
            </a:r>
            <a:endParaRPr/>
          </a:p>
          <a:p>
            <a:pPr marL="457200" lvl="0" indent="-298450" algn="l" rtl="0">
              <a:spcBef>
                <a:spcPts val="0"/>
              </a:spcBef>
              <a:spcAft>
                <a:spcPts val="0"/>
              </a:spcAft>
              <a:buSzPts val="1100"/>
              <a:buChar char="-"/>
            </a:pPr>
            <a:r>
              <a:rPr lang="en-GB"/>
              <a:t>Absolute and relative</a:t>
            </a:r>
            <a:endParaRPr/>
          </a:p>
          <a:p>
            <a:pPr marL="457200" lvl="0" indent="-298450" algn="l" rtl="0">
              <a:spcBef>
                <a:spcPts val="0"/>
              </a:spcBef>
              <a:spcAft>
                <a:spcPts val="0"/>
              </a:spcAft>
              <a:buSzPts val="1100"/>
              <a:buChar char="-"/>
            </a:pPr>
            <a:r>
              <a:rPr lang="en-GB"/>
              <a:t>Internal and external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68de379f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68de379f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Simple layout, only one column, ensure buttons are large enough to be easily pressed. Important information at the top</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6cd49e6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6cd49e6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1652693e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1652693e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c58768317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c58768317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79755f64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79755f64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68de379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68de379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f92d44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f92d44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Answer:</a:t>
            </a:r>
            <a:endParaRPr/>
          </a:p>
          <a:p>
            <a:pPr marL="457200" lvl="0" indent="-298450" algn="l" rtl="0">
              <a:spcBef>
                <a:spcPts val="0"/>
              </a:spcBef>
              <a:spcAft>
                <a:spcPts val="0"/>
              </a:spcAft>
              <a:buSzPts val="1100"/>
              <a:buChar char="-"/>
            </a:pPr>
            <a:r>
              <a:rPr lang="en-GB"/>
              <a:t>Makes it easier for user to navigate webpage</a:t>
            </a:r>
            <a:endParaRPr/>
          </a:p>
          <a:p>
            <a:pPr marL="457200" lvl="0" indent="-298450" algn="l" rtl="0">
              <a:spcBef>
                <a:spcPts val="0"/>
              </a:spcBef>
              <a:spcAft>
                <a:spcPts val="0"/>
              </a:spcAft>
              <a:buSzPts val="1100"/>
              <a:buChar char="-"/>
            </a:pPr>
            <a:r>
              <a:rPr lang="en-GB"/>
              <a:t>more...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87c4045d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87c4045d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d49e6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d49e6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1652693e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1652693e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1652693e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1652693e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Colours for each type of lesson, links to directions to classroom, more information about each class, have the current day highlighted, have the current class highlighted based on the time of 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1652693e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1652693e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1652693e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1652693e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C2A4A"/>
        </a:solidFill>
        <a:effectLst/>
      </p:bgPr>
    </p:bg>
    <p:spTree>
      <p:nvGrpSpPr>
        <p:cNvPr id="1" name="Shape 54"/>
        <p:cNvGrpSpPr/>
        <p:nvPr/>
      </p:nvGrpSpPr>
      <p:grpSpPr>
        <a:xfrm>
          <a:off x="0" y="0"/>
          <a:ext cx="0" cy="0"/>
          <a:chOff x="0" y="0"/>
          <a:chExt cx="0" cy="0"/>
        </a:xfrm>
      </p:grpSpPr>
      <p:sp>
        <p:nvSpPr>
          <p:cNvPr id="55" name="Google Shape;55;p14"/>
          <p:cNvSpPr/>
          <p:nvPr/>
        </p:nvSpPr>
        <p:spPr>
          <a:xfrm rot="-5400000" flipH="1">
            <a:off x="4955688" y="961013"/>
            <a:ext cx="5149325" cy="322730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311700" y="528325"/>
            <a:ext cx="8520600" cy="104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Francois One"/>
              <a:buNone/>
              <a:defRPr sz="5200">
                <a:solidFill>
                  <a:srgbClr val="FFFFFF"/>
                </a:solidFill>
                <a:latin typeface="Francois One"/>
                <a:ea typeface="Francois One"/>
                <a:cs typeface="Francois One"/>
                <a:sym typeface="Francoi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1614925"/>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0DDAE"/>
              </a:buClr>
              <a:buSzPts val="2800"/>
              <a:buFont typeface="Francois One"/>
              <a:buNone/>
              <a:defRPr sz="2800">
                <a:solidFill>
                  <a:srgbClr val="30DDAE"/>
                </a:solidFill>
                <a:latin typeface="Francois One"/>
                <a:ea typeface="Francois One"/>
                <a:cs typeface="Francois One"/>
                <a:sym typeface="Francoi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5326F"/>
              </a:buClr>
              <a:buSzPts val="3600"/>
              <a:buFont typeface="Francois One"/>
              <a:buNone/>
              <a:defRPr sz="3600">
                <a:solidFill>
                  <a:srgbClr val="25326F"/>
                </a:solidFill>
                <a:latin typeface="Francois One"/>
                <a:ea typeface="Francois One"/>
                <a:cs typeface="Francois One"/>
                <a:sym typeface="Francoi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3" name="Google Shape;73;p1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326F"/>
              </a:buClr>
              <a:buSzPts val="2800"/>
              <a:buNone/>
              <a:defRPr>
                <a:solidFill>
                  <a:srgbClr val="25326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7" name="Google Shape;77;p1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1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5326F"/>
              </a:buClr>
              <a:buSzPts val="2800"/>
              <a:buFont typeface="Francois One"/>
              <a:buNone/>
              <a:defRPr sz="2800">
                <a:solidFill>
                  <a:srgbClr val="25326F"/>
                </a:solidFill>
                <a:latin typeface="Francois One"/>
                <a:ea typeface="Francois One"/>
                <a:cs typeface="Francois One"/>
                <a:sym typeface="Francois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hyperlink" Target="Assignment-Paper-Prototype.ppt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hyperlink" Target="Worksheet-06.04-Feedback.docx"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hyperlink" Target="https://www.flaticon.com/premium-icon/agile_2973223?term=method&amp;page=1&amp;position=12&amp;page=1&amp;position=12&amp;related_id=2973223&amp;origin=search" TargetMode="External"/><Relationship Id="rId13" Type="http://schemas.openxmlformats.org/officeDocument/2006/relationships/hyperlink" Target="https://www.flaticon.com/authors/flat-icons" TargetMode="External"/><Relationship Id="rId3" Type="http://schemas.openxmlformats.org/officeDocument/2006/relationships/hyperlink" Target="https://csinschools.com/" TargetMode="External"/><Relationship Id="rId7" Type="http://schemas.openxmlformats.org/officeDocument/2006/relationships/hyperlink" Target="https://www.flaticon.com/" TargetMode="External"/><Relationship Id="rId12" Type="http://schemas.openxmlformats.org/officeDocument/2006/relationships/hyperlink" Target="https://www.flaticon.com/free-icon/sprint_1483660?term=sprint&amp;page=1&amp;position=15&amp;page=1&amp;position=15&amp;related_id=1483660&amp;origin=search"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hyperlink" Target="https://www.flaticon.com/authors/itim2101" TargetMode="External"/><Relationship Id="rId11" Type="http://schemas.openxmlformats.org/officeDocument/2006/relationships/hyperlink" Target="https://www.flaticon.com/authors/freepik" TargetMode="External"/><Relationship Id="rId5" Type="http://schemas.openxmlformats.org/officeDocument/2006/relationships/hyperlink" Target="https://www.flaticon.com/free-icon/engineer_2705118?term=software%20engineer&amp;page=1&amp;position=1&amp;page=1&amp;position=1&amp;related_id=2705118&amp;origin=search" TargetMode="External"/><Relationship Id="rId15" Type="http://schemas.openxmlformats.org/officeDocument/2006/relationships/image" Target="../media/image1.png"/><Relationship Id="rId10" Type="http://schemas.openxmlformats.org/officeDocument/2006/relationships/hyperlink" Target="https://www.flaticon.com/free-icon/waterfalls_826923?term=waterfall&amp;page=1&amp;position=2&amp;page=1&amp;position=2&amp;related_id=826923&amp;origin=search" TargetMode="External"/><Relationship Id="rId4" Type="http://schemas.openxmlformats.org/officeDocument/2006/relationships/hyperlink" Target="https://creativecommons.org/licenses/by-sa/4.0/" TargetMode="External"/><Relationship Id="rId9" Type="http://schemas.openxmlformats.org/officeDocument/2006/relationships/hyperlink" Target="https://www.flaticon.com/authors/eucalyp" TargetMode="External"/><Relationship Id="rId14" Type="http://schemas.openxmlformats.org/officeDocument/2006/relationships/hyperlink" Target="https://www.flaticon.com/premium-icon/mobile-app_3137807?term=smartphone%20app&amp;page=1&amp;position=6&amp;page=1&amp;position=6&amp;related_id=3137807&amp;origin=sear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hyperlink" Target="https://agilemanifest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A4A"/>
        </a:solidFill>
        <a:effectLst/>
      </p:bgPr>
    </p:bg>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FFFFFF"/>
                </a:solidFill>
                <a:latin typeface="Francois One"/>
                <a:ea typeface="Francois One"/>
                <a:cs typeface="Francois One"/>
                <a:sym typeface="Francois One"/>
              </a:rPr>
              <a:t>Lesson</a:t>
            </a:r>
            <a:r>
              <a:rPr lang="en-GB" dirty="0"/>
              <a:t> 6 part 1</a:t>
            </a:r>
            <a:endParaRPr dirty="0">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47970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Software Engineering</a:t>
            </a:r>
            <a:endParaRPr dirty="0">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pic>
        <p:nvPicPr>
          <p:cNvPr id="108" name="Google Shape;108;p25"/>
          <p:cNvPicPr preferRelativeResize="0"/>
          <p:nvPr/>
        </p:nvPicPr>
        <p:blipFill>
          <a:blip r:embed="rId4">
            <a:alphaModFix/>
          </a:blip>
          <a:stretch>
            <a:fillRect/>
          </a:stretch>
        </p:blipFill>
        <p:spPr>
          <a:xfrm>
            <a:off x="2500948" y="2687475"/>
            <a:ext cx="1410325" cy="1410325"/>
          </a:xfrm>
          <a:prstGeom prst="rect">
            <a:avLst/>
          </a:prstGeom>
          <a:noFill/>
          <a:ln>
            <a:noFill/>
          </a:ln>
        </p:spPr>
      </p:pic>
      <p:sp>
        <p:nvSpPr>
          <p:cNvPr id="109" name="Google Shape;109;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a:solidFill>
                  <a:srgbClr val="CCCCCC"/>
                </a:solidFill>
              </a:rPr>
              <a:t>csinschools.com</a:t>
            </a:r>
            <a:endParaRPr sz="14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Agile Manifesto</a:t>
            </a:r>
            <a:endParaRPr>
              <a:solidFill>
                <a:srgbClr val="25326F"/>
              </a:solidFill>
              <a:latin typeface="Francois One"/>
              <a:ea typeface="Francois One"/>
              <a:cs typeface="Francois One"/>
              <a:sym typeface="Francois One"/>
            </a:endParaRPr>
          </a:p>
        </p:txBody>
      </p:sp>
      <p:sp>
        <p:nvSpPr>
          <p:cNvPr id="208" name="Google Shape;208;p34"/>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09" name="Google Shape;209;p34"/>
          <p:cNvGrpSpPr/>
          <p:nvPr/>
        </p:nvGrpSpPr>
        <p:grpSpPr>
          <a:xfrm>
            <a:off x="7984201" y="4195474"/>
            <a:ext cx="884557" cy="861343"/>
            <a:chOff x="7984201" y="4195474"/>
            <a:chExt cx="884557" cy="861343"/>
          </a:xfrm>
        </p:grpSpPr>
        <p:sp>
          <p:nvSpPr>
            <p:cNvPr id="210" name="Google Shape;210;p3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10</a:t>
              </a:fld>
              <a:endParaRPr sz="1000" b="1">
                <a:solidFill>
                  <a:srgbClr val="032F62"/>
                </a:solidFill>
                <a:latin typeface="Francois One"/>
                <a:ea typeface="Francois One"/>
                <a:cs typeface="Francois One"/>
                <a:sym typeface="Francois One"/>
              </a:endParaRPr>
            </a:p>
          </p:txBody>
        </p:sp>
        <p:pic>
          <p:nvPicPr>
            <p:cNvPr id="211" name="Google Shape;211;p3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2" name="Google Shape;212;p34"/>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endParaRPr sz="1700" b="1">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Individuals and interactions</a:t>
            </a:r>
            <a:r>
              <a:rPr lang="en-GB" sz="1700">
                <a:solidFill>
                  <a:schemeClr val="dk2"/>
                </a:solidFill>
                <a:latin typeface="Roboto"/>
                <a:ea typeface="Roboto"/>
                <a:cs typeface="Roboto"/>
                <a:sym typeface="Roboto"/>
              </a:rPr>
              <a:t> over processes and tools</a:t>
            </a:r>
            <a:endParaRPr sz="1700">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Working software</a:t>
            </a:r>
            <a:r>
              <a:rPr lang="en-GB" sz="1700">
                <a:solidFill>
                  <a:schemeClr val="dk2"/>
                </a:solidFill>
                <a:latin typeface="Roboto"/>
                <a:ea typeface="Roboto"/>
                <a:cs typeface="Roboto"/>
                <a:sym typeface="Roboto"/>
              </a:rPr>
              <a:t> over comprehensive documentation</a:t>
            </a:r>
            <a:endParaRPr sz="1700">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Customer collaboration</a:t>
            </a:r>
            <a:r>
              <a:rPr lang="en-GB" sz="1700">
                <a:solidFill>
                  <a:schemeClr val="dk2"/>
                </a:solidFill>
                <a:latin typeface="Roboto"/>
                <a:ea typeface="Roboto"/>
                <a:cs typeface="Roboto"/>
                <a:sym typeface="Roboto"/>
              </a:rPr>
              <a:t> over contract negotiation</a:t>
            </a:r>
            <a:endParaRPr sz="1700">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Responding to change</a:t>
            </a:r>
            <a:r>
              <a:rPr lang="en-GB" sz="1700">
                <a:solidFill>
                  <a:schemeClr val="dk2"/>
                </a:solidFill>
                <a:latin typeface="Roboto"/>
                <a:ea typeface="Roboto"/>
                <a:cs typeface="Roboto"/>
                <a:sym typeface="Roboto"/>
              </a:rPr>
              <a:t> over following a plan</a:t>
            </a:r>
            <a:endParaRPr sz="17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i="1">
                <a:solidFill>
                  <a:schemeClr val="dk2"/>
                </a:solidFill>
                <a:latin typeface="Roboto"/>
                <a:ea typeface="Roboto"/>
                <a:cs typeface="Roboto"/>
                <a:sym typeface="Roboto"/>
              </a:rPr>
              <a:t>That is, while there is value in the items on</a:t>
            </a:r>
            <a:endParaRPr i="1">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i="1">
                <a:solidFill>
                  <a:schemeClr val="dk2"/>
                </a:solidFill>
                <a:latin typeface="Roboto"/>
                <a:ea typeface="Roboto"/>
                <a:cs typeface="Roboto"/>
                <a:sym typeface="Roboto"/>
              </a:rPr>
              <a:t>the right, we value the items on the left more.</a:t>
            </a:r>
            <a:endParaRPr i="1">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Agile vs Waterfall</a:t>
            </a:r>
            <a:endParaRPr>
              <a:solidFill>
                <a:srgbClr val="25326F"/>
              </a:solidFill>
              <a:latin typeface="Francois One"/>
              <a:ea typeface="Francois One"/>
              <a:cs typeface="Francois One"/>
              <a:sym typeface="Francois One"/>
            </a:endParaRPr>
          </a:p>
        </p:txBody>
      </p:sp>
      <p:sp>
        <p:nvSpPr>
          <p:cNvPr id="218" name="Google Shape;218;p3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19" name="Google Shape;219;p35"/>
          <p:cNvGrpSpPr/>
          <p:nvPr/>
        </p:nvGrpSpPr>
        <p:grpSpPr>
          <a:xfrm>
            <a:off x="7984201" y="4195474"/>
            <a:ext cx="884557" cy="861343"/>
            <a:chOff x="7984201" y="4195474"/>
            <a:chExt cx="884557" cy="861343"/>
          </a:xfrm>
        </p:grpSpPr>
        <p:sp>
          <p:nvSpPr>
            <p:cNvPr id="220" name="Google Shape;220;p3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11</a:t>
              </a:fld>
              <a:endParaRPr sz="1000" b="1">
                <a:solidFill>
                  <a:srgbClr val="032F62"/>
                </a:solidFill>
                <a:latin typeface="Francois One"/>
                <a:ea typeface="Francois One"/>
                <a:cs typeface="Francois One"/>
                <a:sym typeface="Francois One"/>
              </a:endParaRPr>
            </a:p>
          </p:txBody>
        </p:sp>
        <p:pic>
          <p:nvPicPr>
            <p:cNvPr id="221" name="Google Shape;221;p3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graphicFrame>
        <p:nvGraphicFramePr>
          <p:cNvPr id="222" name="Google Shape;222;p35"/>
          <p:cNvGraphicFramePr/>
          <p:nvPr/>
        </p:nvGraphicFramePr>
        <p:xfrm>
          <a:off x="752700" y="1539850"/>
          <a:ext cx="7638600" cy="2133500"/>
        </p:xfrm>
        <a:graphic>
          <a:graphicData uri="http://schemas.openxmlformats.org/drawingml/2006/table">
            <a:tbl>
              <a:tblPr>
                <a:noFill/>
                <a:tableStyleId>{7A41A38C-8466-495A-A262-93074D9E3928}</a:tableStyleId>
              </a:tblPr>
              <a:tblGrid>
                <a:gridCol w="3819300">
                  <a:extLst>
                    <a:ext uri="{9D8B030D-6E8A-4147-A177-3AD203B41FA5}">
                      <a16:colId xmlns:a16="http://schemas.microsoft.com/office/drawing/2014/main" val="20000"/>
                    </a:ext>
                  </a:extLst>
                </a:gridCol>
                <a:gridCol w="3819300">
                  <a:extLst>
                    <a:ext uri="{9D8B030D-6E8A-4147-A177-3AD203B41FA5}">
                      <a16:colId xmlns:a16="http://schemas.microsoft.com/office/drawing/2014/main" val="20001"/>
                    </a:ext>
                  </a:extLst>
                </a:gridCol>
              </a:tblGrid>
              <a:tr h="426700">
                <a:tc>
                  <a:txBody>
                    <a:bodyPr/>
                    <a:lstStyle/>
                    <a:p>
                      <a:pPr marL="0" lvl="0" indent="0" algn="ctr" rtl="0">
                        <a:spcBef>
                          <a:spcPts val="0"/>
                        </a:spcBef>
                        <a:spcAft>
                          <a:spcPts val="0"/>
                        </a:spcAft>
                        <a:buNone/>
                      </a:pPr>
                      <a:r>
                        <a:rPr lang="en-GB" sz="1600" b="1">
                          <a:solidFill>
                            <a:srgbClr val="980000"/>
                          </a:solidFill>
                          <a:latin typeface="Roboto"/>
                          <a:ea typeface="Roboto"/>
                          <a:cs typeface="Roboto"/>
                          <a:sym typeface="Roboto"/>
                        </a:rPr>
                        <a:t>Agile</a:t>
                      </a:r>
                      <a:endParaRPr sz="1600" b="1">
                        <a:solidFill>
                          <a:srgbClr val="98000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b="1">
                          <a:solidFill>
                            <a:srgbClr val="980000"/>
                          </a:solidFill>
                          <a:latin typeface="Roboto"/>
                          <a:ea typeface="Roboto"/>
                          <a:cs typeface="Roboto"/>
                          <a:sym typeface="Roboto"/>
                        </a:rPr>
                        <a:t>Waterfall</a:t>
                      </a:r>
                      <a:endParaRPr sz="1600" b="1">
                        <a:solidFill>
                          <a:srgbClr val="980000"/>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Flexible to customer requests</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Not flexible to customer requests</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Released in stages</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Project completion prior to full release</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Quick and cost effective</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Typically slower and more expensive</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Iterative process</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“One way” process - like a waterfall </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bl>
          </a:graphicData>
        </a:graphic>
      </p:graphicFrame>
      <p:pic>
        <p:nvPicPr>
          <p:cNvPr id="223" name="Google Shape;223;p35"/>
          <p:cNvPicPr preferRelativeResize="0"/>
          <p:nvPr/>
        </p:nvPicPr>
        <p:blipFill>
          <a:blip r:embed="rId4">
            <a:alphaModFix/>
          </a:blip>
          <a:stretch>
            <a:fillRect/>
          </a:stretch>
        </p:blipFill>
        <p:spPr>
          <a:xfrm>
            <a:off x="4980038" y="3760475"/>
            <a:ext cx="1218025" cy="1218025"/>
          </a:xfrm>
          <a:prstGeom prst="rect">
            <a:avLst/>
          </a:prstGeom>
          <a:noFill/>
          <a:ln>
            <a:noFill/>
          </a:ln>
        </p:spPr>
      </p:pic>
      <p:pic>
        <p:nvPicPr>
          <p:cNvPr id="224" name="Google Shape;224;p35"/>
          <p:cNvPicPr preferRelativeResize="0"/>
          <p:nvPr/>
        </p:nvPicPr>
        <p:blipFill>
          <a:blip r:embed="rId5">
            <a:alphaModFix/>
          </a:blip>
          <a:stretch>
            <a:fillRect/>
          </a:stretch>
        </p:blipFill>
        <p:spPr>
          <a:xfrm>
            <a:off x="2945934" y="3760475"/>
            <a:ext cx="1218025" cy="121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Sprints</a:t>
            </a:r>
            <a:endParaRPr>
              <a:solidFill>
                <a:srgbClr val="25326F"/>
              </a:solidFill>
              <a:latin typeface="Francois One"/>
              <a:ea typeface="Francois One"/>
              <a:cs typeface="Francois One"/>
              <a:sym typeface="Francois One"/>
            </a:endParaRPr>
          </a:p>
        </p:txBody>
      </p:sp>
      <p:sp>
        <p:nvSpPr>
          <p:cNvPr id="230" name="Google Shape;230;p3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31" name="Google Shape;231;p36"/>
          <p:cNvGrpSpPr/>
          <p:nvPr/>
        </p:nvGrpSpPr>
        <p:grpSpPr>
          <a:xfrm>
            <a:off x="7984201" y="4195474"/>
            <a:ext cx="884557" cy="861343"/>
            <a:chOff x="7984201" y="4195474"/>
            <a:chExt cx="884557" cy="861343"/>
          </a:xfrm>
        </p:grpSpPr>
        <p:sp>
          <p:nvSpPr>
            <p:cNvPr id="232" name="Google Shape;232;p3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12</a:t>
              </a:fld>
              <a:endParaRPr sz="1000" b="1">
                <a:solidFill>
                  <a:srgbClr val="032F62"/>
                </a:solidFill>
                <a:latin typeface="Francois One"/>
                <a:ea typeface="Francois One"/>
                <a:cs typeface="Francois One"/>
                <a:sym typeface="Francois One"/>
              </a:endParaRPr>
            </a:p>
          </p:txBody>
        </p:sp>
        <p:pic>
          <p:nvPicPr>
            <p:cNvPr id="233" name="Google Shape;233;p3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34" name="Google Shape;234;p36"/>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To improve things, the </a:t>
            </a:r>
            <a:r>
              <a:rPr lang="en-GB" sz="1600" b="1">
                <a:solidFill>
                  <a:srgbClr val="980000"/>
                </a:solidFill>
                <a:latin typeface="Roboto"/>
                <a:ea typeface="Roboto"/>
                <a:cs typeface="Roboto"/>
                <a:sym typeface="Roboto"/>
              </a:rPr>
              <a:t>agile </a:t>
            </a:r>
            <a:r>
              <a:rPr lang="en-GB" sz="1600">
                <a:solidFill>
                  <a:schemeClr val="dk2"/>
                </a:solidFill>
                <a:latin typeface="Roboto"/>
                <a:ea typeface="Roboto"/>
                <a:cs typeface="Roboto"/>
                <a:sym typeface="Roboto"/>
              </a:rPr>
              <a:t>approach uses ‘</a:t>
            </a:r>
            <a:r>
              <a:rPr lang="en-GB" sz="1600" b="1">
                <a:solidFill>
                  <a:srgbClr val="980000"/>
                </a:solidFill>
                <a:latin typeface="Roboto"/>
                <a:ea typeface="Roboto"/>
                <a:cs typeface="Roboto"/>
                <a:sym typeface="Roboto"/>
              </a:rPr>
              <a:t>sprints</a:t>
            </a:r>
            <a:r>
              <a:rPr lang="en-GB" sz="1600">
                <a:solidFill>
                  <a:schemeClr val="dk2"/>
                </a:solidFill>
                <a:latin typeface="Roboto"/>
                <a:ea typeface="Roboto"/>
                <a:cs typeface="Roboto"/>
                <a:sym typeface="Roboto"/>
              </a:rPr>
              <a:t>’</a:t>
            </a:r>
            <a:r>
              <a:rPr lang="en-GB" sz="1600" b="1">
                <a:solidFill>
                  <a:srgbClr val="980000"/>
                </a:solidFill>
                <a:latin typeface="Roboto"/>
                <a:ea typeface="Roboto"/>
                <a:cs typeface="Roboto"/>
                <a:sym typeface="Roboto"/>
              </a:rPr>
              <a:t> </a:t>
            </a:r>
            <a:endParaRPr sz="1600" b="1">
              <a:solidFill>
                <a:srgbClr val="980000"/>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 </a:t>
            </a:r>
            <a:r>
              <a:rPr lang="en-GB" sz="1600" b="1">
                <a:solidFill>
                  <a:srgbClr val="980000"/>
                </a:solidFill>
                <a:latin typeface="Roboto"/>
                <a:ea typeface="Roboto"/>
                <a:cs typeface="Roboto"/>
                <a:sym typeface="Roboto"/>
              </a:rPr>
              <a:t>sprint </a:t>
            </a:r>
            <a:r>
              <a:rPr lang="en-GB" sz="1600">
                <a:solidFill>
                  <a:schemeClr val="dk2"/>
                </a:solidFill>
                <a:latin typeface="Roboto"/>
                <a:ea typeface="Roboto"/>
                <a:cs typeface="Roboto"/>
                <a:sym typeface="Roboto"/>
              </a:rPr>
              <a:t>is a short period of time (often two weeks) in which a set piece of work will be delivered to the customer</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By regularly receiving working software, the customer is happier and their feedback is easier to manage</a:t>
            </a:r>
            <a:endParaRPr sz="1600">
              <a:solidFill>
                <a:schemeClr val="dk2"/>
              </a:solidFill>
              <a:latin typeface="Roboto"/>
              <a:ea typeface="Roboto"/>
              <a:cs typeface="Roboto"/>
              <a:sym typeface="Roboto"/>
            </a:endParaRPr>
          </a:p>
        </p:txBody>
      </p:sp>
      <p:pic>
        <p:nvPicPr>
          <p:cNvPr id="235" name="Google Shape;235;p36"/>
          <p:cNvPicPr preferRelativeResize="0"/>
          <p:nvPr/>
        </p:nvPicPr>
        <p:blipFill>
          <a:blip r:embed="rId4">
            <a:alphaModFix/>
          </a:blip>
          <a:stretch>
            <a:fillRect/>
          </a:stretch>
        </p:blipFill>
        <p:spPr>
          <a:xfrm>
            <a:off x="3728675" y="3228550"/>
            <a:ext cx="1686650" cy="168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Epics and User Stories</a:t>
            </a:r>
            <a:endParaRPr>
              <a:solidFill>
                <a:srgbClr val="25326F"/>
              </a:solidFill>
              <a:latin typeface="Francois One"/>
              <a:ea typeface="Francois One"/>
              <a:cs typeface="Francois One"/>
              <a:sym typeface="Francois One"/>
            </a:endParaRPr>
          </a:p>
        </p:txBody>
      </p:sp>
      <p:sp>
        <p:nvSpPr>
          <p:cNvPr id="241" name="Google Shape;241;p3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42" name="Google Shape;242;p37"/>
          <p:cNvGrpSpPr/>
          <p:nvPr/>
        </p:nvGrpSpPr>
        <p:grpSpPr>
          <a:xfrm>
            <a:off x="7984201" y="4195474"/>
            <a:ext cx="884557" cy="861343"/>
            <a:chOff x="7984201" y="4195474"/>
            <a:chExt cx="884557" cy="861343"/>
          </a:xfrm>
        </p:grpSpPr>
        <p:sp>
          <p:nvSpPr>
            <p:cNvPr id="243" name="Google Shape;243;p3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13</a:t>
              </a:fld>
              <a:endParaRPr sz="1000" b="1">
                <a:solidFill>
                  <a:srgbClr val="032F62"/>
                </a:solidFill>
                <a:latin typeface="Francois One"/>
                <a:ea typeface="Francois One"/>
                <a:cs typeface="Francois One"/>
                <a:sym typeface="Francois One"/>
              </a:endParaRPr>
            </a:p>
          </p:txBody>
        </p:sp>
        <p:pic>
          <p:nvPicPr>
            <p:cNvPr id="244" name="Google Shape;244;p3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45" name="Google Shape;245;p37"/>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One approach to gathering user requirements is to divide your tasks into </a:t>
            </a:r>
            <a:r>
              <a:rPr lang="en-GB" sz="1600" b="1">
                <a:solidFill>
                  <a:srgbClr val="980000"/>
                </a:solidFill>
                <a:latin typeface="Roboto"/>
                <a:ea typeface="Roboto"/>
                <a:cs typeface="Roboto"/>
                <a:sym typeface="Roboto"/>
              </a:rPr>
              <a:t>epics </a:t>
            </a:r>
            <a:r>
              <a:rPr lang="en-GB" sz="1600">
                <a:solidFill>
                  <a:schemeClr val="dk2"/>
                </a:solidFill>
                <a:latin typeface="Roboto"/>
                <a:ea typeface="Roboto"/>
                <a:cs typeface="Roboto"/>
                <a:sym typeface="Roboto"/>
              </a:rPr>
              <a:t>and </a:t>
            </a:r>
            <a:r>
              <a:rPr lang="en-GB" sz="1600" b="1">
                <a:solidFill>
                  <a:srgbClr val="980000"/>
                </a:solidFill>
                <a:latin typeface="Roboto"/>
                <a:ea typeface="Roboto"/>
                <a:cs typeface="Roboto"/>
                <a:sym typeface="Roboto"/>
              </a:rPr>
              <a:t>user stories</a:t>
            </a:r>
            <a:endParaRPr sz="1600" b="1">
              <a:solidFill>
                <a:srgbClr val="980000"/>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An </a:t>
            </a:r>
            <a:r>
              <a:rPr lang="en-GB" sz="1600" b="1">
                <a:solidFill>
                  <a:srgbClr val="980000"/>
                </a:solidFill>
                <a:latin typeface="Roboto"/>
                <a:ea typeface="Roboto"/>
                <a:cs typeface="Roboto"/>
                <a:sym typeface="Roboto"/>
              </a:rPr>
              <a:t>epic </a:t>
            </a:r>
            <a:r>
              <a:rPr lang="en-GB" sz="1600">
                <a:solidFill>
                  <a:schemeClr val="dk2"/>
                </a:solidFill>
                <a:latin typeface="Roboto"/>
                <a:ea typeface="Roboto"/>
                <a:cs typeface="Roboto"/>
                <a:sym typeface="Roboto"/>
              </a:rPr>
              <a:t>is a big task that your team wishes to achieve</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An </a:t>
            </a:r>
            <a:r>
              <a:rPr lang="en-GB" sz="1600" b="1">
                <a:solidFill>
                  <a:srgbClr val="980000"/>
                </a:solidFill>
                <a:latin typeface="Roboto"/>
                <a:ea typeface="Roboto"/>
                <a:cs typeface="Roboto"/>
                <a:sym typeface="Roboto"/>
              </a:rPr>
              <a:t>epic </a:t>
            </a:r>
            <a:r>
              <a:rPr lang="en-GB" sz="1600">
                <a:solidFill>
                  <a:schemeClr val="dk2"/>
                </a:solidFill>
                <a:latin typeface="Roboto"/>
                <a:ea typeface="Roboto"/>
                <a:cs typeface="Roboto"/>
                <a:sym typeface="Roboto"/>
              </a:rPr>
              <a:t>is broken down into </a:t>
            </a:r>
            <a:r>
              <a:rPr lang="en-GB" sz="1600" b="1">
                <a:solidFill>
                  <a:srgbClr val="980000"/>
                </a:solidFill>
                <a:latin typeface="Roboto"/>
                <a:ea typeface="Roboto"/>
                <a:cs typeface="Roboto"/>
                <a:sym typeface="Roboto"/>
              </a:rPr>
              <a:t>user stories</a:t>
            </a:r>
            <a:r>
              <a:rPr lang="en-GB"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b="1">
                <a:solidFill>
                  <a:srgbClr val="980000"/>
                </a:solidFill>
                <a:latin typeface="Roboto"/>
                <a:ea typeface="Roboto"/>
                <a:cs typeface="Roboto"/>
                <a:sym typeface="Roboto"/>
              </a:rPr>
              <a:t>User stories</a:t>
            </a:r>
            <a:r>
              <a:rPr lang="en-GB" sz="1600">
                <a:solidFill>
                  <a:schemeClr val="dk2"/>
                </a:solidFill>
                <a:latin typeface="Roboto"/>
                <a:ea typeface="Roboto"/>
                <a:cs typeface="Roboto"/>
                <a:sym typeface="Roboto"/>
              </a:rPr>
              <a:t> are smaller tasks, and completion of them all will mean the </a:t>
            </a:r>
            <a:r>
              <a:rPr lang="en-GB" sz="1600" b="1">
                <a:solidFill>
                  <a:srgbClr val="980000"/>
                </a:solidFill>
                <a:latin typeface="Roboto"/>
                <a:ea typeface="Roboto"/>
                <a:cs typeface="Roboto"/>
                <a:sym typeface="Roboto"/>
              </a:rPr>
              <a:t>epic </a:t>
            </a:r>
            <a:r>
              <a:rPr lang="en-GB" sz="1600">
                <a:solidFill>
                  <a:schemeClr val="dk2"/>
                </a:solidFill>
                <a:latin typeface="Roboto"/>
                <a:ea typeface="Roboto"/>
                <a:cs typeface="Roboto"/>
                <a:sym typeface="Roboto"/>
              </a:rPr>
              <a:t>has also been completed</a:t>
            </a:r>
            <a:endParaRPr sz="16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Examples - Epic</a:t>
            </a:r>
            <a:endParaRPr/>
          </a:p>
        </p:txBody>
      </p:sp>
      <p:sp>
        <p:nvSpPr>
          <p:cNvPr id="251" name="Google Shape;251;p3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52" name="Google Shape;252;p38"/>
          <p:cNvGrpSpPr/>
          <p:nvPr/>
        </p:nvGrpSpPr>
        <p:grpSpPr>
          <a:xfrm>
            <a:off x="7984201" y="4195474"/>
            <a:ext cx="884557" cy="861343"/>
            <a:chOff x="7984201" y="4195474"/>
            <a:chExt cx="884557" cy="861343"/>
          </a:xfrm>
        </p:grpSpPr>
        <p:sp>
          <p:nvSpPr>
            <p:cNvPr id="253" name="Google Shape;253;p3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14</a:t>
              </a:fld>
              <a:endParaRPr sz="1000" b="1">
                <a:solidFill>
                  <a:srgbClr val="032F62"/>
                </a:solidFill>
                <a:latin typeface="Francois One"/>
                <a:ea typeface="Francois One"/>
                <a:cs typeface="Francois One"/>
                <a:sym typeface="Francois One"/>
              </a:endParaRPr>
            </a:p>
          </p:txBody>
        </p:sp>
        <p:pic>
          <p:nvPicPr>
            <p:cNvPr id="254" name="Google Shape;254;p3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55" name="Google Shape;255;p38"/>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i="1">
                <a:solidFill>
                  <a:schemeClr val="dk2"/>
                </a:solidFill>
                <a:latin typeface="Roboto"/>
                <a:ea typeface="Roboto"/>
                <a:cs typeface="Roboto"/>
                <a:sym typeface="Roboto"/>
              </a:rPr>
              <a:t>Create an online timetable for students and teachers that allows them to view, create, edit, and delete timetables.</a:t>
            </a: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GB" sz="1900" i="1">
                <a:solidFill>
                  <a:schemeClr val="dk2"/>
                </a:solidFill>
                <a:latin typeface="Roboto"/>
                <a:ea typeface="Roboto"/>
                <a:cs typeface="Roboto"/>
                <a:sym typeface="Roboto"/>
              </a:rPr>
              <a:t>Create an online application that allows users to share pictures or videos, along with text descriptions.</a:t>
            </a: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GB" sz="1900" i="1">
                <a:solidFill>
                  <a:schemeClr val="dk2"/>
                </a:solidFill>
                <a:latin typeface="Roboto"/>
                <a:ea typeface="Roboto"/>
                <a:cs typeface="Roboto"/>
                <a:sym typeface="Roboto"/>
              </a:rPr>
              <a:t>Create an online application that allows users to control a virtual character that can mine for resources and build a variety of structures.</a:t>
            </a:r>
            <a:endParaRPr sz="1900" i="1">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Breaking Down an Epic into User Stories</a:t>
            </a:r>
            <a:endParaRPr>
              <a:solidFill>
                <a:srgbClr val="25326F"/>
              </a:solidFill>
              <a:latin typeface="Francois One"/>
              <a:ea typeface="Francois One"/>
              <a:cs typeface="Francois One"/>
              <a:sym typeface="Francois One"/>
            </a:endParaRPr>
          </a:p>
        </p:txBody>
      </p:sp>
      <p:sp>
        <p:nvSpPr>
          <p:cNvPr id="261" name="Google Shape;261;p3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62" name="Google Shape;262;p39"/>
          <p:cNvGrpSpPr/>
          <p:nvPr/>
        </p:nvGrpSpPr>
        <p:grpSpPr>
          <a:xfrm>
            <a:off x="7984201" y="4195474"/>
            <a:ext cx="884557" cy="861343"/>
            <a:chOff x="7984201" y="4195474"/>
            <a:chExt cx="884557" cy="861343"/>
          </a:xfrm>
        </p:grpSpPr>
        <p:sp>
          <p:nvSpPr>
            <p:cNvPr id="263" name="Google Shape;263;p3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15</a:t>
              </a:fld>
              <a:endParaRPr sz="1000" b="1">
                <a:solidFill>
                  <a:srgbClr val="032F62"/>
                </a:solidFill>
                <a:latin typeface="Francois One"/>
                <a:ea typeface="Francois One"/>
                <a:cs typeface="Francois One"/>
                <a:sym typeface="Francois One"/>
              </a:endParaRPr>
            </a:p>
          </p:txBody>
        </p:sp>
        <p:pic>
          <p:nvPicPr>
            <p:cNvPr id="264" name="Google Shape;264;p3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65" name="Google Shape;265;p39"/>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User stories are a way of breaking down an epic into smaller tasks that a software engineer can implement</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User stories should be written using the following template: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&lt;type of user&gt;</a:t>
            </a:r>
            <a:r>
              <a:rPr lang="en-GB" sz="1600">
                <a:solidFill>
                  <a:schemeClr val="dk2"/>
                </a:solidFill>
                <a:latin typeface="Roboto"/>
                <a:ea typeface="Roboto"/>
                <a:cs typeface="Roboto"/>
                <a:sym typeface="Roboto"/>
              </a:rPr>
              <a:t> I want </a:t>
            </a:r>
            <a:r>
              <a:rPr lang="en-GB" sz="1600" b="1">
                <a:solidFill>
                  <a:schemeClr val="dk2"/>
                </a:solidFill>
                <a:latin typeface="Roboto"/>
                <a:ea typeface="Roboto"/>
                <a:cs typeface="Roboto"/>
                <a:sym typeface="Roboto"/>
              </a:rPr>
              <a:t>&lt;some goal&gt;</a:t>
            </a:r>
            <a:r>
              <a:rPr lang="en-GB" sz="1600">
                <a:solidFill>
                  <a:schemeClr val="dk2"/>
                </a:solidFill>
                <a:latin typeface="Roboto"/>
                <a:ea typeface="Roboto"/>
                <a:cs typeface="Roboto"/>
                <a:sym typeface="Roboto"/>
              </a:rPr>
              <a:t> so that </a:t>
            </a:r>
            <a:r>
              <a:rPr lang="en-GB" sz="1600" b="1">
                <a:solidFill>
                  <a:schemeClr val="dk2"/>
                </a:solidFill>
                <a:latin typeface="Roboto"/>
                <a:ea typeface="Roboto"/>
                <a:cs typeface="Roboto"/>
                <a:sym typeface="Roboto"/>
              </a:rPr>
              <a:t>&lt;some reason&gt;</a:t>
            </a:r>
            <a:endParaRPr sz="1600" b="1">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For example: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teacher </a:t>
            </a:r>
            <a:r>
              <a:rPr lang="en-GB" sz="1600">
                <a:solidFill>
                  <a:schemeClr val="dk2"/>
                </a:solidFill>
                <a:latin typeface="Roboto"/>
                <a:ea typeface="Roboto"/>
                <a:cs typeface="Roboto"/>
                <a:sym typeface="Roboto"/>
              </a:rPr>
              <a:t>I want to </a:t>
            </a:r>
            <a:r>
              <a:rPr lang="en-GB" sz="1600" b="1">
                <a:solidFill>
                  <a:schemeClr val="dk2"/>
                </a:solidFill>
                <a:latin typeface="Roboto"/>
                <a:ea typeface="Roboto"/>
                <a:cs typeface="Roboto"/>
                <a:sym typeface="Roboto"/>
              </a:rPr>
              <a:t>be able to view my homeroom students’ timetables</a:t>
            </a:r>
            <a:r>
              <a:rPr lang="en-GB" sz="1600">
                <a:solidFill>
                  <a:schemeClr val="dk2"/>
                </a:solidFill>
                <a:latin typeface="Roboto"/>
                <a:ea typeface="Roboto"/>
                <a:cs typeface="Roboto"/>
                <a:sym typeface="Roboto"/>
              </a:rPr>
              <a:t> so that I can </a:t>
            </a:r>
            <a:r>
              <a:rPr lang="en-GB" sz="1600" b="1">
                <a:solidFill>
                  <a:schemeClr val="dk2"/>
                </a:solidFill>
                <a:latin typeface="Roboto"/>
                <a:ea typeface="Roboto"/>
                <a:cs typeface="Roboto"/>
                <a:sym typeface="Roboto"/>
              </a:rPr>
              <a:t>write the classes they will have for the day on the whiteboard</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marL="914400" lvl="0" indent="0" algn="l" rtl="0">
              <a:lnSpc>
                <a:spcPct val="115000"/>
              </a:lnSpc>
              <a:spcBef>
                <a:spcPts val="0"/>
              </a:spcBef>
              <a:spcAft>
                <a:spcPts val="0"/>
              </a:spcAft>
              <a:buNone/>
            </a:pPr>
            <a:endParaRPr sz="5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science teacher</a:t>
            </a:r>
            <a:r>
              <a:rPr lang="en-GB" sz="1600">
                <a:solidFill>
                  <a:schemeClr val="dk2"/>
                </a:solidFill>
                <a:latin typeface="Roboto"/>
                <a:ea typeface="Roboto"/>
                <a:cs typeface="Roboto"/>
                <a:sym typeface="Roboto"/>
              </a:rPr>
              <a:t> I want to </a:t>
            </a:r>
            <a:r>
              <a:rPr lang="en-GB" sz="1600" b="1">
                <a:solidFill>
                  <a:schemeClr val="dk2"/>
                </a:solidFill>
                <a:latin typeface="Roboto"/>
                <a:ea typeface="Roboto"/>
                <a:cs typeface="Roboto"/>
                <a:sym typeface="Roboto"/>
              </a:rPr>
              <a:t>be able to delete student timetables </a:t>
            </a:r>
            <a:r>
              <a:rPr lang="en-GB" sz="1600">
                <a:solidFill>
                  <a:schemeClr val="dk2"/>
                </a:solidFill>
                <a:latin typeface="Roboto"/>
                <a:ea typeface="Roboto"/>
                <a:cs typeface="Roboto"/>
                <a:sym typeface="Roboto"/>
              </a:rPr>
              <a:t>so that </a:t>
            </a:r>
            <a:r>
              <a:rPr lang="en-GB" sz="1600" b="1">
                <a:solidFill>
                  <a:schemeClr val="dk2"/>
                </a:solidFill>
                <a:latin typeface="Roboto"/>
                <a:ea typeface="Roboto"/>
                <a:cs typeface="Roboto"/>
                <a:sym typeface="Roboto"/>
              </a:rPr>
              <a:t>at the end of every term I can redo my timetable</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FFFFFF"/>
                </a:solidFill>
                <a:latin typeface="Francois One"/>
                <a:ea typeface="Francois One"/>
                <a:cs typeface="Francois One"/>
                <a:sym typeface="Francois One"/>
              </a:rPr>
              <a:t>Lesson</a:t>
            </a:r>
            <a:r>
              <a:rPr lang="en-GB" dirty="0"/>
              <a:t> 6 part 2</a:t>
            </a:r>
            <a:endParaRPr dirty="0">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47970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Assignment Introduction</a:t>
            </a:r>
            <a:endParaRPr dirty="0">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pic>
        <p:nvPicPr>
          <p:cNvPr id="108" name="Google Shape;108;p25"/>
          <p:cNvPicPr preferRelativeResize="0"/>
          <p:nvPr/>
        </p:nvPicPr>
        <p:blipFill>
          <a:blip r:embed="rId4">
            <a:alphaModFix/>
          </a:blip>
          <a:stretch>
            <a:fillRect/>
          </a:stretch>
        </p:blipFill>
        <p:spPr>
          <a:xfrm>
            <a:off x="2500948" y="2687475"/>
            <a:ext cx="1410325" cy="1410325"/>
          </a:xfrm>
          <a:prstGeom prst="rect">
            <a:avLst/>
          </a:prstGeom>
          <a:noFill/>
          <a:ln>
            <a:noFill/>
          </a:ln>
        </p:spPr>
      </p:pic>
      <p:sp>
        <p:nvSpPr>
          <p:cNvPr id="109" name="Google Shape;109;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a:solidFill>
                  <a:srgbClr val="CCCCCC"/>
                </a:solidFill>
              </a:rPr>
              <a:t>csinschools.com</a:t>
            </a:r>
            <a:endParaRPr sz="1400">
              <a:solidFill>
                <a:srgbClr val="CCCCCC"/>
              </a:solidFill>
            </a:endParaRPr>
          </a:p>
        </p:txBody>
      </p:sp>
    </p:spTree>
    <p:extLst>
      <p:ext uri="{BB962C8B-B14F-4D97-AF65-F5344CB8AC3E}">
        <p14:creationId xmlns:p14="http://schemas.microsoft.com/office/powerpoint/2010/main" val="357518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Your First Sprint</a:t>
            </a:r>
            <a:endParaRPr>
              <a:solidFill>
                <a:srgbClr val="25326F"/>
              </a:solidFill>
              <a:latin typeface="Francois One"/>
              <a:ea typeface="Francois One"/>
              <a:cs typeface="Francois One"/>
              <a:sym typeface="Francois One"/>
            </a:endParaRPr>
          </a:p>
        </p:txBody>
      </p:sp>
      <p:sp>
        <p:nvSpPr>
          <p:cNvPr id="283" name="Google Shape;283;p41"/>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84" name="Google Shape;284;p41"/>
          <p:cNvGrpSpPr/>
          <p:nvPr/>
        </p:nvGrpSpPr>
        <p:grpSpPr>
          <a:xfrm>
            <a:off x="7984201" y="4195474"/>
            <a:ext cx="884557" cy="861343"/>
            <a:chOff x="7984201" y="4195474"/>
            <a:chExt cx="884557" cy="861343"/>
          </a:xfrm>
        </p:grpSpPr>
        <p:sp>
          <p:nvSpPr>
            <p:cNvPr id="285" name="Google Shape;285;p4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17</a:t>
              </a:fld>
              <a:endParaRPr sz="1000" b="1">
                <a:solidFill>
                  <a:srgbClr val="032F62"/>
                </a:solidFill>
                <a:latin typeface="Francois One"/>
                <a:ea typeface="Francois One"/>
                <a:cs typeface="Francois One"/>
                <a:sym typeface="Francois One"/>
              </a:endParaRPr>
            </a:p>
          </p:txBody>
        </p:sp>
        <p:pic>
          <p:nvPicPr>
            <p:cNvPr id="286" name="Google Shape;286;p4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87" name="Google Shape;287;p41"/>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Your task for today will be to complete a sprint from the epic we have been discussing this lesson. You are assigned the following user story:</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student </a:t>
            </a:r>
            <a:r>
              <a:rPr lang="en-GB" sz="1600">
                <a:solidFill>
                  <a:schemeClr val="dk2"/>
                </a:solidFill>
                <a:latin typeface="Roboto"/>
                <a:ea typeface="Roboto"/>
                <a:cs typeface="Roboto"/>
                <a:sym typeface="Roboto"/>
              </a:rPr>
              <a:t>I want to </a:t>
            </a:r>
            <a:r>
              <a:rPr lang="en-GB" sz="1600" b="1">
                <a:solidFill>
                  <a:schemeClr val="dk2"/>
                </a:solidFill>
                <a:latin typeface="Roboto"/>
                <a:ea typeface="Roboto"/>
                <a:cs typeface="Roboto"/>
                <a:sym typeface="Roboto"/>
              </a:rPr>
              <a:t>be able to view the classes I have on a selected day on my phone</a:t>
            </a:r>
            <a:r>
              <a:rPr lang="en-GB" sz="1600">
                <a:solidFill>
                  <a:schemeClr val="dk2"/>
                </a:solidFill>
                <a:latin typeface="Roboto"/>
                <a:ea typeface="Roboto"/>
                <a:cs typeface="Roboto"/>
                <a:sym typeface="Roboto"/>
              </a:rPr>
              <a:t> so that </a:t>
            </a:r>
            <a:r>
              <a:rPr lang="en-GB" sz="1600" b="1">
                <a:solidFill>
                  <a:schemeClr val="dk2"/>
                </a:solidFill>
                <a:latin typeface="Roboto"/>
                <a:ea typeface="Roboto"/>
                <a:cs typeface="Roboto"/>
                <a:sym typeface="Roboto"/>
              </a:rPr>
              <a:t>I can pack my bags with the required books and textbooks before I travel to school</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pic>
        <p:nvPicPr>
          <p:cNvPr id="288" name="Google Shape;288;p41"/>
          <p:cNvPicPr preferRelativeResize="0"/>
          <p:nvPr/>
        </p:nvPicPr>
        <p:blipFill>
          <a:blip r:embed="rId4">
            <a:alphaModFix/>
          </a:blip>
          <a:stretch>
            <a:fillRect/>
          </a:stretch>
        </p:blipFill>
        <p:spPr>
          <a:xfrm>
            <a:off x="3655350" y="2984975"/>
            <a:ext cx="1993500" cy="199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Your First Sprint</a:t>
            </a:r>
            <a:endParaRPr/>
          </a:p>
          <a:p>
            <a:pPr marL="0" lvl="0" indent="0" algn="l" rtl="0">
              <a:spcBef>
                <a:spcPts val="0"/>
              </a:spcBef>
              <a:spcAft>
                <a:spcPts val="0"/>
              </a:spcAft>
              <a:buNone/>
            </a:pPr>
            <a:endParaRPr/>
          </a:p>
        </p:txBody>
      </p:sp>
      <p:sp>
        <p:nvSpPr>
          <p:cNvPr id="294" name="Google Shape;294;p42"/>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95" name="Google Shape;295;p42"/>
          <p:cNvGrpSpPr/>
          <p:nvPr/>
        </p:nvGrpSpPr>
        <p:grpSpPr>
          <a:xfrm>
            <a:off x="7984201" y="4195474"/>
            <a:ext cx="884557" cy="861343"/>
            <a:chOff x="7984201" y="4195474"/>
            <a:chExt cx="884557" cy="861343"/>
          </a:xfrm>
        </p:grpSpPr>
        <p:sp>
          <p:nvSpPr>
            <p:cNvPr id="296" name="Google Shape;296;p4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18</a:t>
              </a:fld>
              <a:endParaRPr sz="1000" b="1">
                <a:solidFill>
                  <a:srgbClr val="032F62"/>
                </a:solidFill>
                <a:latin typeface="Francois One"/>
                <a:ea typeface="Francois One"/>
                <a:cs typeface="Francois One"/>
                <a:sym typeface="Francois One"/>
              </a:endParaRPr>
            </a:p>
          </p:txBody>
        </p:sp>
        <p:pic>
          <p:nvPicPr>
            <p:cNvPr id="297" name="Google Shape;297;p4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98" name="Google Shape;298;p42"/>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solidFill>
                  <a:schemeClr val="dk2"/>
                </a:solidFill>
                <a:latin typeface="Roboto"/>
                <a:ea typeface="Roboto"/>
                <a:cs typeface="Roboto"/>
                <a:sym typeface="Roboto"/>
              </a:rPr>
              <a:t>To complete the sprint you will need to:</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Interview client who needs the timetable website</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Create a paper prototype of your website</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Gather feedback from your classmates on your prototype</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Modify your prototype as necessary</a:t>
            </a:r>
            <a:endParaRPr sz="1600">
              <a:solidFill>
                <a:schemeClr val="dk2"/>
              </a:solidFill>
              <a:latin typeface="Roboto"/>
              <a:ea typeface="Roboto"/>
              <a:cs typeface="Roboto"/>
              <a:sym typeface="Roboto"/>
            </a:endParaRPr>
          </a:p>
        </p:txBody>
      </p:sp>
      <p:pic>
        <p:nvPicPr>
          <p:cNvPr id="299" name="Google Shape;299;p42"/>
          <p:cNvPicPr preferRelativeResize="0"/>
          <p:nvPr/>
        </p:nvPicPr>
        <p:blipFill>
          <a:blip r:embed="rId4">
            <a:alphaModFix/>
          </a:blip>
          <a:stretch>
            <a:fillRect/>
          </a:stretch>
        </p:blipFill>
        <p:spPr>
          <a:xfrm>
            <a:off x="3720638" y="3094950"/>
            <a:ext cx="1708275" cy="170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Mobile First Development</a:t>
            </a:r>
            <a:endParaRPr>
              <a:solidFill>
                <a:srgbClr val="25326F"/>
              </a:solidFill>
              <a:latin typeface="Francois One"/>
              <a:ea typeface="Francois One"/>
              <a:cs typeface="Francois One"/>
              <a:sym typeface="Francois One"/>
            </a:endParaRPr>
          </a:p>
        </p:txBody>
      </p:sp>
      <p:sp>
        <p:nvSpPr>
          <p:cNvPr id="305" name="Google Shape;305;p4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06" name="Google Shape;306;p43"/>
          <p:cNvGrpSpPr/>
          <p:nvPr/>
        </p:nvGrpSpPr>
        <p:grpSpPr>
          <a:xfrm>
            <a:off x="7984201" y="4195474"/>
            <a:ext cx="884557" cy="861343"/>
            <a:chOff x="7984201" y="4195474"/>
            <a:chExt cx="884557" cy="861343"/>
          </a:xfrm>
        </p:grpSpPr>
        <p:sp>
          <p:nvSpPr>
            <p:cNvPr id="307" name="Google Shape;307;p4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19</a:t>
              </a:fld>
              <a:endParaRPr sz="1000" b="1">
                <a:solidFill>
                  <a:srgbClr val="032F62"/>
                </a:solidFill>
                <a:latin typeface="Francois One"/>
                <a:ea typeface="Francois One"/>
                <a:cs typeface="Francois One"/>
                <a:sym typeface="Francois One"/>
              </a:endParaRPr>
            </a:p>
          </p:txBody>
        </p:sp>
        <p:pic>
          <p:nvPicPr>
            <p:cNvPr id="308" name="Google Shape;308;p4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09" name="Google Shape;309;p43"/>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more and more users are accessing the internet on their phone, it is important to ensure that websites are functional and user friendly when viewed on a phone</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The term </a:t>
            </a:r>
            <a:r>
              <a:rPr lang="en-GB" sz="1600" b="1">
                <a:solidFill>
                  <a:srgbClr val="980000"/>
                </a:solidFill>
                <a:latin typeface="Roboto"/>
                <a:ea typeface="Roboto"/>
                <a:cs typeface="Roboto"/>
                <a:sym typeface="Roboto"/>
              </a:rPr>
              <a:t>mobile first design</a:t>
            </a:r>
            <a:r>
              <a:rPr lang="en-GB" sz="1600">
                <a:solidFill>
                  <a:schemeClr val="dk2"/>
                </a:solidFill>
                <a:latin typeface="Roboto"/>
                <a:ea typeface="Roboto"/>
                <a:cs typeface="Roboto"/>
                <a:sym typeface="Roboto"/>
              </a:rPr>
              <a:t> refers to creating a website specifically for a phone before considering how it should look and function on a desktop</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Why do you think </a:t>
            </a:r>
            <a:r>
              <a:rPr lang="en-GB" sz="1600" b="1">
                <a:solidFill>
                  <a:srgbClr val="980000"/>
                </a:solidFill>
                <a:latin typeface="Roboto"/>
                <a:ea typeface="Roboto"/>
                <a:cs typeface="Roboto"/>
                <a:sym typeface="Roboto"/>
              </a:rPr>
              <a:t>mobile first design</a:t>
            </a:r>
            <a:r>
              <a:rPr lang="en-GB" sz="1600">
                <a:solidFill>
                  <a:schemeClr val="dk2"/>
                </a:solidFill>
                <a:latin typeface="Roboto"/>
                <a:ea typeface="Roboto"/>
                <a:cs typeface="Roboto"/>
                <a:sym typeface="Roboto"/>
              </a:rPr>
              <a:t> is becoming more popular?</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Our </a:t>
            </a:r>
            <a:r>
              <a:rPr lang="en-GB" sz="1600" b="1">
                <a:solidFill>
                  <a:srgbClr val="980000"/>
                </a:solidFill>
                <a:latin typeface="Roboto"/>
                <a:ea typeface="Roboto"/>
                <a:cs typeface="Roboto"/>
                <a:sym typeface="Roboto"/>
              </a:rPr>
              <a:t>user story</a:t>
            </a:r>
            <a:r>
              <a:rPr lang="en-GB" sz="1600">
                <a:solidFill>
                  <a:schemeClr val="dk2"/>
                </a:solidFill>
                <a:latin typeface="Roboto"/>
                <a:ea typeface="Roboto"/>
                <a:cs typeface="Roboto"/>
                <a:sym typeface="Roboto"/>
              </a:rPr>
              <a:t> refers specifically to viewing the timetable on a phone, therefore, we will be designing our prototype to fit on a phone</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Previously, on CS in Schools...</a:t>
            </a:r>
            <a:endParaRPr>
              <a:solidFill>
                <a:srgbClr val="25326F"/>
              </a:solidFill>
              <a:latin typeface="Francois One"/>
              <a:ea typeface="Francois One"/>
              <a:cs typeface="Francois One"/>
              <a:sym typeface="Francois One"/>
            </a:endParaRPr>
          </a:p>
        </p:txBody>
      </p:sp>
      <p:sp>
        <p:nvSpPr>
          <p:cNvPr id="115" name="Google Shape;115;p26"/>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What are two types of hyperlinks we discussed last lesson?</a:t>
            </a:r>
            <a:endParaRPr sz="1600"/>
          </a:p>
          <a:p>
            <a:pPr marL="457200" lvl="0" indent="-330200" algn="l" rtl="0">
              <a:lnSpc>
                <a:spcPct val="150000"/>
              </a:lnSpc>
              <a:spcBef>
                <a:spcPts val="0"/>
              </a:spcBef>
              <a:spcAft>
                <a:spcPts val="0"/>
              </a:spcAft>
              <a:buSzPts val="1600"/>
              <a:buChar char="●"/>
            </a:pPr>
            <a:r>
              <a:rPr lang="en-GB" sz="1600"/>
              <a:t>What is the difference?</a:t>
            </a:r>
            <a:endParaRPr sz="1600"/>
          </a:p>
        </p:txBody>
      </p:sp>
      <p:sp>
        <p:nvSpPr>
          <p:cNvPr id="116" name="Google Shape;116;p2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17" name="Google Shape;117;p26"/>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18" name="Google Shape;118;p26"/>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19" name="Google Shape;119;p26"/>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20" name="Google Shape;120;p26"/>
          <p:cNvGrpSpPr/>
          <p:nvPr/>
        </p:nvGrpSpPr>
        <p:grpSpPr>
          <a:xfrm>
            <a:off x="7984201" y="4195474"/>
            <a:ext cx="884557" cy="861343"/>
            <a:chOff x="7984201" y="4195474"/>
            <a:chExt cx="884557" cy="861343"/>
          </a:xfrm>
        </p:grpSpPr>
        <p:sp>
          <p:nvSpPr>
            <p:cNvPr id="121" name="Google Shape;121;p2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a:t>
              </a:fld>
              <a:endParaRPr sz="1000" b="1">
                <a:solidFill>
                  <a:srgbClr val="032F62"/>
                </a:solidFill>
                <a:latin typeface="Francois One"/>
                <a:ea typeface="Francois One"/>
                <a:cs typeface="Francois One"/>
                <a:sym typeface="Francois One"/>
              </a:endParaRPr>
            </a:p>
          </p:txBody>
        </p:sp>
        <p:pic>
          <p:nvPicPr>
            <p:cNvPr id="122" name="Google Shape;122;p26"/>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should we keep in mind when building a phone app?</a:t>
            </a:r>
            <a:endParaRPr>
              <a:solidFill>
                <a:srgbClr val="25326F"/>
              </a:solidFill>
              <a:latin typeface="Francois One"/>
              <a:ea typeface="Francois One"/>
              <a:cs typeface="Francois One"/>
              <a:sym typeface="Francois One"/>
            </a:endParaRPr>
          </a:p>
        </p:txBody>
      </p:sp>
      <p:sp>
        <p:nvSpPr>
          <p:cNvPr id="315" name="Google Shape;315;p44"/>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16" name="Google Shape;316;p44"/>
          <p:cNvGrpSpPr/>
          <p:nvPr/>
        </p:nvGrpSpPr>
        <p:grpSpPr>
          <a:xfrm>
            <a:off x="7984201" y="4195474"/>
            <a:ext cx="884557" cy="861343"/>
            <a:chOff x="7984201" y="4195474"/>
            <a:chExt cx="884557" cy="861343"/>
          </a:xfrm>
        </p:grpSpPr>
        <p:sp>
          <p:nvSpPr>
            <p:cNvPr id="317" name="Google Shape;317;p4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20</a:t>
              </a:fld>
              <a:endParaRPr sz="1000" b="1">
                <a:solidFill>
                  <a:srgbClr val="032F62"/>
                </a:solidFill>
                <a:latin typeface="Francois One"/>
                <a:ea typeface="Francois One"/>
                <a:cs typeface="Francois One"/>
                <a:sym typeface="Francois One"/>
              </a:endParaRPr>
            </a:p>
          </p:txBody>
        </p:sp>
        <p:pic>
          <p:nvPicPr>
            <p:cNvPr id="318" name="Google Shape;318;p4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319" name="Google Shape;319;p44"/>
          <p:cNvPicPr preferRelativeResize="0"/>
          <p:nvPr/>
        </p:nvPicPr>
        <p:blipFill>
          <a:blip r:embed="rId4">
            <a:alphaModFix/>
          </a:blip>
          <a:stretch>
            <a:fillRect/>
          </a:stretch>
        </p:blipFill>
        <p:spPr>
          <a:xfrm>
            <a:off x="3408650" y="1408400"/>
            <a:ext cx="2326700" cy="232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06.02 - </a:t>
            </a:r>
            <a:r>
              <a:rPr lang="en-GB" dirty="0"/>
              <a:t>Create a Paper Prototype</a:t>
            </a:r>
            <a:endParaRPr dirty="0"/>
          </a:p>
        </p:txBody>
      </p:sp>
      <p:sp>
        <p:nvSpPr>
          <p:cNvPr id="325" name="Google Shape;325;p45"/>
          <p:cNvSpPr txBox="1">
            <a:spLocks noGrp="1"/>
          </p:cNvSpPr>
          <p:nvPr>
            <p:ph type="body" idx="1"/>
          </p:nvPr>
        </p:nvSpPr>
        <p:spPr>
          <a:xfrm>
            <a:off x="311700" y="1152475"/>
            <a:ext cx="8520600" cy="11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As a </a:t>
            </a:r>
            <a:r>
              <a:rPr lang="en-GB" b="1"/>
              <a:t>student </a:t>
            </a:r>
            <a:r>
              <a:rPr lang="en-GB"/>
              <a:t>I want to </a:t>
            </a:r>
            <a:r>
              <a:rPr lang="en-GB" b="1"/>
              <a:t>be able to view the classes I have on a selected day on my phone</a:t>
            </a:r>
            <a:r>
              <a:rPr lang="en-GB"/>
              <a:t> so that I can </a:t>
            </a:r>
            <a:r>
              <a:rPr lang="en-GB" b="1"/>
              <a:t>pack my bags with the required books and textbooks before I travel to school</a:t>
            </a:r>
            <a:r>
              <a:rPr lang="en-GB"/>
              <a:t>.</a:t>
            </a:r>
            <a:endParaRPr/>
          </a:p>
          <a:p>
            <a:pPr marL="0" lvl="0" indent="0" algn="l" rtl="0">
              <a:spcBef>
                <a:spcPts val="0"/>
              </a:spcBef>
              <a:spcAft>
                <a:spcPts val="0"/>
              </a:spcAft>
              <a:buNone/>
            </a:pPr>
            <a:endParaRPr sz="1600"/>
          </a:p>
          <a:p>
            <a:pPr marL="0" lvl="0" indent="0" algn="l" rtl="0">
              <a:spcBef>
                <a:spcPts val="1600"/>
              </a:spcBef>
              <a:spcAft>
                <a:spcPts val="1600"/>
              </a:spcAft>
              <a:buNone/>
            </a:pPr>
            <a:endParaRPr sz="1600"/>
          </a:p>
        </p:txBody>
      </p:sp>
      <p:grpSp>
        <p:nvGrpSpPr>
          <p:cNvPr id="326" name="Google Shape;326;p45"/>
          <p:cNvGrpSpPr/>
          <p:nvPr/>
        </p:nvGrpSpPr>
        <p:grpSpPr>
          <a:xfrm>
            <a:off x="7984201" y="4195474"/>
            <a:ext cx="884557" cy="861343"/>
            <a:chOff x="7984201" y="4195474"/>
            <a:chExt cx="884557" cy="861343"/>
          </a:xfrm>
        </p:grpSpPr>
        <p:sp>
          <p:nvSpPr>
            <p:cNvPr id="327" name="Google Shape;327;p4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21</a:t>
              </a:fld>
              <a:endParaRPr sz="1000" b="1">
                <a:solidFill>
                  <a:srgbClr val="032F62"/>
                </a:solidFill>
                <a:latin typeface="Francois One"/>
                <a:ea typeface="Francois One"/>
                <a:cs typeface="Francois One"/>
                <a:sym typeface="Francois One"/>
              </a:endParaRPr>
            </a:p>
          </p:txBody>
        </p:sp>
        <p:pic>
          <p:nvPicPr>
            <p:cNvPr id="328" name="Google Shape;328;p4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29" name="Google Shape;329;p45"/>
          <p:cNvSpPr txBox="1"/>
          <p:nvPr/>
        </p:nvSpPr>
        <p:spPr>
          <a:xfrm>
            <a:off x="380850" y="4162025"/>
            <a:ext cx="8382300" cy="9438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1800" dirty="0">
                <a:solidFill>
                  <a:srgbClr val="595959"/>
                </a:solidFill>
                <a:latin typeface="Roboto"/>
                <a:ea typeface="Roboto"/>
                <a:cs typeface="Roboto"/>
                <a:sym typeface="Roboto"/>
              </a:rPr>
              <a:t>Complete Activity:</a:t>
            </a:r>
            <a:br>
              <a:rPr lang="en-GB" sz="1800" dirty="0">
                <a:latin typeface="Roboto"/>
                <a:ea typeface="Roboto"/>
                <a:cs typeface="Roboto"/>
                <a:sym typeface="Roboto"/>
              </a:rPr>
            </a:br>
            <a:r>
              <a:rPr lang="en-GB" sz="1800" u="sng" dirty="0">
                <a:solidFill>
                  <a:schemeClr val="hlink"/>
                </a:solidFill>
                <a:latin typeface="Roboto"/>
                <a:ea typeface="Roboto"/>
                <a:cs typeface="Roboto"/>
                <a:sym typeface="Roboto"/>
                <a:hlinkClick r:id="rId4"/>
              </a:rPr>
              <a:t>06.02 </a:t>
            </a:r>
            <a:r>
              <a:rPr lang="en-GB" sz="1800" u="sng" dirty="0">
                <a:solidFill>
                  <a:schemeClr val="hlink"/>
                </a:solidFill>
                <a:latin typeface="Roboto"/>
                <a:ea typeface="Roboto"/>
                <a:cs typeface="Roboto"/>
                <a:sym typeface="Roboto"/>
                <a:hlinkClick r:id="rId4"/>
              </a:rPr>
              <a:t>-</a:t>
            </a:r>
            <a:r>
              <a:rPr lang="en-GB" sz="1800" u="sng" dirty="0">
                <a:solidFill>
                  <a:schemeClr val="hlink"/>
                </a:solidFill>
                <a:latin typeface="Roboto"/>
                <a:ea typeface="Roboto"/>
                <a:cs typeface="Roboto"/>
                <a:sym typeface="Roboto"/>
                <a:hlinkClick r:id="rId4"/>
              </a:rPr>
              <a:t> Paper Prototypes</a:t>
            </a:r>
            <a:endParaRPr sz="1800" dirty="0">
              <a:latin typeface="Roboto"/>
              <a:ea typeface="Roboto"/>
              <a:cs typeface="Roboto"/>
              <a:sym typeface="Roboto"/>
            </a:endParaRPr>
          </a:p>
        </p:txBody>
      </p:sp>
      <p:pic>
        <p:nvPicPr>
          <p:cNvPr id="330" name="Google Shape;330;p45"/>
          <p:cNvPicPr preferRelativeResize="0"/>
          <p:nvPr/>
        </p:nvPicPr>
        <p:blipFill>
          <a:blip r:embed="rId5">
            <a:alphaModFix/>
          </a:blip>
          <a:stretch>
            <a:fillRect/>
          </a:stretch>
        </p:blipFill>
        <p:spPr>
          <a:xfrm>
            <a:off x="3366309" y="2229825"/>
            <a:ext cx="2411375" cy="196564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06.03 - Review Prototype</a:t>
            </a:r>
            <a:endParaRPr/>
          </a:p>
        </p:txBody>
      </p:sp>
      <p:sp>
        <p:nvSpPr>
          <p:cNvPr id="336" name="Google Shape;336;p46"/>
          <p:cNvSpPr txBox="1">
            <a:spLocks noGrp="1"/>
          </p:cNvSpPr>
          <p:nvPr>
            <p:ph type="body" idx="1"/>
          </p:nvPr>
        </p:nvSpPr>
        <p:spPr>
          <a:xfrm>
            <a:off x="311700" y="1152475"/>
            <a:ext cx="8520600" cy="26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 important aspect of the software engineering process is to critically evaluate alternative designs. Your task is to provide feedback to your classmates on their prototypes.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337" name="Google Shape;337;p46"/>
          <p:cNvGrpSpPr/>
          <p:nvPr/>
        </p:nvGrpSpPr>
        <p:grpSpPr>
          <a:xfrm>
            <a:off x="7984201" y="4195474"/>
            <a:ext cx="884557" cy="861343"/>
            <a:chOff x="7984201" y="4195474"/>
            <a:chExt cx="884557" cy="861343"/>
          </a:xfrm>
        </p:grpSpPr>
        <p:sp>
          <p:nvSpPr>
            <p:cNvPr id="338" name="Google Shape;338;p4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22</a:t>
              </a:fld>
              <a:endParaRPr sz="1000" b="1">
                <a:solidFill>
                  <a:srgbClr val="032F62"/>
                </a:solidFill>
                <a:latin typeface="Francois One"/>
                <a:ea typeface="Francois One"/>
                <a:cs typeface="Francois One"/>
                <a:sym typeface="Francois One"/>
              </a:endParaRPr>
            </a:p>
          </p:txBody>
        </p:sp>
        <p:pic>
          <p:nvPicPr>
            <p:cNvPr id="339" name="Google Shape;339;p4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340" name="Google Shape;340;p46"/>
          <p:cNvPicPr preferRelativeResize="0"/>
          <p:nvPr/>
        </p:nvPicPr>
        <p:blipFill>
          <a:blip r:embed="rId4">
            <a:alphaModFix/>
          </a:blip>
          <a:stretch>
            <a:fillRect/>
          </a:stretch>
        </p:blipFill>
        <p:spPr>
          <a:xfrm>
            <a:off x="3102496" y="2235825"/>
            <a:ext cx="2939025" cy="1760274"/>
          </a:xfrm>
          <a:prstGeom prst="rect">
            <a:avLst/>
          </a:prstGeom>
          <a:noFill/>
          <a:ln w="9525" cap="flat" cmpd="sng">
            <a:solidFill>
              <a:schemeClr val="dk2"/>
            </a:solidFill>
            <a:prstDash val="solid"/>
            <a:round/>
            <a:headEnd type="none" w="sm" len="sm"/>
            <a:tailEnd type="none" w="sm" len="sm"/>
          </a:ln>
        </p:spPr>
      </p:pic>
      <p:sp>
        <p:nvSpPr>
          <p:cNvPr id="341" name="Google Shape;341;p46"/>
          <p:cNvSpPr txBox="1"/>
          <p:nvPr/>
        </p:nvSpPr>
        <p:spPr>
          <a:xfrm>
            <a:off x="380850" y="4162025"/>
            <a:ext cx="8382300" cy="9438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1800" dirty="0">
                <a:solidFill>
                  <a:srgbClr val="595959"/>
                </a:solidFill>
                <a:latin typeface="Roboto"/>
                <a:ea typeface="Roboto"/>
                <a:cs typeface="Roboto"/>
                <a:sym typeface="Roboto"/>
              </a:rPr>
              <a:t>Complete Repl.it Activity:</a:t>
            </a:r>
            <a:br>
              <a:rPr lang="en-GB" sz="1800" dirty="0">
                <a:latin typeface="Roboto"/>
                <a:ea typeface="Roboto"/>
                <a:cs typeface="Roboto"/>
                <a:sym typeface="Roboto"/>
              </a:rPr>
            </a:br>
            <a:r>
              <a:rPr lang="en-GB" sz="1800" u="sng" dirty="0">
                <a:solidFill>
                  <a:schemeClr val="hlink"/>
                </a:solidFill>
                <a:latin typeface="Roboto"/>
                <a:ea typeface="Roboto"/>
                <a:cs typeface="Roboto"/>
                <a:sym typeface="Roboto"/>
                <a:hlinkClick r:id="rId5" action="ppaction://hlinkfile"/>
              </a:rPr>
              <a:t>06.03 - Review Prototype</a:t>
            </a:r>
            <a:endParaRPr sz="18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 Stories - How well did you do?</a:t>
            </a:r>
            <a:endParaRPr>
              <a:solidFill>
                <a:srgbClr val="25326F"/>
              </a:solidFill>
              <a:latin typeface="Francois One"/>
              <a:ea typeface="Francois One"/>
              <a:cs typeface="Francois One"/>
              <a:sym typeface="Francois One"/>
            </a:endParaRPr>
          </a:p>
        </p:txBody>
      </p:sp>
      <p:sp>
        <p:nvSpPr>
          <p:cNvPr id="347" name="Google Shape;34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GB" sz="1500"/>
              <a:t>Now that you have had a chance to gather feedback on your design, did you:</a:t>
            </a:r>
            <a:endParaRPr sz="1500"/>
          </a:p>
          <a:p>
            <a:pPr marL="914400" lvl="1" indent="-323850" algn="l" rtl="0">
              <a:lnSpc>
                <a:spcPct val="150000"/>
              </a:lnSpc>
              <a:spcBef>
                <a:spcPts val="0"/>
              </a:spcBef>
              <a:spcAft>
                <a:spcPts val="0"/>
              </a:spcAft>
              <a:buSzPts val="1500"/>
              <a:buChar char="○"/>
            </a:pPr>
            <a:r>
              <a:rPr lang="en-GB" sz="1500"/>
              <a:t>Meet your clients requirements?</a:t>
            </a:r>
            <a:endParaRPr sz="1500"/>
          </a:p>
          <a:p>
            <a:pPr marL="914400" lvl="1" indent="-323850" algn="l" rtl="0">
              <a:lnSpc>
                <a:spcPct val="150000"/>
              </a:lnSpc>
              <a:spcBef>
                <a:spcPts val="0"/>
              </a:spcBef>
              <a:spcAft>
                <a:spcPts val="0"/>
              </a:spcAft>
              <a:buSzPts val="1500"/>
              <a:buChar char="○"/>
            </a:pPr>
            <a:r>
              <a:rPr lang="en-GB" sz="1500"/>
              <a:t>Pay attention to your clients favourite colour?</a:t>
            </a:r>
            <a:endParaRPr sz="1500"/>
          </a:p>
          <a:p>
            <a:pPr marL="914400" lvl="1" indent="-323850" algn="l" rtl="0">
              <a:lnSpc>
                <a:spcPct val="150000"/>
              </a:lnSpc>
              <a:spcBef>
                <a:spcPts val="0"/>
              </a:spcBef>
              <a:spcAft>
                <a:spcPts val="0"/>
              </a:spcAft>
              <a:buSzPts val="1500"/>
              <a:buChar char="○"/>
            </a:pPr>
            <a:r>
              <a:rPr lang="en-GB" sz="1500"/>
              <a:t>Incorporate your clients ratings of ‘most important’ and ‘least important’?</a:t>
            </a:r>
            <a:endParaRPr sz="1500"/>
          </a:p>
          <a:p>
            <a:pPr marL="457200" lvl="0" indent="-323850" algn="l" rtl="0">
              <a:lnSpc>
                <a:spcPct val="150000"/>
              </a:lnSpc>
              <a:spcBef>
                <a:spcPts val="0"/>
              </a:spcBef>
              <a:spcAft>
                <a:spcPts val="0"/>
              </a:spcAft>
              <a:buSzPts val="1500"/>
              <a:buChar char="●"/>
            </a:pPr>
            <a:r>
              <a:rPr lang="en-GB" sz="1500" b="1">
                <a:solidFill>
                  <a:srgbClr val="980000"/>
                </a:solidFill>
              </a:rPr>
              <a:t>Agile methodology </a:t>
            </a:r>
            <a:r>
              <a:rPr lang="en-GB" sz="1500"/>
              <a:t>is useful because it allows for the client to make suggestions at each stage of the design</a:t>
            </a:r>
            <a:endParaRPr sz="1500"/>
          </a:p>
          <a:p>
            <a:pPr marL="914400" lvl="1" indent="-323850" algn="l" rtl="0">
              <a:lnSpc>
                <a:spcPct val="150000"/>
              </a:lnSpc>
              <a:spcBef>
                <a:spcPts val="0"/>
              </a:spcBef>
              <a:spcAft>
                <a:spcPts val="0"/>
              </a:spcAft>
              <a:buSzPts val="1500"/>
              <a:buChar char="○"/>
            </a:pPr>
            <a:r>
              <a:rPr lang="en-GB" sz="1500"/>
              <a:t>So now you could revise your design to make sure you incorporate your clients feedback!</a:t>
            </a:r>
            <a:endParaRPr sz="1500"/>
          </a:p>
          <a:p>
            <a:pPr marL="914400" lvl="1" indent="-323850" algn="l" rtl="0">
              <a:lnSpc>
                <a:spcPct val="150000"/>
              </a:lnSpc>
              <a:spcBef>
                <a:spcPts val="0"/>
              </a:spcBef>
              <a:spcAft>
                <a:spcPts val="0"/>
              </a:spcAft>
              <a:buSzPts val="1500"/>
              <a:buChar char="○"/>
            </a:pPr>
            <a:r>
              <a:rPr lang="en-GB" sz="1500"/>
              <a:t>You don’t have to include everything, but make sure you can justify why you didn’t</a:t>
            </a:r>
            <a:endParaRPr sz="1500"/>
          </a:p>
        </p:txBody>
      </p:sp>
      <p:sp>
        <p:nvSpPr>
          <p:cNvPr id="348" name="Google Shape;348;p4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49" name="Google Shape;349;p47"/>
          <p:cNvGrpSpPr/>
          <p:nvPr/>
        </p:nvGrpSpPr>
        <p:grpSpPr>
          <a:xfrm>
            <a:off x="7984201" y="4195474"/>
            <a:ext cx="884557" cy="861343"/>
            <a:chOff x="7984201" y="4195474"/>
            <a:chExt cx="884557" cy="861343"/>
          </a:xfrm>
        </p:grpSpPr>
        <p:sp>
          <p:nvSpPr>
            <p:cNvPr id="350" name="Google Shape;350;p4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23</a:t>
              </a:fld>
              <a:endParaRPr sz="1000" b="1">
                <a:solidFill>
                  <a:srgbClr val="032F62"/>
                </a:solidFill>
                <a:latin typeface="Francois One"/>
                <a:ea typeface="Francois One"/>
                <a:cs typeface="Francois One"/>
                <a:sym typeface="Francois One"/>
              </a:endParaRPr>
            </a:p>
          </p:txBody>
        </p:sp>
        <p:pic>
          <p:nvPicPr>
            <p:cNvPr id="351" name="Google Shape;351;p4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a:solidFill>
                <a:srgbClr val="25326F"/>
              </a:solidFill>
              <a:latin typeface="Francois One"/>
              <a:ea typeface="Francois One"/>
              <a:cs typeface="Francois One"/>
              <a:sym typeface="Francois One"/>
            </a:endParaRPr>
          </a:p>
        </p:txBody>
      </p:sp>
      <p:sp>
        <p:nvSpPr>
          <p:cNvPr id="357" name="Google Shape;35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Software engineering is the process of developing software</a:t>
            </a:r>
            <a:endParaRPr sz="1600"/>
          </a:p>
          <a:p>
            <a:pPr marL="457200" lvl="0" indent="-330200" algn="l" rtl="0">
              <a:lnSpc>
                <a:spcPct val="150000"/>
              </a:lnSpc>
              <a:spcBef>
                <a:spcPts val="0"/>
              </a:spcBef>
              <a:spcAft>
                <a:spcPts val="0"/>
              </a:spcAft>
              <a:buSzPts val="1600"/>
              <a:buChar char="●"/>
            </a:pPr>
            <a:r>
              <a:rPr lang="en-GB" sz="1600"/>
              <a:t>A methodology is a set of rules or procedures</a:t>
            </a:r>
            <a:endParaRPr sz="1600"/>
          </a:p>
          <a:p>
            <a:pPr marL="457200" lvl="0" indent="-330200" algn="l" rtl="0">
              <a:lnSpc>
                <a:spcPct val="150000"/>
              </a:lnSpc>
              <a:spcBef>
                <a:spcPts val="0"/>
              </a:spcBef>
              <a:spcAft>
                <a:spcPts val="0"/>
              </a:spcAft>
              <a:buSzPts val="1600"/>
              <a:buChar char="●"/>
            </a:pPr>
            <a:r>
              <a:rPr lang="en-GB" sz="1600"/>
              <a:t>Most modern methodologies are based on the “agile” principles</a:t>
            </a:r>
            <a:endParaRPr sz="1600"/>
          </a:p>
          <a:p>
            <a:pPr marL="457200" lvl="0" indent="-330200" algn="l" rtl="0">
              <a:lnSpc>
                <a:spcPct val="150000"/>
              </a:lnSpc>
              <a:spcBef>
                <a:spcPts val="0"/>
              </a:spcBef>
              <a:spcAft>
                <a:spcPts val="0"/>
              </a:spcAft>
              <a:buSzPts val="1600"/>
              <a:buChar char="●"/>
            </a:pPr>
            <a:r>
              <a:rPr lang="en-GB" sz="1600"/>
              <a:t>An Epic is a large piece of work</a:t>
            </a:r>
            <a:endParaRPr sz="1600"/>
          </a:p>
          <a:p>
            <a:pPr marL="457200" lvl="0" indent="-330200" algn="l" rtl="0">
              <a:lnSpc>
                <a:spcPct val="150000"/>
              </a:lnSpc>
              <a:spcBef>
                <a:spcPts val="0"/>
              </a:spcBef>
              <a:spcAft>
                <a:spcPts val="0"/>
              </a:spcAft>
              <a:buSzPts val="1600"/>
              <a:buChar char="●"/>
            </a:pPr>
            <a:r>
              <a:rPr lang="en-GB" sz="1600"/>
              <a:t>User stories are used to break an epic into smaller tasks with a user focus</a:t>
            </a:r>
            <a:endParaRPr sz="1600"/>
          </a:p>
          <a:p>
            <a:pPr marL="457200" lvl="0" indent="-330200" algn="l" rtl="0">
              <a:lnSpc>
                <a:spcPct val="150000"/>
              </a:lnSpc>
              <a:spcBef>
                <a:spcPts val="0"/>
              </a:spcBef>
              <a:spcAft>
                <a:spcPts val="0"/>
              </a:spcAft>
              <a:buSzPts val="1600"/>
              <a:buChar char="●"/>
            </a:pPr>
            <a:r>
              <a:rPr lang="en-GB" sz="1600"/>
              <a:t>Prototypes are a useful tool to help design a web site and seek feedback</a:t>
            </a:r>
            <a:endParaRPr sz="1600"/>
          </a:p>
          <a:p>
            <a:pPr marL="0" lvl="0" indent="0" algn="l" rtl="0">
              <a:lnSpc>
                <a:spcPct val="150000"/>
              </a:lnSpc>
              <a:spcBef>
                <a:spcPts val="1600"/>
              </a:spcBef>
              <a:spcAft>
                <a:spcPts val="1600"/>
              </a:spcAft>
              <a:buNone/>
            </a:pPr>
            <a:endParaRPr sz="1600"/>
          </a:p>
        </p:txBody>
      </p:sp>
      <p:sp>
        <p:nvSpPr>
          <p:cNvPr id="358" name="Google Shape;358;p4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59" name="Google Shape;359;p48"/>
          <p:cNvGrpSpPr/>
          <p:nvPr/>
        </p:nvGrpSpPr>
        <p:grpSpPr>
          <a:xfrm>
            <a:off x="7984201" y="4195474"/>
            <a:ext cx="884557" cy="861343"/>
            <a:chOff x="7984201" y="4195474"/>
            <a:chExt cx="884557" cy="861343"/>
          </a:xfrm>
        </p:grpSpPr>
        <p:sp>
          <p:nvSpPr>
            <p:cNvPr id="360" name="Google Shape;360;p4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24</a:t>
              </a:fld>
              <a:endParaRPr sz="1000" b="1">
                <a:solidFill>
                  <a:srgbClr val="032F62"/>
                </a:solidFill>
                <a:latin typeface="Francois One"/>
                <a:ea typeface="Francois One"/>
                <a:cs typeface="Francois One"/>
                <a:sym typeface="Francois One"/>
              </a:endParaRPr>
            </a:p>
          </p:txBody>
        </p:sp>
        <p:pic>
          <p:nvPicPr>
            <p:cNvPr id="361" name="Google Shape;361;p4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p:nvPr/>
        </p:nvSpPr>
        <p:spPr>
          <a:xfrm rot="-5400000" flipH="1">
            <a:off x="4955688" y="961013"/>
            <a:ext cx="5149325" cy="3227300"/>
          </a:xfrm>
          <a:prstGeom prst="flowChartManualInpu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License Information</a:t>
            </a:r>
            <a:endParaRPr/>
          </a:p>
        </p:txBody>
      </p:sp>
      <p:sp>
        <p:nvSpPr>
          <p:cNvPr id="368" name="Google Shape;368;p49"/>
          <p:cNvSpPr txBox="1">
            <a:spLocks noGrp="1"/>
          </p:cNvSpPr>
          <p:nvPr>
            <p:ph type="body" idx="1"/>
          </p:nvPr>
        </p:nvSpPr>
        <p:spPr>
          <a:xfrm>
            <a:off x="311700" y="1152475"/>
            <a:ext cx="590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t>These </a:t>
            </a:r>
            <a:r>
              <a:rPr lang="en-GB" sz="1200" u="sng">
                <a:solidFill>
                  <a:schemeClr val="accent5"/>
                </a:solidFill>
                <a:hlinkClick r:id="rId3">
                  <a:extLst>
                    <a:ext uri="{A12FA001-AC4F-418D-AE19-62706E023703}">
                      <ahyp:hlinkClr xmlns:ahyp="http://schemas.microsoft.com/office/drawing/2018/hyperlinkcolor" val="tx"/>
                    </a:ext>
                  </a:extLst>
                </a:hlinkClick>
              </a:rPr>
              <a:t>CS in Schools</a:t>
            </a:r>
            <a:r>
              <a:rPr lang="en-GB" sz="1200"/>
              <a:t> lessons plans, worksheets, and other materials were created by Jeff Plumb and have been modified by the team at CS in Schools. They are licensed under a </a:t>
            </a:r>
            <a:r>
              <a:rPr lang="en-GB" sz="1200" u="sng">
                <a:solidFill>
                  <a:schemeClr val="accent5"/>
                </a:solidFill>
                <a:hlinkClick r:id="rId4">
                  <a:extLst>
                    <a:ext uri="{A12FA001-AC4F-418D-AE19-62706E023703}">
                      <ahyp:hlinkClr xmlns:ahyp="http://schemas.microsoft.com/office/drawing/2018/hyperlinkcolor" val="tx"/>
                    </a:ext>
                  </a:extLst>
                </a:hlinkClick>
              </a:rPr>
              <a:t>Creative Commons Attribution-ShareAlike 4.0 International License</a:t>
            </a:r>
            <a:r>
              <a:rPr lang="en-GB" sz="1200"/>
              <a:t>.</a:t>
            </a:r>
            <a:endParaRPr sz="1200"/>
          </a:p>
          <a:p>
            <a:pPr marL="0" lvl="0" indent="0" algn="l" rtl="0">
              <a:spcBef>
                <a:spcPts val="1600"/>
              </a:spcBef>
              <a:spcAft>
                <a:spcPts val="0"/>
              </a:spcAft>
              <a:buClr>
                <a:schemeClr val="dk1"/>
              </a:buClr>
              <a:buSzPts val="1100"/>
              <a:buFont typeface="Arial"/>
              <a:buNone/>
            </a:pPr>
            <a:r>
              <a:rPr lang="en-GB" sz="1200"/>
              <a:t>Images, in order of appearance:</a:t>
            </a:r>
            <a:endParaRPr sz="1000"/>
          </a:p>
          <a:p>
            <a:pPr marL="457200" lvl="0" indent="-292100" algn="l" rtl="0">
              <a:spcBef>
                <a:spcPts val="1600"/>
              </a:spcBef>
              <a:spcAft>
                <a:spcPts val="0"/>
              </a:spcAft>
              <a:buSzPts val="1000"/>
              <a:buChar char="●"/>
            </a:pPr>
            <a:r>
              <a:rPr lang="en-GB" sz="1000"/>
              <a:t>"</a:t>
            </a:r>
            <a:r>
              <a:rPr lang="en-GB" sz="1000" u="sng">
                <a:solidFill>
                  <a:schemeClr val="hlink"/>
                </a:solidFill>
                <a:hlinkClick r:id="rId5"/>
              </a:rPr>
              <a:t>Software Engineer</a:t>
            </a:r>
            <a:r>
              <a:rPr lang="en-GB" sz="1000"/>
              <a:t>" by </a:t>
            </a:r>
            <a:r>
              <a:rPr lang="en-GB" sz="1000" u="sng">
                <a:solidFill>
                  <a:schemeClr val="hlink"/>
                </a:solidFill>
                <a:hlinkClick r:id="rId6"/>
              </a:rPr>
              <a:t>itim2101</a:t>
            </a:r>
            <a:r>
              <a:rPr lang="en-GB" sz="1000"/>
              <a:t> 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200"/>
          </a:p>
          <a:p>
            <a:pPr marL="457200" lvl="0" indent="-292100" algn="l" rtl="0">
              <a:spcBef>
                <a:spcPts val="0"/>
              </a:spcBef>
              <a:spcAft>
                <a:spcPts val="0"/>
              </a:spcAft>
              <a:buSzPts val="1000"/>
              <a:buChar char="●"/>
            </a:pPr>
            <a:r>
              <a:rPr lang="en-GB" sz="1000"/>
              <a:t>"</a:t>
            </a:r>
            <a:r>
              <a:rPr lang="en-GB" sz="1000" u="sng">
                <a:solidFill>
                  <a:schemeClr val="hlink"/>
                </a:solidFill>
                <a:hlinkClick r:id="rId8"/>
              </a:rPr>
              <a:t>Method</a:t>
            </a:r>
            <a:r>
              <a:rPr lang="en-GB" sz="1000"/>
              <a:t>" by </a:t>
            </a:r>
            <a:r>
              <a:rPr lang="en-GB" sz="1000" u="sng">
                <a:solidFill>
                  <a:schemeClr val="hlink"/>
                </a:solidFill>
                <a:hlinkClick r:id="rId9"/>
              </a:rPr>
              <a:t>eucalyp</a:t>
            </a:r>
            <a:r>
              <a:rPr lang="en-GB" sz="1000"/>
              <a:t> 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000"/>
          </a:p>
          <a:p>
            <a:pPr marL="457200" lvl="0" indent="-292100" algn="l" rtl="0">
              <a:spcBef>
                <a:spcPts val="0"/>
              </a:spcBef>
              <a:spcAft>
                <a:spcPts val="0"/>
              </a:spcAft>
              <a:buSzPts val="1000"/>
              <a:buChar char="●"/>
            </a:pPr>
            <a:r>
              <a:rPr lang="en-GB" sz="1000"/>
              <a:t>"</a:t>
            </a:r>
            <a:r>
              <a:rPr lang="en-GB" sz="1000" u="sng">
                <a:solidFill>
                  <a:schemeClr val="hlink"/>
                </a:solidFill>
                <a:hlinkClick r:id="rId10"/>
              </a:rPr>
              <a:t>Waterfall</a:t>
            </a:r>
            <a:r>
              <a:rPr lang="en-GB" sz="1000"/>
              <a:t>" by </a:t>
            </a:r>
            <a:r>
              <a:rPr lang="en-GB" sz="1000" u="sng">
                <a:solidFill>
                  <a:schemeClr val="hlink"/>
                </a:solidFill>
                <a:hlinkClick r:id="rId11"/>
              </a:rPr>
              <a:t>Freepik </a:t>
            </a:r>
            <a:r>
              <a:rPr lang="en-GB" sz="1000"/>
              <a:t>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000"/>
          </a:p>
          <a:p>
            <a:pPr marL="457200" lvl="0" indent="-292100" algn="l" rtl="0">
              <a:spcBef>
                <a:spcPts val="0"/>
              </a:spcBef>
              <a:spcAft>
                <a:spcPts val="0"/>
              </a:spcAft>
              <a:buSzPts val="1000"/>
              <a:buChar char="●"/>
            </a:pPr>
            <a:r>
              <a:rPr lang="en-GB" sz="1000"/>
              <a:t>"</a:t>
            </a:r>
            <a:r>
              <a:rPr lang="en-GB" sz="1000" u="sng">
                <a:solidFill>
                  <a:schemeClr val="hlink"/>
                </a:solidFill>
                <a:hlinkClick r:id="rId12"/>
              </a:rPr>
              <a:t>Sprint</a:t>
            </a:r>
            <a:r>
              <a:rPr lang="en-GB" sz="1000"/>
              <a:t>" by </a:t>
            </a:r>
            <a:r>
              <a:rPr lang="en-GB" sz="1000" u="sng">
                <a:solidFill>
                  <a:schemeClr val="hlink"/>
                </a:solidFill>
                <a:hlinkClick r:id="rId13"/>
              </a:rPr>
              <a:t>Flat icons</a:t>
            </a:r>
            <a:r>
              <a:rPr lang="en-GB" sz="1000"/>
              <a:t> 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200"/>
          </a:p>
          <a:p>
            <a:pPr marL="457200" lvl="0" indent="-304800" algn="l" rtl="0">
              <a:spcBef>
                <a:spcPts val="0"/>
              </a:spcBef>
              <a:spcAft>
                <a:spcPts val="0"/>
              </a:spcAft>
              <a:buSzPts val="1200"/>
              <a:buChar char="●"/>
            </a:pPr>
            <a:r>
              <a:rPr lang="en-GB" sz="1000"/>
              <a:t>"</a:t>
            </a:r>
            <a:r>
              <a:rPr lang="en-GB" sz="1000" u="sng">
                <a:solidFill>
                  <a:schemeClr val="hlink"/>
                </a:solidFill>
                <a:hlinkClick r:id="rId14"/>
              </a:rPr>
              <a:t>Phone</a:t>
            </a:r>
            <a:r>
              <a:rPr lang="en-GB" sz="1000"/>
              <a:t>" by </a:t>
            </a:r>
            <a:r>
              <a:rPr lang="en-GB" sz="1000" u="sng">
                <a:solidFill>
                  <a:schemeClr val="accent5"/>
                </a:solidFill>
                <a:hlinkClick r:id="rId11">
                  <a:extLst>
                    <a:ext uri="{A12FA001-AC4F-418D-AE19-62706E023703}">
                      <ahyp:hlinkClr xmlns:ahyp="http://schemas.microsoft.com/office/drawing/2018/hyperlinkcolor" val="tx"/>
                    </a:ext>
                  </a:extLst>
                </a:hlinkClick>
              </a:rPr>
              <a:t>Freepik </a:t>
            </a:r>
            <a:r>
              <a:rPr lang="en-GB" sz="1000"/>
              <a:t>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200"/>
          </a:p>
          <a:p>
            <a:pPr marL="0" lvl="0" indent="0" algn="l" rtl="0">
              <a:lnSpc>
                <a:spcPct val="115000"/>
              </a:lnSpc>
              <a:spcBef>
                <a:spcPts val="1600"/>
              </a:spcBef>
              <a:spcAft>
                <a:spcPts val="0"/>
              </a:spcAft>
              <a:buNone/>
            </a:pPr>
            <a:endParaRPr sz="1000"/>
          </a:p>
          <a:p>
            <a:pPr marL="0" lvl="0" indent="0" algn="l" rtl="0">
              <a:lnSpc>
                <a:spcPct val="115000"/>
              </a:lnSpc>
              <a:spcBef>
                <a:spcPts val="1600"/>
              </a:spcBef>
              <a:spcAft>
                <a:spcPts val="1600"/>
              </a:spcAft>
              <a:buNone/>
            </a:pPr>
            <a:endParaRPr sz="1000"/>
          </a:p>
        </p:txBody>
      </p:sp>
      <p:sp>
        <p:nvSpPr>
          <p:cNvPr id="369" name="Google Shape;369;p4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70" name="Google Shape;370;p49"/>
          <p:cNvGrpSpPr/>
          <p:nvPr/>
        </p:nvGrpSpPr>
        <p:grpSpPr>
          <a:xfrm>
            <a:off x="7984201" y="4195474"/>
            <a:ext cx="884557" cy="861343"/>
            <a:chOff x="7984201" y="4195474"/>
            <a:chExt cx="884557" cy="861343"/>
          </a:xfrm>
        </p:grpSpPr>
        <p:sp>
          <p:nvSpPr>
            <p:cNvPr id="371" name="Google Shape;371;p4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25</a:t>
              </a:fld>
              <a:endParaRPr sz="1000" b="1">
                <a:solidFill>
                  <a:srgbClr val="032F62"/>
                </a:solidFill>
                <a:latin typeface="Francois One"/>
                <a:ea typeface="Francois One"/>
                <a:cs typeface="Francois One"/>
                <a:sym typeface="Francois One"/>
              </a:endParaRPr>
            </a:p>
          </p:txBody>
        </p:sp>
        <p:pic>
          <p:nvPicPr>
            <p:cNvPr id="372" name="Google Shape;372;p49"/>
            <p:cNvPicPr preferRelativeResize="0"/>
            <p:nvPr/>
          </p:nvPicPr>
          <p:blipFill rotWithShape="1">
            <a:blip r:embed="rId1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Previously, on CS in Schools...</a:t>
            </a:r>
            <a:endParaRPr>
              <a:solidFill>
                <a:srgbClr val="25326F"/>
              </a:solidFill>
              <a:latin typeface="Francois One"/>
              <a:ea typeface="Francois One"/>
              <a:cs typeface="Francois One"/>
              <a:sym typeface="Francois One"/>
            </a:endParaRPr>
          </a:p>
        </p:txBody>
      </p:sp>
      <p:sp>
        <p:nvSpPr>
          <p:cNvPr id="128" name="Google Shape;128;p27"/>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Why is it important to have a navbar on a website?</a:t>
            </a:r>
            <a:endParaRPr sz="1600"/>
          </a:p>
        </p:txBody>
      </p:sp>
      <p:sp>
        <p:nvSpPr>
          <p:cNvPr id="129" name="Google Shape;129;p2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30" name="Google Shape;130;p27"/>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31" name="Google Shape;131;p27"/>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32" name="Google Shape;132;p27"/>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33" name="Google Shape;133;p27"/>
          <p:cNvGrpSpPr/>
          <p:nvPr/>
        </p:nvGrpSpPr>
        <p:grpSpPr>
          <a:xfrm>
            <a:off x="7984201" y="4195474"/>
            <a:ext cx="884557" cy="861343"/>
            <a:chOff x="7984201" y="4195474"/>
            <a:chExt cx="884557" cy="861343"/>
          </a:xfrm>
        </p:grpSpPr>
        <p:sp>
          <p:nvSpPr>
            <p:cNvPr id="134" name="Google Shape;134;p2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3</a:t>
              </a:fld>
              <a:endParaRPr sz="1000" b="1">
                <a:solidFill>
                  <a:srgbClr val="032F62"/>
                </a:solidFill>
                <a:latin typeface="Francois One"/>
                <a:ea typeface="Francois One"/>
                <a:cs typeface="Francois One"/>
                <a:sym typeface="Francois One"/>
              </a:endParaRPr>
            </a:p>
          </p:txBody>
        </p:sp>
        <p:pic>
          <p:nvPicPr>
            <p:cNvPr id="135" name="Google Shape;135;p27"/>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Learning objectives</a:t>
            </a:r>
            <a:endParaRPr>
              <a:solidFill>
                <a:srgbClr val="25326F"/>
              </a:solidFill>
              <a:latin typeface="Francois One"/>
              <a:ea typeface="Francois One"/>
              <a:cs typeface="Francois One"/>
              <a:sym typeface="Francois One"/>
            </a:endParaRPr>
          </a:p>
        </p:txBody>
      </p:sp>
      <p:sp>
        <p:nvSpPr>
          <p:cNvPr id="141" name="Google Shape;14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t>By the end of this lesson, you should be able to:</a:t>
            </a:r>
            <a:endParaRPr sz="1600"/>
          </a:p>
          <a:p>
            <a:pPr marL="914400" lvl="0" indent="-330200" algn="l" rtl="0">
              <a:lnSpc>
                <a:spcPct val="150000"/>
              </a:lnSpc>
              <a:spcBef>
                <a:spcPts val="1600"/>
              </a:spcBef>
              <a:spcAft>
                <a:spcPts val="0"/>
              </a:spcAft>
              <a:buSzPts val="1600"/>
              <a:buChar char="●"/>
            </a:pPr>
            <a:r>
              <a:rPr lang="en-GB" sz="1600"/>
              <a:t>describe software engineering</a:t>
            </a:r>
            <a:endParaRPr sz="1600"/>
          </a:p>
          <a:p>
            <a:pPr marL="914400" lvl="0" indent="-330200" algn="l" rtl="0">
              <a:lnSpc>
                <a:spcPct val="150000"/>
              </a:lnSpc>
              <a:spcBef>
                <a:spcPts val="0"/>
              </a:spcBef>
              <a:spcAft>
                <a:spcPts val="0"/>
              </a:spcAft>
              <a:buSzPts val="1600"/>
              <a:buChar char="●"/>
            </a:pPr>
            <a:r>
              <a:rPr lang="en-GB" sz="1600"/>
              <a:t>describe the purpose of a methodology</a:t>
            </a:r>
            <a:endParaRPr sz="1600"/>
          </a:p>
          <a:p>
            <a:pPr marL="914400" lvl="0" indent="-330200" algn="l" rtl="0">
              <a:lnSpc>
                <a:spcPct val="150000"/>
              </a:lnSpc>
              <a:spcBef>
                <a:spcPts val="0"/>
              </a:spcBef>
              <a:spcAft>
                <a:spcPts val="0"/>
              </a:spcAft>
              <a:buSzPts val="1600"/>
              <a:buChar char="●"/>
            </a:pPr>
            <a:r>
              <a:rPr lang="en-GB" sz="1600"/>
              <a:t>create a user story for a product</a:t>
            </a:r>
            <a:endParaRPr sz="1600"/>
          </a:p>
          <a:p>
            <a:pPr marL="914400" lvl="0" indent="-330200" algn="l" rtl="0">
              <a:lnSpc>
                <a:spcPct val="150000"/>
              </a:lnSpc>
              <a:spcBef>
                <a:spcPts val="0"/>
              </a:spcBef>
              <a:spcAft>
                <a:spcPts val="0"/>
              </a:spcAft>
              <a:buSzPts val="1600"/>
              <a:buChar char="●"/>
            </a:pPr>
            <a:r>
              <a:rPr lang="en-GB" sz="1600"/>
              <a:t>sketch a user interface</a:t>
            </a:r>
            <a:endParaRPr sz="1600"/>
          </a:p>
        </p:txBody>
      </p:sp>
      <p:sp>
        <p:nvSpPr>
          <p:cNvPr id="142" name="Google Shape;142;p2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43" name="Google Shape;143;p28"/>
          <p:cNvPicPr preferRelativeResize="0"/>
          <p:nvPr/>
        </p:nvPicPr>
        <p:blipFill>
          <a:blip r:embed="rId3">
            <a:alphaModFix/>
          </a:blip>
          <a:stretch>
            <a:fillRect/>
          </a:stretch>
        </p:blipFill>
        <p:spPr>
          <a:xfrm>
            <a:off x="7563925" y="1939388"/>
            <a:ext cx="988525" cy="988525"/>
          </a:xfrm>
          <a:prstGeom prst="rect">
            <a:avLst/>
          </a:prstGeom>
          <a:noFill/>
          <a:ln>
            <a:noFill/>
          </a:ln>
        </p:spPr>
      </p:pic>
      <p:pic>
        <p:nvPicPr>
          <p:cNvPr id="144" name="Google Shape;144;p28"/>
          <p:cNvPicPr preferRelativeResize="0"/>
          <p:nvPr/>
        </p:nvPicPr>
        <p:blipFill>
          <a:blip r:embed="rId4">
            <a:alphaModFix/>
          </a:blip>
          <a:stretch>
            <a:fillRect/>
          </a:stretch>
        </p:blipFill>
        <p:spPr>
          <a:xfrm>
            <a:off x="6690875" y="2676187"/>
            <a:ext cx="988525" cy="988525"/>
          </a:xfrm>
          <a:prstGeom prst="rect">
            <a:avLst/>
          </a:prstGeom>
          <a:noFill/>
          <a:ln>
            <a:noFill/>
          </a:ln>
        </p:spPr>
      </p:pic>
      <p:grpSp>
        <p:nvGrpSpPr>
          <p:cNvPr id="145" name="Google Shape;145;p28"/>
          <p:cNvGrpSpPr/>
          <p:nvPr/>
        </p:nvGrpSpPr>
        <p:grpSpPr>
          <a:xfrm>
            <a:off x="7984201" y="4195474"/>
            <a:ext cx="884557" cy="861343"/>
            <a:chOff x="7984201" y="4195474"/>
            <a:chExt cx="884557" cy="861343"/>
          </a:xfrm>
        </p:grpSpPr>
        <p:sp>
          <p:nvSpPr>
            <p:cNvPr id="146" name="Google Shape;146;p2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4</a:t>
              </a:fld>
              <a:endParaRPr sz="1000" b="1">
                <a:solidFill>
                  <a:srgbClr val="032F62"/>
                </a:solidFill>
                <a:latin typeface="Francois One"/>
                <a:ea typeface="Francois One"/>
                <a:cs typeface="Francois One"/>
                <a:sym typeface="Francois One"/>
              </a:endParaRPr>
            </a:p>
          </p:txBody>
        </p:sp>
        <p:pic>
          <p:nvPicPr>
            <p:cNvPr id="147" name="Google Shape;147;p28"/>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a website you wish existed?</a:t>
            </a:r>
            <a:endParaRPr>
              <a:solidFill>
                <a:srgbClr val="25326F"/>
              </a:solidFill>
              <a:latin typeface="Francois One"/>
              <a:ea typeface="Francois One"/>
              <a:cs typeface="Francois One"/>
              <a:sym typeface="Francois One"/>
            </a:endParaRPr>
          </a:p>
        </p:txBody>
      </p:sp>
      <p:sp>
        <p:nvSpPr>
          <p:cNvPr id="153" name="Google Shape;153;p2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54" name="Google Shape;154;p29"/>
          <p:cNvGrpSpPr/>
          <p:nvPr/>
        </p:nvGrpSpPr>
        <p:grpSpPr>
          <a:xfrm>
            <a:off x="7984201" y="4195474"/>
            <a:ext cx="884557" cy="861343"/>
            <a:chOff x="7984201" y="4195474"/>
            <a:chExt cx="884557" cy="861343"/>
          </a:xfrm>
        </p:grpSpPr>
        <p:sp>
          <p:nvSpPr>
            <p:cNvPr id="155" name="Google Shape;155;p2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5</a:t>
              </a:fld>
              <a:endParaRPr sz="1000" b="1">
                <a:solidFill>
                  <a:srgbClr val="032F62"/>
                </a:solidFill>
                <a:latin typeface="Francois One"/>
                <a:ea typeface="Francois One"/>
                <a:cs typeface="Francois One"/>
                <a:sym typeface="Francois One"/>
              </a:endParaRPr>
            </a:p>
          </p:txBody>
        </p:sp>
        <p:pic>
          <p:nvPicPr>
            <p:cNvPr id="156" name="Google Shape;156;p2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57" name="Google Shape;157;p29"/>
          <p:cNvPicPr preferRelativeResize="0"/>
          <p:nvPr/>
        </p:nvPicPr>
        <p:blipFill>
          <a:blip r:embed="rId4">
            <a:alphaModFix/>
          </a:blip>
          <a:stretch>
            <a:fillRect/>
          </a:stretch>
        </p:blipFill>
        <p:spPr>
          <a:xfrm>
            <a:off x="5618450" y="1408400"/>
            <a:ext cx="2326700" cy="2326700"/>
          </a:xfrm>
          <a:prstGeom prst="rect">
            <a:avLst/>
          </a:prstGeom>
          <a:noFill/>
          <a:ln>
            <a:noFill/>
          </a:ln>
        </p:spPr>
      </p:pic>
      <p:sp>
        <p:nvSpPr>
          <p:cNvPr id="158" name="Google Shape;158;p29"/>
          <p:cNvSpPr txBox="1">
            <a:spLocks noGrp="1"/>
          </p:cNvSpPr>
          <p:nvPr>
            <p:ph type="body" idx="1"/>
          </p:nvPr>
        </p:nvSpPr>
        <p:spPr>
          <a:xfrm>
            <a:off x="311700" y="1280400"/>
            <a:ext cx="4681500" cy="2582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A website where you can rent shoes to try on before purchasing</a:t>
            </a:r>
            <a:endParaRPr sz="1600"/>
          </a:p>
          <a:p>
            <a:pPr marL="457200" lvl="0" indent="-330200" algn="l" rtl="0">
              <a:lnSpc>
                <a:spcPct val="150000"/>
              </a:lnSpc>
              <a:spcBef>
                <a:spcPts val="0"/>
              </a:spcBef>
              <a:spcAft>
                <a:spcPts val="0"/>
              </a:spcAft>
              <a:buSzPts val="1600"/>
              <a:buChar char="●"/>
            </a:pPr>
            <a:r>
              <a:rPr lang="en-GB" sz="1600"/>
              <a:t>Purchase a food online and it 3D prints it for me</a:t>
            </a:r>
            <a:endParaRPr sz="1600"/>
          </a:p>
          <a:p>
            <a:pPr marL="457200" lvl="0" indent="-330200" algn="l" rtl="0">
              <a:lnSpc>
                <a:spcPct val="150000"/>
              </a:lnSpc>
              <a:spcBef>
                <a:spcPts val="0"/>
              </a:spcBef>
              <a:spcAft>
                <a:spcPts val="0"/>
              </a:spcAft>
              <a:buSzPts val="1600"/>
              <a:buChar char="●"/>
            </a:pPr>
            <a:r>
              <a:rPr lang="en-GB" sz="1600"/>
              <a:t>An online calendar that tells you when you need to leave to get to your next appointment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Online Timetables, for Students and Teachers</a:t>
            </a:r>
            <a:endParaRPr>
              <a:solidFill>
                <a:srgbClr val="25326F"/>
              </a:solidFill>
              <a:latin typeface="Francois One"/>
              <a:ea typeface="Francois One"/>
              <a:cs typeface="Francois One"/>
              <a:sym typeface="Francois One"/>
            </a:endParaRPr>
          </a:p>
        </p:txBody>
      </p:sp>
      <p:sp>
        <p:nvSpPr>
          <p:cNvPr id="164" name="Google Shape;164;p3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65" name="Google Shape;165;p30"/>
          <p:cNvGrpSpPr/>
          <p:nvPr/>
        </p:nvGrpSpPr>
        <p:grpSpPr>
          <a:xfrm>
            <a:off x="7984201" y="4195474"/>
            <a:ext cx="884557" cy="861343"/>
            <a:chOff x="7984201" y="4195474"/>
            <a:chExt cx="884557" cy="861343"/>
          </a:xfrm>
        </p:grpSpPr>
        <p:sp>
          <p:nvSpPr>
            <p:cNvPr id="166" name="Google Shape;166;p3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6</a:t>
              </a:fld>
              <a:endParaRPr sz="1000" b="1">
                <a:solidFill>
                  <a:srgbClr val="032F62"/>
                </a:solidFill>
                <a:latin typeface="Francois One"/>
                <a:ea typeface="Francois One"/>
                <a:cs typeface="Francois One"/>
                <a:sym typeface="Francois One"/>
              </a:endParaRPr>
            </a:p>
          </p:txBody>
        </p:sp>
        <p:pic>
          <p:nvPicPr>
            <p:cNvPr id="167" name="Google Shape;167;p3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8" name="Google Shape;168;p30"/>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Do you have an online timetable for your classes at school?</a:t>
            </a: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Do you use it?</a:t>
            </a:r>
            <a:endParaRPr sz="1600">
              <a:solidFill>
                <a:schemeClr val="dk2"/>
              </a:solidFill>
              <a:latin typeface="Roboto"/>
              <a:ea typeface="Roboto"/>
              <a:cs typeface="Roboto"/>
              <a:sym typeface="Roboto"/>
            </a:endParaRPr>
          </a:p>
        </p:txBody>
      </p:sp>
      <p:pic>
        <p:nvPicPr>
          <p:cNvPr id="169" name="Google Shape;169;p30"/>
          <p:cNvPicPr preferRelativeResize="0"/>
          <p:nvPr/>
        </p:nvPicPr>
        <p:blipFill>
          <a:blip r:embed="rId4">
            <a:alphaModFix/>
          </a:blip>
          <a:stretch>
            <a:fillRect/>
          </a:stretch>
        </p:blipFill>
        <p:spPr>
          <a:xfrm>
            <a:off x="1921388" y="2343150"/>
            <a:ext cx="5301225" cy="196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471900" y="1157075"/>
            <a:ext cx="8360400" cy="861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Roboto"/>
              <a:buChar char="●"/>
            </a:pPr>
            <a:r>
              <a:rPr lang="en-GB" sz="1600">
                <a:solidFill>
                  <a:schemeClr val="dk2"/>
                </a:solidFill>
                <a:latin typeface="Roboto"/>
                <a:ea typeface="Roboto"/>
                <a:cs typeface="Roboto"/>
                <a:sym typeface="Roboto"/>
              </a:rPr>
              <a:t>How can we improve this timetable?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E.g. colours, are the headings clear, who is the audience?</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p:txBody>
      </p:sp>
      <p:sp>
        <p:nvSpPr>
          <p:cNvPr id="175" name="Google Shape;1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Think, Pair, Share.</a:t>
            </a:r>
            <a:endParaRPr>
              <a:solidFill>
                <a:srgbClr val="25326F"/>
              </a:solidFill>
              <a:latin typeface="Francois One"/>
              <a:ea typeface="Francois One"/>
              <a:cs typeface="Francois One"/>
              <a:sym typeface="Francois One"/>
            </a:endParaRPr>
          </a:p>
        </p:txBody>
      </p:sp>
      <p:sp>
        <p:nvSpPr>
          <p:cNvPr id="176" name="Google Shape;176;p31"/>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77" name="Google Shape;177;p31"/>
          <p:cNvGrpSpPr/>
          <p:nvPr/>
        </p:nvGrpSpPr>
        <p:grpSpPr>
          <a:xfrm>
            <a:off x="7984201" y="4195474"/>
            <a:ext cx="884557" cy="861343"/>
            <a:chOff x="7984201" y="4195474"/>
            <a:chExt cx="884557" cy="861343"/>
          </a:xfrm>
        </p:grpSpPr>
        <p:sp>
          <p:nvSpPr>
            <p:cNvPr id="178" name="Google Shape;178;p3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7</a:t>
              </a:fld>
              <a:endParaRPr sz="1000" b="1">
                <a:solidFill>
                  <a:srgbClr val="032F62"/>
                </a:solidFill>
                <a:latin typeface="Francois One"/>
                <a:ea typeface="Francois One"/>
                <a:cs typeface="Francois One"/>
                <a:sym typeface="Francois One"/>
              </a:endParaRPr>
            </a:p>
          </p:txBody>
        </p:sp>
        <p:pic>
          <p:nvPicPr>
            <p:cNvPr id="179" name="Google Shape;179;p3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80" name="Google Shape;180;p31"/>
          <p:cNvPicPr preferRelativeResize="0"/>
          <p:nvPr/>
        </p:nvPicPr>
        <p:blipFill>
          <a:blip r:embed="rId4">
            <a:alphaModFix/>
          </a:blip>
          <a:stretch>
            <a:fillRect/>
          </a:stretch>
        </p:blipFill>
        <p:spPr>
          <a:xfrm>
            <a:off x="1921388" y="2343150"/>
            <a:ext cx="5301225" cy="196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Engineering</a:t>
            </a:r>
            <a:endParaRPr>
              <a:solidFill>
                <a:srgbClr val="25326F"/>
              </a:solidFill>
              <a:latin typeface="Francois One"/>
              <a:ea typeface="Francois One"/>
              <a:cs typeface="Francois One"/>
              <a:sym typeface="Francois One"/>
            </a:endParaRPr>
          </a:p>
        </p:txBody>
      </p:sp>
      <p:sp>
        <p:nvSpPr>
          <p:cNvPr id="186" name="Google Shape;186;p32"/>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87" name="Google Shape;187;p32"/>
          <p:cNvGrpSpPr/>
          <p:nvPr/>
        </p:nvGrpSpPr>
        <p:grpSpPr>
          <a:xfrm>
            <a:off x="7984201" y="4195474"/>
            <a:ext cx="884557" cy="861343"/>
            <a:chOff x="7984201" y="4195474"/>
            <a:chExt cx="884557" cy="861343"/>
          </a:xfrm>
        </p:grpSpPr>
        <p:sp>
          <p:nvSpPr>
            <p:cNvPr id="188" name="Google Shape;188;p3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8</a:t>
              </a:fld>
              <a:endParaRPr sz="1000" b="1">
                <a:solidFill>
                  <a:srgbClr val="032F62"/>
                </a:solidFill>
                <a:latin typeface="Francois One"/>
                <a:ea typeface="Francois One"/>
                <a:cs typeface="Francois One"/>
                <a:sym typeface="Francois One"/>
              </a:endParaRPr>
            </a:p>
          </p:txBody>
        </p:sp>
        <p:pic>
          <p:nvPicPr>
            <p:cNvPr id="189" name="Google Shape;189;p3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0" name="Google Shape;190;p32"/>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When developing software, teams use a process called </a:t>
            </a:r>
            <a:r>
              <a:rPr lang="en-GB" sz="1600" b="1">
                <a:solidFill>
                  <a:srgbClr val="980000"/>
                </a:solidFill>
                <a:latin typeface="Roboto"/>
                <a:ea typeface="Roboto"/>
                <a:cs typeface="Roboto"/>
                <a:sym typeface="Roboto"/>
              </a:rPr>
              <a:t>software engineering</a:t>
            </a:r>
            <a:endParaRPr sz="1600" b="1">
              <a:solidFill>
                <a:srgbClr val="980000"/>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b="1">
                <a:solidFill>
                  <a:srgbClr val="980000"/>
                </a:solidFill>
                <a:latin typeface="Roboto"/>
                <a:ea typeface="Roboto"/>
                <a:cs typeface="Roboto"/>
                <a:sym typeface="Roboto"/>
              </a:rPr>
              <a:t>Software engineering</a:t>
            </a:r>
            <a:r>
              <a:rPr lang="en-GB" sz="1600">
                <a:solidFill>
                  <a:schemeClr val="dk2"/>
                </a:solidFill>
                <a:latin typeface="Roboto"/>
                <a:ea typeface="Roboto"/>
                <a:cs typeface="Roboto"/>
                <a:sym typeface="Roboto"/>
              </a:rPr>
              <a:t> is the process of developing software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It involves gathering user requirements, then, designing, building, and testing the solution</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There are some methodologies that software engineers use to improve their work efficiency </a:t>
            </a:r>
            <a:endParaRPr sz="1600">
              <a:solidFill>
                <a:schemeClr val="dk2"/>
              </a:solidFill>
              <a:latin typeface="Roboto"/>
              <a:ea typeface="Roboto"/>
              <a:cs typeface="Roboto"/>
              <a:sym typeface="Roboto"/>
            </a:endParaRPr>
          </a:p>
        </p:txBody>
      </p:sp>
      <p:pic>
        <p:nvPicPr>
          <p:cNvPr id="191" name="Google Shape;191;p32"/>
          <p:cNvPicPr preferRelativeResize="0"/>
          <p:nvPr/>
        </p:nvPicPr>
        <p:blipFill>
          <a:blip r:embed="rId4">
            <a:alphaModFix/>
          </a:blip>
          <a:stretch>
            <a:fillRect/>
          </a:stretch>
        </p:blipFill>
        <p:spPr>
          <a:xfrm>
            <a:off x="3904613" y="3380650"/>
            <a:ext cx="1494975" cy="149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Methodologies</a:t>
            </a:r>
            <a:endParaRPr>
              <a:solidFill>
                <a:srgbClr val="25326F"/>
              </a:solidFill>
              <a:latin typeface="Francois One"/>
              <a:ea typeface="Francois One"/>
              <a:cs typeface="Francois One"/>
              <a:sym typeface="Francois One"/>
            </a:endParaRPr>
          </a:p>
        </p:txBody>
      </p:sp>
      <p:sp>
        <p:nvSpPr>
          <p:cNvPr id="197" name="Google Shape;197;p3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98" name="Google Shape;198;p33"/>
          <p:cNvGrpSpPr/>
          <p:nvPr/>
        </p:nvGrpSpPr>
        <p:grpSpPr>
          <a:xfrm>
            <a:off x="7984201" y="4195474"/>
            <a:ext cx="884557" cy="861343"/>
            <a:chOff x="7984201" y="4195474"/>
            <a:chExt cx="884557" cy="861343"/>
          </a:xfrm>
        </p:grpSpPr>
        <p:sp>
          <p:nvSpPr>
            <p:cNvPr id="199" name="Google Shape;199;p3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9</a:t>
              </a:fld>
              <a:endParaRPr sz="1000" b="1">
                <a:solidFill>
                  <a:srgbClr val="032F62"/>
                </a:solidFill>
                <a:latin typeface="Francois One"/>
                <a:ea typeface="Francois One"/>
                <a:cs typeface="Francois One"/>
                <a:sym typeface="Francois One"/>
              </a:endParaRPr>
            </a:p>
          </p:txBody>
        </p:sp>
        <p:pic>
          <p:nvPicPr>
            <p:cNvPr id="200" name="Google Shape;200;p3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1" name="Google Shape;201;p33"/>
          <p:cNvSpPr txBox="1"/>
          <p:nvPr/>
        </p:nvSpPr>
        <p:spPr>
          <a:xfrm>
            <a:off x="471900" y="1157075"/>
            <a:ext cx="8360400" cy="2261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 </a:t>
            </a:r>
            <a:r>
              <a:rPr lang="en-GB" sz="1600" b="1">
                <a:solidFill>
                  <a:srgbClr val="980000"/>
                </a:solidFill>
                <a:latin typeface="Roboto"/>
                <a:ea typeface="Roboto"/>
                <a:cs typeface="Roboto"/>
                <a:sym typeface="Roboto"/>
              </a:rPr>
              <a:t>methodology </a:t>
            </a:r>
            <a:r>
              <a:rPr lang="en-GB" sz="1600">
                <a:solidFill>
                  <a:schemeClr val="dk2"/>
                </a:solidFill>
                <a:latin typeface="Roboto"/>
                <a:ea typeface="Roboto"/>
                <a:cs typeface="Roboto"/>
                <a:sym typeface="Roboto"/>
              </a:rPr>
              <a:t>is a set of rules or procedures</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Software development methodologies are designed to guide a team on how to best divide up work so that it can be completed efficiently and successfully</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Most modern methodologies are based upon the </a:t>
            </a:r>
            <a:r>
              <a:rPr lang="en-GB" sz="1600" b="1">
                <a:solidFill>
                  <a:srgbClr val="980000"/>
                </a:solidFill>
                <a:latin typeface="Roboto"/>
                <a:ea typeface="Roboto"/>
                <a:cs typeface="Roboto"/>
                <a:sym typeface="Roboto"/>
              </a:rPr>
              <a:t>agile principles</a:t>
            </a:r>
            <a:r>
              <a:rPr lang="en-GB" sz="1600">
                <a:solidFill>
                  <a:schemeClr val="dk2"/>
                </a:solidFill>
                <a:latin typeface="Roboto"/>
                <a:ea typeface="Roboto"/>
                <a:cs typeface="Roboto"/>
                <a:sym typeface="Roboto"/>
              </a:rPr>
              <a:t> which were formed by a group of seventeen people in 2001. You can read about the </a:t>
            </a:r>
            <a:r>
              <a:rPr lang="en-GB" sz="1600" u="sng">
                <a:solidFill>
                  <a:schemeClr val="hlink"/>
                </a:solidFill>
                <a:latin typeface="Roboto"/>
                <a:ea typeface="Roboto"/>
                <a:cs typeface="Roboto"/>
                <a:sym typeface="Roboto"/>
                <a:hlinkClick r:id="rId4"/>
              </a:rPr>
              <a:t>agile manifesto here</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pic>
        <p:nvPicPr>
          <p:cNvPr id="202" name="Google Shape;202;p33"/>
          <p:cNvPicPr preferRelativeResize="0"/>
          <p:nvPr/>
        </p:nvPicPr>
        <p:blipFill>
          <a:blip r:embed="rId5">
            <a:alphaModFix/>
          </a:blip>
          <a:stretch>
            <a:fillRect/>
          </a:stretch>
        </p:blipFill>
        <p:spPr>
          <a:xfrm>
            <a:off x="3748313" y="3317350"/>
            <a:ext cx="1647375" cy="1647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1378</Words>
  <Application>Microsoft Macintosh PowerPoint</Application>
  <PresentationFormat>On-screen Show (16:9)</PresentationFormat>
  <Paragraphs>169</Paragraphs>
  <Slides>25</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Francois One</vt:lpstr>
      <vt:lpstr>Roboto</vt:lpstr>
      <vt:lpstr>Arial</vt:lpstr>
      <vt:lpstr>Simple Light</vt:lpstr>
      <vt:lpstr>Simple Light</vt:lpstr>
      <vt:lpstr>Lesson 6 part 1</vt:lpstr>
      <vt:lpstr>Previously, on CS in Schools...</vt:lpstr>
      <vt:lpstr>Previously, on CS in Schools...</vt:lpstr>
      <vt:lpstr>Learning objectives</vt:lpstr>
      <vt:lpstr>What is a website you wish existed?</vt:lpstr>
      <vt:lpstr>Online Timetables, for Students and Teachers</vt:lpstr>
      <vt:lpstr>Think, Pair, Share.</vt:lpstr>
      <vt:lpstr>Software Engineering</vt:lpstr>
      <vt:lpstr>Software Methodologies</vt:lpstr>
      <vt:lpstr>Agile Manifesto</vt:lpstr>
      <vt:lpstr>Agile vs Waterfall</vt:lpstr>
      <vt:lpstr>Sprints</vt:lpstr>
      <vt:lpstr>Epics and User Stories</vt:lpstr>
      <vt:lpstr>Examples - Epic</vt:lpstr>
      <vt:lpstr>Breaking Down an Epic into User Stories</vt:lpstr>
      <vt:lpstr>Lesson 6 part 2</vt:lpstr>
      <vt:lpstr>Your First Sprint</vt:lpstr>
      <vt:lpstr>Your First Sprint </vt:lpstr>
      <vt:lpstr>Mobile First Development</vt:lpstr>
      <vt:lpstr>What should we keep in mind when building a phone app?</vt:lpstr>
      <vt:lpstr>Activity 06.02 - Create a Paper Prototype</vt:lpstr>
      <vt:lpstr>Activity 06.03 - Review Prototype</vt:lpstr>
      <vt:lpstr>User Stories - How well did you do?</vt:lpstr>
      <vt:lpstr>Summary</vt:lpstr>
      <vt:lpstr>License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part 1</dc:title>
  <cp:lastModifiedBy>DUARTE PROENÇA Ricardo</cp:lastModifiedBy>
  <cp:revision>4</cp:revision>
  <dcterms:modified xsi:type="dcterms:W3CDTF">2024-05-06T19:42:25Z</dcterms:modified>
</cp:coreProperties>
</file>