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90" r:id="rId20"/>
    <p:sldId id="284" r:id="rId21"/>
    <p:sldId id="285" r:id="rId22"/>
    <p:sldId id="287" r:id="rId23"/>
    <p:sldId id="288" r:id="rId24"/>
    <p:sldId id="289" r:id="rId25"/>
  </p:sldIdLst>
  <p:sldSz cx="9144000" cy="5143500" type="screen16x9"/>
  <p:notesSz cx="6858000" cy="9144000"/>
  <p:embeddedFontLst>
    <p:embeddedFont>
      <p:font typeface="Francois One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6"/>
    <p:restoredTop sz="94719"/>
  </p:normalViewPr>
  <p:slideViewPr>
    <p:cSldViewPr snapToGrid="0">
      <p:cViewPr varScale="1">
        <p:scale>
          <a:sx n="79" d="100"/>
          <a:sy n="79" d="100"/>
        </p:scale>
        <p:origin x="25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f22083ad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f22083ad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2b14fbca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2b14fbca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f22083a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f22083a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f22083ad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f22083ad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f22083ad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f22083ad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f22083ad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f22083ad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2b14fbca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2b14fbca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2b14fbca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2b14fbca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f22083ad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f22083ad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9aef96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9aef96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01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89e9746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89e9746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Both are true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f22083ad8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f22083ad8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LU" dirty="0"/>
              <a:t>https://replit.com/@ricproenca/WD0202-Charlie-and-Chloes-Big-Adventure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22083ad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22083ad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Anyone with the URL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df22083ad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df22083ad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43fee2e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e43fee2e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e43fee2e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e43fee2e7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9aef96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9aef96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f22083a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f22083a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f22083a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f22083ad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f22083ad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f22083ad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f22083ad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f22083ad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2083ad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2083ad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WD0202-Charlie-and-Chloes-Big-Adventur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.org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2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First Web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Basics</a:t>
            </a:r>
            <a:endParaRPr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Title Tag</a:t>
            </a:r>
            <a:endParaRPr/>
          </a:p>
        </p:txBody>
      </p:sp>
      <p:sp>
        <p:nvSpPr>
          <p:cNvPr id="306" name="Google Shape;306;p4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5109000" y="1347800"/>
            <a:ext cx="37233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By using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element, we can specify the text we want to appear as the title for our webpage.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Because it is inside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element, it will be displayed in the tab of our browser.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43"/>
          <p:cNvSpPr/>
          <p:nvPr/>
        </p:nvSpPr>
        <p:spPr>
          <a:xfrm>
            <a:off x="1301125" y="2207550"/>
            <a:ext cx="35577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Basic HTML Structure - Title Tag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976150"/>
            <a:ext cx="6477000" cy="2219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7" name="Google Shape;317;p44"/>
          <p:cNvSpPr txBox="1"/>
          <p:nvPr/>
        </p:nvSpPr>
        <p:spPr>
          <a:xfrm>
            <a:off x="311700" y="1017725"/>
            <a:ext cx="8557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Here we can see that the tab of our browser has been modified by the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 inside the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element. Now it says "My first web page".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Body Tag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5109000" y="1347800"/>
            <a:ext cx="37233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element should contain all the content of the website - this includes images, tables, text, buttons, links and more.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1" name="Google Shape;331;p45"/>
          <p:cNvSpPr/>
          <p:nvPr/>
        </p:nvSpPr>
        <p:spPr>
          <a:xfrm>
            <a:off x="1076400" y="2750000"/>
            <a:ext cx="682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1076400" y="3280500"/>
            <a:ext cx="7992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The Content</a:t>
            </a:r>
            <a:endParaRPr/>
          </a:p>
        </p:txBody>
      </p:sp>
      <p:sp>
        <p:nvSpPr>
          <p:cNvPr id="339" name="Google Shape;339;p4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5109000" y="1347800"/>
            <a:ext cx="37233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Here we have what will be displayed on our web page. In this case it is a paragraph of text.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Paragraphs are indicated by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 The text in between these opening and closing tags will be displayed on the web page.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3" name="Google Shape;343;p46"/>
          <p:cNvSpPr/>
          <p:nvPr/>
        </p:nvSpPr>
        <p:spPr>
          <a:xfrm>
            <a:off x="1293375" y="3028975"/>
            <a:ext cx="349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6"/>
          <p:cNvSpPr/>
          <p:nvPr/>
        </p:nvSpPr>
        <p:spPr>
          <a:xfrm>
            <a:off x="4396475" y="3028975"/>
            <a:ext cx="4623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- Headings</a:t>
            </a:r>
            <a:endParaRPr/>
          </a:p>
        </p:txBody>
      </p:sp>
      <p:sp>
        <p:nvSpPr>
          <p:cNvPr id="351" name="Google Shape;351;p4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200775" y="3639325"/>
            <a:ext cx="8189811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Headings are specified in a tag with a h followed by a number from 1 to 6. 1 is the largest heading, and 6 is the smallest. 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These tags belong inside the body element.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text inside the start tag and close tag is displayed. 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50" y="1170125"/>
            <a:ext cx="2259200" cy="2316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5" name="Google Shape;3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1450" y="1252200"/>
            <a:ext cx="3181350" cy="2152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- Images </a:t>
            </a:r>
            <a:endParaRPr/>
          </a:p>
        </p:txBody>
      </p:sp>
      <p:sp>
        <p:nvSpPr>
          <p:cNvPr id="362" name="Google Shape;362;p4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311700" y="1917325"/>
            <a:ext cx="8382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To insert an image in HTML we use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en-GB" sz="1800" b="1">
                <a:solidFill>
                  <a:srgbClr val="980000"/>
                </a:solidFill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tag.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Notice how the tag is only 3 letters and not the full word "image".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3675"/>
            <a:ext cx="5715000" cy="3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HTML Tags - Images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74" name="Google Shape;374;p49"/>
          <p:cNvSpPr txBox="1"/>
          <p:nvPr/>
        </p:nvSpPr>
        <p:spPr>
          <a:xfrm>
            <a:off x="311700" y="1917325"/>
            <a:ext cx="83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image tag contains two attributes called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3675"/>
            <a:ext cx="5715000" cy="3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HTML Tags - Images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84" name="Google Shape;384;p50"/>
          <p:cNvSpPr txBox="1"/>
          <p:nvPr/>
        </p:nvSpPr>
        <p:spPr>
          <a:xfrm>
            <a:off x="311700" y="1917325"/>
            <a:ext cx="83823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attribute specifies where the actual image is located. In this case it is looking for a file called </a:t>
            </a: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charlie.jpg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alt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attribute provides a text description of the image and can be used by search engines. If for some reason the image cannot be displayed, this text will be shown.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3675"/>
            <a:ext cx="5715000" cy="3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 - Straight Lines</a:t>
            </a:r>
            <a:endParaRPr/>
          </a:p>
        </p:txBody>
      </p:sp>
      <p:sp>
        <p:nvSpPr>
          <p:cNvPr id="392" name="Google Shape;392;p5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380850" y="2297725"/>
            <a:ext cx="83823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&lt;hr /&gt;</a:t>
            </a: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tag displays a big straight line across the page, called a "horizontal rule", like you can see below.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 rotWithShape="1">
          <a:blip r:embed="rId3">
            <a:alphaModFix/>
          </a:blip>
          <a:srcRect t="4979" b="4979"/>
          <a:stretch/>
        </p:blipFill>
        <p:spPr>
          <a:xfrm>
            <a:off x="3473587" y="1156813"/>
            <a:ext cx="2196825" cy="912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9150"/>
            <a:ext cx="8839203" cy="35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6F117-09F9-0125-802B-D690BFA7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" y="160386"/>
            <a:ext cx="8906012" cy="4250382"/>
          </a:xfrm>
          <a:prstGeom prst="rect">
            <a:avLst/>
          </a:prstGeom>
        </p:spPr>
      </p:pic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1614034" y="3611536"/>
            <a:ext cx="6057600" cy="572700"/>
          </a:xfrm>
          <a:prstGeom prst="rect">
            <a:avLst/>
          </a:prstGeom>
          <a:solidFill>
            <a:srgbClr val="FBF39B"/>
          </a:solidFill>
          <a:ln w="19050" cap="flat" cmpd="sng">
            <a:solidFill>
              <a:srgbClr val="2532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/>
              <a:t>Join </a:t>
            </a:r>
            <a:r>
              <a:rPr lang="en-GB" sz="2400" dirty="0" err="1"/>
              <a:t>Replit</a:t>
            </a:r>
            <a:r>
              <a:rPr lang="en-GB" sz="2400" dirty="0"/>
              <a:t> at </a:t>
            </a:r>
            <a:r>
              <a:rPr lang="en-GB" sz="2000" b="1" u="sng" dirty="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https://</a:t>
            </a:r>
            <a:r>
              <a:rPr lang="en-GB" sz="2000" b="1" u="sng" dirty="0" err="1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replit.com</a:t>
            </a:r>
            <a:r>
              <a:rPr lang="en-GB" sz="2000" b="1" u="sng" dirty="0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20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" name="Google Shape;134;p27">
            <a:extLst>
              <a:ext uri="{FF2B5EF4-FFF2-40B4-BE49-F238E27FC236}">
                <a16:creationId xmlns:a16="http://schemas.microsoft.com/office/drawing/2014/main" id="{A6A0E5F6-FD6F-9091-56EB-E3BB7EA56E9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  <p:extLst>
      <p:ext uri="{BB962C8B-B14F-4D97-AF65-F5344CB8AC3E}">
        <p14:creationId xmlns:p14="http://schemas.microsoft.com/office/powerpoint/2010/main" val="78871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True or False: the Internet is a network of computers that are connected together.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True or False: A URL (Uniform Resource Locator) specifies where a resource such as a web page can be found on the Internet.</a:t>
            </a:r>
            <a:endParaRPr sz="1600"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02.02 - Charlie and Chloe's Big Adventure</a:t>
            </a:r>
            <a:endParaRPr/>
          </a:p>
        </p:txBody>
      </p:sp>
      <p:sp>
        <p:nvSpPr>
          <p:cNvPr id="413" name="Google Shape;41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57200" cy="22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Your task is to complete the web page about two dogs called Charlie and Chloe who embark upon a big adventure. 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15" name="Google Shape;415;p5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4790850" y="3136238"/>
            <a:ext cx="3392100" cy="122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02.02 - Charlie and Chloe's Big Adventure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63" y="2294263"/>
            <a:ext cx="3723218" cy="26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Privacy</a:t>
            </a:r>
            <a:endParaRPr/>
          </a:p>
        </p:txBody>
      </p:sp>
      <p:sp>
        <p:nvSpPr>
          <p:cNvPr id="425" name="Google Shape;425;p5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27" name="Google Shape;427;p54"/>
          <p:cNvSpPr txBox="1"/>
          <p:nvPr/>
        </p:nvSpPr>
        <p:spPr>
          <a:xfrm>
            <a:off x="311700" y="981950"/>
            <a:ext cx="83823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Ensure anything you publish on the internet passes the Grandma test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Don't publish any material you would not be proud to show your Grandmother!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Make sure to never post anything that identifies you personally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Home address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Full name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Gamertag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○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Phone number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Always make sure to get permission from anyone before posting their image online</a:t>
            </a:r>
            <a:endParaRPr sz="18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44" name="Google Shape;44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>
                <a:solidFill>
                  <a:srgbClr val="595959"/>
                </a:solidFill>
              </a:rPr>
              <a:t>HTML uses a series of tags to determine what is displayed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-GB" sz="1600">
                <a:solidFill>
                  <a:srgbClr val="595959"/>
                </a:solidFill>
              </a:rPr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-GB" sz="1600">
                <a:solidFill>
                  <a:srgbClr val="595959"/>
                </a:solidFill>
              </a:rPr>
              <a:t> to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&lt;h6&gt;</a:t>
            </a:r>
            <a:r>
              <a:rPr lang="en-GB" sz="1600">
                <a:solidFill>
                  <a:srgbClr val="595959"/>
                </a:solidFill>
              </a:rPr>
              <a:t> tags are used for headings, with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-GB" sz="1600">
                <a:solidFill>
                  <a:srgbClr val="595959"/>
                </a:solidFill>
              </a:rPr>
              <a:t> being the largest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595959"/>
                </a:solidFill>
              </a:rPr>
              <a:t>tags are used to display paragraphs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&lt;img&gt;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595959"/>
                </a:solidFill>
              </a:rPr>
              <a:t>tags are used to display images</a:t>
            </a:r>
            <a:endParaRPr sz="1600">
              <a:solidFill>
                <a:srgbClr val="595959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&lt;hr /&gt;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595959"/>
                </a:solidFill>
              </a:rPr>
              <a:t>tags display a horizontal rule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445" name="Google Shape;445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47" name="Google Shape;447;p5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Extension Activity: My Favourite Thing!</a:t>
            </a:r>
            <a:endParaRPr/>
          </a:p>
        </p:txBody>
      </p:sp>
      <p:sp>
        <p:nvSpPr>
          <p:cNvPr id="454" name="Google Shape;454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456" name="Google Shape;456;p57"/>
          <p:cNvSpPr txBox="1"/>
          <p:nvPr/>
        </p:nvSpPr>
        <p:spPr>
          <a:xfrm>
            <a:off x="749125" y="2166600"/>
            <a:ext cx="37230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Create a webpage based on something that you really love!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5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grpSp>
        <p:nvGrpSpPr>
          <p:cNvPr id="460" name="Google Shape;460;p57"/>
          <p:cNvGrpSpPr/>
          <p:nvPr/>
        </p:nvGrpSpPr>
        <p:grpSpPr>
          <a:xfrm>
            <a:off x="4864775" y="1235245"/>
            <a:ext cx="2659225" cy="2960217"/>
            <a:chOff x="6340675" y="563058"/>
            <a:chExt cx="2659225" cy="2960217"/>
          </a:xfrm>
        </p:grpSpPr>
        <p:pic>
          <p:nvPicPr>
            <p:cNvPr id="461" name="Google Shape;461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0675" y="10848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00">
              <a:off x="7570875" y="6945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57"/>
            <p:cNvSpPr txBox="1"/>
            <p:nvPr/>
          </p:nvSpPr>
          <p:spPr>
            <a:xfrm>
              <a:off x="6914438" y="1314375"/>
              <a:ext cx="15117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700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Worksheet</a:t>
              </a:r>
              <a:endParaRPr sz="17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57"/>
            <p:cNvSpPr txBox="1"/>
            <p:nvPr/>
          </p:nvSpPr>
          <p:spPr>
            <a:xfrm>
              <a:off x="6351775" y="1707975"/>
              <a:ext cx="2498400" cy="12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302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Roboto"/>
                <a:buChar char="●"/>
              </a:pPr>
              <a:r>
                <a:rPr lang="en-GB" sz="16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Open a copy of the</a:t>
              </a:r>
            </a:p>
            <a:p>
              <a:pPr marL="127000" lvl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</a:pPr>
              <a:r>
                <a:rPr lang="en-GB" sz="16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Extension Activity and have a go at making your own webpage</a:t>
              </a:r>
              <a:endParaRPr sz="16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65" name="Google Shape;465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50" y="3588100"/>
            <a:ext cx="980774" cy="98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5988" y="3537425"/>
            <a:ext cx="1082100" cy="10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7475" y="3632325"/>
            <a:ext cx="980774" cy="98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474" name="Google Shape;474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These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in Schools</a:t>
            </a:r>
            <a:r>
              <a:rPr lang="en-GB" sz="1200"/>
              <a:t> lessons plans, worksheets, and other materials were created by Jeff Plumb and have been modified by the team at CS in Schools. They are licensed under a </a:t>
            </a:r>
            <a:r>
              <a:rPr lang="en-GB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GB" sz="1200"/>
              <a:t>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475" name="Google Shape;475;p5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77" name="Google Shape;477;p5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the end of the lesson you will be able to: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sign up and into replit.com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build your first web page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understand and use the basic HTML tags</a:t>
            </a:r>
            <a:endParaRPr sz="1600"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B6F117-09F9-0125-802B-D690BFA7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3" y="160386"/>
            <a:ext cx="8906012" cy="4250382"/>
          </a:xfrm>
          <a:prstGeom prst="rect">
            <a:avLst/>
          </a:prstGeom>
        </p:spPr>
      </p:pic>
      <p:sp>
        <p:nvSpPr>
          <p:cNvPr id="3" name="Google Shape;134;p27">
            <a:extLst>
              <a:ext uri="{FF2B5EF4-FFF2-40B4-BE49-F238E27FC236}">
                <a16:creationId xmlns:a16="http://schemas.microsoft.com/office/drawing/2014/main" id="{A6A0E5F6-FD6F-9091-56EB-E3BB7EA56E9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</a:t>
            </a:r>
            <a:endParaRPr/>
          </a:p>
        </p:txBody>
      </p:sp>
      <p:sp>
        <p:nvSpPr>
          <p:cNvPr id="244" name="Google Shape;244;p3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36" y="42876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8"/>
          <p:cNvSpPr txBox="1"/>
          <p:nvPr/>
        </p:nvSpPr>
        <p:spPr>
          <a:xfrm>
            <a:off x="1215325" y="4318350"/>
            <a:ext cx="54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Unlike Python, HTML code is not affected by indentations. However, indentation is useful for readability for the user!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Specifying a Version of HTML</a:t>
            </a:r>
            <a:endParaRPr/>
          </a:p>
        </p:txBody>
      </p:sp>
      <p:sp>
        <p:nvSpPr>
          <p:cNvPr id="255" name="Google Shape;255;p3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5145450" y="1347800"/>
            <a:ext cx="372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tag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lets your browser know that this document is using the latest version of HTML which is called HTML5.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39"/>
          <p:cNvSpPr/>
          <p:nvPr/>
        </p:nvSpPr>
        <p:spPr>
          <a:xfrm>
            <a:off x="860150" y="1387100"/>
            <a:ext cx="16893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36" y="42876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1215325" y="4318350"/>
            <a:ext cx="54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Did you know: The World Wide Web Consortium develop the standards for the web (</a:t>
            </a:r>
            <a:r>
              <a:rPr lang="en-GB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HTML Tag</a:t>
            </a:r>
            <a:endParaRPr/>
          </a:p>
        </p:txBody>
      </p:sp>
      <p:sp>
        <p:nvSpPr>
          <p:cNvPr id="268" name="Google Shape;268;p4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5109000" y="1347800"/>
            <a:ext cx="3723300" cy="3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tag is used to indicate the start of the page content. This is called an 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opening tag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tag indicates the end of the HTML code. This is called a </a:t>
            </a:r>
            <a:r>
              <a:rPr lang="en-GB" sz="18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closing tag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. Notice the "</a:t>
            </a:r>
            <a:r>
              <a:rPr lang="en-GB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"?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0"/>
          <p:cNvSpPr/>
          <p:nvPr/>
        </p:nvSpPr>
        <p:spPr>
          <a:xfrm>
            <a:off x="860150" y="1650575"/>
            <a:ext cx="697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860150" y="3554275"/>
            <a:ext cx="805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HTML Tag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5109000" y="1347800"/>
            <a:ext cx="37233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Together,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contain all other tags in our document.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4" name="Google Shape;284;p41"/>
          <p:cNvSpPr/>
          <p:nvPr/>
        </p:nvSpPr>
        <p:spPr>
          <a:xfrm>
            <a:off x="860150" y="1650575"/>
            <a:ext cx="697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1"/>
          <p:cNvSpPr/>
          <p:nvPr/>
        </p:nvSpPr>
        <p:spPr>
          <a:xfrm>
            <a:off x="860150" y="3554275"/>
            <a:ext cx="805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HTML Structure - Head tag</a:t>
            </a:r>
            <a:endParaRPr/>
          </a:p>
        </p:txBody>
      </p:sp>
      <p:sp>
        <p:nvSpPr>
          <p:cNvPr id="292" name="Google Shape;292;p4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5109000" y="1347800"/>
            <a:ext cx="37233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Similarly, the </a:t>
            </a:r>
            <a:r>
              <a:rPr lang="en-GB" sz="18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element is a container for metadata. 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Here we use it to set the title of the webpage, which gets displayed in the tab of your browser.</a:t>
            </a:r>
            <a:endParaRPr sz="1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7788"/>
            <a:ext cx="4619625" cy="244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6" name="Google Shape;296;p42"/>
          <p:cNvSpPr/>
          <p:nvPr/>
        </p:nvSpPr>
        <p:spPr>
          <a:xfrm>
            <a:off x="1076400" y="1928600"/>
            <a:ext cx="6975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1076400" y="2467213"/>
            <a:ext cx="805800" cy="209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36" y="42876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1215325" y="4318350"/>
            <a:ext cx="5457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Metadata is data about other data. For example, if we call a song our data, the metadata would be the author and song title.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On-screen Show (16:9)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Francois One</vt:lpstr>
      <vt:lpstr>Arial</vt:lpstr>
      <vt:lpstr>Roboto Mono</vt:lpstr>
      <vt:lpstr>Roboto</vt:lpstr>
      <vt:lpstr>Simple Light</vt:lpstr>
      <vt:lpstr>Lesson 2</vt:lpstr>
      <vt:lpstr>Previously, on CS in Schools...</vt:lpstr>
      <vt:lpstr>Learning objectives</vt:lpstr>
      <vt:lpstr>PowerPoint Presentation</vt:lpstr>
      <vt:lpstr>Basic HTML Structure</vt:lpstr>
      <vt:lpstr>Basic HTML Structure - Specifying a Version of HTML</vt:lpstr>
      <vt:lpstr>Basic HTML Structure - HTML Tag</vt:lpstr>
      <vt:lpstr>Basic HTML Structure - HTML Tag</vt:lpstr>
      <vt:lpstr>Basic HTML Structure - Head tag</vt:lpstr>
      <vt:lpstr>Basic HTML Structure - Title Tag</vt:lpstr>
      <vt:lpstr>Basic HTML Structure - Title Tag </vt:lpstr>
      <vt:lpstr>Basic HTML Structure - Body Tag</vt:lpstr>
      <vt:lpstr>Basic HTML Structure - The Content</vt:lpstr>
      <vt:lpstr>HTML Tags - Headings</vt:lpstr>
      <vt:lpstr>HTML Tags - Images </vt:lpstr>
      <vt:lpstr>HTML Tags - Images  </vt:lpstr>
      <vt:lpstr>HTML Tags - Images  </vt:lpstr>
      <vt:lpstr>HTML Tags - Straight Lines</vt:lpstr>
      <vt:lpstr>Join Replit at https://replit.com/</vt:lpstr>
      <vt:lpstr>Activity 02.02 - Charlie and Chloe's Big Adventure</vt:lpstr>
      <vt:lpstr>Privacy</vt:lpstr>
      <vt:lpstr>Summary</vt:lpstr>
      <vt:lpstr>Extension Activity: My Favourite Thing!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cp:lastModifiedBy>Ricardo DUARTE PROENÇA</cp:lastModifiedBy>
  <cp:revision>3</cp:revision>
  <dcterms:modified xsi:type="dcterms:W3CDTF">2024-02-28T12:14:31Z</dcterms:modified>
</cp:coreProperties>
</file>