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embeddedFontLst>
    <p:embeddedFont>
      <p:font typeface="Francois One" panose="020B0604020202020204" charset="0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6842D-FF6D-45FD-92A8-1607F027BF76}">
  <a:tblStyle styleId="{D9A6842D-FF6D-45FD-92A8-1607F027B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0534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4ca93e4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54ca93e40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9d2c24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39d2c24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9d2c242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39d2c242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6cd49e6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6cd49e65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4ca93e40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54ca93e40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4ca93e40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4ca93e40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9d2c24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39d2c24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6cd49e65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6cd49e65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675b866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675b866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675b866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675b866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92d44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92d444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(255, 0, 0) = 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(220, 220, 220) = a light shade of grey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6cd49e6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6cd49e6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6cd49e6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6cd49e6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675b8665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675b8665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675b866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675b866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675b8665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675b8665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675b866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675b866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675b8665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675b8665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675b8665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675b8665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675b8665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675b8665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c5876831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c5876831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92d444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92d444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#00FF00 = green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#FFFFFF = white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c58768317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c58768317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4731b3c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4731b3c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cd49e65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cd49e65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4ca93e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4ca93e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672ce8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672ce8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cd49e6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cd49e65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4ca93e4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4ca93e4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year9.io/3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501-My-Favourite-Websit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it.com/@ricproenca/0502-Australian-Rules-Footbal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503-Navbar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orksheet%2005.01%20-%20Debugging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replit.com/@ricproenca/0500-Debugg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5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17152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601550"/>
            <a:ext cx="8217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text in between the opening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-GB" sz="1600"/>
              <a:t> tag and closing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r>
              <a:rPr lang="en-GB" sz="1600"/>
              <a:t> tag, is the </a:t>
            </a:r>
            <a:r>
              <a:rPr lang="en-GB" sz="1600" b="1">
                <a:solidFill>
                  <a:srgbClr val="980000"/>
                </a:solidFill>
              </a:rPr>
              <a:t>hypertext</a:t>
            </a:r>
            <a:r>
              <a:rPr lang="en-GB" sz="1600"/>
              <a:t>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When this text is clicked the browser will take you to the web page identified in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/>
              <a:t> attribute. By default this text is </a:t>
            </a:r>
            <a:r>
              <a:rPr lang="en-GB" sz="1600" u="sng"/>
              <a:t>underlined</a:t>
            </a:r>
            <a:r>
              <a:rPr lang="en-GB" sz="1600"/>
              <a:t>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hyperlink defined above will appear on our webpage like this: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2017825" y="1208700"/>
            <a:ext cx="34026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75" y="3557950"/>
            <a:ext cx="1985450" cy="71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Absolute vs Relative URLs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73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When specifying the URL you can use an </a:t>
            </a:r>
            <a:r>
              <a:rPr lang="en-GB" sz="1600" b="1" dirty="0">
                <a:solidFill>
                  <a:srgbClr val="980000"/>
                </a:solidFill>
              </a:rPr>
              <a:t>absolute URL </a:t>
            </a:r>
            <a:r>
              <a:rPr lang="en-GB" sz="1600" dirty="0"/>
              <a:t>or a </a:t>
            </a:r>
            <a:r>
              <a:rPr lang="en-GB" sz="1600" b="1" dirty="0">
                <a:solidFill>
                  <a:srgbClr val="980000"/>
                </a:solidFill>
              </a:rPr>
              <a:t>relative URL</a:t>
            </a:r>
            <a:r>
              <a:rPr lang="en-GB" sz="1600" dirty="0"/>
              <a:t>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An </a:t>
            </a:r>
            <a:r>
              <a:rPr lang="en-GB" sz="1600" b="1" dirty="0">
                <a:solidFill>
                  <a:srgbClr val="980000"/>
                </a:solidFill>
              </a:rPr>
              <a:t>absolute URL</a:t>
            </a:r>
            <a:r>
              <a:rPr lang="en-GB" sz="1600" dirty="0"/>
              <a:t> includes the full URL, including the "https://":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 </a:t>
            </a:r>
            <a:r>
              <a:rPr lang="en-GB" sz="1600" b="1" dirty="0">
                <a:solidFill>
                  <a:srgbClr val="980000"/>
                </a:solidFill>
              </a:rPr>
              <a:t>relative URL</a:t>
            </a:r>
            <a:r>
              <a:rPr lang="en-GB" sz="1600" dirty="0"/>
              <a:t> includes a path from the current file: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sz="1000" b="1" dirty="0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25" y="216857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600" y="3200400"/>
            <a:ext cx="3362325" cy="29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Relative URLs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217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Relative URLs are most commonly used within a website. For example, if you have a 'home', 'about' and 'contact' page, our URLs could be as follows: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240163" y="1731988"/>
          <a:ext cx="8669200" cy="2954310"/>
        </p:xfrm>
        <a:graphic>
          <a:graphicData uri="http://schemas.openxmlformats.org/drawingml/2006/table">
            <a:tbl>
              <a:tblPr>
                <a:noFill/>
                <a:tableStyleId>{D9A6842D-FF6D-45FD-92A8-1607F027BF76}</a:tableStyleId>
              </a:tblPr>
              <a:tblGrid>
                <a:gridCol w="143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"https://example.com/home.html"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"home.html"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About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"https://example.com/about.html"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"about.html"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"https://example.com/contact.html"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"contact.html"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00" y="3106925"/>
            <a:ext cx="43110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5" y="3945450"/>
            <a:ext cx="456150" cy="4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600" y="222015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6;p35">
            <a:extLst>
              <a:ext uri="{FF2B5EF4-FFF2-40B4-BE49-F238E27FC236}">
                <a16:creationId xmlns:a16="http://schemas.microsoft.com/office/drawing/2014/main" id="{FD681261-542C-DDC6-540A-A9DC28114FC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sz="1000" b="1" dirty="0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Hyperlinks with CSS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176650" y="1210125"/>
            <a:ext cx="41043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style all links we will use a basic selector, as you can see on the left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25" y="1210113"/>
            <a:ext cx="3419475" cy="256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72" name="Google Shape;272;p39"/>
          <p:cNvGrpSpPr/>
          <p:nvPr/>
        </p:nvGrpSpPr>
        <p:grpSpPr>
          <a:xfrm>
            <a:off x="5057747" y="2060024"/>
            <a:ext cx="2342113" cy="2623640"/>
            <a:chOff x="6173075" y="716158"/>
            <a:chExt cx="2670291" cy="2960217"/>
          </a:xfrm>
        </p:grpSpPr>
        <p:pic>
          <p:nvPicPr>
            <p:cNvPr id="273" name="Google Shape;273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39"/>
            <p:cNvSpPr txBox="1"/>
            <p:nvPr/>
          </p:nvSpPr>
          <p:spPr>
            <a:xfrm>
              <a:off x="6431237" y="1467488"/>
              <a:ext cx="214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Selectors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9"/>
            <p:cNvSpPr txBox="1"/>
            <p:nvPr/>
          </p:nvSpPr>
          <p:spPr>
            <a:xfrm>
              <a:off x="6184166" y="1861088"/>
              <a:ext cx="2659200" cy="13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We could use an ID selector to style one hyperlink, or a class selector to style a group of them</a:t>
              </a:r>
              <a:endParaRPr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See </a:t>
              </a:r>
              <a:r>
                <a:rPr lang="en-GB" sz="10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6"/>
                </a:rPr>
                <a:t>Lesson 3</a:t>
              </a:r>
              <a:r>
                <a:rPr lang="en-GB" sz="100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 if you'd like to do this!</a:t>
              </a:r>
              <a:endParaRPr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Hyperlinks with CSS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4440250" y="1210125"/>
            <a:ext cx="41043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will change the hyperlink to red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a:hover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will change the hyperlink to blue, and underline it, when we hover over it with our mouse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l="56751" t="31605" r="29435" b="59251"/>
          <a:stretch/>
        </p:blipFill>
        <p:spPr>
          <a:xfrm>
            <a:off x="5021125" y="4195475"/>
            <a:ext cx="2421427" cy="534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900" y="4195479"/>
            <a:ext cx="2421425" cy="534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40"/>
          <p:cNvSpPr/>
          <p:nvPr/>
        </p:nvSpPr>
        <p:spPr>
          <a:xfrm>
            <a:off x="3605025" y="4381538"/>
            <a:ext cx="11004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925" y="4617625"/>
            <a:ext cx="233475" cy="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861" y="29470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5840950" y="2977750"/>
            <a:ext cx="237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 can add "</a:t>
            </a:r>
            <a:r>
              <a:rPr lang="en-GB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:hover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" to any element in CSS.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625" y="1210113"/>
            <a:ext cx="3419475" cy="256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40"/>
          <p:cNvSpPr/>
          <p:nvPr/>
        </p:nvSpPr>
        <p:spPr>
          <a:xfrm>
            <a:off x="763350" y="1295738"/>
            <a:ext cx="2613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763350" y="2635100"/>
            <a:ext cx="8847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Hyperlinks with CSS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4440250" y="1210125"/>
            <a:ext cx="41043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will change the colour of the specified element.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text-decoration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adds special effects to the specified element. Values include: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underline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overline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line-through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925" y="4617625"/>
            <a:ext cx="233475" cy="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5" y="1210113"/>
            <a:ext cx="3419475" cy="256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1"/>
          <p:cNvSpPr/>
          <p:nvPr/>
        </p:nvSpPr>
        <p:spPr>
          <a:xfrm>
            <a:off x="1001225" y="1514354"/>
            <a:ext cx="696000" cy="26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1001225" y="1806775"/>
            <a:ext cx="1815000" cy="26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New Pages in Repl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540300" y="1152475"/>
            <a:ext cx="43413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create a new page in repl: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Click on the "Add file" icon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Name the file and give it an extension of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  <a:r>
              <a:rPr lang="en-GB" sz="1600"/>
              <a:t>" (eg.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r>
              <a:rPr lang="en-GB" sz="1600"/>
              <a:t>")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hyperlink using relative URL: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For the exercise on the next page, you will call this page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r>
              <a:rPr lang="en-GB" sz="1600"/>
              <a:t>", and use the line of code above.</a:t>
            </a:r>
            <a:endParaRPr sz="1600"/>
          </a:p>
        </p:txBody>
      </p:sp>
      <p:sp>
        <p:nvSpPr>
          <p:cNvPr id="316" name="Google Shape;316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0" y="1237450"/>
            <a:ext cx="3124227" cy="28729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Google Shape;321;p42"/>
          <p:cNvSpPr/>
          <p:nvPr/>
        </p:nvSpPr>
        <p:spPr>
          <a:xfrm>
            <a:off x="6512625" y="252275"/>
            <a:ext cx="672600" cy="13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6718275" y="1650406"/>
            <a:ext cx="352800" cy="30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88" y="2836175"/>
            <a:ext cx="3362325" cy="29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/>
        </p:nvSpPr>
        <p:spPr>
          <a:xfrm>
            <a:off x="5315850" y="1271000"/>
            <a:ext cx="3279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don't have to link to another webpage, you can use links within web pages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can be done by changing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 of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tag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254225" y="1271000"/>
            <a:ext cx="4790700" cy="3309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984E9C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rgbClr val="AC9037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"#help"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Jump to help section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984E9C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rgbClr val="AC9037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"contacts"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How to cook curry: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984E9C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rgbClr val="AC9037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"help"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Need help?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Phone us anytime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/>
        </p:nvSpPr>
        <p:spPr>
          <a:xfrm>
            <a:off x="254225" y="1271000"/>
            <a:ext cx="4790700" cy="3309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984E9C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dirty="0">
                <a:solidFill>
                  <a:srgbClr val="AC9037"/>
                </a:solidFill>
                <a:latin typeface="Roboto Mono"/>
                <a:ea typeface="Roboto Mono"/>
                <a:cs typeface="Roboto Mono"/>
                <a:sym typeface="Roboto Mono"/>
              </a:rPr>
              <a:t>"#help"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Jump to help section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984E9C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dirty="0">
                <a:solidFill>
                  <a:srgbClr val="AC9037"/>
                </a:solidFill>
                <a:latin typeface="Roboto Mono"/>
                <a:ea typeface="Roboto Mono"/>
                <a:cs typeface="Roboto Mono"/>
                <a:sym typeface="Roboto Mono"/>
              </a:rPr>
              <a:t>"contacts"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How to cook curry: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984E9C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dirty="0">
                <a:solidFill>
                  <a:srgbClr val="AC9037"/>
                </a:solidFill>
                <a:latin typeface="Roboto Mono"/>
                <a:ea typeface="Roboto Mono"/>
                <a:cs typeface="Roboto Mono"/>
                <a:sym typeface="Roboto Mono"/>
              </a:rPr>
              <a:t>"help"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Need help?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Phone us anytime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5307850" y="1271000"/>
            <a:ext cx="32805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 begins with a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it represents an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within the page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type of link is also called anchor text (a kind of hypertext)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Clicking the text of this hyperlink will make the web page jump to the element with that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698817" y="1428464"/>
            <a:ext cx="13044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806150" y="3991991"/>
            <a:ext cx="10353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/>
        </p:nvSpPr>
        <p:spPr>
          <a:xfrm>
            <a:off x="5298400" y="1270800"/>
            <a:ext cx="29004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code creates a web page where clicking "Jump to help section" would scroll the page down to the heading "Need help?"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grpSp>
        <p:nvGrpSpPr>
          <p:cNvPr id="369" name="Google Shape;369;p46"/>
          <p:cNvGrpSpPr/>
          <p:nvPr/>
        </p:nvGrpSpPr>
        <p:grpSpPr>
          <a:xfrm>
            <a:off x="255600" y="1270800"/>
            <a:ext cx="4790700" cy="3309300"/>
            <a:chOff x="255600" y="1270800"/>
            <a:chExt cx="4790700" cy="3309300"/>
          </a:xfrm>
        </p:grpSpPr>
        <p:sp>
          <p:nvSpPr>
            <p:cNvPr id="370" name="Google Shape;370;p46"/>
            <p:cNvSpPr txBox="1"/>
            <p:nvPr/>
          </p:nvSpPr>
          <p:spPr>
            <a:xfrm>
              <a:off x="255600" y="1270800"/>
              <a:ext cx="4790700" cy="33093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 err="1">
                  <a:solidFill>
                    <a:srgbClr val="984E9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href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-GB" dirty="0">
                  <a:solidFill>
                    <a:srgbClr val="AC903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"#help"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Jump to help section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984E9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-GB" dirty="0">
                  <a:solidFill>
                    <a:srgbClr val="AC903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"contacts"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How to cook curry: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...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984E9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-GB" dirty="0">
                  <a:solidFill>
                    <a:srgbClr val="AC903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"help"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Need help?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Phone us anytime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2155567" y="1423389"/>
              <a:ext cx="2145600" cy="234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1925916" y="3975422"/>
              <a:ext cx="1107600" cy="234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rgb(255, 0, 0)</a:t>
            </a:r>
            <a:r>
              <a:rPr lang="en-GB" sz="1600"/>
              <a:t>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rgb(210, 210, 210)</a:t>
            </a:r>
            <a:r>
              <a:rPr lang="en-GB" sz="1600"/>
              <a:t>?</a:t>
            </a:r>
            <a:endParaRPr sz="1600"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05.01 - My Favourite Websites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task is to create a website with links to 3 of your favourite websites. You should also create an "about this page" web page as part of your website. Then, add some CSS code to style the web page.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380850" y="4162025"/>
            <a:ext cx="8451450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05.01 - My Favourite Websites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101" y="2282075"/>
            <a:ext cx="3003800" cy="1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05.02 - Australian Rules Football</a:t>
            </a:r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this activity a go, let's make it easier to navigate the page: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38" y="1653775"/>
            <a:ext cx="2813531" cy="250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 txBox="1"/>
          <p:nvPr/>
        </p:nvSpPr>
        <p:spPr>
          <a:xfrm>
            <a:off x="380850" y="4162025"/>
            <a:ext cx="8317476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05.02 - Australian Rules Football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6950"/>
            <a:ext cx="8839202" cy="721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48"/>
          <p:cNvSpPr txBox="1"/>
          <p:nvPr/>
        </p:nvSpPr>
        <p:spPr>
          <a:xfrm>
            <a:off x="311700" y="1647800"/>
            <a:ext cx="8520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Navbars, short for navigation bars, are important for every website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They allow the user to quickly navigate a website, which typically contains lots of information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are going to learn how to create our own!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395" name="Google Shape;3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3631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6950"/>
            <a:ext cx="8839202" cy="721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1" name="Google Shape;401;p49"/>
          <p:cNvSpPr txBox="1"/>
          <p:nvPr/>
        </p:nvSpPr>
        <p:spPr>
          <a:xfrm>
            <a:off x="311700" y="1876400"/>
            <a:ext cx="8520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company logo is usually a hyperlink to the home page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407" name="Google Shape;4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3631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8" name="Google Shape;408;p49"/>
          <p:cNvSpPr/>
          <p:nvPr/>
        </p:nvSpPr>
        <p:spPr>
          <a:xfrm>
            <a:off x="218425" y="1234425"/>
            <a:ext cx="9291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9"/>
          <p:cNvSpPr/>
          <p:nvPr/>
        </p:nvSpPr>
        <p:spPr>
          <a:xfrm>
            <a:off x="218425" y="3508400"/>
            <a:ext cx="818100" cy="63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6950"/>
            <a:ext cx="8839202" cy="721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p50"/>
          <p:cNvSpPr txBox="1"/>
          <p:nvPr/>
        </p:nvSpPr>
        <p:spPr>
          <a:xfrm>
            <a:off x="311700" y="1876400"/>
            <a:ext cx="8520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remaining options could link to whatever you like!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typically refer to other pages on the same website.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19" name="Google Shape;419;p5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421" name="Google Shape;4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3631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2" name="Google Shape;422;p50"/>
          <p:cNvSpPr/>
          <p:nvPr/>
        </p:nvSpPr>
        <p:spPr>
          <a:xfrm>
            <a:off x="2809225" y="1234425"/>
            <a:ext cx="46053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"/>
          <p:cNvSpPr/>
          <p:nvPr/>
        </p:nvSpPr>
        <p:spPr>
          <a:xfrm>
            <a:off x="3272850" y="3654475"/>
            <a:ext cx="4395000" cy="36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 - your final activity, let's make our own!</a:t>
            </a:r>
            <a:endParaRPr/>
          </a:p>
        </p:txBody>
      </p:sp>
      <p:pic>
        <p:nvPicPr>
          <p:cNvPr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225"/>
            <a:ext cx="6937375" cy="38209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0" name="Google Shape;4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795" y="1630070"/>
            <a:ext cx="1880925" cy="26166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" name="Google Shape;431;p51"/>
          <p:cNvSpPr/>
          <p:nvPr/>
        </p:nvSpPr>
        <p:spPr>
          <a:xfrm>
            <a:off x="577650" y="1376875"/>
            <a:ext cx="989100" cy="139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2" name="Google Shape;432;p51"/>
          <p:cNvCxnSpPr/>
          <p:nvPr/>
        </p:nvCxnSpPr>
        <p:spPr>
          <a:xfrm>
            <a:off x="1566800" y="1376875"/>
            <a:ext cx="1827900" cy="25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1559900" y="2769475"/>
            <a:ext cx="1827000" cy="148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51"/>
          <p:cNvSpPr txBox="1"/>
          <p:nvPr/>
        </p:nvSpPr>
        <p:spPr>
          <a:xfrm>
            <a:off x="6251300" y="2184000"/>
            <a:ext cx="2278500" cy="43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Look at all these files!</a:t>
            </a:r>
            <a:endParaRPr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1"/>
          <p:cNvSpPr/>
          <p:nvPr/>
        </p:nvSpPr>
        <p:spPr>
          <a:xfrm rot="5400000">
            <a:off x="5590963" y="1987950"/>
            <a:ext cx="338100" cy="8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Navbars - your final activity, let's make our own!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5135638" y="1753875"/>
            <a:ext cx="1914900" cy="141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nav.html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contains all the code we need to edit to make our navbar 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52"/>
          <p:cNvSpPr/>
          <p:nvPr/>
        </p:nvSpPr>
        <p:spPr>
          <a:xfrm rot="5400000">
            <a:off x="4478775" y="2050275"/>
            <a:ext cx="338100" cy="8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63" y="1370521"/>
            <a:ext cx="2066575" cy="2791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8" name="Google Shape;448;p5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Navbars - your final activity, let's make our own!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311700" y="1617450"/>
            <a:ext cx="3822000" cy="19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replacing the </a:t>
            </a:r>
            <a:r>
              <a:rPr lang="en-GB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"______"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 a </a:t>
            </a:r>
            <a:r>
              <a:rPr lang="en-GB" sz="16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relative link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we can hyperlink all our web pages together.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sure that the link you put in is exactly the same as the file name you wish to load! (e.g.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cycling.html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6" name="Google Shape;4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50" y="1729425"/>
            <a:ext cx="3822003" cy="1684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7" name="Google Shape;457;p53"/>
          <p:cNvSpPr/>
          <p:nvPr/>
        </p:nvSpPr>
        <p:spPr>
          <a:xfrm rot="-5400000" flipH="1">
            <a:off x="4562051" y="1885175"/>
            <a:ext cx="338100" cy="75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- Creating New Pages in Repl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13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create a new page in repl: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Click on the "Add file" icon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Name the file and give it an extension of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  <a:r>
              <a:rPr lang="en-GB" sz="1600"/>
              <a:t>" (eg.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r>
              <a:rPr lang="en-GB" sz="1600"/>
              <a:t>")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hyperlink using relative URL: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67" name="Google Shape;467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69" name="Google Shape;469;p5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50" y="1237450"/>
            <a:ext cx="3124227" cy="28729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2" name="Google Shape;472;p54"/>
          <p:cNvSpPr/>
          <p:nvPr/>
        </p:nvSpPr>
        <p:spPr>
          <a:xfrm>
            <a:off x="6741225" y="252275"/>
            <a:ext cx="672600" cy="13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6946875" y="1650406"/>
            <a:ext cx="352800" cy="30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4" name="Google Shape;4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88" y="2836175"/>
            <a:ext cx="3362325" cy="29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05.03 - Navigation Bars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3" name="Google Shape;48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last activity will help you get used to making and using navbars.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380850" y="4162025"/>
            <a:ext cx="8451450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05.03 - Navbars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87" y="1653775"/>
            <a:ext cx="3783239" cy="23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hex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#00FF00</a:t>
            </a:r>
            <a:r>
              <a:rPr lang="en-GB" sz="1600"/>
              <a:t>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hex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#FFFFFF</a:t>
            </a:r>
            <a:r>
              <a:rPr lang="en-GB" sz="1600"/>
              <a:t>?</a:t>
            </a:r>
            <a:endParaRPr sz="1600"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1" name="Google Shape;49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Links can be external or internal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/>
              <a:t> attribute specifies a URL for external links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/>
              <a:t> attribute specified an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600"/>
              <a:t> (with a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GB" sz="1600"/>
              <a:t> in front) for internal links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Navbars are useful for easy navigation through a website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492" name="Google Shape;492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94" name="Google Shape;494;p5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502" name="Google Shape;50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These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in Schools</a:t>
            </a:r>
            <a:r>
              <a:rPr lang="en-GB" sz="1200"/>
              <a:t> lessons plans, worksheets, and other materials were created by Jeff Plumb and have been modified by the team at CS in Schools. They are licensed under a </a:t>
            </a:r>
            <a:r>
              <a:rPr lang="en-GB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GB" sz="1200"/>
              <a:t>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503" name="Google Shape;503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Worksheet - Debugging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created a web page with at least 10 errors! Your task is to try and find as many as you can and fix them. Good luck!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11700" y="4226450"/>
            <a:ext cx="838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Try this </a:t>
            </a: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worksheet</a:t>
            </a: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first, or if you’re feeling confident, jump straight into the </a:t>
            </a: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code</a:t>
            </a: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387" y="1889700"/>
            <a:ext cx="4722925" cy="233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7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the end of this lesson, you should be able to: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Analyse the use of links in popular web pages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Understand and use the two types of hyperlinks (external and internal)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Create hyperlinks in a HTML document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Style hyperlinks using CSS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 a navbar using HTML code</a:t>
            </a:r>
            <a:endParaRPr sz="1600"/>
          </a:p>
        </p:txBody>
      </p:sp>
      <p:sp>
        <p:nvSpPr>
          <p:cNvPr id="153" name="Google Shape;153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HTML - </a:t>
            </a:r>
            <a:r>
              <a:rPr lang="en-GB" u="sng"/>
              <a:t>H</a:t>
            </a:r>
            <a:r>
              <a:rPr lang="en-GB"/>
              <a:t>yper</a:t>
            </a:r>
            <a:r>
              <a:rPr lang="en-GB" u="sng"/>
              <a:t>T</a:t>
            </a:r>
            <a:r>
              <a:rPr lang="en-GB"/>
              <a:t>ext </a:t>
            </a:r>
            <a:r>
              <a:rPr lang="en-GB" u="sng"/>
              <a:t>M</a:t>
            </a:r>
            <a:r>
              <a:rPr lang="en-GB"/>
              <a:t>arkup </a:t>
            </a:r>
            <a:r>
              <a:rPr lang="en-GB" u="sng"/>
              <a:t>L</a:t>
            </a:r>
            <a:r>
              <a:rPr lang="en-GB"/>
              <a:t>anguage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73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980000"/>
                </a:solidFill>
                <a:highlight>
                  <a:srgbClr val="FFFF00"/>
                </a:highlight>
              </a:rPr>
              <a:t>Hypertext</a:t>
            </a:r>
            <a:r>
              <a:rPr lang="en-GB" sz="2200" b="1">
                <a:solidFill>
                  <a:srgbClr val="980000"/>
                </a:solidFill>
                <a:highlight>
                  <a:schemeClr val="lt1"/>
                </a:highlight>
              </a:rPr>
              <a:t> Markup Language</a:t>
            </a:r>
            <a:endParaRPr sz="2200" b="1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Hypertext is a phrase invented in the 1960's to mean text that is connected to other text that the reader can immediately jump to.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</a:t>
            </a:r>
            <a:r>
              <a:rPr lang="en-GB" sz="1600" b="1"/>
              <a:t>Hypertext </a:t>
            </a:r>
            <a:r>
              <a:rPr lang="en-GB" sz="1600"/>
              <a:t>Markup Language we use a </a:t>
            </a:r>
            <a:r>
              <a:rPr lang="en-GB" sz="1600" b="1"/>
              <a:t>hyperlink </a:t>
            </a:r>
            <a:r>
              <a:rPr lang="en-GB" sz="1600"/>
              <a:t>(now usually called a link) to connect web pages.</a:t>
            </a:r>
            <a:endParaRPr sz="1600"/>
          </a:p>
        </p:txBody>
      </p:sp>
      <p:sp>
        <p:nvSpPr>
          <p:cNvPr id="166" name="Google Shape;166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</a:t>
            </a:r>
            <a:r>
              <a:rPr lang="en-GB" u="sng"/>
              <a:t>H</a:t>
            </a:r>
            <a:r>
              <a:rPr lang="en-GB"/>
              <a:t>yper</a:t>
            </a:r>
            <a:r>
              <a:rPr lang="en-GB" u="sng"/>
              <a:t>T</a:t>
            </a:r>
            <a:r>
              <a:rPr lang="en-GB"/>
              <a:t>ext </a:t>
            </a:r>
            <a:r>
              <a:rPr lang="en-GB" u="sng"/>
              <a:t>M</a:t>
            </a:r>
            <a:r>
              <a:rPr lang="en-GB"/>
              <a:t>arkup </a:t>
            </a:r>
            <a:r>
              <a:rPr lang="en-GB" u="sng"/>
              <a:t>L</a:t>
            </a:r>
            <a:r>
              <a:rPr lang="en-GB"/>
              <a:t>anguage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73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>
                <a:solidFill>
                  <a:srgbClr val="980000"/>
                </a:solidFill>
              </a:rPr>
              <a:t>Hypertext </a:t>
            </a:r>
            <a:r>
              <a:rPr lang="en-GB" sz="2200" b="1">
                <a:solidFill>
                  <a:srgbClr val="980000"/>
                </a:solidFill>
                <a:highlight>
                  <a:srgbClr val="FFFF00"/>
                </a:highlight>
              </a:rPr>
              <a:t>Markup Language</a:t>
            </a:r>
            <a:endParaRPr sz="2200" b="1">
              <a:solidFill>
                <a:srgbClr val="980000"/>
              </a:solidFill>
              <a:highlight>
                <a:srgbClr val="FFFF00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markup Language is a way of using tags to markup content</a:t>
            </a:r>
            <a:endParaRPr b="1"/>
          </a:p>
        </p:txBody>
      </p:sp>
      <p:sp>
        <p:nvSpPr>
          <p:cNvPr id="176" name="Google Shape;176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17152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601550"/>
            <a:ext cx="8217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create a link using HTML, we use the opening anchor tag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-GB" sz="1600">
                <a:solidFill>
                  <a:srgbClr val="737373"/>
                </a:solidFill>
              </a:rPr>
              <a:t> </a:t>
            </a:r>
            <a:r>
              <a:rPr lang="en-GB" sz="1600"/>
              <a:t>and closing tag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1681250" y="1208688"/>
            <a:ext cx="2613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6987250" y="1208700"/>
            <a:ext cx="4431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17152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601550"/>
            <a:ext cx="8217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 b="1">
                <a:solidFill>
                  <a:srgbClr val="980000"/>
                </a:solidFill>
              </a:rPr>
              <a:t> </a:t>
            </a:r>
            <a:r>
              <a:rPr lang="en-GB" sz="1600"/>
              <a:t>attribute contains the URL of the page to visit when the </a:t>
            </a:r>
            <a:r>
              <a:rPr lang="en-GB" sz="1600" b="1">
                <a:solidFill>
                  <a:srgbClr val="980000"/>
                </a:solidFill>
              </a:rPr>
              <a:t>hypertext</a:t>
            </a:r>
            <a:r>
              <a:rPr lang="en-GB" sz="1600"/>
              <a:t> is clicked.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017825" y="1208700"/>
            <a:ext cx="34026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Microsoft Office PowerPoint</Application>
  <PresentationFormat>On-screen Show (16:9)</PresentationFormat>
  <Paragraphs>222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Roboto Mono</vt:lpstr>
      <vt:lpstr>Roboto</vt:lpstr>
      <vt:lpstr>Arial</vt:lpstr>
      <vt:lpstr>Francois One</vt:lpstr>
      <vt:lpstr>Simple Light</vt:lpstr>
      <vt:lpstr>Simple Light</vt:lpstr>
      <vt:lpstr>Lesson 5</vt:lpstr>
      <vt:lpstr>Previously, on CS in Schools...</vt:lpstr>
      <vt:lpstr>Previously, on CS in Schools...</vt:lpstr>
      <vt:lpstr>Worksheet - Debugging</vt:lpstr>
      <vt:lpstr>Learning objectives</vt:lpstr>
      <vt:lpstr>HTML - HyperText Markup Language</vt:lpstr>
      <vt:lpstr>HTML - HyperText Markup Language</vt:lpstr>
      <vt:lpstr>Hyperlinks</vt:lpstr>
      <vt:lpstr>Hyperlinks</vt:lpstr>
      <vt:lpstr>Hyperlinks</vt:lpstr>
      <vt:lpstr>Absolute vs Relative URLs</vt:lpstr>
      <vt:lpstr>Using Relative URLs</vt:lpstr>
      <vt:lpstr>Styling Hyperlinks with CSS</vt:lpstr>
      <vt:lpstr>Styling Hyperlinks with CSS</vt:lpstr>
      <vt:lpstr>Styling Hyperlinks with CSS</vt:lpstr>
      <vt:lpstr>Creating New Pages in Repl</vt:lpstr>
      <vt:lpstr>Internal Links</vt:lpstr>
      <vt:lpstr>Internal Links</vt:lpstr>
      <vt:lpstr>Internal Links</vt:lpstr>
      <vt:lpstr>Activity 05.01 - My Favourite Websites</vt:lpstr>
      <vt:lpstr>Activity 05.02 - Australian Rules Football</vt:lpstr>
      <vt:lpstr>Navbars</vt:lpstr>
      <vt:lpstr>Navbars</vt:lpstr>
      <vt:lpstr>Navbars</vt:lpstr>
      <vt:lpstr>Navbars - your final activity, let's make our own!</vt:lpstr>
      <vt:lpstr>Navbars - your final activity, let's make our own! </vt:lpstr>
      <vt:lpstr>Navbars - your final activity, let's make our own! </vt:lpstr>
      <vt:lpstr>Remember - Creating New Pages in Repl</vt:lpstr>
      <vt:lpstr>Activity 05.03 - Navigation Bars</vt:lpstr>
      <vt:lpstr>Summary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cp:lastModifiedBy>Ricardo DUARTE PROENÇA</cp:lastModifiedBy>
  <cp:revision>4</cp:revision>
  <dcterms:modified xsi:type="dcterms:W3CDTF">2024-02-20T12:10:48Z</dcterms:modified>
</cp:coreProperties>
</file>