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  <p:sldMasterId id="2147483671" r:id="rId2"/>
  </p:sldMasterIdLst>
  <p:notesMasterIdLst>
    <p:notesMasterId r:id="rId76"/>
  </p:notesMasterIdLst>
  <p:sldIdLst>
    <p:sldId id="256" r:id="rId3"/>
    <p:sldId id="257" r:id="rId4"/>
    <p:sldId id="258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0" r:id="rId54"/>
    <p:sldId id="311" r:id="rId55"/>
    <p:sldId id="312" r:id="rId56"/>
    <p:sldId id="313" r:id="rId57"/>
    <p:sldId id="314" r:id="rId58"/>
    <p:sldId id="315" r:id="rId59"/>
    <p:sldId id="316" r:id="rId60"/>
    <p:sldId id="317" r:id="rId61"/>
    <p:sldId id="318" r:id="rId62"/>
    <p:sldId id="319" r:id="rId63"/>
    <p:sldId id="320" r:id="rId64"/>
    <p:sldId id="321" r:id="rId65"/>
    <p:sldId id="322" r:id="rId66"/>
    <p:sldId id="323" r:id="rId67"/>
    <p:sldId id="324" r:id="rId68"/>
    <p:sldId id="325" r:id="rId69"/>
    <p:sldId id="326" r:id="rId70"/>
    <p:sldId id="327" r:id="rId71"/>
    <p:sldId id="328" r:id="rId72"/>
    <p:sldId id="329" r:id="rId73"/>
    <p:sldId id="330" r:id="rId74"/>
    <p:sldId id="331" r:id="rId75"/>
  </p:sldIdLst>
  <p:sldSz cx="9144000" cy="5143500" type="screen16x9"/>
  <p:notesSz cx="6858000" cy="9144000"/>
  <p:embeddedFontLst>
    <p:embeddedFont>
      <p:font typeface="Francois One" panose="02000503040000020004" pitchFamily="2" charset="77"/>
      <p:regular r:id="rId77"/>
    </p:embeddedFont>
    <p:embeddedFont>
      <p:font typeface="Roboto" panose="02000000000000000000" pitchFamily="2" charset="0"/>
      <p:regular r:id="rId78"/>
      <p:bold r:id="rId79"/>
      <p:italic r:id="rId80"/>
      <p:boldItalic r:id="rId81"/>
    </p:embeddedFont>
    <p:embeddedFont>
      <p:font typeface="Roboto Mono" pitchFamily="49" charset="0"/>
      <p:regular r:id="rId82"/>
      <p:bold r:id="rId83"/>
      <p:italic r:id="rId84"/>
      <p:boldItalic r:id="rId8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85578" autoAdjust="0"/>
  </p:normalViewPr>
  <p:slideViewPr>
    <p:cSldViewPr snapToGrid="0">
      <p:cViewPr varScale="1">
        <p:scale>
          <a:sx n="145" d="100"/>
          <a:sy n="145" d="100"/>
        </p:scale>
        <p:origin x="1224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font" Target="fonts/font8.fntdata"/><Relationship Id="rId89" Type="http://schemas.openxmlformats.org/officeDocument/2006/relationships/tableStyles" Target="tableStyles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font" Target="fonts/font3.fntdata"/><Relationship Id="rId5" Type="http://schemas.openxmlformats.org/officeDocument/2006/relationships/slide" Target="slides/slide3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font" Target="fonts/font1.fntdata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font" Target="fonts/font4.fntdata"/><Relationship Id="rId85" Type="http://schemas.openxmlformats.org/officeDocument/2006/relationships/font" Target="fonts/font9.fntdata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font" Target="fonts/font7.fntdata"/><Relationship Id="rId88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font" Target="fonts/font2.fntdata"/><Relationship Id="rId81" Type="http://schemas.openxmlformats.org/officeDocument/2006/relationships/font" Target="fonts/font5.fntdata"/><Relationship Id="rId86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viewProps" Target="viewProps.xml"/><Relationship Id="rId61" Type="http://schemas.openxmlformats.org/officeDocument/2006/relationships/slide" Target="slides/slide59.xml"/><Relationship Id="rId82" Type="http://schemas.openxmlformats.org/officeDocument/2006/relationships/font" Target="fonts/font6.fntdata"/><Relationship Id="rId19" Type="http://schemas.openxmlformats.org/officeDocument/2006/relationships/slide" Target="slides/slide1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51c120d80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51c120d80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51c120d80a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51c120d80a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51c120d80a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51c120d80a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51c120d80a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51c120d80a_0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51c120d80a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51c120d80a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51c120d80a_0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51c120d80a_0_1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51c120d80a_0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51c120d80a_0_1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51c120d80a_0_1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51c120d80a_0_1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51c120d80a_0_2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51c120d80a_0_2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64595c5488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64595c5488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64595c5488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64595c5488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645782dfd8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645782dfd8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Answer: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False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64595c5488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64595c5488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51c120d80a_0_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51c120d80a_0_2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10125c57dd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10125c57dd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64595c5488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64595c5488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64595c5488_0_3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64595c5488_0_3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64595c5488_0_4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64595c5488_0_4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64595c5488_0_4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64595c5488_0_4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64595c5488_0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64595c5488_0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64595c5488_0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64595c5488_0_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64595c5488_0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64595c5488_0_1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645782dfd8_1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645782dfd8_1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Answer: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False</a:t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64595c5488_0_1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Google Shape;494;g64595c5488_0_1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64595c5488_0_1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9" name="Google Shape;509;g64595c5488_0_1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g64595c5488_0_1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4" name="Google Shape;524;g64595c5488_0_1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g64595c5488_0_2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9" name="Google Shape;539;g64595c5488_0_2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64595c5488_0_2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g64595c5488_0_2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g64595c5488_0_2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2" name="Google Shape;572;g64595c5488_0_2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g64595c5488_0_2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7" name="Google Shape;587;g64595c5488_0_2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g64595c5488_0_3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4" name="Google Shape;604;g64595c5488_0_3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g64595c5488_0_3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3" name="Google Shape;623;g64595c5488_0_3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g64595c5488_0_2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2" name="Google Shape;642;g64595c5488_0_2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645782dfd8_1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645782dfd8_1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Answer: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False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The first line will just display the text and move on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The second line will display the text and wait for the user to press [enter] before moving on</a:t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g64595c5488_0_4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7" name="Google Shape;657;g64595c5488_0_4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g64595c5488_0_2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4" name="Google Shape;674;g64595c5488_0_2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g64595c5488_0_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9" name="Google Shape;689;g64595c5488_0_2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g64595c5488_0_2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4" name="Google Shape;704;g64595c5488_0_2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g64595c5488_0_2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9" name="Google Shape;719;g64595c5488_0_2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g64595c5488_0_3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8" name="Google Shape;738;g64595c5488_0_3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g64595c5488_0_3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7" name="Google Shape;757;g64595c5488_0_3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g64595c5488_0_4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5" name="Google Shape;775;g64595c5488_0_4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g64595c5488_0_3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3" name="Google Shape;793;g64595c5488_0_3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g10125c57dde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9" name="Google Shape;809;g10125c57dde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1c120d80a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51c120d80a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c9bd5d9885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c9bd5d9885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Google Shape;836;gc9bd5d9885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7" name="Google Shape;837;gc9bd5d9885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gc9bd5d9885_1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6" name="Google Shape;846;gc9bd5d9885_1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gc9bd5d9885_1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5" name="Google Shape;855;gc9bd5d9885_1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Google Shape;868;g100e611e1ac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9" name="Google Shape;869;g100e611e1ac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Google Shape;882;g100e611e1ac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3" name="Google Shape;883;g100e611e1ac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Google Shape;897;g100e611e1ac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8" name="Google Shape;898;g100e611e1ac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g100e611e1ac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4" name="Google Shape;914;g100e611e1ac_0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Google Shape;927;g100e611e1ac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8" name="Google Shape;928;g100e611e1ac_0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" name="Google Shape;941;g100e611e1ac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2" name="Google Shape;942;g100e611e1ac_0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51c120d80a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51c120d80a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" name="Google Shape;955;g100e611e1ac_0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6" name="Google Shape;956;g100e611e1ac_0_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" name="Google Shape;969;g100e611e1ac_0_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0" name="Google Shape;970;g100e611e1ac_0_1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" name="Google Shape;983;g100e611e1ac_0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4" name="Google Shape;984;g100e611e1ac_0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8" name="Google Shape;998;g100e611e1ac_0_1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9" name="Google Shape;999;g100e611e1ac_0_1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" name="Google Shape;1013;g100e611e1ac_0_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4" name="Google Shape;1014;g100e611e1ac_0_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Google Shape;1027;g100e611e1ac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8" name="Google Shape;1028;g100e611e1ac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Google Shape;1043;g100e611e1ac_0_2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4" name="Google Shape;1044;g100e611e1ac_0_2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7" name="Google Shape;1057;g100e611e1ac_0_2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8" name="Google Shape;1058;g100e611e1ac_0_2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Google Shape;1071;g100e611e1ac_0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2" name="Google Shape;1072;g100e611e1ac_0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6" name="Google Shape;1086;g10edef59797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7" name="Google Shape;1087;g10edef59797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64595c5488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64595c5488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8" name="Google Shape;1108;g10125c57dde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9" name="Google Shape;1109;g10125c57dde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" name="Google Shape;1126;g51c120d80a_0_7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7" name="Google Shape;1127;g51c120d80a_0_7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" name="Google Shape;1136;gcde6afe630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7" name="Google Shape;1137;gcde6afe630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8" name="Google Shape;1148;gc9bd5d9885_1_2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9" name="Google Shape;1149;gc9bd5d9885_1_2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64595c5488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64595c5488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00b134304a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100b134304a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0C2A4A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 rot="-5400000" flipH="1">
            <a:off x="4955688" y="961013"/>
            <a:ext cx="5149325" cy="3227300"/>
          </a:xfrm>
          <a:prstGeom prst="flowChartManualInpu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ctrTitle"/>
          </p:nvPr>
        </p:nvSpPr>
        <p:spPr>
          <a:xfrm>
            <a:off x="311700" y="528325"/>
            <a:ext cx="8520600" cy="104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Francois One"/>
              <a:buNone/>
              <a:defRPr sz="5200">
                <a:solidFill>
                  <a:srgbClr val="FFFFFF"/>
                </a:solidFill>
                <a:latin typeface="Francois One"/>
                <a:ea typeface="Francois One"/>
                <a:cs typeface="Francois One"/>
                <a:sym typeface="Francois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ubTitle" idx="1"/>
          </p:nvPr>
        </p:nvSpPr>
        <p:spPr>
          <a:xfrm>
            <a:off x="311700" y="16149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DDAE"/>
              </a:buClr>
              <a:buSzPts val="2800"/>
              <a:buFont typeface="Francois One"/>
              <a:buNone/>
              <a:defRPr sz="2800">
                <a:solidFill>
                  <a:srgbClr val="30DDAE"/>
                </a:solidFill>
                <a:latin typeface="Francois One"/>
                <a:ea typeface="Francois One"/>
                <a:cs typeface="Francois One"/>
                <a:sym typeface="Francois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25326F"/>
              </a:buClr>
              <a:buSzPts val="3600"/>
              <a:buFont typeface="Francois One"/>
              <a:buNone/>
              <a:defRPr sz="3600">
                <a:solidFill>
                  <a:srgbClr val="25326F"/>
                </a:solidFill>
                <a:latin typeface="Francois One"/>
                <a:ea typeface="Francois One"/>
                <a:cs typeface="Francois One"/>
                <a:sym typeface="Francois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" name="Google Shape;62;p15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66" name="Google Shape;66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7" name="Google Shape;67;p16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1" name="Google Shape;71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2" name="Google Shape;72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3" name="Google Shape;73;p17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5326F"/>
              </a:buClr>
              <a:buSzPts val="2800"/>
              <a:buNone/>
              <a:defRPr>
                <a:solidFill>
                  <a:srgbClr val="25326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7" name="Google Shape;77;p18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0" name="Google Shape;80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1" name="Google Shape;81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2" name="Google Shape;82;p19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85" name="Google Shape;85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9" name="Google Shape;89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90" name="Google Shape;90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1" name="Google Shape;91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94" name="Google Shape;94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7" name="Google Shape;97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5326F"/>
              </a:buClr>
              <a:buSzPts val="2800"/>
              <a:buFont typeface="Francois One"/>
              <a:buNone/>
              <a:defRPr sz="2800">
                <a:solidFill>
                  <a:srgbClr val="25326F"/>
                </a:solidFill>
                <a:latin typeface="Francois One"/>
                <a:ea typeface="Francois One"/>
                <a:cs typeface="Francois One"/>
                <a:sym typeface="Francois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.png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.png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.png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.pn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.png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.png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.png"/><Relationship Id="rId7" Type="http://schemas.openxmlformats.org/officeDocument/2006/relationships/hyperlink" Target="https://replit.com/@ricproenca/0301-Colour-a-Rainbow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4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4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.png"/><Relationship Id="rId7" Type="http://schemas.openxmlformats.org/officeDocument/2006/relationships/hyperlink" Target="https://replit.com/@ricproenca/0302-No-Signal" TargetMode="External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4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4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4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4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4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4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4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4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4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replit.com/@ricproenca/0301d-Look-Whos-Talking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4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4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4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4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4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8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4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4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4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9.png"/><Relationship Id="rId5" Type="http://schemas.openxmlformats.org/officeDocument/2006/relationships/hyperlink" Target="https://replit.com/@ricproenca/0303-Rubber-Ducky" TargetMode="External"/><Relationship Id="rId4" Type="http://schemas.openxmlformats.org/officeDocument/2006/relationships/image" Target="../media/image15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.png"/><Relationship Id="rId4" Type="http://schemas.openxmlformats.org/officeDocument/2006/relationships/image" Target="../media/image22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hyperlink" Target="https://csinschools.com/" TargetMode="External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4.xml"/><Relationship Id="rId6" Type="http://schemas.openxmlformats.org/officeDocument/2006/relationships/hyperlink" Target="https://www.flaticon.com/authors/freepik" TargetMode="External"/><Relationship Id="rId5" Type="http://schemas.openxmlformats.org/officeDocument/2006/relationships/hyperlink" Target="https://www.flaticon.com/free-icon/clock_2784459" TargetMode="External"/><Relationship Id="rId4" Type="http://schemas.openxmlformats.org/officeDocument/2006/relationships/hyperlink" Target="https://creativecommons.org/licenses/by-sa/4.0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2A4A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5"/>
          <p:cNvSpPr txBox="1">
            <a:spLocks noGrp="1"/>
          </p:cNvSpPr>
          <p:nvPr>
            <p:ph type="ctrTitle"/>
          </p:nvPr>
        </p:nvSpPr>
        <p:spPr>
          <a:xfrm>
            <a:off x="578925" y="743925"/>
            <a:ext cx="4656300" cy="99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Francois One"/>
                <a:ea typeface="Francois One"/>
                <a:cs typeface="Francois One"/>
                <a:sym typeface="Francois One"/>
              </a:rPr>
              <a:t>Lesson </a:t>
            </a:r>
            <a:r>
              <a:rPr lang="en"/>
              <a:t>3</a:t>
            </a:r>
            <a:endParaRPr>
              <a:solidFill>
                <a:srgbClr val="FFFFF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106" name="Google Shape;106;p25"/>
          <p:cNvSpPr txBox="1">
            <a:spLocks noGrp="1"/>
          </p:cNvSpPr>
          <p:nvPr>
            <p:ph type="subTitle" idx="1"/>
          </p:nvPr>
        </p:nvSpPr>
        <p:spPr>
          <a:xfrm>
            <a:off x="579000" y="1621225"/>
            <a:ext cx="5361300" cy="12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Colour Your World!</a:t>
            </a:r>
            <a:endParaRPr>
              <a:solidFill>
                <a:srgbClr val="30DDAE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pic>
        <p:nvPicPr>
          <p:cNvPr id="107" name="Google Shape;10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27028" y="1460763"/>
            <a:ext cx="1800002" cy="2221976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25"/>
          <p:cNvSpPr txBox="1">
            <a:spLocks noGrp="1"/>
          </p:cNvSpPr>
          <p:nvPr>
            <p:ph type="body" idx="4294967295"/>
          </p:nvPr>
        </p:nvSpPr>
        <p:spPr>
          <a:xfrm>
            <a:off x="6285725" y="4736975"/>
            <a:ext cx="2757300" cy="30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>
                <a:solidFill>
                  <a:srgbClr val="CCCCCC"/>
                </a:solidFill>
              </a:rPr>
              <a:t>csinschools.com</a:t>
            </a:r>
            <a:endParaRPr sz="1400">
              <a:solidFill>
                <a:srgbClr val="CCCCCC"/>
              </a:solidFill>
            </a:endParaRPr>
          </a:p>
        </p:txBody>
      </p:sp>
      <p:pic>
        <p:nvPicPr>
          <p:cNvPr id="109" name="Google Shape;109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00950" y="2687475"/>
            <a:ext cx="1410325" cy="141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756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other people’s code!</a:t>
            </a:r>
            <a:endParaRPr/>
          </a:p>
        </p:txBody>
      </p:sp>
      <p:sp>
        <p:nvSpPr>
          <p:cNvPr id="221" name="Google Shape;221;p3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7672500" cy="304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Python, as in many other programming languages, we do not have to reinvent the wheel by writing everything from scratch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have the ability to reuse code that other people have written 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Are there examples of code that you wish someone else had written and that you could just use? Chat with the person next to you!</a:t>
            </a:r>
            <a:endParaRPr/>
          </a:p>
        </p:txBody>
      </p:sp>
      <p:grpSp>
        <p:nvGrpSpPr>
          <p:cNvPr id="222" name="Google Shape;222;p35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223" name="Google Shape;223;p35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" sz="1000" b="1">
                  <a:solidFill>
                    <a:srgbClr val="032F62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10</a:t>
              </a:fld>
              <a:endParaRPr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224" name="Google Shape;224;p35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25" name="Google Shape;225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51200" y="3435075"/>
            <a:ext cx="1441600" cy="144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The </a:t>
            </a:r>
            <a:r>
              <a:rPr lang="en" b="1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en"/>
              <a:t> statement</a:t>
            </a:r>
            <a:endParaRPr/>
          </a:p>
        </p:txBody>
      </p:sp>
      <p:sp>
        <p:nvSpPr>
          <p:cNvPr id="231" name="Google Shape;231;p3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008200" cy="36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To reuse other people’s code in our own programs we use the import statement:</a:t>
            </a:r>
            <a:endParaRPr dirty="0"/>
          </a:p>
          <a:p>
            <a:pPr marL="457200" lvl="0" indent="0" algn="ctr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" sz="2400" dirty="0">
                <a:latin typeface="Roboto Mono"/>
                <a:ea typeface="Roboto Mono"/>
                <a:cs typeface="Roboto Mono"/>
                <a:sym typeface="Roboto Mono"/>
              </a:rPr>
              <a:t> csinsc </a:t>
            </a:r>
            <a:r>
              <a:rPr lang="en" sz="2400" dirty="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en" sz="2400" dirty="0">
                <a:latin typeface="Roboto Mono"/>
                <a:ea typeface="Roboto Mono"/>
                <a:cs typeface="Roboto Mono"/>
                <a:sym typeface="Roboto Mono"/>
              </a:rPr>
              <a:t> *</a:t>
            </a:r>
            <a:endParaRPr sz="2400" dirty="0"/>
          </a:p>
          <a:p>
            <a:pPr marL="457200" lvl="0" indent="-3429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This is very similar to copying and pasting code</a:t>
            </a:r>
            <a:endParaRPr sz="1800" dirty="0"/>
          </a:p>
        </p:txBody>
      </p:sp>
      <p:grpSp>
        <p:nvGrpSpPr>
          <p:cNvPr id="232" name="Google Shape;232;p36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233" name="Google Shape;233;p36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" sz="1000" b="1">
                  <a:solidFill>
                    <a:srgbClr val="032F62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11</a:t>
              </a:fld>
              <a:endParaRPr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234" name="Google Shape;234;p36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The </a:t>
            </a:r>
            <a:r>
              <a:rPr lang="en" b="1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en"/>
              <a:t> statement</a:t>
            </a:r>
            <a:endParaRPr/>
          </a:p>
        </p:txBody>
      </p:sp>
      <p:sp>
        <p:nvSpPr>
          <p:cNvPr id="240" name="Google Shape;240;p3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008200" cy="36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" sz="2400">
                <a:latin typeface="Roboto Mono"/>
                <a:ea typeface="Roboto Mono"/>
                <a:cs typeface="Roboto Mono"/>
                <a:sym typeface="Roboto Mono"/>
              </a:rPr>
              <a:t> csinsc </a:t>
            </a:r>
            <a:r>
              <a:rPr lang="en" sz="24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en" sz="2400">
                <a:latin typeface="Roboto Mono"/>
                <a:ea typeface="Roboto Mono"/>
                <a:cs typeface="Roboto Mono"/>
                <a:sym typeface="Roboto Mono"/>
              </a:rPr>
              <a:t> *</a:t>
            </a:r>
            <a:endParaRPr sz="2400">
              <a:latin typeface="Roboto Mono"/>
              <a:ea typeface="Roboto Mono"/>
              <a:cs typeface="Roboto Mono"/>
              <a:sym typeface="Roboto Mono"/>
            </a:endParaRPr>
          </a:p>
        </p:txBody>
      </p:sp>
      <p:grpSp>
        <p:nvGrpSpPr>
          <p:cNvPr id="241" name="Google Shape;241;p37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242" name="Google Shape;242;p37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" sz="1000" b="1">
                  <a:solidFill>
                    <a:srgbClr val="032F62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12</a:t>
              </a:fld>
              <a:endParaRPr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243" name="Google Shape;243;p37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</a:t>
            </a:r>
            <a:r>
              <a:rPr lang="en" b="1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en"/>
              <a:t> statement</a:t>
            </a:r>
            <a:endParaRPr/>
          </a:p>
        </p:txBody>
      </p:sp>
      <p:sp>
        <p:nvSpPr>
          <p:cNvPr id="258" name="Google Shape;258;p3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008200" cy="36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" sz="2400" dirty="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2400" dirty="0"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csinsc</a:t>
            </a:r>
            <a:r>
              <a:rPr lang="en" sz="2400" dirty="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2400" dirty="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en" sz="2400" dirty="0">
                <a:latin typeface="Roboto Mono"/>
                <a:ea typeface="Roboto Mono"/>
                <a:cs typeface="Roboto Mono"/>
                <a:sym typeface="Roboto Mono"/>
              </a:rPr>
              <a:t> *</a:t>
            </a:r>
            <a:endParaRPr sz="24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In this code, </a:t>
            </a:r>
            <a:r>
              <a:rPr lang="en" b="1" dirty="0"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csinsc</a:t>
            </a:r>
            <a:r>
              <a:rPr lang="en" b="1" dirty="0"/>
              <a:t> </a:t>
            </a:r>
            <a:r>
              <a:rPr lang="en" dirty="0"/>
              <a:t>is the name of a </a:t>
            </a:r>
            <a:r>
              <a:rPr lang="en" b="1" dirty="0">
                <a:solidFill>
                  <a:srgbClr val="E93761"/>
                </a:solidFill>
              </a:rPr>
              <a:t>module</a:t>
            </a:r>
            <a:endParaRPr b="1" dirty="0">
              <a:solidFill>
                <a:srgbClr val="E93761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 </a:t>
            </a:r>
            <a:r>
              <a:rPr lang="en" b="1" dirty="0">
                <a:solidFill>
                  <a:srgbClr val="E93761"/>
                </a:solidFill>
              </a:rPr>
              <a:t>module</a:t>
            </a:r>
            <a:r>
              <a:rPr lang="en" b="1" dirty="0"/>
              <a:t> </a:t>
            </a:r>
            <a:r>
              <a:rPr lang="en" dirty="0"/>
              <a:t>is a collection of code that is contained in a separate file</a:t>
            </a:r>
            <a:endParaRPr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Importing this </a:t>
            </a:r>
            <a:r>
              <a:rPr lang="en" b="1" dirty="0">
                <a:solidFill>
                  <a:srgbClr val="E93761"/>
                </a:solidFill>
              </a:rPr>
              <a:t>module</a:t>
            </a:r>
            <a:r>
              <a:rPr lang="en" dirty="0"/>
              <a:t> means you don’t have to copy and paste the code, and you always get the latest version from the original creator</a:t>
            </a:r>
            <a:endParaRPr dirty="0"/>
          </a:p>
        </p:txBody>
      </p:sp>
      <p:grpSp>
        <p:nvGrpSpPr>
          <p:cNvPr id="259" name="Google Shape;259;p39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260" name="Google Shape;260;p39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" sz="1000" b="1">
                  <a:solidFill>
                    <a:srgbClr val="032F62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13</a:t>
              </a:fld>
              <a:endParaRPr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261" name="Google Shape;261;p39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The </a:t>
            </a:r>
            <a:r>
              <a:rPr lang="en" b="1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en"/>
              <a:t> statement</a:t>
            </a:r>
            <a:endParaRPr/>
          </a:p>
        </p:txBody>
      </p:sp>
      <p:sp>
        <p:nvSpPr>
          <p:cNvPr id="276" name="Google Shape;276;p41"/>
          <p:cNvSpPr txBox="1">
            <a:spLocks noGrp="1"/>
          </p:cNvSpPr>
          <p:nvPr>
            <p:ph type="body" idx="1"/>
          </p:nvPr>
        </p:nvSpPr>
        <p:spPr>
          <a:xfrm>
            <a:off x="311850" y="1152478"/>
            <a:ext cx="8008200" cy="36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" sz="2400">
                <a:latin typeface="Roboto Mono"/>
                <a:ea typeface="Roboto Mono"/>
                <a:cs typeface="Roboto Mono"/>
                <a:sym typeface="Roboto Mono"/>
              </a:rPr>
              <a:t> csinsc </a:t>
            </a:r>
            <a:r>
              <a:rPr lang="en" sz="24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en" sz="24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2400"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*</a:t>
            </a:r>
            <a:endParaRPr sz="2400">
              <a:highlight>
                <a:srgbClr val="FFFF0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asterisk </a:t>
            </a:r>
            <a:r>
              <a:rPr lang="en" b="1"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*</a:t>
            </a:r>
            <a:r>
              <a:rPr lang="en"/>
              <a:t> means that everything should be </a:t>
            </a:r>
            <a:r>
              <a:rPr lang="en" b="1">
                <a:solidFill>
                  <a:srgbClr val="E93761"/>
                </a:solidFill>
              </a:rPr>
              <a:t>imported</a:t>
            </a:r>
            <a:r>
              <a:rPr lang="en"/>
              <a:t> from the </a:t>
            </a:r>
            <a:r>
              <a:rPr lang="en" b="1">
                <a:solidFill>
                  <a:srgbClr val="E93761"/>
                </a:solidFill>
              </a:rPr>
              <a:t>module</a:t>
            </a:r>
            <a:endParaRPr b="1">
              <a:solidFill>
                <a:srgbClr val="E93761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Sometimes, you might only import what you need from the </a:t>
            </a:r>
            <a:r>
              <a:rPr lang="en" b="1">
                <a:solidFill>
                  <a:srgbClr val="E93761"/>
                </a:solidFill>
              </a:rPr>
              <a:t>module</a:t>
            </a:r>
            <a:r>
              <a:rPr lang="en"/>
              <a:t> (rather than telling Python to use everything)</a:t>
            </a:r>
            <a:endParaRPr sz="2400" b="1">
              <a:highlight>
                <a:srgbClr val="FFFF00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grpSp>
        <p:nvGrpSpPr>
          <p:cNvPr id="277" name="Google Shape;277;p41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278" name="Google Shape;278;p41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" sz="1000" b="1">
                  <a:solidFill>
                    <a:srgbClr val="032F62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14</a:t>
              </a:fld>
              <a:endParaRPr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279" name="Google Shape;279;p41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Changing colours</a:t>
            </a:r>
            <a:endParaRPr/>
          </a:p>
        </p:txBody>
      </p:sp>
      <p:sp>
        <p:nvSpPr>
          <p:cNvPr id="285" name="Google Shape;285;p4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6394800" cy="36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change colours and styles, we will use code from the </a:t>
            </a:r>
            <a:r>
              <a:rPr lang="en" b="1">
                <a:latin typeface="Roboto Mono"/>
                <a:ea typeface="Roboto Mono"/>
                <a:cs typeface="Roboto Mono"/>
                <a:sym typeface="Roboto Mono"/>
              </a:rPr>
              <a:t>csinsc</a:t>
            </a:r>
            <a:r>
              <a:rPr lang="en" b="1"/>
              <a:t> </a:t>
            </a:r>
            <a:r>
              <a:rPr lang="en"/>
              <a:t>module</a:t>
            </a:r>
            <a:br>
              <a:rPr lang="en"/>
            </a:br>
            <a:endParaRPr/>
          </a:p>
        </p:txBody>
      </p:sp>
      <p:pic>
        <p:nvPicPr>
          <p:cNvPr id="286" name="Google Shape;286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75875" y="1990350"/>
            <a:ext cx="1689700" cy="16897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87" name="Google Shape;287;p42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288" name="Google Shape;288;p42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" sz="1000" b="1">
                  <a:solidFill>
                    <a:srgbClr val="032F62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15</a:t>
              </a:fld>
              <a:endParaRPr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289" name="Google Shape;289;p42"/>
            <p:cNvPicPr preferRelativeResize="0"/>
            <p:nvPr/>
          </p:nvPicPr>
          <p:blipFill rotWithShape="1">
            <a:blip r:embed="rId4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Changing colours</a:t>
            </a:r>
            <a:endParaRPr/>
          </a:p>
        </p:txBody>
      </p:sp>
      <p:sp>
        <p:nvSpPr>
          <p:cNvPr id="295" name="Google Shape;295;p4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6394800" cy="36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After we have imported </a:t>
            </a:r>
            <a:r>
              <a:rPr lang="en" b="1">
                <a:latin typeface="Roboto Mono"/>
                <a:ea typeface="Roboto Mono"/>
                <a:cs typeface="Roboto Mono"/>
                <a:sym typeface="Roboto Mono"/>
              </a:rPr>
              <a:t>csinsc</a:t>
            </a:r>
            <a:r>
              <a:rPr lang="en"/>
              <a:t>, we can add the following text to our </a:t>
            </a:r>
            <a:r>
              <a:rPr lang="en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/>
              <a:t> statement to display text in colour:</a:t>
            </a:r>
            <a:endParaRPr/>
          </a:p>
          <a:p>
            <a:pPr marL="0" marR="0" lvl="0" indent="45720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(Colour</a:t>
            </a: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16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green</a:t>
            </a: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+</a:t>
            </a: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6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"This is green."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296" name="Google Shape;296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81613" y="1753888"/>
            <a:ext cx="1690463" cy="16904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40325" y="1504825"/>
            <a:ext cx="933100" cy="9331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98" name="Google Shape;298;p43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299" name="Google Shape;299;p43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" sz="1000" b="1">
                  <a:solidFill>
                    <a:srgbClr val="032F62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16</a:t>
              </a:fld>
              <a:endParaRPr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300" name="Google Shape;300;p43"/>
            <p:cNvPicPr preferRelativeResize="0"/>
            <p:nvPr/>
          </p:nvPicPr>
          <p:blipFill rotWithShape="1">
            <a:blip r:embed="rId5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Changing colours</a:t>
            </a:r>
            <a:endParaRPr/>
          </a:p>
        </p:txBody>
      </p:sp>
      <p:pic>
        <p:nvPicPr>
          <p:cNvPr id="306" name="Google Shape;306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81613" y="1753888"/>
            <a:ext cx="1690463" cy="1690463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40325" y="1504825"/>
            <a:ext cx="933100" cy="933100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p4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6394800" cy="36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After we have imported </a:t>
            </a:r>
            <a:r>
              <a:rPr lang="en" b="1">
                <a:latin typeface="Roboto Mono"/>
                <a:ea typeface="Roboto Mono"/>
                <a:cs typeface="Roboto Mono"/>
                <a:sym typeface="Roboto Mono"/>
              </a:rPr>
              <a:t>csinsc</a:t>
            </a:r>
            <a:r>
              <a:rPr lang="en"/>
              <a:t>, we can add the following text to our </a:t>
            </a:r>
            <a:r>
              <a:rPr lang="en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/>
              <a:t> statement to display text in colour:</a:t>
            </a:r>
            <a:endParaRPr/>
          </a:p>
          <a:p>
            <a:pPr marL="0" lvl="0" indent="45720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600">
                <a:solidFill>
                  <a:schemeClr val="dk1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Colour</a:t>
            </a:r>
            <a:r>
              <a:rPr lang="en" sz="1600"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1600">
                <a:solidFill>
                  <a:srgbClr val="9900FF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green</a:t>
            </a: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+</a:t>
            </a: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6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"This is green."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</p:txBody>
      </p:sp>
      <p:grpSp>
        <p:nvGrpSpPr>
          <p:cNvPr id="309" name="Google Shape;309;p44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310" name="Google Shape;310;p44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" sz="1000" b="1">
                  <a:solidFill>
                    <a:srgbClr val="032F62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17</a:t>
              </a:fld>
              <a:endParaRPr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311" name="Google Shape;311;p44"/>
            <p:cNvPicPr preferRelativeResize="0"/>
            <p:nvPr/>
          </p:nvPicPr>
          <p:blipFill rotWithShape="1">
            <a:blip r:embed="rId5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Changing colours</a:t>
            </a:r>
            <a:endParaRPr/>
          </a:p>
        </p:txBody>
      </p:sp>
      <p:pic>
        <p:nvPicPr>
          <p:cNvPr id="317" name="Google Shape;317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81613" y="1753888"/>
            <a:ext cx="1690463" cy="1690463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Google Shape;318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40325" y="1504825"/>
            <a:ext cx="933100" cy="933100"/>
          </a:xfrm>
          <a:prstGeom prst="rect">
            <a:avLst/>
          </a:prstGeom>
          <a:noFill/>
          <a:ln>
            <a:noFill/>
          </a:ln>
        </p:spPr>
      </p:pic>
      <p:sp>
        <p:nvSpPr>
          <p:cNvPr id="319" name="Google Shape;319;p4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6394800" cy="36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After we have imported </a:t>
            </a:r>
            <a:r>
              <a:rPr lang="en" b="1">
                <a:latin typeface="Roboto Mono"/>
                <a:ea typeface="Roboto Mono"/>
                <a:cs typeface="Roboto Mono"/>
                <a:sym typeface="Roboto Mono"/>
              </a:rPr>
              <a:t>csinsc</a:t>
            </a:r>
            <a:r>
              <a:rPr lang="en"/>
              <a:t>, we can add the following text to our </a:t>
            </a:r>
            <a:r>
              <a:rPr lang="en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/>
              <a:t> statement to display text in colour:</a:t>
            </a:r>
            <a:endParaRPr/>
          </a:p>
          <a:p>
            <a:pPr marL="0" lvl="0" indent="4572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600">
                <a:solidFill>
                  <a:schemeClr val="dk1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Colour</a:t>
            </a:r>
            <a:r>
              <a:rPr lang="en" sz="1600"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1600">
                <a:solidFill>
                  <a:srgbClr val="9900FF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green</a:t>
            </a: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+</a:t>
            </a: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6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"This is green."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45720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6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20" name="Google Shape;320;p45"/>
          <p:cNvSpPr/>
          <p:nvPr/>
        </p:nvSpPr>
        <p:spPr>
          <a:xfrm>
            <a:off x="2994750" y="3134250"/>
            <a:ext cx="3154500" cy="8388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9050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  <a:effectLst>
            <a:outerShdw dist="47625" dir="2940000" algn="bl" rotWithShape="0">
              <a:srgbClr val="000000">
                <a:alpha val="16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We can change the colour name here to use different colours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21" name="Google Shape;321;p45"/>
          <p:cNvCxnSpPr/>
          <p:nvPr/>
        </p:nvCxnSpPr>
        <p:spPr>
          <a:xfrm rot="10800000">
            <a:off x="2487150" y="2963633"/>
            <a:ext cx="507600" cy="444600"/>
          </a:xfrm>
          <a:prstGeom prst="straightConnector1">
            <a:avLst/>
          </a:prstGeom>
          <a:noFill/>
          <a:ln w="19050" cap="flat" cmpd="sng">
            <a:solidFill>
              <a:srgbClr val="E93761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322" name="Google Shape;322;p45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323" name="Google Shape;323;p45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" sz="1000" b="1">
                  <a:solidFill>
                    <a:srgbClr val="032F62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18</a:t>
              </a:fld>
              <a:endParaRPr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324" name="Google Shape;324;p45"/>
            <p:cNvPicPr preferRelativeResize="0"/>
            <p:nvPr/>
          </p:nvPicPr>
          <p:blipFill rotWithShape="1">
            <a:blip r:embed="rId5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4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Changing colours</a:t>
            </a:r>
            <a:endParaRPr/>
          </a:p>
        </p:txBody>
      </p:sp>
      <p:pic>
        <p:nvPicPr>
          <p:cNvPr id="330" name="Google Shape;330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81613" y="1753888"/>
            <a:ext cx="1690463" cy="1690463"/>
          </a:xfrm>
          <a:prstGeom prst="rect">
            <a:avLst/>
          </a:prstGeom>
          <a:noFill/>
          <a:ln>
            <a:noFill/>
          </a:ln>
        </p:spPr>
      </p:pic>
      <p:pic>
        <p:nvPicPr>
          <p:cNvPr id="331" name="Google Shape;331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40325" y="1504825"/>
            <a:ext cx="933100" cy="933100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Google Shape;332;p4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6394800" cy="36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After we have imported </a:t>
            </a:r>
            <a:r>
              <a:rPr lang="en" b="1">
                <a:latin typeface="Roboto Mono"/>
                <a:ea typeface="Roboto Mono"/>
                <a:cs typeface="Roboto Mono"/>
                <a:sym typeface="Roboto Mono"/>
              </a:rPr>
              <a:t>csinsc</a:t>
            </a:r>
            <a:r>
              <a:rPr lang="en"/>
              <a:t>, we can add the following text to our </a:t>
            </a:r>
            <a:r>
              <a:rPr lang="en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/>
              <a:t> statement to display text in colour:</a:t>
            </a:r>
            <a:endParaRPr/>
          </a:p>
          <a:p>
            <a:pPr marL="0" lvl="0" indent="4572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(Colour</a:t>
            </a: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16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green</a:t>
            </a: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600">
                <a:solidFill>
                  <a:schemeClr val="dk1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+</a:t>
            </a: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6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"This is green."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45720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600">
              <a:latin typeface="Roboto Mono"/>
              <a:ea typeface="Roboto Mono"/>
              <a:cs typeface="Roboto Mono"/>
              <a:sym typeface="Roboto Mono"/>
            </a:endParaRPr>
          </a:p>
        </p:txBody>
      </p:sp>
      <p:grpSp>
        <p:nvGrpSpPr>
          <p:cNvPr id="333" name="Google Shape;333;p46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334" name="Google Shape;334;p46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" sz="1000" b="1">
                  <a:solidFill>
                    <a:srgbClr val="032F62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19</a:t>
              </a:fld>
              <a:endParaRPr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335" name="Google Shape;335;p46"/>
            <p:cNvPicPr preferRelativeResize="0"/>
            <p:nvPr/>
          </p:nvPicPr>
          <p:blipFill rotWithShape="1">
            <a:blip r:embed="rId5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Previously, on CS in Schools...</a:t>
            </a:r>
            <a:endParaRPr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115" name="Google Shape;115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6282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6AA84F"/>
                </a:solidFill>
              </a:rPr>
              <a:t>True</a:t>
            </a:r>
            <a:r>
              <a:rPr lang="en" sz="2000" b="1"/>
              <a:t> or </a:t>
            </a:r>
            <a:r>
              <a:rPr lang="en" sz="2000" b="1">
                <a:solidFill>
                  <a:srgbClr val="CC0000"/>
                </a:solidFill>
              </a:rPr>
              <a:t>False</a:t>
            </a:r>
            <a:r>
              <a:rPr lang="en" sz="2000" b="1"/>
              <a:t>?</a:t>
            </a:r>
            <a:r>
              <a:rPr lang="en" sz="1600" b="1"/>
              <a:t> </a:t>
            </a:r>
            <a:endParaRPr sz="1600"/>
          </a:p>
          <a:p>
            <a:pPr marL="457200" lvl="0" indent="-3429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Extra blank lines between Python code lines will change how the program runs.</a:t>
            </a:r>
            <a:endParaRPr/>
          </a:p>
        </p:txBody>
      </p:sp>
      <p:sp>
        <p:nvSpPr>
          <p:cNvPr id="116" name="Google Shape;116;p26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grpSp>
        <p:nvGrpSpPr>
          <p:cNvPr id="117" name="Google Shape;117;p26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118" name="Google Shape;118;p26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" sz="1000" b="1">
                  <a:solidFill>
                    <a:srgbClr val="032F62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2</a:t>
              </a:fld>
              <a:endParaRPr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119" name="Google Shape;119;p26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20" name="Google Shape;120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90875" y="1211325"/>
            <a:ext cx="988525" cy="988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63925" y="1939388"/>
            <a:ext cx="988525" cy="988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90875" y="2676187"/>
            <a:ext cx="988525" cy="98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4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Changing colours</a:t>
            </a:r>
            <a:endParaRPr/>
          </a:p>
        </p:txBody>
      </p:sp>
      <p:pic>
        <p:nvPicPr>
          <p:cNvPr id="341" name="Google Shape;341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81613" y="1753888"/>
            <a:ext cx="1690463" cy="1690463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" name="Google Shape;342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40325" y="1504825"/>
            <a:ext cx="933100" cy="933100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Google Shape;343;p4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6394800" cy="36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After we have imported </a:t>
            </a:r>
            <a:r>
              <a:rPr lang="en" b="1">
                <a:latin typeface="Roboto Mono"/>
                <a:ea typeface="Roboto Mono"/>
                <a:cs typeface="Roboto Mono"/>
                <a:sym typeface="Roboto Mono"/>
              </a:rPr>
              <a:t>csinsc</a:t>
            </a:r>
            <a:r>
              <a:rPr lang="en"/>
              <a:t>, we can add the following text to our </a:t>
            </a:r>
            <a:r>
              <a:rPr lang="en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/>
              <a:t> statement to display text in colour:</a:t>
            </a:r>
            <a:endParaRPr/>
          </a:p>
          <a:p>
            <a:pPr marL="0" lvl="0" indent="4572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(Colour</a:t>
            </a: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16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green</a:t>
            </a: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600">
                <a:solidFill>
                  <a:schemeClr val="dk1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+</a:t>
            </a: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6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"This is green."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45720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6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44" name="Google Shape;344;p47"/>
          <p:cNvSpPr/>
          <p:nvPr/>
        </p:nvSpPr>
        <p:spPr>
          <a:xfrm>
            <a:off x="3582663" y="3356675"/>
            <a:ext cx="3154500" cy="8388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9050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  <a:effectLst>
            <a:outerShdw dist="47625" dir="2940000" algn="bl" rotWithShape="0">
              <a:srgbClr val="000000">
                <a:alpha val="16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We use the plus ‘+’ sign to ‘join’ the text to the colour.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45" name="Google Shape;345;p47"/>
          <p:cNvCxnSpPr>
            <a:stCxn id="344" idx="1"/>
          </p:cNvCxnSpPr>
          <p:nvPr/>
        </p:nvCxnSpPr>
        <p:spPr>
          <a:xfrm rot="10800000">
            <a:off x="3254463" y="2960675"/>
            <a:ext cx="328200" cy="815400"/>
          </a:xfrm>
          <a:prstGeom prst="straightConnector1">
            <a:avLst/>
          </a:prstGeom>
          <a:noFill/>
          <a:ln w="19050" cap="flat" cmpd="sng">
            <a:solidFill>
              <a:srgbClr val="E93761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346" name="Google Shape;346;p47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347" name="Google Shape;347;p47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" sz="1000" b="1">
                  <a:solidFill>
                    <a:srgbClr val="032F62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20</a:t>
              </a:fld>
              <a:endParaRPr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348" name="Google Shape;348;p47"/>
            <p:cNvPicPr preferRelativeResize="0"/>
            <p:nvPr/>
          </p:nvPicPr>
          <p:blipFill rotWithShape="1">
            <a:blip r:embed="rId5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4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Changing colours</a:t>
            </a:r>
            <a:endParaRPr/>
          </a:p>
        </p:txBody>
      </p:sp>
      <p:sp>
        <p:nvSpPr>
          <p:cNvPr id="354" name="Google Shape;354;p4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086200" cy="72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/>
              <a:t>There are many different </a:t>
            </a:r>
            <a:r>
              <a:rPr lang="en" sz="1700" i="1"/>
              <a:t>colours</a:t>
            </a:r>
            <a:r>
              <a:rPr lang="en" sz="1700"/>
              <a:t>, </a:t>
            </a:r>
            <a:r>
              <a:rPr lang="en" sz="1700" i="1"/>
              <a:t>highlights</a:t>
            </a:r>
            <a:r>
              <a:rPr lang="en" sz="1700"/>
              <a:t>, and </a:t>
            </a:r>
            <a:r>
              <a:rPr lang="en" sz="1700" i="1"/>
              <a:t>styles</a:t>
            </a:r>
            <a:r>
              <a:rPr lang="en" sz="1700"/>
              <a:t> that you combine together to achieve many effects. We’ll see some code examples on the next slides.</a:t>
            </a:r>
            <a:endParaRPr sz="1700"/>
          </a:p>
        </p:txBody>
      </p:sp>
      <p:grpSp>
        <p:nvGrpSpPr>
          <p:cNvPr id="355" name="Google Shape;355;p48"/>
          <p:cNvGrpSpPr/>
          <p:nvPr/>
        </p:nvGrpSpPr>
        <p:grpSpPr>
          <a:xfrm>
            <a:off x="1363487" y="1817533"/>
            <a:ext cx="6417050" cy="3130992"/>
            <a:chOff x="63750" y="944758"/>
            <a:chExt cx="6417050" cy="3130992"/>
          </a:xfrm>
        </p:grpSpPr>
        <p:pic>
          <p:nvPicPr>
            <p:cNvPr id="356" name="Google Shape;356;p4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3750" y="1497600"/>
              <a:ext cx="1761650" cy="25781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7" name="Google Shape;357;p4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2700000">
              <a:off x="833500" y="1076250"/>
              <a:ext cx="634900" cy="6349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8" name="Google Shape;358;p48"/>
            <p:cNvSpPr txBox="1"/>
            <p:nvPr/>
          </p:nvSpPr>
          <p:spPr>
            <a:xfrm>
              <a:off x="262200" y="1619875"/>
              <a:ext cx="13011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b="1">
                  <a:solidFill>
                    <a:srgbClr val="595959"/>
                  </a:solidFill>
                  <a:latin typeface="Roboto"/>
                  <a:ea typeface="Roboto"/>
                  <a:cs typeface="Roboto"/>
                  <a:sym typeface="Roboto"/>
                </a:rPr>
                <a:t>Colour names</a:t>
              </a:r>
              <a:endParaRPr b="1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59" name="Google Shape;359;p48"/>
            <p:cNvSpPr txBox="1"/>
            <p:nvPr/>
          </p:nvSpPr>
          <p:spPr>
            <a:xfrm>
              <a:off x="262212" y="1963550"/>
              <a:ext cx="1465500" cy="1838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0000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Colour.red</a:t>
              </a:r>
              <a:endParaRPr sz="100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9900"/>
                  </a:solidFill>
                  <a:highlight>
                    <a:schemeClr val="dk1"/>
                  </a:highlight>
                  <a:latin typeface="Roboto Mono"/>
                  <a:ea typeface="Roboto Mono"/>
                  <a:cs typeface="Roboto Mono"/>
                  <a:sym typeface="Roboto Mono"/>
                </a:rPr>
                <a:t>Colour.orange</a:t>
              </a:r>
              <a:endParaRPr sz="1000">
                <a:solidFill>
                  <a:srgbClr val="FF9900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00"/>
                  </a:solidFill>
                  <a:highlight>
                    <a:schemeClr val="dk1"/>
                  </a:highlight>
                  <a:latin typeface="Roboto Mono"/>
                  <a:ea typeface="Roboto Mono"/>
                  <a:cs typeface="Roboto Mono"/>
                  <a:sym typeface="Roboto Mono"/>
                </a:rPr>
                <a:t>Colour.yellow</a:t>
              </a:r>
              <a:endParaRPr sz="1000">
                <a:solidFill>
                  <a:srgbClr val="FFFF00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000">
                  <a:solidFill>
                    <a:srgbClr val="00FF00"/>
                  </a:solidFill>
                  <a:highlight>
                    <a:schemeClr val="dk1"/>
                  </a:highlight>
                  <a:latin typeface="Roboto Mono"/>
                  <a:ea typeface="Roboto Mono"/>
                  <a:cs typeface="Roboto Mono"/>
                  <a:sym typeface="Roboto Mono"/>
                </a:rPr>
                <a:t>Colour.green</a:t>
              </a:r>
              <a:endParaRPr sz="1000">
                <a:solidFill>
                  <a:srgbClr val="FFFF00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000">
                  <a:solidFill>
                    <a:srgbClr val="00FFFF"/>
                  </a:solidFill>
                  <a:highlight>
                    <a:schemeClr val="dk1"/>
                  </a:highlight>
                  <a:latin typeface="Roboto Mono"/>
                  <a:ea typeface="Roboto Mono"/>
                  <a:cs typeface="Roboto Mono"/>
                  <a:sym typeface="Roboto Mono"/>
                </a:rPr>
                <a:t>Colour.cyan</a:t>
              </a:r>
              <a:endParaRPr sz="1000">
                <a:solidFill>
                  <a:srgbClr val="FFFF00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0000FF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Colour.blue</a:t>
              </a:r>
              <a:endParaRPr sz="10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7F00FF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Colour.purple</a:t>
              </a:r>
              <a:endParaRPr sz="1000">
                <a:solidFill>
                  <a:srgbClr val="7F00FF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00FF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Colour.magenta</a:t>
              </a:r>
              <a:endParaRPr sz="1000">
                <a:solidFill>
                  <a:srgbClr val="FF00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lt1"/>
                  </a:solidFill>
                  <a:highlight>
                    <a:schemeClr val="dk1"/>
                  </a:highlight>
                  <a:latin typeface="Roboto Mono"/>
                  <a:ea typeface="Roboto Mono"/>
                  <a:cs typeface="Roboto Mono"/>
                  <a:sym typeface="Roboto Mono"/>
                </a:rPr>
                <a:t>Colour.white</a:t>
              </a:r>
              <a:endParaRPr sz="1000">
                <a:solidFill>
                  <a:schemeClr val="lt1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808080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Colour.grey</a:t>
              </a:r>
              <a:r>
                <a:rPr lang="en" sz="1000">
                  <a:solidFill>
                    <a:schemeClr val="dk1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 </a:t>
              </a:r>
              <a:endParaRPr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 i="1">
                  <a:solidFill>
                    <a:schemeClr val="dk1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Colour.reset</a:t>
              </a:r>
              <a:endParaRPr sz="1000" b="1" i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pic>
          <p:nvPicPr>
            <p:cNvPr id="360" name="Google Shape;360;p4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237464" y="1497600"/>
              <a:ext cx="2069587" cy="25781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61" name="Google Shape;361;p48"/>
            <p:cNvSpPr txBox="1"/>
            <p:nvPr/>
          </p:nvSpPr>
          <p:spPr>
            <a:xfrm>
              <a:off x="2475819" y="1650890"/>
              <a:ext cx="17085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b="1">
                  <a:solidFill>
                    <a:srgbClr val="595959"/>
                  </a:solidFill>
                  <a:latin typeface="Roboto"/>
                  <a:ea typeface="Roboto"/>
                  <a:cs typeface="Roboto"/>
                  <a:sym typeface="Roboto"/>
                </a:rPr>
                <a:t>Highlight names</a:t>
              </a:r>
              <a:endParaRPr b="1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62" name="Google Shape;362;p48"/>
            <p:cNvSpPr txBox="1"/>
            <p:nvPr/>
          </p:nvSpPr>
          <p:spPr>
            <a:xfrm>
              <a:off x="2475813" y="1994575"/>
              <a:ext cx="1670400" cy="1838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lt1"/>
                  </a:solidFill>
                  <a:highlight>
                    <a:srgbClr val="FF0000"/>
                  </a:highlight>
                  <a:latin typeface="Roboto Mono"/>
                  <a:ea typeface="Roboto Mono"/>
                  <a:cs typeface="Roboto Mono"/>
                  <a:sym typeface="Roboto Mono"/>
                </a:rPr>
                <a:t>Highlight.red</a:t>
              </a:r>
              <a:endParaRPr sz="1000">
                <a:solidFill>
                  <a:schemeClr val="lt1"/>
                </a:solidFill>
                <a:highlight>
                  <a:srgbClr val="FF0000"/>
                </a:highlight>
                <a:latin typeface="Roboto Mono"/>
                <a:ea typeface="Roboto Mono"/>
                <a:cs typeface="Roboto Mono"/>
                <a:sym typeface="Roboto Mono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000">
                  <a:solidFill>
                    <a:schemeClr val="dk1"/>
                  </a:solidFill>
                  <a:highlight>
                    <a:srgbClr val="FF9900"/>
                  </a:highlight>
                  <a:latin typeface="Roboto Mono"/>
                  <a:ea typeface="Roboto Mono"/>
                  <a:cs typeface="Roboto Mono"/>
                  <a:sym typeface="Roboto Mono"/>
                </a:rPr>
                <a:t>Highlight.orange</a:t>
              </a:r>
              <a:endParaRPr sz="1000">
                <a:solidFill>
                  <a:schemeClr val="dk1"/>
                </a:solidFill>
                <a:highlight>
                  <a:srgbClr val="FF9900"/>
                </a:highlight>
                <a:latin typeface="Roboto Mono"/>
                <a:ea typeface="Roboto Mono"/>
                <a:cs typeface="Roboto Mono"/>
                <a:sym typeface="Roboto Mono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highlight>
                    <a:srgbClr val="FFFF00"/>
                  </a:highlight>
                  <a:latin typeface="Roboto Mono"/>
                  <a:ea typeface="Roboto Mono"/>
                  <a:cs typeface="Roboto Mono"/>
                  <a:sym typeface="Roboto Mono"/>
                </a:rPr>
                <a:t>Highlight.yellow</a:t>
              </a:r>
              <a:endParaRPr sz="1000">
                <a:solidFill>
                  <a:schemeClr val="dk1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000">
                  <a:solidFill>
                    <a:schemeClr val="dk1"/>
                  </a:solidFill>
                  <a:highlight>
                    <a:srgbClr val="00FF00"/>
                  </a:highlight>
                  <a:latin typeface="Roboto Mono"/>
                  <a:ea typeface="Roboto Mono"/>
                  <a:cs typeface="Roboto Mono"/>
                  <a:sym typeface="Roboto Mono"/>
                </a:rPr>
                <a:t>Highlight.green</a:t>
              </a:r>
              <a:endParaRPr sz="1000">
                <a:solidFill>
                  <a:schemeClr val="dk1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000">
                  <a:solidFill>
                    <a:schemeClr val="dk1"/>
                  </a:solidFill>
                  <a:highlight>
                    <a:srgbClr val="00FFFF"/>
                  </a:highlight>
                  <a:latin typeface="Roboto Mono"/>
                  <a:ea typeface="Roboto Mono"/>
                  <a:cs typeface="Roboto Mono"/>
                  <a:sym typeface="Roboto Mono"/>
                </a:rPr>
                <a:t>Highlight.cyan</a:t>
              </a:r>
              <a:endParaRPr sz="1000">
                <a:solidFill>
                  <a:srgbClr val="FFFFFF"/>
                </a:solidFill>
                <a:highlight>
                  <a:srgbClr val="0000FF"/>
                </a:highlight>
                <a:latin typeface="Roboto Mono"/>
                <a:ea typeface="Roboto Mono"/>
                <a:cs typeface="Roboto Mono"/>
                <a:sym typeface="Roboto Mono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  <a:highlight>
                    <a:srgbClr val="0000FF"/>
                  </a:highlight>
                  <a:latin typeface="Roboto Mono"/>
                  <a:ea typeface="Roboto Mono"/>
                  <a:cs typeface="Roboto Mono"/>
                  <a:sym typeface="Roboto Mono"/>
                </a:rPr>
                <a:t>Highlight.blue</a:t>
              </a:r>
              <a:endParaRPr sz="1000">
                <a:solidFill>
                  <a:srgbClr val="FFFFFF"/>
                </a:solidFill>
                <a:highlight>
                  <a:srgbClr val="0000FF"/>
                </a:highlight>
                <a:latin typeface="Roboto Mono"/>
                <a:ea typeface="Roboto Mono"/>
                <a:cs typeface="Roboto Mono"/>
                <a:sym typeface="Roboto Mono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000">
                  <a:solidFill>
                    <a:schemeClr val="lt1"/>
                  </a:solidFill>
                  <a:highlight>
                    <a:srgbClr val="7F00FF"/>
                  </a:highlight>
                  <a:latin typeface="Roboto Mono"/>
                  <a:ea typeface="Roboto Mono"/>
                  <a:cs typeface="Roboto Mono"/>
                  <a:sym typeface="Roboto Mono"/>
                </a:rPr>
                <a:t>Highlight.purple</a:t>
              </a:r>
              <a:endParaRPr sz="1000">
                <a:solidFill>
                  <a:schemeClr val="lt1"/>
                </a:solidFill>
                <a:highlight>
                  <a:srgbClr val="7F00FF"/>
                </a:highlight>
                <a:latin typeface="Roboto Mono"/>
                <a:ea typeface="Roboto Mono"/>
                <a:cs typeface="Roboto Mono"/>
                <a:sym typeface="Roboto Mono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lt1"/>
                  </a:solidFill>
                  <a:highlight>
                    <a:srgbClr val="FF00FF"/>
                  </a:highlight>
                  <a:latin typeface="Roboto Mono"/>
                  <a:ea typeface="Roboto Mono"/>
                  <a:cs typeface="Roboto Mono"/>
                  <a:sym typeface="Roboto Mono"/>
                </a:rPr>
                <a:t>Highlight.magenta</a:t>
              </a:r>
              <a:endParaRPr sz="1000">
                <a:solidFill>
                  <a:schemeClr val="lt1"/>
                </a:solidFill>
                <a:highlight>
                  <a:srgbClr val="00FFFF"/>
                </a:highlight>
                <a:latin typeface="Roboto Mono"/>
                <a:ea typeface="Roboto Mono"/>
                <a:cs typeface="Roboto Mono"/>
                <a:sym typeface="Roboto Mono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highlight>
                    <a:srgbClr val="FFFFFF"/>
                  </a:highlight>
                  <a:latin typeface="Roboto Mono"/>
                  <a:ea typeface="Roboto Mono"/>
                  <a:cs typeface="Roboto Mono"/>
                  <a:sym typeface="Roboto Mono"/>
                </a:rPr>
                <a:t>Highlight.white</a:t>
              </a:r>
              <a:endParaRPr sz="10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000">
                  <a:solidFill>
                    <a:schemeClr val="dk1"/>
                  </a:solidFill>
                  <a:highlight>
                    <a:srgbClr val="999999"/>
                  </a:highlight>
                  <a:latin typeface="Roboto Mono"/>
                  <a:ea typeface="Roboto Mono"/>
                  <a:cs typeface="Roboto Mono"/>
                  <a:sym typeface="Roboto Mono"/>
                </a:rPr>
                <a:t>Highlight.grey</a:t>
              </a:r>
              <a:endParaRPr sz="10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pic>
          <p:nvPicPr>
            <p:cNvPr id="363" name="Google Shape;363;p4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2700000">
              <a:off x="3054462" y="1076250"/>
              <a:ext cx="634900" cy="6349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4" name="Google Shape;364;p4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719150" y="1482088"/>
              <a:ext cx="1761650" cy="25781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5" name="Google Shape;365;p4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2700000">
              <a:off x="5471950" y="1091762"/>
              <a:ext cx="634900" cy="6349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66" name="Google Shape;366;p48"/>
            <p:cNvSpPr txBox="1"/>
            <p:nvPr/>
          </p:nvSpPr>
          <p:spPr>
            <a:xfrm>
              <a:off x="4900650" y="1635388"/>
              <a:ext cx="13011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b="1">
                  <a:solidFill>
                    <a:srgbClr val="595959"/>
                  </a:solidFill>
                  <a:latin typeface="Roboto"/>
                  <a:ea typeface="Roboto"/>
                  <a:cs typeface="Roboto"/>
                  <a:sym typeface="Roboto"/>
                </a:rPr>
                <a:t>Style names</a:t>
              </a:r>
              <a:endParaRPr b="1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67" name="Google Shape;367;p48"/>
            <p:cNvSpPr txBox="1"/>
            <p:nvPr/>
          </p:nvSpPr>
          <p:spPr>
            <a:xfrm>
              <a:off x="4816813" y="1994575"/>
              <a:ext cx="1580100" cy="1838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>
                  <a:latin typeface="Roboto Mono"/>
                  <a:ea typeface="Roboto Mono"/>
                  <a:cs typeface="Roboto Mono"/>
                  <a:sym typeface="Roboto Mono"/>
                </a:rPr>
                <a:t>Style.bold</a:t>
              </a:r>
              <a:endParaRPr sz="1000" b="1">
                <a:latin typeface="Roboto Mono"/>
                <a:ea typeface="Roboto Mono"/>
                <a:cs typeface="Roboto Mono"/>
                <a:sym typeface="Roboto Mono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u="sng">
                  <a:latin typeface="Roboto Mono"/>
                  <a:ea typeface="Roboto Mono"/>
                  <a:cs typeface="Roboto Mono"/>
                  <a:sym typeface="Roboto Mono"/>
                </a:rPr>
                <a:t>Style.underline</a:t>
              </a:r>
              <a:endParaRPr sz="1000" u="sng"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</p:grpSp>
      <p:grpSp>
        <p:nvGrpSpPr>
          <p:cNvPr id="368" name="Google Shape;368;p48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369" name="Google Shape;369;p48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" sz="1000" b="1">
                  <a:solidFill>
                    <a:srgbClr val="032F62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21</a:t>
              </a:fld>
              <a:endParaRPr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370" name="Google Shape;370;p48"/>
            <p:cNvPicPr preferRelativeResize="0"/>
            <p:nvPr/>
          </p:nvPicPr>
          <p:blipFill rotWithShape="1">
            <a:blip r:embed="rId5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4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Activity: Colour a Rainbow!</a:t>
            </a:r>
            <a:endParaRPr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376" name="Google Shape;376;p49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grpSp>
        <p:nvGrpSpPr>
          <p:cNvPr id="377" name="Google Shape;377;p49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378" name="Google Shape;378;p49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" sz="1000" b="1">
                  <a:solidFill>
                    <a:srgbClr val="032F62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22</a:t>
              </a:fld>
              <a:endParaRPr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379" name="Google Shape;379;p49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80" name="Google Shape;380;p49"/>
          <p:cNvGrpSpPr/>
          <p:nvPr/>
        </p:nvGrpSpPr>
        <p:grpSpPr>
          <a:xfrm>
            <a:off x="5787713" y="1306678"/>
            <a:ext cx="2277626" cy="2512336"/>
            <a:chOff x="6173075" y="716158"/>
            <a:chExt cx="2659225" cy="2960217"/>
          </a:xfrm>
        </p:grpSpPr>
        <p:pic>
          <p:nvPicPr>
            <p:cNvPr id="381" name="Google Shape;381;p4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173075" y="1237975"/>
              <a:ext cx="2659225" cy="2438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2" name="Google Shape;382;p49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rot="2700000">
              <a:off x="7403275" y="847650"/>
              <a:ext cx="634900" cy="6349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83" name="Google Shape;383;p49"/>
            <p:cNvSpPr txBox="1"/>
            <p:nvPr/>
          </p:nvSpPr>
          <p:spPr>
            <a:xfrm>
              <a:off x="6746838" y="1377691"/>
              <a:ext cx="1511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b="1">
                  <a:solidFill>
                    <a:srgbClr val="595959"/>
                  </a:solidFill>
                  <a:latin typeface="Roboto"/>
                  <a:ea typeface="Roboto"/>
                  <a:cs typeface="Roboto"/>
                  <a:sym typeface="Roboto"/>
                </a:rPr>
                <a:t>Helpful Hints</a:t>
              </a:r>
              <a:endParaRPr b="1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84" name="Google Shape;384;p49"/>
            <p:cNvSpPr txBox="1"/>
            <p:nvPr/>
          </p:nvSpPr>
          <p:spPr>
            <a:xfrm>
              <a:off x="6173092" y="1902086"/>
              <a:ext cx="2659200" cy="1215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36000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1200"/>
                <a:buFont typeface="Roboto"/>
                <a:buChar char="●"/>
              </a:pPr>
              <a:r>
                <a:rPr lang="en" sz="1200" dirty="0">
                  <a:solidFill>
                    <a:srgbClr val="595959"/>
                  </a:solidFill>
                  <a:latin typeface="Roboto"/>
                  <a:ea typeface="Roboto"/>
                  <a:cs typeface="Roboto"/>
                  <a:sym typeface="Roboto"/>
                </a:rPr>
                <a:t>Remember, </a:t>
              </a:r>
              <a:r>
                <a:rPr lang="en" sz="1200" dirty="0">
                  <a:solidFill>
                    <a:schemeClr val="dk1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Colour</a:t>
              </a:r>
              <a:r>
                <a:rPr lang="en" sz="1200" dirty="0">
                  <a:solidFill>
                    <a:srgbClr val="595959"/>
                  </a:solidFill>
                  <a:latin typeface="Roboto"/>
                  <a:ea typeface="Roboto"/>
                  <a:cs typeface="Roboto"/>
                  <a:sym typeface="Roboto"/>
                </a:rPr>
                <a:t> needs a capital 'C'</a:t>
              </a:r>
              <a:endParaRPr sz="1200" dirty="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pic>
        <p:nvPicPr>
          <p:cNvPr id="385" name="Google Shape;385;p4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81525" y="1351675"/>
            <a:ext cx="3023300" cy="2605676"/>
          </a:xfrm>
          <a:prstGeom prst="rect">
            <a:avLst/>
          </a:prstGeom>
          <a:noFill/>
          <a:ln>
            <a:noFill/>
          </a:ln>
        </p:spPr>
      </p:pic>
      <p:sp>
        <p:nvSpPr>
          <p:cNvPr id="386" name="Google Shape;386;p49"/>
          <p:cNvSpPr/>
          <p:nvPr/>
        </p:nvSpPr>
        <p:spPr>
          <a:xfrm>
            <a:off x="1464255" y="1648178"/>
            <a:ext cx="2455200" cy="12813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7" name="Google Shape;387;p49"/>
          <p:cNvSpPr txBox="1"/>
          <p:nvPr/>
        </p:nvSpPr>
        <p:spPr>
          <a:xfrm>
            <a:off x="841575" y="3957350"/>
            <a:ext cx="3703200" cy="9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>
                <a:latin typeface="Roboto"/>
                <a:ea typeface="Roboto"/>
                <a:cs typeface="Roboto"/>
                <a:sym typeface="Roboto"/>
              </a:rPr>
              <a:t>Activity 03.01</a:t>
            </a:r>
            <a:br>
              <a:rPr lang="en" sz="1900">
                <a:latin typeface="Roboto"/>
                <a:ea typeface="Roboto"/>
                <a:cs typeface="Roboto"/>
                <a:sym typeface="Roboto"/>
              </a:rPr>
            </a:br>
            <a:r>
              <a:rPr lang="en" sz="19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7"/>
              </a:rPr>
              <a:t>Colour a Rainbow</a:t>
            </a:r>
            <a:endParaRPr sz="1900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88" name="Google Shape;388;p4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174775" y="1771763"/>
            <a:ext cx="1034125" cy="103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50"/>
          <p:cNvSpPr/>
          <p:nvPr/>
        </p:nvSpPr>
        <p:spPr>
          <a:xfrm>
            <a:off x="4877325" y="0"/>
            <a:ext cx="4273800" cy="51564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p50"/>
          <p:cNvSpPr/>
          <p:nvPr/>
        </p:nvSpPr>
        <p:spPr>
          <a:xfrm>
            <a:off x="311700" y="1152475"/>
            <a:ext cx="4413600" cy="3643200"/>
          </a:xfrm>
          <a:prstGeom prst="roundRect">
            <a:avLst>
              <a:gd name="adj" fmla="val 6453"/>
            </a:avLst>
          </a:prstGeom>
          <a:solidFill>
            <a:srgbClr val="FAFAFA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95" name="Google Shape;395;p50"/>
          <p:cNvSpPr txBox="1">
            <a:spLocks noGrp="1"/>
          </p:cNvSpPr>
          <p:nvPr>
            <p:ph type="body" idx="1"/>
          </p:nvPr>
        </p:nvSpPr>
        <p:spPr>
          <a:xfrm>
            <a:off x="386875" y="1215025"/>
            <a:ext cx="4273800" cy="34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csinsc </a:t>
            </a:r>
            <a:r>
              <a:rPr lang="en" sz="12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*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(Colour.</a:t>
            </a: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red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 </a:t>
            </a:r>
            <a:r>
              <a:rPr lang="en" sz="12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"In red."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(Colour.</a:t>
            </a: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blue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 </a:t>
            </a:r>
            <a:r>
              <a:rPr lang="en" sz="12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"In blue."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(Highlight.</a:t>
            </a: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cyan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 Colour.</a:t>
            </a: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red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 </a:t>
            </a:r>
            <a:r>
              <a:rPr lang="en" sz="12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"=)"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(Style.</a:t>
            </a: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bold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 Colour.</a:t>
            </a: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grey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 </a:t>
            </a:r>
            <a:r>
              <a:rPr lang="en" sz="12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"xD"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(Colour.</a:t>
            </a: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reset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 </a:t>
            </a:r>
            <a:r>
              <a:rPr lang="en" sz="12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"Back to normal!"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(Colour.</a:t>
            </a: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green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 "*" + Colour.</a:t>
            </a: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red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 "*")</a:t>
            </a:r>
            <a:endParaRPr sz="13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96" name="Google Shape;396;p5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example</a:t>
            </a:r>
            <a:endParaRPr/>
          </a:p>
        </p:txBody>
      </p:sp>
      <p:sp>
        <p:nvSpPr>
          <p:cNvPr id="397" name="Google Shape;397;p50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b="1">
                <a:solidFill>
                  <a:srgbClr val="032F62"/>
                </a:solidFill>
                <a:latin typeface="Roboto"/>
                <a:ea typeface="Roboto"/>
                <a:cs typeface="Roboto"/>
                <a:sym typeface="Roboto"/>
              </a:rPr>
              <a:t>23</a:t>
            </a:fld>
            <a:endParaRPr b="1">
              <a:solidFill>
                <a:srgbClr val="032F6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98" name="Google Shape;398;p50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99" name="Google Shape;399;p50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400" name="Google Shape;400;p50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" sz="1000" b="1">
                  <a:solidFill>
                    <a:srgbClr val="EEEEEE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23</a:t>
              </a:fld>
              <a:endParaRPr sz="1000" b="1">
                <a:solidFill>
                  <a:srgbClr val="EEEEEE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401" name="Google Shape;401;p50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02" name="Google Shape;402;p50"/>
          <p:cNvSpPr/>
          <p:nvPr/>
        </p:nvSpPr>
        <p:spPr>
          <a:xfrm>
            <a:off x="0" y="0"/>
            <a:ext cx="9144000" cy="62400"/>
          </a:xfrm>
          <a:prstGeom prst="rect">
            <a:avLst/>
          </a:prstGeom>
          <a:solidFill>
            <a:srgbClr val="30DDAE"/>
          </a:solidFill>
          <a:ln w="9525" cap="flat" cmpd="sng">
            <a:solidFill>
              <a:srgbClr val="30DDA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51"/>
          <p:cNvSpPr/>
          <p:nvPr/>
        </p:nvSpPr>
        <p:spPr>
          <a:xfrm>
            <a:off x="4877325" y="0"/>
            <a:ext cx="4273800" cy="51564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example</a:t>
            </a:r>
            <a:endParaRPr/>
          </a:p>
        </p:txBody>
      </p:sp>
      <p:sp>
        <p:nvSpPr>
          <p:cNvPr id="410" name="Google Shape;410;p51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b="1">
                <a:solidFill>
                  <a:srgbClr val="032F62"/>
                </a:solidFill>
                <a:latin typeface="Roboto"/>
                <a:ea typeface="Roboto"/>
                <a:cs typeface="Roboto"/>
                <a:sym typeface="Roboto"/>
              </a:rPr>
              <a:t>24</a:t>
            </a:fld>
            <a:endParaRPr b="1">
              <a:solidFill>
                <a:srgbClr val="032F6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11" name="Google Shape;411;p51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12" name="Google Shape;412;p51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413" name="Google Shape;413;p51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" sz="1000" b="1">
                  <a:solidFill>
                    <a:srgbClr val="EEEEEE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24</a:t>
              </a:fld>
              <a:endParaRPr sz="1000" b="1">
                <a:solidFill>
                  <a:srgbClr val="EEEEEE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414" name="Google Shape;414;p51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15" name="Google Shape;415;p51"/>
          <p:cNvSpPr/>
          <p:nvPr/>
        </p:nvSpPr>
        <p:spPr>
          <a:xfrm>
            <a:off x="311700" y="1152475"/>
            <a:ext cx="4413600" cy="3643200"/>
          </a:xfrm>
          <a:prstGeom prst="roundRect">
            <a:avLst>
              <a:gd name="adj" fmla="val 6453"/>
            </a:avLst>
          </a:prstGeom>
          <a:solidFill>
            <a:srgbClr val="FAFAFA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16" name="Google Shape;416;p51"/>
          <p:cNvSpPr txBox="1">
            <a:spLocks noGrp="1"/>
          </p:cNvSpPr>
          <p:nvPr>
            <p:ph type="body" idx="1"/>
          </p:nvPr>
        </p:nvSpPr>
        <p:spPr>
          <a:xfrm>
            <a:off x="386875" y="1215025"/>
            <a:ext cx="4273800" cy="34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00FF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" sz="1200">
                <a:solidFill>
                  <a:schemeClr val="dk1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 csinsc </a:t>
            </a:r>
            <a:r>
              <a:rPr lang="en" sz="1200">
                <a:solidFill>
                  <a:srgbClr val="0000FF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en" sz="1200">
                <a:solidFill>
                  <a:schemeClr val="dk1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 *</a:t>
            </a:r>
            <a:endParaRPr sz="1200">
              <a:solidFill>
                <a:schemeClr val="dk1"/>
              </a:solidFill>
              <a:highlight>
                <a:srgbClr val="FFFF0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(Colour.</a:t>
            </a: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red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 </a:t>
            </a:r>
            <a:r>
              <a:rPr lang="en" sz="12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"In red."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(Colour.</a:t>
            </a: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blue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 </a:t>
            </a:r>
            <a:r>
              <a:rPr lang="en" sz="12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"In blue."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(Highlight.</a:t>
            </a: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cyan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 Colour.</a:t>
            </a: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red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 </a:t>
            </a:r>
            <a:r>
              <a:rPr lang="en" sz="12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"=)"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(Style.</a:t>
            </a: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bold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 Colour.</a:t>
            </a: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grey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 </a:t>
            </a:r>
            <a:r>
              <a:rPr lang="en" sz="12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"xD"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(Colour.</a:t>
            </a: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reset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 </a:t>
            </a:r>
            <a:r>
              <a:rPr lang="en" sz="12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"Back to normal!"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(Colour.</a:t>
            </a: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green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 "*" + Colour.</a:t>
            </a: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red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 "*")</a:t>
            </a:r>
            <a:endParaRPr sz="13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17" name="Google Shape;417;p51"/>
          <p:cNvSpPr/>
          <p:nvPr/>
        </p:nvSpPr>
        <p:spPr>
          <a:xfrm>
            <a:off x="0" y="0"/>
            <a:ext cx="9144000" cy="62400"/>
          </a:xfrm>
          <a:prstGeom prst="rect">
            <a:avLst/>
          </a:prstGeom>
          <a:solidFill>
            <a:srgbClr val="30DDAE"/>
          </a:solidFill>
          <a:ln w="9525" cap="flat" cmpd="sng">
            <a:solidFill>
              <a:srgbClr val="30DDA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52"/>
          <p:cNvSpPr/>
          <p:nvPr/>
        </p:nvSpPr>
        <p:spPr>
          <a:xfrm>
            <a:off x="4877325" y="0"/>
            <a:ext cx="4273800" cy="51564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52"/>
          <p:cNvSpPr/>
          <p:nvPr/>
        </p:nvSpPr>
        <p:spPr>
          <a:xfrm>
            <a:off x="311700" y="1152475"/>
            <a:ext cx="4413600" cy="3643200"/>
          </a:xfrm>
          <a:prstGeom prst="roundRect">
            <a:avLst>
              <a:gd name="adj" fmla="val 6453"/>
            </a:avLst>
          </a:prstGeom>
          <a:solidFill>
            <a:srgbClr val="FAFAFA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24" name="Google Shape;424;p52"/>
          <p:cNvSpPr txBox="1">
            <a:spLocks noGrp="1"/>
          </p:cNvSpPr>
          <p:nvPr>
            <p:ph type="body" idx="1"/>
          </p:nvPr>
        </p:nvSpPr>
        <p:spPr>
          <a:xfrm>
            <a:off x="386875" y="1215025"/>
            <a:ext cx="4273800" cy="34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00FF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" sz="1200">
                <a:solidFill>
                  <a:schemeClr val="dk1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 csinsc </a:t>
            </a:r>
            <a:r>
              <a:rPr lang="en" sz="1200">
                <a:solidFill>
                  <a:srgbClr val="0000FF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en" sz="1200">
                <a:solidFill>
                  <a:schemeClr val="dk1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 *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(Colour.</a:t>
            </a: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red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 </a:t>
            </a:r>
            <a:r>
              <a:rPr lang="en" sz="12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"In red."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(Colour.</a:t>
            </a: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blue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 </a:t>
            </a:r>
            <a:r>
              <a:rPr lang="en" sz="12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"In blue."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(Highlight.</a:t>
            </a: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cyan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 Colour.</a:t>
            </a: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red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 </a:t>
            </a:r>
            <a:r>
              <a:rPr lang="en" sz="12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"=)"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(Style.</a:t>
            </a: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bold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 Colour.</a:t>
            </a: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grey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 </a:t>
            </a:r>
            <a:r>
              <a:rPr lang="en" sz="12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"xD"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(Colour.</a:t>
            </a: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reset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 </a:t>
            </a:r>
            <a:r>
              <a:rPr lang="en" sz="12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"Back to normal!"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(Colour.</a:t>
            </a: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green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 "*" + Colour.</a:t>
            </a: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red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 "*")</a:t>
            </a:r>
            <a:endParaRPr sz="13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25" name="Google Shape;425;p5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example</a:t>
            </a:r>
            <a:endParaRPr/>
          </a:p>
        </p:txBody>
      </p:sp>
      <p:sp>
        <p:nvSpPr>
          <p:cNvPr id="426" name="Google Shape;426;p52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b="1">
                <a:solidFill>
                  <a:srgbClr val="032F62"/>
                </a:solidFill>
                <a:latin typeface="Roboto"/>
                <a:ea typeface="Roboto"/>
                <a:cs typeface="Roboto"/>
                <a:sym typeface="Roboto"/>
              </a:rPr>
              <a:t>25</a:t>
            </a:fld>
            <a:endParaRPr b="1">
              <a:solidFill>
                <a:srgbClr val="032F6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27" name="Google Shape;427;p52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428" name="Google Shape;428;p52"/>
          <p:cNvSpPr/>
          <p:nvPr/>
        </p:nvSpPr>
        <p:spPr>
          <a:xfrm>
            <a:off x="3590238" y="815000"/>
            <a:ext cx="3154500" cy="8388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9050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  <a:effectLst>
            <a:outerShdw dist="47625" dir="2940000" algn="bl" rotWithShape="0">
              <a:srgbClr val="000000">
                <a:alpha val="16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Reusing all the code in the </a:t>
            </a:r>
            <a:r>
              <a:rPr lang="en" sz="1200" b="1">
                <a:latin typeface="Roboto Mono"/>
                <a:ea typeface="Roboto Mono"/>
                <a:cs typeface="Roboto Mono"/>
                <a:sym typeface="Roboto Mono"/>
              </a:rPr>
              <a:t>csinsc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 module.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429" name="Google Shape;429;p52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430" name="Google Shape;430;p52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" sz="1000" b="1">
                  <a:solidFill>
                    <a:srgbClr val="EEEEEE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25</a:t>
              </a:fld>
              <a:endParaRPr sz="1000" b="1">
                <a:solidFill>
                  <a:srgbClr val="EEEEEE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431" name="Google Shape;431;p52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32" name="Google Shape;432;p52"/>
          <p:cNvSpPr/>
          <p:nvPr/>
        </p:nvSpPr>
        <p:spPr>
          <a:xfrm>
            <a:off x="0" y="0"/>
            <a:ext cx="9144000" cy="62400"/>
          </a:xfrm>
          <a:prstGeom prst="rect">
            <a:avLst/>
          </a:prstGeom>
          <a:solidFill>
            <a:srgbClr val="30DDAE"/>
          </a:solidFill>
          <a:ln w="9525" cap="flat" cmpd="sng">
            <a:solidFill>
              <a:srgbClr val="30DDA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53"/>
          <p:cNvSpPr/>
          <p:nvPr/>
        </p:nvSpPr>
        <p:spPr>
          <a:xfrm>
            <a:off x="4877325" y="0"/>
            <a:ext cx="4273800" cy="51564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53"/>
          <p:cNvSpPr/>
          <p:nvPr/>
        </p:nvSpPr>
        <p:spPr>
          <a:xfrm>
            <a:off x="0" y="0"/>
            <a:ext cx="9144000" cy="62400"/>
          </a:xfrm>
          <a:prstGeom prst="rect">
            <a:avLst/>
          </a:prstGeom>
          <a:solidFill>
            <a:srgbClr val="30DDAE"/>
          </a:solidFill>
          <a:ln w="9525" cap="flat" cmpd="sng">
            <a:solidFill>
              <a:srgbClr val="30DDA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53"/>
          <p:cNvSpPr/>
          <p:nvPr/>
        </p:nvSpPr>
        <p:spPr>
          <a:xfrm>
            <a:off x="311700" y="1152475"/>
            <a:ext cx="4413600" cy="3643200"/>
          </a:xfrm>
          <a:prstGeom prst="roundRect">
            <a:avLst>
              <a:gd name="adj" fmla="val 6453"/>
            </a:avLst>
          </a:prstGeom>
          <a:solidFill>
            <a:srgbClr val="FAFAFA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40" name="Google Shape;440;p53"/>
          <p:cNvSpPr txBox="1">
            <a:spLocks noGrp="1"/>
          </p:cNvSpPr>
          <p:nvPr>
            <p:ph type="body" idx="1"/>
          </p:nvPr>
        </p:nvSpPr>
        <p:spPr>
          <a:xfrm>
            <a:off x="386875" y="1215025"/>
            <a:ext cx="4273800" cy="34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00FF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" sz="1200">
                <a:solidFill>
                  <a:schemeClr val="dk1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 csinsc </a:t>
            </a:r>
            <a:r>
              <a:rPr lang="en" sz="1200">
                <a:solidFill>
                  <a:srgbClr val="0000FF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en" sz="1200">
                <a:solidFill>
                  <a:schemeClr val="dk1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 *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(Colour.</a:t>
            </a: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red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 </a:t>
            </a:r>
            <a:r>
              <a:rPr lang="en" sz="12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"In red."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(Colour.</a:t>
            </a: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blue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 </a:t>
            </a:r>
            <a:r>
              <a:rPr lang="en" sz="12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"In blue."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(Highlight.</a:t>
            </a: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cyan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 Colour.</a:t>
            </a: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red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 </a:t>
            </a:r>
            <a:r>
              <a:rPr lang="en" sz="12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"=)"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(Style.</a:t>
            </a: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bold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 Colour.</a:t>
            </a: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grey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 </a:t>
            </a:r>
            <a:r>
              <a:rPr lang="en" sz="12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"xD"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(Colour.</a:t>
            </a: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reset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 </a:t>
            </a:r>
            <a:r>
              <a:rPr lang="en" sz="12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"Back to normal!"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(Colour.</a:t>
            </a: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green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 "*" + Colour.</a:t>
            </a: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red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 "*")</a:t>
            </a:r>
            <a:endParaRPr sz="13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41" name="Google Shape;441;p5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example</a:t>
            </a:r>
            <a:endParaRPr/>
          </a:p>
        </p:txBody>
      </p:sp>
      <p:sp>
        <p:nvSpPr>
          <p:cNvPr id="442" name="Google Shape;442;p53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b="1">
                <a:solidFill>
                  <a:srgbClr val="032F62"/>
                </a:solidFill>
                <a:latin typeface="Roboto"/>
                <a:ea typeface="Roboto"/>
                <a:cs typeface="Roboto"/>
                <a:sym typeface="Roboto"/>
              </a:rPr>
              <a:t>26</a:t>
            </a:fld>
            <a:endParaRPr b="1">
              <a:solidFill>
                <a:srgbClr val="032F6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43" name="Google Shape;443;p53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444" name="Google Shape;444;p53"/>
          <p:cNvSpPr/>
          <p:nvPr/>
        </p:nvSpPr>
        <p:spPr>
          <a:xfrm>
            <a:off x="3590238" y="815000"/>
            <a:ext cx="3154500" cy="8388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9050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  <a:effectLst>
            <a:outerShdw dist="47625" dir="2940000" algn="bl" rotWithShape="0">
              <a:srgbClr val="000000">
                <a:alpha val="16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Without this, none of the </a:t>
            </a:r>
            <a:r>
              <a:rPr lang="en" sz="1200" b="1">
                <a:latin typeface="Roboto Mono"/>
                <a:ea typeface="Roboto Mono"/>
                <a:cs typeface="Roboto Mono"/>
                <a:sym typeface="Roboto Mono"/>
              </a:rPr>
              <a:t>Colour.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 and </a:t>
            </a:r>
            <a:r>
              <a:rPr lang="en" sz="1200" b="1">
                <a:latin typeface="Roboto Mono"/>
                <a:ea typeface="Roboto Mono"/>
                <a:cs typeface="Roboto Mono"/>
                <a:sym typeface="Roboto Mono"/>
              </a:rPr>
              <a:t>Highlight.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 code below will work.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445" name="Google Shape;445;p53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446" name="Google Shape;446;p53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" sz="1000" b="1">
                  <a:solidFill>
                    <a:srgbClr val="EEEEEE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26</a:t>
              </a:fld>
              <a:endParaRPr sz="1000" b="1">
                <a:solidFill>
                  <a:srgbClr val="EEEEEE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447" name="Google Shape;447;p53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54"/>
          <p:cNvSpPr/>
          <p:nvPr/>
        </p:nvSpPr>
        <p:spPr>
          <a:xfrm>
            <a:off x="4877325" y="0"/>
            <a:ext cx="4273800" cy="51564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5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example</a:t>
            </a:r>
            <a:endParaRPr/>
          </a:p>
        </p:txBody>
      </p:sp>
      <p:sp>
        <p:nvSpPr>
          <p:cNvPr id="454" name="Google Shape;454;p54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b="1">
                <a:solidFill>
                  <a:srgbClr val="032F62"/>
                </a:solidFill>
                <a:latin typeface="Roboto"/>
                <a:ea typeface="Roboto"/>
                <a:cs typeface="Roboto"/>
                <a:sym typeface="Roboto"/>
              </a:rPr>
              <a:t>27</a:t>
            </a:fld>
            <a:endParaRPr b="1">
              <a:solidFill>
                <a:srgbClr val="032F6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55" name="Google Shape;455;p54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56" name="Google Shape;456;p54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457" name="Google Shape;457;p54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" sz="1000" b="1">
                  <a:solidFill>
                    <a:srgbClr val="EEEEEE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27</a:t>
              </a:fld>
              <a:endParaRPr sz="1000" b="1">
                <a:solidFill>
                  <a:srgbClr val="EEEEEE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458" name="Google Shape;458;p54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59" name="Google Shape;459;p54"/>
          <p:cNvSpPr/>
          <p:nvPr/>
        </p:nvSpPr>
        <p:spPr>
          <a:xfrm>
            <a:off x="311700" y="1152475"/>
            <a:ext cx="4413600" cy="3643200"/>
          </a:xfrm>
          <a:prstGeom prst="roundRect">
            <a:avLst>
              <a:gd name="adj" fmla="val 6453"/>
            </a:avLst>
          </a:prstGeom>
          <a:solidFill>
            <a:srgbClr val="FAFAFA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60" name="Google Shape;460;p54"/>
          <p:cNvSpPr txBox="1">
            <a:spLocks noGrp="1"/>
          </p:cNvSpPr>
          <p:nvPr>
            <p:ph type="body" idx="1"/>
          </p:nvPr>
        </p:nvSpPr>
        <p:spPr>
          <a:xfrm>
            <a:off x="386875" y="1215025"/>
            <a:ext cx="4273800" cy="34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csinsc </a:t>
            </a:r>
            <a:r>
              <a:rPr lang="en" sz="12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*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9900FF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200">
                <a:solidFill>
                  <a:schemeClr val="dk1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(Colour.</a:t>
            </a:r>
            <a:r>
              <a:rPr lang="en" sz="1200">
                <a:solidFill>
                  <a:srgbClr val="9900FF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red</a:t>
            </a:r>
            <a:r>
              <a:rPr lang="en" sz="1200">
                <a:solidFill>
                  <a:schemeClr val="dk1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 + </a:t>
            </a:r>
            <a:r>
              <a:rPr lang="en" sz="1200">
                <a:solidFill>
                  <a:srgbClr val="A31515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"In red."</a:t>
            </a:r>
            <a:r>
              <a:rPr lang="en" sz="1200">
                <a:solidFill>
                  <a:schemeClr val="dk1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chemeClr val="dk1"/>
              </a:solidFill>
              <a:highlight>
                <a:srgbClr val="FFFF0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(Colour.</a:t>
            </a: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blue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 </a:t>
            </a:r>
            <a:r>
              <a:rPr lang="en" sz="12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"In blue."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(Highlight.</a:t>
            </a: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cyan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 Colour.</a:t>
            </a: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red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 </a:t>
            </a:r>
            <a:r>
              <a:rPr lang="en" sz="12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"=)"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(Style.</a:t>
            </a: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bold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 Colour.</a:t>
            </a: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grey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 </a:t>
            </a:r>
            <a:r>
              <a:rPr lang="en" sz="12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"xD"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(Colour.</a:t>
            </a: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reset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 </a:t>
            </a:r>
            <a:r>
              <a:rPr lang="en" sz="12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"Back to normal!"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(Colour.</a:t>
            </a: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green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 "*" + Colour.</a:t>
            </a: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red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 "*")</a:t>
            </a:r>
            <a:endParaRPr sz="13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61" name="Google Shape;461;p54"/>
          <p:cNvSpPr/>
          <p:nvPr/>
        </p:nvSpPr>
        <p:spPr>
          <a:xfrm>
            <a:off x="0" y="0"/>
            <a:ext cx="9144000" cy="62400"/>
          </a:xfrm>
          <a:prstGeom prst="rect">
            <a:avLst/>
          </a:prstGeom>
          <a:solidFill>
            <a:srgbClr val="30DDAE"/>
          </a:solidFill>
          <a:ln w="9525" cap="flat" cmpd="sng">
            <a:solidFill>
              <a:srgbClr val="30DDA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55"/>
          <p:cNvSpPr/>
          <p:nvPr/>
        </p:nvSpPr>
        <p:spPr>
          <a:xfrm>
            <a:off x="4877325" y="0"/>
            <a:ext cx="4273800" cy="51564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7" name="Google Shape;467;p55"/>
          <p:cNvSpPr/>
          <p:nvPr/>
        </p:nvSpPr>
        <p:spPr>
          <a:xfrm>
            <a:off x="0" y="0"/>
            <a:ext cx="9144000" cy="62400"/>
          </a:xfrm>
          <a:prstGeom prst="rect">
            <a:avLst/>
          </a:prstGeom>
          <a:solidFill>
            <a:srgbClr val="30DDAE"/>
          </a:solidFill>
          <a:ln w="9525" cap="flat" cmpd="sng">
            <a:solidFill>
              <a:srgbClr val="30DDA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8" name="Google Shape;468;p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example</a:t>
            </a:r>
            <a:endParaRPr/>
          </a:p>
        </p:txBody>
      </p:sp>
      <p:sp>
        <p:nvSpPr>
          <p:cNvPr id="469" name="Google Shape;469;p55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b="1">
                <a:solidFill>
                  <a:srgbClr val="032F62"/>
                </a:solidFill>
                <a:latin typeface="Roboto"/>
                <a:ea typeface="Roboto"/>
                <a:cs typeface="Roboto"/>
                <a:sym typeface="Roboto"/>
              </a:rPr>
              <a:t>28</a:t>
            </a:fld>
            <a:endParaRPr b="1">
              <a:solidFill>
                <a:srgbClr val="032F6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70" name="Google Shape;470;p55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471" name="Google Shape;471;p55"/>
          <p:cNvSpPr txBox="1"/>
          <p:nvPr/>
        </p:nvSpPr>
        <p:spPr>
          <a:xfrm>
            <a:off x="5016075" y="187350"/>
            <a:ext cx="4065300" cy="47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In red.</a:t>
            </a:r>
            <a:endParaRPr/>
          </a:p>
        </p:txBody>
      </p:sp>
      <p:grpSp>
        <p:nvGrpSpPr>
          <p:cNvPr id="472" name="Google Shape;472;p55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473" name="Google Shape;473;p55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" sz="1000" b="1">
                  <a:solidFill>
                    <a:srgbClr val="EEEEEE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28</a:t>
              </a:fld>
              <a:endParaRPr sz="1000" b="1">
                <a:solidFill>
                  <a:srgbClr val="EEEEEE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474" name="Google Shape;474;p55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75" name="Google Shape;475;p55"/>
          <p:cNvSpPr/>
          <p:nvPr/>
        </p:nvSpPr>
        <p:spPr>
          <a:xfrm>
            <a:off x="311700" y="1152475"/>
            <a:ext cx="4413600" cy="3643200"/>
          </a:xfrm>
          <a:prstGeom prst="roundRect">
            <a:avLst>
              <a:gd name="adj" fmla="val 6453"/>
            </a:avLst>
          </a:prstGeom>
          <a:solidFill>
            <a:srgbClr val="FAFAFA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76" name="Google Shape;476;p55"/>
          <p:cNvSpPr txBox="1">
            <a:spLocks noGrp="1"/>
          </p:cNvSpPr>
          <p:nvPr>
            <p:ph type="body" idx="1"/>
          </p:nvPr>
        </p:nvSpPr>
        <p:spPr>
          <a:xfrm>
            <a:off x="386875" y="1215025"/>
            <a:ext cx="4273800" cy="34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csinsc </a:t>
            </a:r>
            <a:r>
              <a:rPr lang="en" sz="12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*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9900FF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200">
                <a:solidFill>
                  <a:schemeClr val="dk1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(Colour.</a:t>
            </a:r>
            <a:r>
              <a:rPr lang="en" sz="1200">
                <a:solidFill>
                  <a:srgbClr val="9900FF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red</a:t>
            </a:r>
            <a:r>
              <a:rPr lang="en" sz="1200">
                <a:solidFill>
                  <a:schemeClr val="dk1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 + </a:t>
            </a:r>
            <a:r>
              <a:rPr lang="en" sz="1200">
                <a:solidFill>
                  <a:srgbClr val="A31515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"In red."</a:t>
            </a:r>
            <a:r>
              <a:rPr lang="en" sz="1200">
                <a:solidFill>
                  <a:schemeClr val="dk1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(Colour.</a:t>
            </a: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blue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 </a:t>
            </a:r>
            <a:r>
              <a:rPr lang="en" sz="12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"In blue."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(Highlight.</a:t>
            </a: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cyan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 Colour.</a:t>
            </a: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red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 </a:t>
            </a:r>
            <a:r>
              <a:rPr lang="en" sz="12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"=)"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(Style.</a:t>
            </a: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bold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 Colour.</a:t>
            </a: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grey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 </a:t>
            </a:r>
            <a:r>
              <a:rPr lang="en" sz="12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"xD"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(Colour.</a:t>
            </a: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reset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 </a:t>
            </a:r>
            <a:r>
              <a:rPr lang="en" sz="12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"Back to normal!"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(Colour.</a:t>
            </a: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green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 "*" + Colour.</a:t>
            </a: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red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 "*")</a:t>
            </a:r>
            <a:endParaRPr sz="13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56"/>
          <p:cNvSpPr/>
          <p:nvPr/>
        </p:nvSpPr>
        <p:spPr>
          <a:xfrm>
            <a:off x="4877325" y="0"/>
            <a:ext cx="4273800" cy="51564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" name="Google Shape;482;p56"/>
          <p:cNvSpPr/>
          <p:nvPr/>
        </p:nvSpPr>
        <p:spPr>
          <a:xfrm>
            <a:off x="0" y="0"/>
            <a:ext cx="9144000" cy="62400"/>
          </a:xfrm>
          <a:prstGeom prst="rect">
            <a:avLst/>
          </a:prstGeom>
          <a:solidFill>
            <a:srgbClr val="30DDAE"/>
          </a:solidFill>
          <a:ln w="9525" cap="flat" cmpd="sng">
            <a:solidFill>
              <a:srgbClr val="30DDA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5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example</a:t>
            </a:r>
            <a:endParaRPr/>
          </a:p>
        </p:txBody>
      </p:sp>
      <p:sp>
        <p:nvSpPr>
          <p:cNvPr id="484" name="Google Shape;484;p56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b="1">
                <a:solidFill>
                  <a:srgbClr val="032F62"/>
                </a:solidFill>
                <a:latin typeface="Roboto"/>
                <a:ea typeface="Roboto"/>
                <a:cs typeface="Roboto"/>
                <a:sym typeface="Roboto"/>
              </a:rPr>
              <a:t>29</a:t>
            </a:fld>
            <a:endParaRPr b="1">
              <a:solidFill>
                <a:srgbClr val="032F6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85" name="Google Shape;485;p56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486" name="Google Shape;486;p56"/>
          <p:cNvSpPr txBox="1"/>
          <p:nvPr/>
        </p:nvSpPr>
        <p:spPr>
          <a:xfrm>
            <a:off x="5016075" y="187350"/>
            <a:ext cx="4065300" cy="47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In red.</a:t>
            </a:r>
            <a:endParaRPr/>
          </a:p>
        </p:txBody>
      </p:sp>
      <p:grpSp>
        <p:nvGrpSpPr>
          <p:cNvPr id="487" name="Google Shape;487;p56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488" name="Google Shape;488;p56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" sz="1000" b="1">
                  <a:solidFill>
                    <a:srgbClr val="EEEEEE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29</a:t>
              </a:fld>
              <a:endParaRPr sz="1000" b="1">
                <a:solidFill>
                  <a:srgbClr val="EEEEEE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489" name="Google Shape;489;p56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90" name="Google Shape;490;p56"/>
          <p:cNvSpPr/>
          <p:nvPr/>
        </p:nvSpPr>
        <p:spPr>
          <a:xfrm>
            <a:off x="311700" y="1152475"/>
            <a:ext cx="4413600" cy="3643200"/>
          </a:xfrm>
          <a:prstGeom prst="roundRect">
            <a:avLst>
              <a:gd name="adj" fmla="val 6453"/>
            </a:avLst>
          </a:prstGeom>
          <a:solidFill>
            <a:srgbClr val="FAFAFA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91" name="Google Shape;491;p56"/>
          <p:cNvSpPr txBox="1">
            <a:spLocks noGrp="1"/>
          </p:cNvSpPr>
          <p:nvPr>
            <p:ph type="body" idx="1"/>
          </p:nvPr>
        </p:nvSpPr>
        <p:spPr>
          <a:xfrm>
            <a:off x="386875" y="1215025"/>
            <a:ext cx="4273800" cy="34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csinsc </a:t>
            </a:r>
            <a:r>
              <a:rPr lang="en" sz="12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*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(Colour.</a:t>
            </a: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red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 </a:t>
            </a:r>
            <a:r>
              <a:rPr lang="en" sz="12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"In red."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9900FF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200">
                <a:solidFill>
                  <a:schemeClr val="dk1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(Colour.</a:t>
            </a:r>
            <a:r>
              <a:rPr lang="en" sz="1200">
                <a:solidFill>
                  <a:srgbClr val="9900FF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blue</a:t>
            </a:r>
            <a:r>
              <a:rPr lang="en" sz="1200">
                <a:solidFill>
                  <a:schemeClr val="dk1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 + </a:t>
            </a:r>
            <a:r>
              <a:rPr lang="en" sz="1200">
                <a:solidFill>
                  <a:srgbClr val="A31515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"In blue."</a:t>
            </a:r>
            <a:r>
              <a:rPr lang="en" sz="1200">
                <a:solidFill>
                  <a:schemeClr val="dk1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chemeClr val="dk1"/>
              </a:solidFill>
              <a:highlight>
                <a:srgbClr val="FFFF0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(Highlight.</a:t>
            </a: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cyan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 Colour.</a:t>
            </a: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red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 </a:t>
            </a:r>
            <a:r>
              <a:rPr lang="en" sz="12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"=)"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(Style.</a:t>
            </a: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bold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 Colour.</a:t>
            </a: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grey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 </a:t>
            </a:r>
            <a:r>
              <a:rPr lang="en" sz="12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"xD"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(Colour.</a:t>
            </a: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reset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 </a:t>
            </a:r>
            <a:r>
              <a:rPr lang="en" sz="12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"Back to normal!"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(Colour.</a:t>
            </a: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green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 "*" + Colour.</a:t>
            </a: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red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 "*")</a:t>
            </a:r>
            <a:endParaRPr sz="13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Previously, on CS in Schools...</a:t>
            </a:r>
            <a:endParaRPr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128" name="Google Shape;128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6282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6AA84F"/>
                </a:solidFill>
              </a:rPr>
              <a:t>True</a:t>
            </a:r>
            <a:r>
              <a:rPr lang="en" sz="2000" b="1"/>
              <a:t> or </a:t>
            </a:r>
            <a:r>
              <a:rPr lang="en" sz="2000" b="1">
                <a:solidFill>
                  <a:srgbClr val="CC0000"/>
                </a:solidFill>
              </a:rPr>
              <a:t>False</a:t>
            </a:r>
            <a:r>
              <a:rPr lang="en" sz="2000" b="1"/>
              <a:t>?</a:t>
            </a:r>
            <a:r>
              <a:rPr lang="en" sz="1600" b="1"/>
              <a:t> </a:t>
            </a:r>
            <a:endParaRPr sz="1600"/>
          </a:p>
          <a:p>
            <a:pPr marL="457200" lvl="0" indent="-3429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These two lines of code do </a:t>
            </a:r>
            <a:r>
              <a:rPr lang="en" b="1"/>
              <a:t>exactly</a:t>
            </a:r>
            <a:r>
              <a:rPr lang="en"/>
              <a:t> the same thing.</a:t>
            </a:r>
            <a:endParaRPr sz="2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br>
              <a:rPr lang="en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	print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"Hello, world!"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"       Hello, world!"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29" name="Google Shape;129;p27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pic>
        <p:nvPicPr>
          <p:cNvPr id="130" name="Google Shape;13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90875" y="1211325"/>
            <a:ext cx="988525" cy="988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63925" y="1939388"/>
            <a:ext cx="988525" cy="988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90875" y="2676187"/>
            <a:ext cx="988525" cy="9885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3" name="Google Shape;133;p27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134" name="Google Shape;134;p27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" sz="1000" b="1">
                  <a:solidFill>
                    <a:srgbClr val="032F62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3</a:t>
              </a:fld>
              <a:endParaRPr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135" name="Google Shape;135;p27"/>
            <p:cNvPicPr preferRelativeResize="0"/>
            <p:nvPr/>
          </p:nvPicPr>
          <p:blipFill rotWithShape="1">
            <a:blip r:embed="rId6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57"/>
          <p:cNvSpPr/>
          <p:nvPr/>
        </p:nvSpPr>
        <p:spPr>
          <a:xfrm>
            <a:off x="4877325" y="0"/>
            <a:ext cx="4273800" cy="51564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7" name="Google Shape;497;p57"/>
          <p:cNvSpPr/>
          <p:nvPr/>
        </p:nvSpPr>
        <p:spPr>
          <a:xfrm>
            <a:off x="0" y="0"/>
            <a:ext cx="9144000" cy="62400"/>
          </a:xfrm>
          <a:prstGeom prst="rect">
            <a:avLst/>
          </a:prstGeom>
          <a:solidFill>
            <a:srgbClr val="30DDAE"/>
          </a:solidFill>
          <a:ln w="9525" cap="flat" cmpd="sng">
            <a:solidFill>
              <a:srgbClr val="30DDA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8" name="Google Shape;498;p5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example</a:t>
            </a:r>
            <a:endParaRPr/>
          </a:p>
        </p:txBody>
      </p:sp>
      <p:sp>
        <p:nvSpPr>
          <p:cNvPr id="499" name="Google Shape;499;p57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b="1">
                <a:solidFill>
                  <a:srgbClr val="032F62"/>
                </a:solidFill>
                <a:latin typeface="Roboto"/>
                <a:ea typeface="Roboto"/>
                <a:cs typeface="Roboto"/>
                <a:sym typeface="Roboto"/>
              </a:rPr>
              <a:t>30</a:t>
            </a:fld>
            <a:endParaRPr b="1">
              <a:solidFill>
                <a:srgbClr val="032F6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00" name="Google Shape;500;p57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501" name="Google Shape;501;p57"/>
          <p:cNvSpPr txBox="1"/>
          <p:nvPr/>
        </p:nvSpPr>
        <p:spPr>
          <a:xfrm>
            <a:off x="5016075" y="187350"/>
            <a:ext cx="4065300" cy="47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In red.</a:t>
            </a:r>
            <a:endParaRPr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D85C6"/>
                </a:solidFill>
                <a:latin typeface="Roboto Mono"/>
                <a:ea typeface="Roboto Mono"/>
                <a:cs typeface="Roboto Mono"/>
                <a:sym typeface="Roboto Mono"/>
              </a:rPr>
              <a:t>In blue.</a:t>
            </a:r>
            <a:endParaRPr>
              <a:solidFill>
                <a:srgbClr val="3D85C6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grpSp>
        <p:nvGrpSpPr>
          <p:cNvPr id="502" name="Google Shape;502;p57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503" name="Google Shape;503;p57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" sz="1000" b="1">
                  <a:solidFill>
                    <a:srgbClr val="EEEEEE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30</a:t>
              </a:fld>
              <a:endParaRPr sz="1000" b="1">
                <a:solidFill>
                  <a:srgbClr val="EEEEEE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504" name="Google Shape;504;p57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05" name="Google Shape;505;p57"/>
          <p:cNvSpPr/>
          <p:nvPr/>
        </p:nvSpPr>
        <p:spPr>
          <a:xfrm>
            <a:off x="311700" y="1152475"/>
            <a:ext cx="4413600" cy="3643200"/>
          </a:xfrm>
          <a:prstGeom prst="roundRect">
            <a:avLst>
              <a:gd name="adj" fmla="val 6453"/>
            </a:avLst>
          </a:prstGeom>
          <a:solidFill>
            <a:srgbClr val="FAFAFA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06" name="Google Shape;506;p57"/>
          <p:cNvSpPr txBox="1">
            <a:spLocks noGrp="1"/>
          </p:cNvSpPr>
          <p:nvPr>
            <p:ph type="body" idx="1"/>
          </p:nvPr>
        </p:nvSpPr>
        <p:spPr>
          <a:xfrm>
            <a:off x="386875" y="1215025"/>
            <a:ext cx="4273800" cy="34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csinsc </a:t>
            </a:r>
            <a:r>
              <a:rPr lang="en" sz="12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*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(Colour.</a:t>
            </a: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red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 </a:t>
            </a:r>
            <a:r>
              <a:rPr lang="en" sz="12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"In red."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9900FF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200">
                <a:solidFill>
                  <a:schemeClr val="dk1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(Colour.</a:t>
            </a:r>
            <a:r>
              <a:rPr lang="en" sz="1200">
                <a:solidFill>
                  <a:srgbClr val="9900FF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blue</a:t>
            </a:r>
            <a:r>
              <a:rPr lang="en" sz="1200">
                <a:solidFill>
                  <a:schemeClr val="dk1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 + </a:t>
            </a:r>
            <a:r>
              <a:rPr lang="en" sz="1200">
                <a:solidFill>
                  <a:srgbClr val="A31515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"In blue."</a:t>
            </a:r>
            <a:r>
              <a:rPr lang="en" sz="1200">
                <a:solidFill>
                  <a:schemeClr val="dk1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chemeClr val="dk1"/>
              </a:solidFill>
              <a:highlight>
                <a:srgbClr val="FFFF0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(Highlight.</a:t>
            </a: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cyan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 Colour.</a:t>
            </a: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red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 </a:t>
            </a:r>
            <a:r>
              <a:rPr lang="en" sz="12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"=)"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(Style.</a:t>
            </a: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bold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 Colour.</a:t>
            </a: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grey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 </a:t>
            </a:r>
            <a:r>
              <a:rPr lang="en" sz="12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"xD"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(Colour.</a:t>
            </a: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reset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 </a:t>
            </a:r>
            <a:r>
              <a:rPr lang="en" sz="12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"Back to normal!"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(Colour.</a:t>
            </a: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green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 "*" + Colour.</a:t>
            </a: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red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 "*")</a:t>
            </a:r>
            <a:endParaRPr sz="13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58"/>
          <p:cNvSpPr/>
          <p:nvPr/>
        </p:nvSpPr>
        <p:spPr>
          <a:xfrm>
            <a:off x="4877325" y="0"/>
            <a:ext cx="4273800" cy="51564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Google Shape;512;p58"/>
          <p:cNvSpPr/>
          <p:nvPr/>
        </p:nvSpPr>
        <p:spPr>
          <a:xfrm>
            <a:off x="0" y="0"/>
            <a:ext cx="9144000" cy="62400"/>
          </a:xfrm>
          <a:prstGeom prst="rect">
            <a:avLst/>
          </a:prstGeom>
          <a:solidFill>
            <a:srgbClr val="30DDAE"/>
          </a:solidFill>
          <a:ln w="9525" cap="flat" cmpd="sng">
            <a:solidFill>
              <a:srgbClr val="30DDA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3" name="Google Shape;513;p5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example</a:t>
            </a:r>
            <a:endParaRPr/>
          </a:p>
        </p:txBody>
      </p:sp>
      <p:sp>
        <p:nvSpPr>
          <p:cNvPr id="514" name="Google Shape;514;p58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b="1">
                <a:solidFill>
                  <a:srgbClr val="032F62"/>
                </a:solidFill>
                <a:latin typeface="Roboto"/>
                <a:ea typeface="Roboto"/>
                <a:cs typeface="Roboto"/>
                <a:sym typeface="Roboto"/>
              </a:rPr>
              <a:t>31</a:t>
            </a:fld>
            <a:endParaRPr b="1">
              <a:solidFill>
                <a:srgbClr val="032F6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15" name="Google Shape;515;p58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516" name="Google Shape;516;p58"/>
          <p:cNvSpPr txBox="1"/>
          <p:nvPr/>
        </p:nvSpPr>
        <p:spPr>
          <a:xfrm>
            <a:off x="5016075" y="187350"/>
            <a:ext cx="4065300" cy="47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In red.</a:t>
            </a:r>
            <a:endParaRPr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D85C6"/>
                </a:solidFill>
                <a:latin typeface="Roboto Mono"/>
                <a:ea typeface="Roboto Mono"/>
                <a:cs typeface="Roboto Mono"/>
                <a:sym typeface="Roboto Mono"/>
              </a:rPr>
              <a:t>In blue.</a:t>
            </a:r>
            <a:endParaRPr>
              <a:solidFill>
                <a:srgbClr val="3D85C6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grpSp>
        <p:nvGrpSpPr>
          <p:cNvPr id="517" name="Google Shape;517;p58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518" name="Google Shape;518;p58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" sz="1000" b="1">
                  <a:solidFill>
                    <a:srgbClr val="EEEEEE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31</a:t>
              </a:fld>
              <a:endParaRPr sz="1000" b="1">
                <a:solidFill>
                  <a:srgbClr val="EEEEEE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519" name="Google Shape;519;p58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20" name="Google Shape;520;p58"/>
          <p:cNvSpPr/>
          <p:nvPr/>
        </p:nvSpPr>
        <p:spPr>
          <a:xfrm>
            <a:off x="311700" y="1152475"/>
            <a:ext cx="4413600" cy="3643200"/>
          </a:xfrm>
          <a:prstGeom prst="roundRect">
            <a:avLst>
              <a:gd name="adj" fmla="val 6453"/>
            </a:avLst>
          </a:prstGeom>
          <a:solidFill>
            <a:srgbClr val="FAFAFA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21" name="Google Shape;521;p58"/>
          <p:cNvSpPr txBox="1">
            <a:spLocks noGrp="1"/>
          </p:cNvSpPr>
          <p:nvPr>
            <p:ph type="body" idx="1"/>
          </p:nvPr>
        </p:nvSpPr>
        <p:spPr>
          <a:xfrm>
            <a:off x="386875" y="1215025"/>
            <a:ext cx="4273800" cy="34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csinsc </a:t>
            </a:r>
            <a:r>
              <a:rPr lang="en" sz="12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*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(Colour.</a:t>
            </a: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red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 </a:t>
            </a:r>
            <a:r>
              <a:rPr lang="en" sz="12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"In red."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(Colour.</a:t>
            </a: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blue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 </a:t>
            </a:r>
            <a:r>
              <a:rPr lang="en" sz="12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"In blue."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9900FF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200">
                <a:solidFill>
                  <a:schemeClr val="dk1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(Highlight.</a:t>
            </a:r>
            <a:r>
              <a:rPr lang="en" sz="1200">
                <a:solidFill>
                  <a:srgbClr val="9900FF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cyan</a:t>
            </a:r>
            <a:r>
              <a:rPr lang="en" sz="1200">
                <a:solidFill>
                  <a:schemeClr val="dk1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 + Colour.</a:t>
            </a:r>
            <a:r>
              <a:rPr lang="en" sz="1200">
                <a:solidFill>
                  <a:srgbClr val="9900FF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red</a:t>
            </a:r>
            <a:r>
              <a:rPr lang="en" sz="1200">
                <a:solidFill>
                  <a:schemeClr val="dk1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 + </a:t>
            </a:r>
            <a:r>
              <a:rPr lang="en" sz="1200">
                <a:solidFill>
                  <a:srgbClr val="A31515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"=)"</a:t>
            </a:r>
            <a:r>
              <a:rPr lang="en" sz="1200">
                <a:solidFill>
                  <a:schemeClr val="dk1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chemeClr val="dk1"/>
              </a:solidFill>
              <a:highlight>
                <a:srgbClr val="FFFF0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(Style.</a:t>
            </a: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bold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 Colour.</a:t>
            </a: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grey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 </a:t>
            </a:r>
            <a:r>
              <a:rPr lang="en" sz="12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"xD"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(Colour.</a:t>
            </a: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reset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 </a:t>
            </a:r>
            <a:r>
              <a:rPr lang="en" sz="12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"Back to normal!"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(Colour.</a:t>
            </a: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green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 "*" + Colour.</a:t>
            </a: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red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 "*")</a:t>
            </a:r>
            <a:endParaRPr sz="13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59"/>
          <p:cNvSpPr/>
          <p:nvPr/>
        </p:nvSpPr>
        <p:spPr>
          <a:xfrm>
            <a:off x="4877325" y="0"/>
            <a:ext cx="4273800" cy="51564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" name="Google Shape;527;p59"/>
          <p:cNvSpPr/>
          <p:nvPr/>
        </p:nvSpPr>
        <p:spPr>
          <a:xfrm>
            <a:off x="0" y="0"/>
            <a:ext cx="9144000" cy="62400"/>
          </a:xfrm>
          <a:prstGeom prst="rect">
            <a:avLst/>
          </a:prstGeom>
          <a:solidFill>
            <a:srgbClr val="30DDAE"/>
          </a:solidFill>
          <a:ln w="9525" cap="flat" cmpd="sng">
            <a:solidFill>
              <a:srgbClr val="30DDA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8" name="Google Shape;528;p5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example</a:t>
            </a:r>
            <a:endParaRPr/>
          </a:p>
        </p:txBody>
      </p:sp>
      <p:sp>
        <p:nvSpPr>
          <p:cNvPr id="529" name="Google Shape;529;p59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b="1">
                <a:solidFill>
                  <a:srgbClr val="032F62"/>
                </a:solidFill>
                <a:latin typeface="Roboto"/>
                <a:ea typeface="Roboto"/>
                <a:cs typeface="Roboto"/>
                <a:sym typeface="Roboto"/>
              </a:rPr>
              <a:t>32</a:t>
            </a:fld>
            <a:endParaRPr b="1">
              <a:solidFill>
                <a:srgbClr val="032F6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30" name="Google Shape;530;p59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531" name="Google Shape;531;p59"/>
          <p:cNvSpPr txBox="1"/>
          <p:nvPr/>
        </p:nvSpPr>
        <p:spPr>
          <a:xfrm>
            <a:off x="5016075" y="187350"/>
            <a:ext cx="4065300" cy="47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In red.</a:t>
            </a:r>
            <a:endParaRPr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D85C6"/>
                </a:solidFill>
                <a:latin typeface="Roboto Mono"/>
                <a:ea typeface="Roboto Mono"/>
                <a:cs typeface="Roboto Mono"/>
                <a:sym typeface="Roboto Mono"/>
              </a:rPr>
              <a:t>In blue.</a:t>
            </a:r>
            <a:endParaRPr>
              <a:solidFill>
                <a:srgbClr val="3D85C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highlight>
                  <a:srgbClr val="00FFFF"/>
                </a:highlight>
                <a:latin typeface="Roboto Mono"/>
                <a:ea typeface="Roboto Mono"/>
                <a:cs typeface="Roboto Mono"/>
                <a:sym typeface="Roboto Mono"/>
              </a:rPr>
              <a:t>=)</a:t>
            </a:r>
            <a:endParaRPr>
              <a:solidFill>
                <a:srgbClr val="FF0000"/>
              </a:solidFill>
              <a:highlight>
                <a:srgbClr val="00FFFF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grpSp>
        <p:nvGrpSpPr>
          <p:cNvPr id="532" name="Google Shape;532;p59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533" name="Google Shape;533;p59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" sz="1000" b="1">
                  <a:solidFill>
                    <a:srgbClr val="EEEEEE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32</a:t>
              </a:fld>
              <a:endParaRPr sz="1000" b="1">
                <a:solidFill>
                  <a:srgbClr val="EEEEEE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534" name="Google Shape;534;p59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35" name="Google Shape;535;p59"/>
          <p:cNvSpPr/>
          <p:nvPr/>
        </p:nvSpPr>
        <p:spPr>
          <a:xfrm>
            <a:off x="311700" y="1152475"/>
            <a:ext cx="4413600" cy="3643200"/>
          </a:xfrm>
          <a:prstGeom prst="roundRect">
            <a:avLst>
              <a:gd name="adj" fmla="val 6453"/>
            </a:avLst>
          </a:prstGeom>
          <a:solidFill>
            <a:srgbClr val="FAFAFA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36" name="Google Shape;536;p59"/>
          <p:cNvSpPr txBox="1">
            <a:spLocks noGrp="1"/>
          </p:cNvSpPr>
          <p:nvPr>
            <p:ph type="body" idx="1"/>
          </p:nvPr>
        </p:nvSpPr>
        <p:spPr>
          <a:xfrm>
            <a:off x="386875" y="1215025"/>
            <a:ext cx="4273800" cy="34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csinsc </a:t>
            </a:r>
            <a:r>
              <a:rPr lang="en" sz="12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*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(Colour.</a:t>
            </a: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red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 </a:t>
            </a:r>
            <a:r>
              <a:rPr lang="en" sz="12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"In red."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(Colour.</a:t>
            </a: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blue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 </a:t>
            </a:r>
            <a:r>
              <a:rPr lang="en" sz="12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"In blue."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9900FF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200">
                <a:solidFill>
                  <a:schemeClr val="dk1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(Highlight.</a:t>
            </a:r>
            <a:r>
              <a:rPr lang="en" sz="1200">
                <a:solidFill>
                  <a:srgbClr val="9900FF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cyan</a:t>
            </a:r>
            <a:r>
              <a:rPr lang="en" sz="1200">
                <a:solidFill>
                  <a:schemeClr val="dk1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 + Colour.</a:t>
            </a:r>
            <a:r>
              <a:rPr lang="en" sz="1200">
                <a:solidFill>
                  <a:srgbClr val="9900FF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red</a:t>
            </a:r>
            <a:r>
              <a:rPr lang="en" sz="1200">
                <a:solidFill>
                  <a:schemeClr val="dk1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 + </a:t>
            </a:r>
            <a:r>
              <a:rPr lang="en" sz="1200">
                <a:solidFill>
                  <a:srgbClr val="A31515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"=)"</a:t>
            </a:r>
            <a:r>
              <a:rPr lang="en" sz="1200">
                <a:solidFill>
                  <a:schemeClr val="dk1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chemeClr val="dk1"/>
              </a:solidFill>
              <a:highlight>
                <a:srgbClr val="FFFF0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(Style.</a:t>
            </a: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bold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 Colour.</a:t>
            </a: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grey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 </a:t>
            </a:r>
            <a:r>
              <a:rPr lang="en" sz="12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"xD"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(Colour.</a:t>
            </a: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reset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 </a:t>
            </a:r>
            <a:r>
              <a:rPr lang="en" sz="12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"Back to normal!"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(Colour.</a:t>
            </a: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green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 "*" + Colour.</a:t>
            </a: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red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 "*")</a:t>
            </a:r>
            <a:endParaRPr sz="13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60"/>
          <p:cNvSpPr/>
          <p:nvPr/>
        </p:nvSpPr>
        <p:spPr>
          <a:xfrm>
            <a:off x="4877325" y="0"/>
            <a:ext cx="4273800" cy="51564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2" name="Google Shape;542;p60"/>
          <p:cNvSpPr/>
          <p:nvPr/>
        </p:nvSpPr>
        <p:spPr>
          <a:xfrm>
            <a:off x="0" y="0"/>
            <a:ext cx="9144000" cy="62400"/>
          </a:xfrm>
          <a:prstGeom prst="rect">
            <a:avLst/>
          </a:prstGeom>
          <a:solidFill>
            <a:srgbClr val="30DDAE"/>
          </a:solidFill>
          <a:ln w="9525" cap="flat" cmpd="sng">
            <a:solidFill>
              <a:srgbClr val="30DDA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3" name="Google Shape;543;p60"/>
          <p:cNvSpPr/>
          <p:nvPr/>
        </p:nvSpPr>
        <p:spPr>
          <a:xfrm>
            <a:off x="311700" y="1152475"/>
            <a:ext cx="4413600" cy="3643200"/>
          </a:xfrm>
          <a:prstGeom prst="roundRect">
            <a:avLst>
              <a:gd name="adj" fmla="val 6453"/>
            </a:avLst>
          </a:prstGeom>
          <a:solidFill>
            <a:srgbClr val="FAFAFA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44" name="Google Shape;544;p60"/>
          <p:cNvSpPr txBox="1">
            <a:spLocks noGrp="1"/>
          </p:cNvSpPr>
          <p:nvPr>
            <p:ph type="body" idx="1"/>
          </p:nvPr>
        </p:nvSpPr>
        <p:spPr>
          <a:xfrm>
            <a:off x="386875" y="1215025"/>
            <a:ext cx="4273800" cy="34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csinsc </a:t>
            </a:r>
            <a:r>
              <a:rPr lang="en" sz="12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*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(Colour.</a:t>
            </a: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red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 </a:t>
            </a:r>
            <a:r>
              <a:rPr lang="en" sz="12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"In red."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(Colour.</a:t>
            </a: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blue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 </a:t>
            </a:r>
            <a:r>
              <a:rPr lang="en" sz="12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"In blue."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9900FF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200">
                <a:solidFill>
                  <a:schemeClr val="dk1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(Highlight.</a:t>
            </a:r>
            <a:r>
              <a:rPr lang="en" sz="1200">
                <a:solidFill>
                  <a:srgbClr val="9900FF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cyan</a:t>
            </a:r>
            <a:r>
              <a:rPr lang="en" sz="1200">
                <a:solidFill>
                  <a:schemeClr val="dk1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200">
                <a:solidFill>
                  <a:schemeClr val="dk1"/>
                </a:solidFill>
                <a:highlight>
                  <a:srgbClr val="00FF00"/>
                </a:highlight>
                <a:latin typeface="Roboto Mono"/>
                <a:ea typeface="Roboto Mono"/>
                <a:cs typeface="Roboto Mono"/>
                <a:sym typeface="Roboto Mono"/>
              </a:rPr>
              <a:t>+</a:t>
            </a:r>
            <a:r>
              <a:rPr lang="en" sz="1200">
                <a:solidFill>
                  <a:schemeClr val="dk1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 Colour.</a:t>
            </a:r>
            <a:r>
              <a:rPr lang="en" sz="1200">
                <a:solidFill>
                  <a:srgbClr val="9900FF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red</a:t>
            </a:r>
            <a:r>
              <a:rPr lang="en" sz="1200">
                <a:solidFill>
                  <a:schemeClr val="dk1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200">
                <a:solidFill>
                  <a:schemeClr val="dk1"/>
                </a:solidFill>
                <a:highlight>
                  <a:srgbClr val="00FF00"/>
                </a:highlight>
                <a:latin typeface="Roboto Mono"/>
                <a:ea typeface="Roboto Mono"/>
                <a:cs typeface="Roboto Mono"/>
                <a:sym typeface="Roboto Mono"/>
              </a:rPr>
              <a:t>+</a:t>
            </a:r>
            <a:r>
              <a:rPr lang="en" sz="1200">
                <a:solidFill>
                  <a:schemeClr val="dk1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200">
                <a:solidFill>
                  <a:srgbClr val="A31515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"=)"</a:t>
            </a:r>
            <a:r>
              <a:rPr lang="en" sz="1200">
                <a:solidFill>
                  <a:schemeClr val="dk1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chemeClr val="dk1"/>
              </a:solidFill>
              <a:highlight>
                <a:srgbClr val="FFFF0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(Style.</a:t>
            </a: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bold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 Colour.</a:t>
            </a: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grey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 </a:t>
            </a:r>
            <a:r>
              <a:rPr lang="en" sz="12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"xD"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(Colour.</a:t>
            </a: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reset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 </a:t>
            </a:r>
            <a:r>
              <a:rPr lang="en" sz="12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"Back to normal!"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(Colour.</a:t>
            </a: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green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 "*" + Colour.</a:t>
            </a: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red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 "*")</a:t>
            </a:r>
            <a:endParaRPr sz="13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45" name="Google Shape;545;p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example</a:t>
            </a:r>
            <a:endParaRPr/>
          </a:p>
        </p:txBody>
      </p:sp>
      <p:sp>
        <p:nvSpPr>
          <p:cNvPr id="546" name="Google Shape;546;p60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b="1">
                <a:solidFill>
                  <a:srgbClr val="032F62"/>
                </a:solidFill>
                <a:latin typeface="Roboto"/>
                <a:ea typeface="Roboto"/>
                <a:cs typeface="Roboto"/>
                <a:sym typeface="Roboto"/>
              </a:rPr>
              <a:t>33</a:t>
            </a:fld>
            <a:endParaRPr b="1">
              <a:solidFill>
                <a:srgbClr val="032F6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47" name="Google Shape;547;p60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548" name="Google Shape;548;p60"/>
          <p:cNvSpPr txBox="1"/>
          <p:nvPr/>
        </p:nvSpPr>
        <p:spPr>
          <a:xfrm>
            <a:off x="5016075" y="187350"/>
            <a:ext cx="4065300" cy="47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In red.</a:t>
            </a:r>
            <a:endParaRPr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D85C6"/>
                </a:solidFill>
                <a:latin typeface="Roboto Mono"/>
                <a:ea typeface="Roboto Mono"/>
                <a:cs typeface="Roboto Mono"/>
                <a:sym typeface="Roboto Mono"/>
              </a:rPr>
              <a:t>In blue.</a:t>
            </a:r>
            <a:endParaRPr>
              <a:solidFill>
                <a:srgbClr val="3D85C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highlight>
                  <a:srgbClr val="00FFFF"/>
                </a:highlight>
                <a:latin typeface="Roboto Mono"/>
                <a:ea typeface="Roboto Mono"/>
                <a:cs typeface="Roboto Mono"/>
                <a:sym typeface="Roboto Mono"/>
              </a:rPr>
              <a:t>=)</a:t>
            </a:r>
            <a:endParaRPr>
              <a:solidFill>
                <a:srgbClr val="FF0000"/>
              </a:solidFill>
              <a:highlight>
                <a:srgbClr val="00FFFF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49" name="Google Shape;549;p60"/>
          <p:cNvSpPr/>
          <p:nvPr/>
        </p:nvSpPr>
        <p:spPr>
          <a:xfrm>
            <a:off x="4470263" y="1732950"/>
            <a:ext cx="3154500" cy="8388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9050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  <a:effectLst>
            <a:outerShdw dist="47625" dir="2940000" algn="bl" rotWithShape="0">
              <a:srgbClr val="000000">
                <a:alpha val="16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We can combine styles together with the ‘</a:t>
            </a: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+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’ sign!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50" name="Google Shape;550;p60"/>
          <p:cNvCxnSpPr>
            <a:stCxn id="549" idx="1"/>
          </p:cNvCxnSpPr>
          <p:nvPr/>
        </p:nvCxnSpPr>
        <p:spPr>
          <a:xfrm flipH="1">
            <a:off x="2482763" y="2152350"/>
            <a:ext cx="1987500" cy="615300"/>
          </a:xfrm>
          <a:prstGeom prst="straightConnector1">
            <a:avLst/>
          </a:prstGeom>
          <a:noFill/>
          <a:ln w="19050" cap="flat" cmpd="sng">
            <a:solidFill>
              <a:srgbClr val="E9376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51" name="Google Shape;551;p60"/>
          <p:cNvCxnSpPr>
            <a:stCxn id="549" idx="1"/>
          </p:cNvCxnSpPr>
          <p:nvPr/>
        </p:nvCxnSpPr>
        <p:spPr>
          <a:xfrm flipH="1">
            <a:off x="3666263" y="2152350"/>
            <a:ext cx="804000" cy="606300"/>
          </a:xfrm>
          <a:prstGeom prst="straightConnector1">
            <a:avLst/>
          </a:prstGeom>
          <a:noFill/>
          <a:ln w="19050" cap="flat" cmpd="sng">
            <a:solidFill>
              <a:srgbClr val="E93761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552" name="Google Shape;552;p60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553" name="Google Shape;553;p60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" sz="1000" b="1">
                  <a:solidFill>
                    <a:srgbClr val="EEEEEE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33</a:t>
              </a:fld>
              <a:endParaRPr sz="1000" b="1">
                <a:solidFill>
                  <a:srgbClr val="EEEEEE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554" name="Google Shape;554;p60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61"/>
          <p:cNvSpPr/>
          <p:nvPr/>
        </p:nvSpPr>
        <p:spPr>
          <a:xfrm>
            <a:off x="4877325" y="0"/>
            <a:ext cx="4273800" cy="51564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0" name="Google Shape;560;p61"/>
          <p:cNvSpPr/>
          <p:nvPr/>
        </p:nvSpPr>
        <p:spPr>
          <a:xfrm>
            <a:off x="0" y="0"/>
            <a:ext cx="9144000" cy="62400"/>
          </a:xfrm>
          <a:prstGeom prst="rect">
            <a:avLst/>
          </a:prstGeom>
          <a:solidFill>
            <a:srgbClr val="30DDAE"/>
          </a:solidFill>
          <a:ln w="9525" cap="flat" cmpd="sng">
            <a:solidFill>
              <a:srgbClr val="30DDA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1" name="Google Shape;561;p6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example</a:t>
            </a:r>
            <a:endParaRPr/>
          </a:p>
        </p:txBody>
      </p:sp>
      <p:sp>
        <p:nvSpPr>
          <p:cNvPr id="562" name="Google Shape;562;p61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b="1">
                <a:solidFill>
                  <a:srgbClr val="032F62"/>
                </a:solidFill>
                <a:latin typeface="Roboto"/>
                <a:ea typeface="Roboto"/>
                <a:cs typeface="Roboto"/>
                <a:sym typeface="Roboto"/>
              </a:rPr>
              <a:t>34</a:t>
            </a:fld>
            <a:endParaRPr b="1">
              <a:solidFill>
                <a:srgbClr val="032F6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63" name="Google Shape;563;p61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564" name="Google Shape;564;p61"/>
          <p:cNvSpPr txBox="1"/>
          <p:nvPr/>
        </p:nvSpPr>
        <p:spPr>
          <a:xfrm>
            <a:off x="5016075" y="187350"/>
            <a:ext cx="4065300" cy="47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In red.</a:t>
            </a:r>
            <a:endParaRPr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D85C6"/>
                </a:solidFill>
                <a:latin typeface="Roboto Mono"/>
                <a:ea typeface="Roboto Mono"/>
                <a:cs typeface="Roboto Mono"/>
                <a:sym typeface="Roboto Mono"/>
              </a:rPr>
              <a:t>In blue.</a:t>
            </a:r>
            <a:endParaRPr>
              <a:solidFill>
                <a:srgbClr val="3D85C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highlight>
                  <a:srgbClr val="00FFFF"/>
                </a:highlight>
                <a:latin typeface="Roboto Mono"/>
                <a:ea typeface="Roboto Mono"/>
                <a:cs typeface="Roboto Mono"/>
                <a:sym typeface="Roboto Mono"/>
              </a:rPr>
              <a:t>=)</a:t>
            </a:r>
            <a:endParaRPr>
              <a:solidFill>
                <a:srgbClr val="FF0000"/>
              </a:solidFill>
              <a:highlight>
                <a:srgbClr val="00FFFF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grpSp>
        <p:nvGrpSpPr>
          <p:cNvPr id="565" name="Google Shape;565;p61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566" name="Google Shape;566;p61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" sz="1000" b="1">
                  <a:solidFill>
                    <a:srgbClr val="EEEEEE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34</a:t>
              </a:fld>
              <a:endParaRPr sz="1000" b="1">
                <a:solidFill>
                  <a:srgbClr val="EEEEEE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567" name="Google Shape;567;p61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68" name="Google Shape;568;p61"/>
          <p:cNvSpPr/>
          <p:nvPr/>
        </p:nvSpPr>
        <p:spPr>
          <a:xfrm>
            <a:off x="311700" y="1152475"/>
            <a:ext cx="4413600" cy="3643200"/>
          </a:xfrm>
          <a:prstGeom prst="roundRect">
            <a:avLst>
              <a:gd name="adj" fmla="val 6453"/>
            </a:avLst>
          </a:prstGeom>
          <a:solidFill>
            <a:srgbClr val="FAFAFA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69" name="Google Shape;569;p61"/>
          <p:cNvSpPr txBox="1">
            <a:spLocks noGrp="1"/>
          </p:cNvSpPr>
          <p:nvPr>
            <p:ph type="body" idx="1"/>
          </p:nvPr>
        </p:nvSpPr>
        <p:spPr>
          <a:xfrm>
            <a:off x="386875" y="1215025"/>
            <a:ext cx="4273800" cy="34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csinsc </a:t>
            </a:r>
            <a:r>
              <a:rPr lang="en" sz="12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*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(Colour.</a:t>
            </a: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red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 </a:t>
            </a:r>
            <a:r>
              <a:rPr lang="en" sz="12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"In red."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(Colour.</a:t>
            </a: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blue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 </a:t>
            </a:r>
            <a:r>
              <a:rPr lang="en" sz="12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"In blue."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(Highlight.</a:t>
            </a: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cyan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 Colour.</a:t>
            </a: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red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 </a:t>
            </a:r>
            <a:r>
              <a:rPr lang="en" sz="12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"=)"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9900FF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200">
                <a:solidFill>
                  <a:schemeClr val="dk1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(Style.</a:t>
            </a:r>
            <a:r>
              <a:rPr lang="en" sz="1200">
                <a:solidFill>
                  <a:srgbClr val="9900FF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bold</a:t>
            </a:r>
            <a:r>
              <a:rPr lang="en" sz="1200">
                <a:solidFill>
                  <a:schemeClr val="dk1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 + Colour.</a:t>
            </a:r>
            <a:r>
              <a:rPr lang="en" sz="1200">
                <a:solidFill>
                  <a:srgbClr val="9900FF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grey</a:t>
            </a:r>
            <a:r>
              <a:rPr lang="en" sz="1200">
                <a:solidFill>
                  <a:schemeClr val="dk1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 + </a:t>
            </a:r>
            <a:r>
              <a:rPr lang="en" sz="1200">
                <a:solidFill>
                  <a:srgbClr val="A31515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"xD"</a:t>
            </a:r>
            <a:r>
              <a:rPr lang="en" sz="1200">
                <a:solidFill>
                  <a:schemeClr val="dk1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chemeClr val="dk1"/>
              </a:solidFill>
              <a:highlight>
                <a:srgbClr val="FFFF0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(Colour.</a:t>
            </a: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reset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 </a:t>
            </a:r>
            <a:r>
              <a:rPr lang="en" sz="12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"Back to normal!"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(Colour.</a:t>
            </a: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green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 "*" + Colour.</a:t>
            </a: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red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 "*")</a:t>
            </a:r>
            <a:endParaRPr sz="13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62"/>
          <p:cNvSpPr/>
          <p:nvPr/>
        </p:nvSpPr>
        <p:spPr>
          <a:xfrm>
            <a:off x="4877325" y="0"/>
            <a:ext cx="4273800" cy="51564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5" name="Google Shape;575;p62"/>
          <p:cNvSpPr/>
          <p:nvPr/>
        </p:nvSpPr>
        <p:spPr>
          <a:xfrm>
            <a:off x="0" y="0"/>
            <a:ext cx="9144000" cy="62400"/>
          </a:xfrm>
          <a:prstGeom prst="rect">
            <a:avLst/>
          </a:prstGeom>
          <a:solidFill>
            <a:srgbClr val="30DDAE"/>
          </a:solidFill>
          <a:ln w="9525" cap="flat" cmpd="sng">
            <a:solidFill>
              <a:srgbClr val="30DDA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6" name="Google Shape;576;p6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example</a:t>
            </a:r>
            <a:endParaRPr/>
          </a:p>
        </p:txBody>
      </p:sp>
      <p:sp>
        <p:nvSpPr>
          <p:cNvPr id="577" name="Google Shape;577;p62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b="1">
                <a:solidFill>
                  <a:srgbClr val="032F62"/>
                </a:solidFill>
                <a:latin typeface="Roboto"/>
                <a:ea typeface="Roboto"/>
                <a:cs typeface="Roboto"/>
                <a:sym typeface="Roboto"/>
              </a:rPr>
              <a:t>35</a:t>
            </a:fld>
            <a:endParaRPr b="1">
              <a:solidFill>
                <a:srgbClr val="032F6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78" name="Google Shape;578;p62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579" name="Google Shape;579;p62"/>
          <p:cNvSpPr txBox="1"/>
          <p:nvPr/>
        </p:nvSpPr>
        <p:spPr>
          <a:xfrm>
            <a:off x="5016075" y="187350"/>
            <a:ext cx="4065300" cy="47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In red.</a:t>
            </a:r>
            <a:endParaRPr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D85C6"/>
                </a:solidFill>
                <a:latin typeface="Roboto Mono"/>
                <a:ea typeface="Roboto Mono"/>
                <a:cs typeface="Roboto Mono"/>
                <a:sym typeface="Roboto Mono"/>
              </a:rPr>
              <a:t>In blue.</a:t>
            </a:r>
            <a:endParaRPr>
              <a:solidFill>
                <a:srgbClr val="3D85C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highlight>
                  <a:srgbClr val="00FFFF"/>
                </a:highlight>
                <a:latin typeface="Roboto Mono"/>
                <a:ea typeface="Roboto Mono"/>
                <a:cs typeface="Roboto Mono"/>
                <a:sym typeface="Roboto Mono"/>
              </a:rPr>
              <a:t>=)</a:t>
            </a:r>
            <a:endParaRPr>
              <a:solidFill>
                <a:srgbClr val="FF0000"/>
              </a:solidFill>
              <a:highlight>
                <a:srgbClr val="00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666666"/>
                </a:solidFill>
                <a:highlight>
                  <a:srgbClr val="00FFFF"/>
                </a:highlight>
                <a:latin typeface="Roboto Mono"/>
                <a:ea typeface="Roboto Mono"/>
                <a:cs typeface="Roboto Mono"/>
                <a:sym typeface="Roboto Mono"/>
              </a:rPr>
              <a:t>xD</a:t>
            </a:r>
            <a:endParaRPr b="1">
              <a:solidFill>
                <a:srgbClr val="666666"/>
              </a:solidFill>
              <a:highlight>
                <a:srgbClr val="00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0000"/>
              </a:solidFill>
              <a:highlight>
                <a:srgbClr val="00FFFF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grpSp>
        <p:nvGrpSpPr>
          <p:cNvPr id="580" name="Google Shape;580;p62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581" name="Google Shape;581;p62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" sz="1000" b="1">
                  <a:solidFill>
                    <a:srgbClr val="EEEEEE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35</a:t>
              </a:fld>
              <a:endParaRPr sz="1000" b="1">
                <a:solidFill>
                  <a:srgbClr val="EEEEEE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582" name="Google Shape;582;p62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83" name="Google Shape;583;p62"/>
          <p:cNvSpPr/>
          <p:nvPr/>
        </p:nvSpPr>
        <p:spPr>
          <a:xfrm>
            <a:off x="311700" y="1152475"/>
            <a:ext cx="4413600" cy="3643200"/>
          </a:xfrm>
          <a:prstGeom prst="roundRect">
            <a:avLst>
              <a:gd name="adj" fmla="val 6453"/>
            </a:avLst>
          </a:prstGeom>
          <a:solidFill>
            <a:srgbClr val="FAFAFA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84" name="Google Shape;584;p62"/>
          <p:cNvSpPr txBox="1">
            <a:spLocks noGrp="1"/>
          </p:cNvSpPr>
          <p:nvPr>
            <p:ph type="body" idx="1"/>
          </p:nvPr>
        </p:nvSpPr>
        <p:spPr>
          <a:xfrm>
            <a:off x="386875" y="1215025"/>
            <a:ext cx="4273800" cy="34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csinsc </a:t>
            </a:r>
            <a:r>
              <a:rPr lang="en" sz="12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*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(Colour.</a:t>
            </a: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red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 </a:t>
            </a:r>
            <a:r>
              <a:rPr lang="en" sz="12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"In red."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(Colour.</a:t>
            </a: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blue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 </a:t>
            </a:r>
            <a:r>
              <a:rPr lang="en" sz="12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"In blue."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(Highlight.</a:t>
            </a: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cyan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 Colour.</a:t>
            </a: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red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 </a:t>
            </a:r>
            <a:r>
              <a:rPr lang="en" sz="12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"=)"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9900FF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200">
                <a:solidFill>
                  <a:schemeClr val="dk1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(Style.</a:t>
            </a:r>
            <a:r>
              <a:rPr lang="en" sz="1200">
                <a:solidFill>
                  <a:srgbClr val="9900FF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bold</a:t>
            </a:r>
            <a:r>
              <a:rPr lang="en" sz="1200">
                <a:solidFill>
                  <a:schemeClr val="dk1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 + Colour.</a:t>
            </a:r>
            <a:r>
              <a:rPr lang="en" sz="1200">
                <a:solidFill>
                  <a:srgbClr val="9900FF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grey</a:t>
            </a:r>
            <a:r>
              <a:rPr lang="en" sz="1200">
                <a:solidFill>
                  <a:schemeClr val="dk1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 + </a:t>
            </a:r>
            <a:r>
              <a:rPr lang="en" sz="1200">
                <a:solidFill>
                  <a:srgbClr val="A31515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"xD"</a:t>
            </a:r>
            <a:r>
              <a:rPr lang="en" sz="1200">
                <a:solidFill>
                  <a:schemeClr val="dk1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(Colour.</a:t>
            </a: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reset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 </a:t>
            </a:r>
            <a:r>
              <a:rPr lang="en" sz="12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"Back to normal!"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(Colour.</a:t>
            </a: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green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 "*" + Colour.</a:t>
            </a: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red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 "*")</a:t>
            </a:r>
            <a:endParaRPr sz="13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63"/>
          <p:cNvSpPr/>
          <p:nvPr/>
        </p:nvSpPr>
        <p:spPr>
          <a:xfrm>
            <a:off x="4877325" y="0"/>
            <a:ext cx="4273800" cy="51564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0" name="Google Shape;590;p63"/>
          <p:cNvSpPr/>
          <p:nvPr/>
        </p:nvSpPr>
        <p:spPr>
          <a:xfrm>
            <a:off x="0" y="0"/>
            <a:ext cx="9144000" cy="62400"/>
          </a:xfrm>
          <a:prstGeom prst="rect">
            <a:avLst/>
          </a:prstGeom>
          <a:solidFill>
            <a:srgbClr val="30DDAE"/>
          </a:solidFill>
          <a:ln w="9525" cap="flat" cmpd="sng">
            <a:solidFill>
              <a:srgbClr val="30DDA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1" name="Google Shape;591;p63"/>
          <p:cNvSpPr/>
          <p:nvPr/>
        </p:nvSpPr>
        <p:spPr>
          <a:xfrm>
            <a:off x="311700" y="1152475"/>
            <a:ext cx="4413600" cy="3643200"/>
          </a:xfrm>
          <a:prstGeom prst="roundRect">
            <a:avLst>
              <a:gd name="adj" fmla="val 6453"/>
            </a:avLst>
          </a:prstGeom>
          <a:solidFill>
            <a:srgbClr val="FAFAFA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92" name="Google Shape;592;p63"/>
          <p:cNvSpPr txBox="1">
            <a:spLocks noGrp="1"/>
          </p:cNvSpPr>
          <p:nvPr>
            <p:ph type="body" idx="1"/>
          </p:nvPr>
        </p:nvSpPr>
        <p:spPr>
          <a:xfrm>
            <a:off x="386875" y="1215025"/>
            <a:ext cx="4273800" cy="34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csinsc </a:t>
            </a:r>
            <a:r>
              <a:rPr lang="en" sz="12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*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(Colour.</a:t>
            </a: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red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 </a:t>
            </a:r>
            <a:r>
              <a:rPr lang="en" sz="12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"In red."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(Colour.</a:t>
            </a: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blue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 </a:t>
            </a:r>
            <a:r>
              <a:rPr lang="en" sz="12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"In blue."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(Highlight.</a:t>
            </a: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cyan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 Colour.</a:t>
            </a: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red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 </a:t>
            </a:r>
            <a:r>
              <a:rPr lang="en" sz="12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"=)"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9900FF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200">
                <a:solidFill>
                  <a:schemeClr val="dk1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(Style.</a:t>
            </a:r>
            <a:r>
              <a:rPr lang="en" sz="1200">
                <a:solidFill>
                  <a:srgbClr val="9900FF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bold</a:t>
            </a:r>
            <a:r>
              <a:rPr lang="en" sz="1200">
                <a:solidFill>
                  <a:schemeClr val="dk1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 + Colour.</a:t>
            </a:r>
            <a:r>
              <a:rPr lang="en" sz="1200">
                <a:solidFill>
                  <a:srgbClr val="9900FF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grey</a:t>
            </a:r>
            <a:r>
              <a:rPr lang="en" sz="1200">
                <a:solidFill>
                  <a:schemeClr val="dk1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 + </a:t>
            </a:r>
            <a:r>
              <a:rPr lang="en" sz="1200">
                <a:solidFill>
                  <a:srgbClr val="A31515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"xD"</a:t>
            </a:r>
            <a:r>
              <a:rPr lang="en" sz="1200">
                <a:solidFill>
                  <a:schemeClr val="dk1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(Colour.</a:t>
            </a: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reset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 </a:t>
            </a:r>
            <a:r>
              <a:rPr lang="en" sz="12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"Back to normal!"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(Colour.</a:t>
            </a: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green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 "*" + Colour.</a:t>
            </a: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red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 "*")</a:t>
            </a:r>
            <a:endParaRPr sz="13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93" name="Google Shape;593;p6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example</a:t>
            </a:r>
            <a:endParaRPr/>
          </a:p>
        </p:txBody>
      </p:sp>
      <p:sp>
        <p:nvSpPr>
          <p:cNvPr id="594" name="Google Shape;594;p63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b="1">
                <a:solidFill>
                  <a:srgbClr val="032F62"/>
                </a:solidFill>
                <a:latin typeface="Roboto"/>
                <a:ea typeface="Roboto"/>
                <a:cs typeface="Roboto"/>
                <a:sym typeface="Roboto"/>
              </a:rPr>
              <a:t>36</a:t>
            </a:fld>
            <a:endParaRPr b="1">
              <a:solidFill>
                <a:srgbClr val="032F6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95" name="Google Shape;595;p63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596" name="Google Shape;596;p63"/>
          <p:cNvSpPr txBox="1"/>
          <p:nvPr/>
        </p:nvSpPr>
        <p:spPr>
          <a:xfrm>
            <a:off x="5016075" y="187350"/>
            <a:ext cx="4065300" cy="47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In red.</a:t>
            </a:r>
            <a:endParaRPr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D85C6"/>
                </a:solidFill>
                <a:latin typeface="Roboto Mono"/>
                <a:ea typeface="Roboto Mono"/>
                <a:cs typeface="Roboto Mono"/>
                <a:sym typeface="Roboto Mono"/>
              </a:rPr>
              <a:t>In blue.</a:t>
            </a:r>
            <a:endParaRPr>
              <a:solidFill>
                <a:srgbClr val="3D85C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highlight>
                  <a:srgbClr val="00FFFF"/>
                </a:highlight>
                <a:latin typeface="Roboto Mono"/>
                <a:ea typeface="Roboto Mono"/>
                <a:cs typeface="Roboto Mono"/>
                <a:sym typeface="Roboto Mono"/>
              </a:rPr>
              <a:t>=)</a:t>
            </a:r>
            <a:endParaRPr>
              <a:solidFill>
                <a:srgbClr val="FF0000"/>
              </a:solidFill>
              <a:highlight>
                <a:srgbClr val="00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666666"/>
                </a:solidFill>
                <a:highlight>
                  <a:srgbClr val="00FFFF"/>
                </a:highlight>
                <a:latin typeface="Roboto Mono"/>
                <a:ea typeface="Roboto Mono"/>
                <a:cs typeface="Roboto Mono"/>
                <a:sym typeface="Roboto Mono"/>
              </a:rPr>
              <a:t>xD</a:t>
            </a:r>
            <a:endParaRPr b="1">
              <a:solidFill>
                <a:srgbClr val="666666"/>
              </a:solidFill>
              <a:highlight>
                <a:srgbClr val="00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0000"/>
              </a:solidFill>
              <a:highlight>
                <a:srgbClr val="00FFFF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97" name="Google Shape;597;p63"/>
          <p:cNvSpPr/>
          <p:nvPr/>
        </p:nvSpPr>
        <p:spPr>
          <a:xfrm>
            <a:off x="4621988" y="2947100"/>
            <a:ext cx="3154500" cy="8388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9050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  <a:effectLst>
            <a:outerShdw dist="47625" dir="2940000" algn="bl" rotWithShape="0">
              <a:srgbClr val="000000">
                <a:alpha val="16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If we </a:t>
            </a:r>
            <a:r>
              <a:rPr lang="en" sz="1200" b="1">
                <a:latin typeface="Roboto"/>
                <a:ea typeface="Roboto"/>
                <a:cs typeface="Roboto"/>
                <a:sym typeface="Roboto"/>
              </a:rPr>
              <a:t>don’t change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 the colour, highlight or style, it will "remember" the last one that was used.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98" name="Google Shape;598;p63"/>
          <p:cNvCxnSpPr>
            <a:endCxn id="597" idx="1"/>
          </p:cNvCxnSpPr>
          <p:nvPr/>
        </p:nvCxnSpPr>
        <p:spPr>
          <a:xfrm rot="10800000" flipH="1">
            <a:off x="4035788" y="3366500"/>
            <a:ext cx="586200" cy="2100"/>
          </a:xfrm>
          <a:prstGeom prst="straightConnector1">
            <a:avLst/>
          </a:prstGeom>
          <a:noFill/>
          <a:ln w="19050" cap="flat" cmpd="sng">
            <a:solidFill>
              <a:srgbClr val="E93761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599" name="Google Shape;599;p63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600" name="Google Shape;600;p63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" sz="1000" b="1">
                  <a:solidFill>
                    <a:srgbClr val="EEEEEE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36</a:t>
              </a:fld>
              <a:endParaRPr sz="1000" b="1">
                <a:solidFill>
                  <a:srgbClr val="EEEEEE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601" name="Google Shape;601;p63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64"/>
          <p:cNvSpPr/>
          <p:nvPr/>
        </p:nvSpPr>
        <p:spPr>
          <a:xfrm>
            <a:off x="4877325" y="0"/>
            <a:ext cx="4273800" cy="51564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7" name="Google Shape;607;p64"/>
          <p:cNvSpPr/>
          <p:nvPr/>
        </p:nvSpPr>
        <p:spPr>
          <a:xfrm>
            <a:off x="0" y="0"/>
            <a:ext cx="9144000" cy="62400"/>
          </a:xfrm>
          <a:prstGeom prst="rect">
            <a:avLst/>
          </a:prstGeom>
          <a:solidFill>
            <a:srgbClr val="30DDAE"/>
          </a:solidFill>
          <a:ln w="9525" cap="flat" cmpd="sng">
            <a:solidFill>
              <a:srgbClr val="30DDA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8" name="Google Shape;608;p64"/>
          <p:cNvSpPr/>
          <p:nvPr/>
        </p:nvSpPr>
        <p:spPr>
          <a:xfrm>
            <a:off x="311700" y="1152475"/>
            <a:ext cx="4413600" cy="3643200"/>
          </a:xfrm>
          <a:prstGeom prst="roundRect">
            <a:avLst>
              <a:gd name="adj" fmla="val 6453"/>
            </a:avLst>
          </a:prstGeom>
          <a:solidFill>
            <a:srgbClr val="FAFAFA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09" name="Google Shape;609;p64"/>
          <p:cNvSpPr txBox="1">
            <a:spLocks noGrp="1"/>
          </p:cNvSpPr>
          <p:nvPr>
            <p:ph type="body" idx="1"/>
          </p:nvPr>
        </p:nvSpPr>
        <p:spPr>
          <a:xfrm>
            <a:off x="386875" y="1215025"/>
            <a:ext cx="4273800" cy="34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csinsc </a:t>
            </a:r>
            <a:r>
              <a:rPr lang="en" sz="12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*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(Colour.</a:t>
            </a: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red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 </a:t>
            </a:r>
            <a:r>
              <a:rPr lang="en" sz="12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"In red."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(Colour.</a:t>
            </a: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blue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 </a:t>
            </a:r>
            <a:r>
              <a:rPr lang="en" sz="12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"In blue."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200">
                <a:solidFill>
                  <a:schemeClr val="dk1"/>
                </a:solidFill>
                <a:highlight>
                  <a:srgbClr val="00FFFF"/>
                </a:highlight>
                <a:latin typeface="Roboto Mono"/>
                <a:ea typeface="Roboto Mono"/>
                <a:cs typeface="Roboto Mono"/>
                <a:sym typeface="Roboto Mono"/>
              </a:rPr>
              <a:t>Highlight.</a:t>
            </a:r>
            <a:r>
              <a:rPr lang="en" sz="1200">
                <a:solidFill>
                  <a:srgbClr val="9900FF"/>
                </a:solidFill>
                <a:highlight>
                  <a:srgbClr val="00FFFF"/>
                </a:highlight>
                <a:latin typeface="Roboto Mono"/>
                <a:ea typeface="Roboto Mono"/>
                <a:cs typeface="Roboto Mono"/>
                <a:sym typeface="Roboto Mono"/>
              </a:rPr>
              <a:t>cyan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 Colour.</a:t>
            </a: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red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 </a:t>
            </a:r>
            <a:r>
              <a:rPr lang="en" sz="12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"=)"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9900FF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200">
                <a:solidFill>
                  <a:schemeClr val="dk1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(Style.</a:t>
            </a:r>
            <a:r>
              <a:rPr lang="en" sz="1200">
                <a:solidFill>
                  <a:srgbClr val="9900FF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bold</a:t>
            </a:r>
            <a:r>
              <a:rPr lang="en" sz="1200">
                <a:solidFill>
                  <a:schemeClr val="dk1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 + Colour.</a:t>
            </a:r>
            <a:r>
              <a:rPr lang="en" sz="1200">
                <a:solidFill>
                  <a:srgbClr val="9900FF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grey</a:t>
            </a:r>
            <a:r>
              <a:rPr lang="en" sz="1200">
                <a:solidFill>
                  <a:schemeClr val="dk1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 + </a:t>
            </a:r>
            <a:r>
              <a:rPr lang="en" sz="1200">
                <a:solidFill>
                  <a:srgbClr val="A31515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"xD"</a:t>
            </a:r>
            <a:r>
              <a:rPr lang="en" sz="1200">
                <a:solidFill>
                  <a:schemeClr val="dk1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chemeClr val="dk1"/>
              </a:solidFill>
              <a:highlight>
                <a:srgbClr val="FFFF0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(Colour.</a:t>
            </a: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reset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 </a:t>
            </a:r>
            <a:r>
              <a:rPr lang="en" sz="12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"Back to normal!"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(Colour.</a:t>
            </a: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green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 "*" + Colour.</a:t>
            </a: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red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 "*")</a:t>
            </a:r>
            <a:endParaRPr sz="13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10" name="Google Shape;610;p6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example</a:t>
            </a:r>
            <a:endParaRPr/>
          </a:p>
        </p:txBody>
      </p:sp>
      <p:sp>
        <p:nvSpPr>
          <p:cNvPr id="611" name="Google Shape;611;p64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b="1">
                <a:solidFill>
                  <a:srgbClr val="032F62"/>
                </a:solidFill>
                <a:latin typeface="Roboto"/>
                <a:ea typeface="Roboto"/>
                <a:cs typeface="Roboto"/>
                <a:sym typeface="Roboto"/>
              </a:rPr>
              <a:t>37</a:t>
            </a:fld>
            <a:endParaRPr b="1">
              <a:solidFill>
                <a:srgbClr val="032F6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12" name="Google Shape;612;p64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613" name="Google Shape;613;p64"/>
          <p:cNvSpPr txBox="1"/>
          <p:nvPr/>
        </p:nvSpPr>
        <p:spPr>
          <a:xfrm>
            <a:off x="5016075" y="187350"/>
            <a:ext cx="4065300" cy="47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In red.</a:t>
            </a:r>
            <a:endParaRPr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D85C6"/>
                </a:solidFill>
                <a:latin typeface="Roboto Mono"/>
                <a:ea typeface="Roboto Mono"/>
                <a:cs typeface="Roboto Mono"/>
                <a:sym typeface="Roboto Mono"/>
              </a:rPr>
              <a:t>In blue.</a:t>
            </a:r>
            <a:endParaRPr>
              <a:solidFill>
                <a:srgbClr val="3D85C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highlight>
                  <a:srgbClr val="00FFFF"/>
                </a:highlight>
                <a:latin typeface="Roboto Mono"/>
                <a:ea typeface="Roboto Mono"/>
                <a:cs typeface="Roboto Mono"/>
                <a:sym typeface="Roboto Mono"/>
              </a:rPr>
              <a:t>=)</a:t>
            </a:r>
            <a:endParaRPr>
              <a:solidFill>
                <a:srgbClr val="FF0000"/>
              </a:solidFill>
              <a:highlight>
                <a:srgbClr val="00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666666"/>
                </a:solidFill>
                <a:highlight>
                  <a:srgbClr val="00FFFF"/>
                </a:highlight>
                <a:latin typeface="Roboto Mono"/>
                <a:ea typeface="Roboto Mono"/>
                <a:cs typeface="Roboto Mono"/>
                <a:sym typeface="Roboto Mono"/>
              </a:rPr>
              <a:t>xD</a:t>
            </a:r>
            <a:endParaRPr b="1">
              <a:solidFill>
                <a:srgbClr val="666666"/>
              </a:solidFill>
              <a:highlight>
                <a:srgbClr val="00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0000"/>
              </a:solidFill>
              <a:highlight>
                <a:srgbClr val="00FFFF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614" name="Google Shape;614;p64"/>
          <p:cNvCxnSpPr>
            <a:stCxn id="615" idx="1"/>
          </p:cNvCxnSpPr>
          <p:nvPr/>
        </p:nvCxnSpPr>
        <p:spPr>
          <a:xfrm rot="10800000">
            <a:off x="2287088" y="3016700"/>
            <a:ext cx="2334900" cy="349800"/>
          </a:xfrm>
          <a:prstGeom prst="straightConnector1">
            <a:avLst/>
          </a:prstGeom>
          <a:noFill/>
          <a:ln w="19050" cap="flat" cmpd="sng">
            <a:solidFill>
              <a:srgbClr val="E9376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16" name="Google Shape;616;p64"/>
          <p:cNvCxnSpPr/>
          <p:nvPr/>
        </p:nvCxnSpPr>
        <p:spPr>
          <a:xfrm rot="10800000" flipH="1">
            <a:off x="4035788" y="3366500"/>
            <a:ext cx="586200" cy="2100"/>
          </a:xfrm>
          <a:prstGeom prst="straightConnector1">
            <a:avLst/>
          </a:prstGeom>
          <a:noFill/>
          <a:ln w="19050" cap="flat" cmpd="sng">
            <a:solidFill>
              <a:srgbClr val="E9376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17" name="Google Shape;617;p64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618" name="Google Shape;618;p64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" sz="1000" b="1">
                  <a:solidFill>
                    <a:srgbClr val="EEEEEE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37</a:t>
              </a:fld>
              <a:endParaRPr sz="1000" b="1">
                <a:solidFill>
                  <a:srgbClr val="EEEEEE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619" name="Google Shape;619;p64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20" name="Google Shape;620;p64"/>
          <p:cNvSpPr/>
          <p:nvPr/>
        </p:nvSpPr>
        <p:spPr>
          <a:xfrm>
            <a:off x="4621988" y="2947100"/>
            <a:ext cx="3154500" cy="8388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9050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  <a:effectLst>
            <a:outerShdw dist="47625" dir="2940000" algn="bl" rotWithShape="0">
              <a:srgbClr val="000000">
                <a:alpha val="16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In this case, we didn’t change the highlight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so it will "remember" the last </a:t>
            </a:r>
            <a:r>
              <a:rPr lang="en" sz="1200">
                <a:solidFill>
                  <a:schemeClr val="dk1"/>
                </a:solidFill>
                <a:highlight>
                  <a:srgbClr val="00FFFF"/>
                </a:highlight>
                <a:latin typeface="Roboto"/>
                <a:ea typeface="Roboto"/>
                <a:cs typeface="Roboto"/>
                <a:sym typeface="Roboto"/>
              </a:rPr>
              <a:t>highlight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setting and use that.</a:t>
            </a:r>
            <a:endParaRPr sz="1200">
              <a:highlight>
                <a:srgbClr val="00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65"/>
          <p:cNvSpPr/>
          <p:nvPr/>
        </p:nvSpPr>
        <p:spPr>
          <a:xfrm>
            <a:off x="4877325" y="0"/>
            <a:ext cx="4273800" cy="51564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6" name="Google Shape;626;p65"/>
          <p:cNvSpPr/>
          <p:nvPr/>
        </p:nvSpPr>
        <p:spPr>
          <a:xfrm>
            <a:off x="0" y="0"/>
            <a:ext cx="9144000" cy="62400"/>
          </a:xfrm>
          <a:prstGeom prst="rect">
            <a:avLst/>
          </a:prstGeom>
          <a:solidFill>
            <a:srgbClr val="30DDAE"/>
          </a:solidFill>
          <a:ln w="9525" cap="flat" cmpd="sng">
            <a:solidFill>
              <a:srgbClr val="30DDA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7" name="Google Shape;627;p6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example</a:t>
            </a:r>
            <a:endParaRPr/>
          </a:p>
        </p:txBody>
      </p:sp>
      <p:sp>
        <p:nvSpPr>
          <p:cNvPr id="628" name="Google Shape;628;p65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b="1">
                <a:solidFill>
                  <a:srgbClr val="032F62"/>
                </a:solidFill>
                <a:latin typeface="Roboto"/>
                <a:ea typeface="Roboto"/>
                <a:cs typeface="Roboto"/>
                <a:sym typeface="Roboto"/>
              </a:rPr>
              <a:t>38</a:t>
            </a:fld>
            <a:endParaRPr b="1">
              <a:solidFill>
                <a:srgbClr val="032F6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29" name="Google Shape;629;p65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630" name="Google Shape;630;p65"/>
          <p:cNvSpPr txBox="1"/>
          <p:nvPr/>
        </p:nvSpPr>
        <p:spPr>
          <a:xfrm>
            <a:off x="5016075" y="187350"/>
            <a:ext cx="4065300" cy="47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In red.</a:t>
            </a:r>
            <a:endParaRPr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D85C6"/>
                </a:solidFill>
                <a:latin typeface="Roboto Mono"/>
                <a:ea typeface="Roboto Mono"/>
                <a:cs typeface="Roboto Mono"/>
                <a:sym typeface="Roboto Mono"/>
              </a:rPr>
              <a:t>In blue.</a:t>
            </a:r>
            <a:endParaRPr>
              <a:solidFill>
                <a:srgbClr val="3D85C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highlight>
                  <a:srgbClr val="00FFFF"/>
                </a:highlight>
                <a:latin typeface="Roboto Mono"/>
                <a:ea typeface="Roboto Mono"/>
                <a:cs typeface="Roboto Mono"/>
                <a:sym typeface="Roboto Mono"/>
              </a:rPr>
              <a:t>=)</a:t>
            </a:r>
            <a:endParaRPr>
              <a:solidFill>
                <a:srgbClr val="FF0000"/>
              </a:solidFill>
              <a:highlight>
                <a:srgbClr val="00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666666"/>
                </a:solidFill>
                <a:highlight>
                  <a:srgbClr val="00FFFF"/>
                </a:highlight>
                <a:latin typeface="Roboto Mono"/>
                <a:ea typeface="Roboto Mono"/>
                <a:cs typeface="Roboto Mono"/>
                <a:sym typeface="Roboto Mono"/>
              </a:rPr>
              <a:t>xD</a:t>
            </a:r>
            <a:endParaRPr b="1">
              <a:solidFill>
                <a:srgbClr val="666666"/>
              </a:solidFill>
              <a:highlight>
                <a:srgbClr val="00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0000"/>
              </a:solidFill>
              <a:highlight>
                <a:srgbClr val="00FFFF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31" name="Google Shape;631;p65"/>
          <p:cNvSpPr/>
          <p:nvPr/>
        </p:nvSpPr>
        <p:spPr>
          <a:xfrm>
            <a:off x="311700" y="1152475"/>
            <a:ext cx="4413600" cy="3643200"/>
          </a:xfrm>
          <a:prstGeom prst="roundRect">
            <a:avLst>
              <a:gd name="adj" fmla="val 6453"/>
            </a:avLst>
          </a:prstGeom>
          <a:solidFill>
            <a:srgbClr val="FAFAFA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32" name="Google Shape;632;p65"/>
          <p:cNvSpPr txBox="1">
            <a:spLocks noGrp="1"/>
          </p:cNvSpPr>
          <p:nvPr>
            <p:ph type="body" idx="1"/>
          </p:nvPr>
        </p:nvSpPr>
        <p:spPr>
          <a:xfrm>
            <a:off x="386875" y="1215025"/>
            <a:ext cx="4273800" cy="34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csinsc </a:t>
            </a:r>
            <a:r>
              <a:rPr lang="en" sz="12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*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(Colour.</a:t>
            </a: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red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 </a:t>
            </a:r>
            <a:r>
              <a:rPr lang="en" sz="12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"In red."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(Colour.</a:t>
            </a: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blue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 </a:t>
            </a:r>
            <a:r>
              <a:rPr lang="en" sz="12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"In blue."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200">
                <a:solidFill>
                  <a:schemeClr val="dk1"/>
                </a:solidFill>
                <a:highlight>
                  <a:srgbClr val="00FFFF"/>
                </a:highlight>
                <a:latin typeface="Roboto Mono"/>
                <a:ea typeface="Roboto Mono"/>
                <a:cs typeface="Roboto Mono"/>
                <a:sym typeface="Roboto Mono"/>
              </a:rPr>
              <a:t>Highlight.</a:t>
            </a:r>
            <a:r>
              <a:rPr lang="en" sz="1200">
                <a:solidFill>
                  <a:srgbClr val="9900FF"/>
                </a:solidFill>
                <a:highlight>
                  <a:srgbClr val="00FFFF"/>
                </a:highlight>
                <a:latin typeface="Roboto Mono"/>
                <a:ea typeface="Roboto Mono"/>
                <a:cs typeface="Roboto Mono"/>
                <a:sym typeface="Roboto Mono"/>
              </a:rPr>
              <a:t>cyan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 Colour.</a:t>
            </a: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red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 </a:t>
            </a:r>
            <a:r>
              <a:rPr lang="en" sz="12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"=)"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9900FF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200">
                <a:solidFill>
                  <a:schemeClr val="dk1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(Style.</a:t>
            </a:r>
            <a:r>
              <a:rPr lang="en" sz="1200">
                <a:solidFill>
                  <a:srgbClr val="9900FF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bold</a:t>
            </a:r>
            <a:r>
              <a:rPr lang="en" sz="1200">
                <a:solidFill>
                  <a:schemeClr val="dk1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 + Colour.</a:t>
            </a:r>
            <a:r>
              <a:rPr lang="en" sz="1200">
                <a:solidFill>
                  <a:srgbClr val="9900FF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grey</a:t>
            </a:r>
            <a:r>
              <a:rPr lang="en" sz="1200">
                <a:solidFill>
                  <a:schemeClr val="dk1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 + </a:t>
            </a:r>
            <a:r>
              <a:rPr lang="en" sz="1200">
                <a:solidFill>
                  <a:srgbClr val="A31515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"xD"</a:t>
            </a:r>
            <a:r>
              <a:rPr lang="en" sz="1200">
                <a:solidFill>
                  <a:schemeClr val="dk1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chemeClr val="dk1"/>
              </a:solidFill>
              <a:highlight>
                <a:srgbClr val="FFFF0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(Colour.</a:t>
            </a: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reset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 </a:t>
            </a:r>
            <a:r>
              <a:rPr lang="en" sz="12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"Back to normal!"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(Colour.</a:t>
            </a: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green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 "*" + Colour.</a:t>
            </a: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red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 "*")</a:t>
            </a:r>
            <a:endParaRPr sz="13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33" name="Google Shape;633;p65"/>
          <p:cNvSpPr/>
          <p:nvPr/>
        </p:nvSpPr>
        <p:spPr>
          <a:xfrm>
            <a:off x="4621988" y="2947100"/>
            <a:ext cx="3154500" cy="8388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9050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  <a:effectLst>
            <a:outerShdw dist="47625" dir="2940000" algn="bl" rotWithShape="0">
              <a:srgbClr val="000000">
                <a:alpha val="16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In this case, we didn’t change the highlight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so it will "remember" the last </a:t>
            </a:r>
            <a:r>
              <a:rPr lang="en" sz="1200">
                <a:solidFill>
                  <a:schemeClr val="dk1"/>
                </a:solidFill>
                <a:highlight>
                  <a:srgbClr val="00FFFF"/>
                </a:highlight>
                <a:latin typeface="Roboto"/>
                <a:ea typeface="Roboto"/>
                <a:cs typeface="Roboto"/>
                <a:sym typeface="Roboto"/>
              </a:rPr>
              <a:t>highlight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setting and use that.</a:t>
            </a:r>
            <a:endParaRPr sz="1200">
              <a:highlight>
                <a:srgbClr val="00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34" name="Google Shape;634;p65"/>
          <p:cNvCxnSpPr>
            <a:stCxn id="633" idx="1"/>
          </p:cNvCxnSpPr>
          <p:nvPr/>
        </p:nvCxnSpPr>
        <p:spPr>
          <a:xfrm rot="10800000">
            <a:off x="2287088" y="3016700"/>
            <a:ext cx="2334900" cy="349800"/>
          </a:xfrm>
          <a:prstGeom prst="straightConnector1">
            <a:avLst/>
          </a:prstGeom>
          <a:noFill/>
          <a:ln w="19050" cap="flat" cmpd="sng">
            <a:solidFill>
              <a:srgbClr val="E9376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35" name="Google Shape;635;p65"/>
          <p:cNvCxnSpPr/>
          <p:nvPr/>
        </p:nvCxnSpPr>
        <p:spPr>
          <a:xfrm rot="10800000" flipH="1">
            <a:off x="4035788" y="3366500"/>
            <a:ext cx="586200" cy="2100"/>
          </a:xfrm>
          <a:prstGeom prst="straightConnector1">
            <a:avLst/>
          </a:prstGeom>
          <a:noFill/>
          <a:ln w="19050" cap="flat" cmpd="sng">
            <a:solidFill>
              <a:srgbClr val="E9376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36" name="Google Shape;636;p65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637" name="Google Shape;637;p65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" sz="1000" b="1">
                  <a:solidFill>
                    <a:srgbClr val="EEEEEE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38</a:t>
              </a:fld>
              <a:endParaRPr sz="1000" b="1">
                <a:solidFill>
                  <a:srgbClr val="EEEEEE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638" name="Google Shape;638;p65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639" name="Google Shape;639;p65"/>
          <p:cNvCxnSpPr/>
          <p:nvPr/>
        </p:nvCxnSpPr>
        <p:spPr>
          <a:xfrm rot="10800000" flipH="1">
            <a:off x="2313675" y="1267025"/>
            <a:ext cx="2761500" cy="1491600"/>
          </a:xfrm>
          <a:prstGeom prst="straightConnector1">
            <a:avLst/>
          </a:prstGeom>
          <a:noFill/>
          <a:ln w="19050" cap="flat" cmpd="sng">
            <a:solidFill>
              <a:srgbClr val="E93761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66"/>
          <p:cNvSpPr/>
          <p:nvPr/>
        </p:nvSpPr>
        <p:spPr>
          <a:xfrm>
            <a:off x="4877325" y="0"/>
            <a:ext cx="4273800" cy="51564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5" name="Google Shape;645;p66"/>
          <p:cNvSpPr/>
          <p:nvPr/>
        </p:nvSpPr>
        <p:spPr>
          <a:xfrm>
            <a:off x="0" y="0"/>
            <a:ext cx="9144000" cy="62400"/>
          </a:xfrm>
          <a:prstGeom prst="rect">
            <a:avLst/>
          </a:prstGeom>
          <a:solidFill>
            <a:srgbClr val="30DDAE"/>
          </a:solidFill>
          <a:ln w="9525" cap="flat" cmpd="sng">
            <a:solidFill>
              <a:srgbClr val="30DDA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6" name="Google Shape;646;p6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example</a:t>
            </a:r>
            <a:endParaRPr/>
          </a:p>
        </p:txBody>
      </p:sp>
      <p:sp>
        <p:nvSpPr>
          <p:cNvPr id="647" name="Google Shape;647;p66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b="1">
                <a:solidFill>
                  <a:srgbClr val="032F62"/>
                </a:solidFill>
                <a:latin typeface="Roboto"/>
                <a:ea typeface="Roboto"/>
                <a:cs typeface="Roboto"/>
                <a:sym typeface="Roboto"/>
              </a:rPr>
              <a:t>39</a:t>
            </a:fld>
            <a:endParaRPr b="1">
              <a:solidFill>
                <a:srgbClr val="032F6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48" name="Google Shape;648;p66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649" name="Google Shape;649;p66"/>
          <p:cNvSpPr txBox="1"/>
          <p:nvPr/>
        </p:nvSpPr>
        <p:spPr>
          <a:xfrm>
            <a:off x="5016075" y="187350"/>
            <a:ext cx="4065300" cy="47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In red.</a:t>
            </a:r>
            <a:endParaRPr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D85C6"/>
                </a:solidFill>
                <a:latin typeface="Roboto Mono"/>
                <a:ea typeface="Roboto Mono"/>
                <a:cs typeface="Roboto Mono"/>
                <a:sym typeface="Roboto Mono"/>
              </a:rPr>
              <a:t>In blue.</a:t>
            </a:r>
            <a:endParaRPr>
              <a:solidFill>
                <a:srgbClr val="3D85C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highlight>
                  <a:srgbClr val="00FFFF"/>
                </a:highlight>
                <a:latin typeface="Roboto Mono"/>
                <a:ea typeface="Roboto Mono"/>
                <a:cs typeface="Roboto Mono"/>
                <a:sym typeface="Roboto Mono"/>
              </a:rPr>
              <a:t>=)</a:t>
            </a:r>
            <a:endParaRPr>
              <a:solidFill>
                <a:srgbClr val="FF0000"/>
              </a:solidFill>
              <a:highlight>
                <a:srgbClr val="00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666666"/>
                </a:solidFill>
                <a:highlight>
                  <a:srgbClr val="00FFFF"/>
                </a:highlight>
                <a:latin typeface="Roboto Mono"/>
                <a:ea typeface="Roboto Mono"/>
                <a:cs typeface="Roboto Mono"/>
                <a:sym typeface="Roboto Mono"/>
              </a:rPr>
              <a:t>xD</a:t>
            </a:r>
            <a:endParaRPr b="1">
              <a:solidFill>
                <a:srgbClr val="666666"/>
              </a:solidFill>
              <a:highlight>
                <a:srgbClr val="00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0000"/>
              </a:solidFill>
              <a:highlight>
                <a:srgbClr val="00FFFF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grpSp>
        <p:nvGrpSpPr>
          <p:cNvPr id="650" name="Google Shape;650;p66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651" name="Google Shape;651;p66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" sz="1000" b="1">
                  <a:solidFill>
                    <a:srgbClr val="EEEEEE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39</a:t>
              </a:fld>
              <a:endParaRPr sz="1000" b="1">
                <a:solidFill>
                  <a:srgbClr val="EEEEEE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652" name="Google Shape;652;p66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53" name="Google Shape;653;p66"/>
          <p:cNvSpPr/>
          <p:nvPr/>
        </p:nvSpPr>
        <p:spPr>
          <a:xfrm>
            <a:off x="311700" y="1152475"/>
            <a:ext cx="4413600" cy="3643200"/>
          </a:xfrm>
          <a:prstGeom prst="roundRect">
            <a:avLst>
              <a:gd name="adj" fmla="val 6453"/>
            </a:avLst>
          </a:prstGeom>
          <a:solidFill>
            <a:srgbClr val="FAFAFA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54" name="Google Shape;654;p66"/>
          <p:cNvSpPr txBox="1">
            <a:spLocks noGrp="1"/>
          </p:cNvSpPr>
          <p:nvPr>
            <p:ph type="body" idx="1"/>
          </p:nvPr>
        </p:nvSpPr>
        <p:spPr>
          <a:xfrm>
            <a:off x="386875" y="1215025"/>
            <a:ext cx="4273800" cy="34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csinsc </a:t>
            </a:r>
            <a:r>
              <a:rPr lang="en" sz="12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*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(Colour.</a:t>
            </a: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red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 </a:t>
            </a:r>
            <a:r>
              <a:rPr lang="en" sz="12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"In red."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(Colour.</a:t>
            </a: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blue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 </a:t>
            </a:r>
            <a:r>
              <a:rPr lang="en" sz="12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"In blue."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(Highlight.</a:t>
            </a: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cyan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 Colour.</a:t>
            </a: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red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 </a:t>
            </a:r>
            <a:r>
              <a:rPr lang="en" sz="12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"=)"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(Style.</a:t>
            </a: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bold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 Colour.</a:t>
            </a: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grey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 </a:t>
            </a:r>
            <a:r>
              <a:rPr lang="en" sz="12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"xD"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9900FF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200">
                <a:solidFill>
                  <a:schemeClr val="dk1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(Colour.</a:t>
            </a:r>
            <a:r>
              <a:rPr lang="en" sz="1200">
                <a:solidFill>
                  <a:srgbClr val="9900FF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reset</a:t>
            </a:r>
            <a:r>
              <a:rPr lang="en" sz="1200">
                <a:solidFill>
                  <a:schemeClr val="dk1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 + </a:t>
            </a:r>
            <a:r>
              <a:rPr lang="en" sz="1200">
                <a:solidFill>
                  <a:srgbClr val="A31515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"Back to normal!"</a:t>
            </a:r>
            <a:r>
              <a:rPr lang="en" sz="1200">
                <a:solidFill>
                  <a:schemeClr val="dk1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chemeClr val="dk1"/>
              </a:solidFill>
              <a:highlight>
                <a:srgbClr val="FFFF0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(Colour.</a:t>
            </a: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green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 "*" + Colour.</a:t>
            </a: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red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 "*")</a:t>
            </a:r>
            <a:endParaRPr sz="13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Previously, on CS in Schools...</a:t>
            </a:r>
            <a:endParaRPr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141" name="Google Shape;141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6282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6AA84F"/>
                </a:solidFill>
              </a:rPr>
              <a:t>True</a:t>
            </a:r>
            <a:r>
              <a:rPr lang="en" sz="2000" b="1"/>
              <a:t> or </a:t>
            </a:r>
            <a:r>
              <a:rPr lang="en" sz="2000" b="1">
                <a:solidFill>
                  <a:srgbClr val="CC0000"/>
                </a:solidFill>
              </a:rPr>
              <a:t>False</a:t>
            </a:r>
            <a:r>
              <a:rPr lang="en" sz="2000" b="1"/>
              <a:t>?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These two lines of code do </a:t>
            </a:r>
            <a:r>
              <a:rPr lang="en" b="1"/>
              <a:t>exactly</a:t>
            </a:r>
            <a:r>
              <a:rPr lang="en"/>
              <a:t> the same thing.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br>
              <a:rPr lang="en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en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"Press [ENTER] to continue."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"Press [ENTER] to continue."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600"/>
          </a:p>
        </p:txBody>
      </p:sp>
      <p:sp>
        <p:nvSpPr>
          <p:cNvPr id="142" name="Google Shape;142;p28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pic>
        <p:nvPicPr>
          <p:cNvPr id="143" name="Google Shape;14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90875" y="1211325"/>
            <a:ext cx="988525" cy="988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63925" y="1939388"/>
            <a:ext cx="988525" cy="988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90875" y="2676187"/>
            <a:ext cx="988525" cy="9885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6" name="Google Shape;146;p28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147" name="Google Shape;147;p28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" sz="1000" b="1">
                  <a:solidFill>
                    <a:srgbClr val="032F62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4</a:t>
              </a:fld>
              <a:endParaRPr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148" name="Google Shape;148;p28"/>
            <p:cNvPicPr preferRelativeResize="0"/>
            <p:nvPr/>
          </p:nvPicPr>
          <p:blipFill rotWithShape="1">
            <a:blip r:embed="rId6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67"/>
          <p:cNvSpPr/>
          <p:nvPr/>
        </p:nvSpPr>
        <p:spPr>
          <a:xfrm>
            <a:off x="4877325" y="0"/>
            <a:ext cx="4273800" cy="51564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0" name="Google Shape;660;p67"/>
          <p:cNvSpPr/>
          <p:nvPr/>
        </p:nvSpPr>
        <p:spPr>
          <a:xfrm>
            <a:off x="0" y="0"/>
            <a:ext cx="9144000" cy="62400"/>
          </a:xfrm>
          <a:prstGeom prst="rect">
            <a:avLst/>
          </a:prstGeom>
          <a:solidFill>
            <a:srgbClr val="30DDAE"/>
          </a:solidFill>
          <a:ln w="9525" cap="flat" cmpd="sng">
            <a:solidFill>
              <a:srgbClr val="30DDA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1" name="Google Shape;661;p67"/>
          <p:cNvSpPr/>
          <p:nvPr/>
        </p:nvSpPr>
        <p:spPr>
          <a:xfrm>
            <a:off x="311700" y="1152475"/>
            <a:ext cx="4413600" cy="3643200"/>
          </a:xfrm>
          <a:prstGeom prst="roundRect">
            <a:avLst>
              <a:gd name="adj" fmla="val 6453"/>
            </a:avLst>
          </a:prstGeom>
          <a:solidFill>
            <a:srgbClr val="FAFAFA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62" name="Google Shape;662;p67"/>
          <p:cNvSpPr txBox="1">
            <a:spLocks noGrp="1"/>
          </p:cNvSpPr>
          <p:nvPr>
            <p:ph type="body" idx="1"/>
          </p:nvPr>
        </p:nvSpPr>
        <p:spPr>
          <a:xfrm>
            <a:off x="386875" y="1215025"/>
            <a:ext cx="4273800" cy="34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csinsc </a:t>
            </a:r>
            <a:r>
              <a:rPr lang="en" sz="12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*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(Colour.</a:t>
            </a: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red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 </a:t>
            </a:r>
            <a:r>
              <a:rPr lang="en" sz="12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"In red."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(Colour.</a:t>
            </a: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blue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 </a:t>
            </a:r>
            <a:r>
              <a:rPr lang="en" sz="12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"In blue."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(Highlight.</a:t>
            </a: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cyan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 Colour.</a:t>
            </a: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red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 </a:t>
            </a:r>
            <a:r>
              <a:rPr lang="en" sz="12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"=)"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(Style.</a:t>
            </a: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bold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 Colour.</a:t>
            </a: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grey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 </a:t>
            </a:r>
            <a:r>
              <a:rPr lang="en" sz="12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"xD"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9900FF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200">
                <a:solidFill>
                  <a:schemeClr val="dk1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200">
                <a:solidFill>
                  <a:schemeClr val="dk1"/>
                </a:solidFill>
                <a:highlight>
                  <a:srgbClr val="00FF00"/>
                </a:highlight>
                <a:latin typeface="Roboto Mono"/>
                <a:ea typeface="Roboto Mono"/>
                <a:cs typeface="Roboto Mono"/>
                <a:sym typeface="Roboto Mono"/>
              </a:rPr>
              <a:t>Colour.</a:t>
            </a:r>
            <a:r>
              <a:rPr lang="en" sz="1200">
                <a:solidFill>
                  <a:srgbClr val="9900FF"/>
                </a:solidFill>
                <a:highlight>
                  <a:srgbClr val="00FF00"/>
                </a:highlight>
                <a:latin typeface="Roboto Mono"/>
                <a:ea typeface="Roboto Mono"/>
                <a:cs typeface="Roboto Mono"/>
                <a:sym typeface="Roboto Mono"/>
              </a:rPr>
              <a:t>reset</a:t>
            </a:r>
            <a:r>
              <a:rPr lang="en" sz="1200">
                <a:solidFill>
                  <a:schemeClr val="dk1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 + </a:t>
            </a:r>
            <a:r>
              <a:rPr lang="en" sz="1200">
                <a:solidFill>
                  <a:srgbClr val="A31515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"Back to normal!"</a:t>
            </a:r>
            <a:r>
              <a:rPr lang="en" sz="1200">
                <a:solidFill>
                  <a:schemeClr val="dk1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chemeClr val="dk1"/>
              </a:solidFill>
              <a:highlight>
                <a:srgbClr val="FFFF0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(Colour.</a:t>
            </a: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green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 "*" + Colour.</a:t>
            </a: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red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 "*")</a:t>
            </a:r>
            <a:endParaRPr sz="13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63" name="Google Shape;663;p6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example</a:t>
            </a:r>
            <a:endParaRPr/>
          </a:p>
        </p:txBody>
      </p:sp>
      <p:sp>
        <p:nvSpPr>
          <p:cNvPr id="664" name="Google Shape;664;p67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b="1">
                <a:solidFill>
                  <a:srgbClr val="032F62"/>
                </a:solidFill>
                <a:latin typeface="Roboto"/>
                <a:ea typeface="Roboto"/>
                <a:cs typeface="Roboto"/>
                <a:sym typeface="Roboto"/>
              </a:rPr>
              <a:t>40</a:t>
            </a:fld>
            <a:endParaRPr b="1">
              <a:solidFill>
                <a:srgbClr val="032F6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65" name="Google Shape;665;p67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666" name="Google Shape;666;p67"/>
          <p:cNvSpPr txBox="1"/>
          <p:nvPr/>
        </p:nvSpPr>
        <p:spPr>
          <a:xfrm>
            <a:off x="5016075" y="187350"/>
            <a:ext cx="4065300" cy="47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In red.</a:t>
            </a:r>
            <a:endParaRPr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D85C6"/>
                </a:solidFill>
                <a:latin typeface="Roboto Mono"/>
                <a:ea typeface="Roboto Mono"/>
                <a:cs typeface="Roboto Mono"/>
                <a:sym typeface="Roboto Mono"/>
              </a:rPr>
              <a:t>In blue.</a:t>
            </a:r>
            <a:endParaRPr>
              <a:solidFill>
                <a:srgbClr val="3D85C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highlight>
                  <a:srgbClr val="00FFFF"/>
                </a:highlight>
                <a:latin typeface="Roboto Mono"/>
                <a:ea typeface="Roboto Mono"/>
                <a:cs typeface="Roboto Mono"/>
                <a:sym typeface="Roboto Mono"/>
              </a:rPr>
              <a:t>=)</a:t>
            </a:r>
            <a:endParaRPr>
              <a:solidFill>
                <a:srgbClr val="FF0000"/>
              </a:solidFill>
              <a:highlight>
                <a:srgbClr val="00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666666"/>
                </a:solidFill>
                <a:highlight>
                  <a:srgbClr val="00FFFF"/>
                </a:highlight>
                <a:latin typeface="Roboto Mono"/>
                <a:ea typeface="Roboto Mono"/>
                <a:cs typeface="Roboto Mono"/>
                <a:sym typeface="Roboto Mono"/>
              </a:rPr>
              <a:t>xD</a:t>
            </a:r>
            <a:endParaRPr b="1">
              <a:solidFill>
                <a:srgbClr val="666666"/>
              </a:solidFill>
              <a:highlight>
                <a:srgbClr val="00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0000"/>
              </a:solidFill>
              <a:highlight>
                <a:srgbClr val="00FFFF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67" name="Google Shape;667;p67"/>
          <p:cNvSpPr/>
          <p:nvPr/>
        </p:nvSpPr>
        <p:spPr>
          <a:xfrm>
            <a:off x="4571988" y="3827325"/>
            <a:ext cx="3154500" cy="8388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9050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  <a:effectLst>
            <a:outerShdw dist="47625" dir="2940000" algn="bl" rotWithShape="0">
              <a:srgbClr val="000000">
                <a:alpha val="16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Colour.</a:t>
            </a: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reset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 will reset all the colours, highlights and styles to their default values.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68" name="Google Shape;668;p67"/>
          <p:cNvCxnSpPr/>
          <p:nvPr/>
        </p:nvCxnSpPr>
        <p:spPr>
          <a:xfrm rot="10800000">
            <a:off x="2189088" y="3977625"/>
            <a:ext cx="2382900" cy="269100"/>
          </a:xfrm>
          <a:prstGeom prst="straightConnector1">
            <a:avLst/>
          </a:prstGeom>
          <a:noFill/>
          <a:ln w="19050" cap="flat" cmpd="sng">
            <a:solidFill>
              <a:srgbClr val="E93761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669" name="Google Shape;669;p67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670" name="Google Shape;670;p67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" sz="1000" b="1">
                  <a:solidFill>
                    <a:srgbClr val="EEEEEE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40</a:t>
              </a:fld>
              <a:endParaRPr sz="1000" b="1">
                <a:solidFill>
                  <a:srgbClr val="EEEEEE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671" name="Google Shape;671;p67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p68"/>
          <p:cNvSpPr/>
          <p:nvPr/>
        </p:nvSpPr>
        <p:spPr>
          <a:xfrm>
            <a:off x="4877325" y="0"/>
            <a:ext cx="4273800" cy="51564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7" name="Google Shape;677;p68"/>
          <p:cNvSpPr/>
          <p:nvPr/>
        </p:nvSpPr>
        <p:spPr>
          <a:xfrm>
            <a:off x="0" y="0"/>
            <a:ext cx="9144000" cy="62400"/>
          </a:xfrm>
          <a:prstGeom prst="rect">
            <a:avLst/>
          </a:prstGeom>
          <a:solidFill>
            <a:srgbClr val="30DDAE"/>
          </a:solidFill>
          <a:ln w="9525" cap="flat" cmpd="sng">
            <a:solidFill>
              <a:srgbClr val="30DDA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8" name="Google Shape;678;p6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example</a:t>
            </a:r>
            <a:endParaRPr/>
          </a:p>
        </p:txBody>
      </p:sp>
      <p:sp>
        <p:nvSpPr>
          <p:cNvPr id="679" name="Google Shape;679;p68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b="1">
                <a:solidFill>
                  <a:srgbClr val="032F62"/>
                </a:solidFill>
                <a:latin typeface="Roboto"/>
                <a:ea typeface="Roboto"/>
                <a:cs typeface="Roboto"/>
                <a:sym typeface="Roboto"/>
              </a:rPr>
              <a:t>41</a:t>
            </a:fld>
            <a:endParaRPr b="1">
              <a:solidFill>
                <a:srgbClr val="032F6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80" name="Google Shape;680;p68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681" name="Google Shape;681;p68"/>
          <p:cNvSpPr txBox="1"/>
          <p:nvPr/>
        </p:nvSpPr>
        <p:spPr>
          <a:xfrm>
            <a:off x="5016075" y="187350"/>
            <a:ext cx="4065300" cy="47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In red.</a:t>
            </a:r>
            <a:endParaRPr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D85C6"/>
                </a:solidFill>
                <a:latin typeface="Roboto Mono"/>
                <a:ea typeface="Roboto Mono"/>
                <a:cs typeface="Roboto Mono"/>
                <a:sym typeface="Roboto Mono"/>
              </a:rPr>
              <a:t>In blue.</a:t>
            </a:r>
            <a:endParaRPr>
              <a:solidFill>
                <a:srgbClr val="3D85C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highlight>
                  <a:srgbClr val="00FFFF"/>
                </a:highlight>
                <a:latin typeface="Roboto Mono"/>
                <a:ea typeface="Roboto Mono"/>
                <a:cs typeface="Roboto Mono"/>
                <a:sym typeface="Roboto Mono"/>
              </a:rPr>
              <a:t>=)</a:t>
            </a:r>
            <a:endParaRPr>
              <a:solidFill>
                <a:srgbClr val="FF0000"/>
              </a:solidFill>
              <a:highlight>
                <a:srgbClr val="00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666666"/>
                </a:solidFill>
                <a:highlight>
                  <a:srgbClr val="00FFFF"/>
                </a:highlight>
                <a:latin typeface="Roboto Mono"/>
                <a:ea typeface="Roboto Mono"/>
                <a:cs typeface="Roboto Mono"/>
                <a:sym typeface="Roboto Mono"/>
              </a:rPr>
              <a:t>xD</a:t>
            </a:r>
            <a:endParaRPr b="1">
              <a:solidFill>
                <a:srgbClr val="666666"/>
              </a:solidFill>
              <a:highlight>
                <a:srgbClr val="00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Back to normal!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0000"/>
              </a:solidFill>
              <a:highlight>
                <a:srgbClr val="00FFFF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grpSp>
        <p:nvGrpSpPr>
          <p:cNvPr id="682" name="Google Shape;682;p68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683" name="Google Shape;683;p68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" sz="1000" b="1">
                  <a:solidFill>
                    <a:srgbClr val="EEEEEE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41</a:t>
              </a:fld>
              <a:endParaRPr sz="1000" b="1">
                <a:solidFill>
                  <a:srgbClr val="EEEEEE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684" name="Google Shape;684;p68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85" name="Google Shape;685;p68"/>
          <p:cNvSpPr/>
          <p:nvPr/>
        </p:nvSpPr>
        <p:spPr>
          <a:xfrm>
            <a:off x="311700" y="1152475"/>
            <a:ext cx="4413600" cy="3643200"/>
          </a:xfrm>
          <a:prstGeom prst="roundRect">
            <a:avLst>
              <a:gd name="adj" fmla="val 6453"/>
            </a:avLst>
          </a:prstGeom>
          <a:solidFill>
            <a:srgbClr val="FAFAFA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86" name="Google Shape;686;p68"/>
          <p:cNvSpPr txBox="1">
            <a:spLocks noGrp="1"/>
          </p:cNvSpPr>
          <p:nvPr>
            <p:ph type="body" idx="1"/>
          </p:nvPr>
        </p:nvSpPr>
        <p:spPr>
          <a:xfrm>
            <a:off x="386875" y="1215025"/>
            <a:ext cx="4273800" cy="34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csinsc </a:t>
            </a:r>
            <a:r>
              <a:rPr lang="en" sz="12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*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(Colour.</a:t>
            </a: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red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 </a:t>
            </a:r>
            <a:r>
              <a:rPr lang="en" sz="12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"In red."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(Colour.</a:t>
            </a: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blue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 </a:t>
            </a:r>
            <a:r>
              <a:rPr lang="en" sz="12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"In blue."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(Highlight.</a:t>
            </a: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cyan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 Colour.</a:t>
            </a: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red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 </a:t>
            </a:r>
            <a:r>
              <a:rPr lang="en" sz="12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"=)"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(Style.</a:t>
            </a: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bold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 Colour.</a:t>
            </a: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grey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 </a:t>
            </a:r>
            <a:r>
              <a:rPr lang="en" sz="12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"xD"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9900FF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200">
                <a:solidFill>
                  <a:schemeClr val="dk1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(Colour.</a:t>
            </a:r>
            <a:r>
              <a:rPr lang="en" sz="1200">
                <a:solidFill>
                  <a:srgbClr val="9900FF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reset</a:t>
            </a:r>
            <a:r>
              <a:rPr lang="en" sz="1200">
                <a:solidFill>
                  <a:schemeClr val="dk1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 + </a:t>
            </a:r>
            <a:r>
              <a:rPr lang="en" sz="1200">
                <a:solidFill>
                  <a:srgbClr val="A31515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"Back to normal!"</a:t>
            </a:r>
            <a:r>
              <a:rPr lang="en" sz="1200">
                <a:solidFill>
                  <a:schemeClr val="dk1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chemeClr val="dk1"/>
              </a:solidFill>
              <a:highlight>
                <a:srgbClr val="FFFF0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(Colour.</a:t>
            </a: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green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 "*" + Colour.</a:t>
            </a: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red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 "*")</a:t>
            </a:r>
            <a:endParaRPr sz="13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p69"/>
          <p:cNvSpPr/>
          <p:nvPr/>
        </p:nvSpPr>
        <p:spPr>
          <a:xfrm>
            <a:off x="4877325" y="0"/>
            <a:ext cx="4273800" cy="51564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69"/>
          <p:cNvSpPr/>
          <p:nvPr/>
        </p:nvSpPr>
        <p:spPr>
          <a:xfrm>
            <a:off x="0" y="0"/>
            <a:ext cx="9144000" cy="62400"/>
          </a:xfrm>
          <a:prstGeom prst="rect">
            <a:avLst/>
          </a:prstGeom>
          <a:solidFill>
            <a:srgbClr val="30DDAE"/>
          </a:solidFill>
          <a:ln w="9525" cap="flat" cmpd="sng">
            <a:solidFill>
              <a:srgbClr val="30DDA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3" name="Google Shape;693;p6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example</a:t>
            </a:r>
            <a:endParaRPr/>
          </a:p>
        </p:txBody>
      </p:sp>
      <p:sp>
        <p:nvSpPr>
          <p:cNvPr id="694" name="Google Shape;694;p69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b="1">
                <a:solidFill>
                  <a:srgbClr val="032F62"/>
                </a:solidFill>
                <a:latin typeface="Roboto"/>
                <a:ea typeface="Roboto"/>
                <a:cs typeface="Roboto"/>
                <a:sym typeface="Roboto"/>
              </a:rPr>
              <a:t>42</a:t>
            </a:fld>
            <a:endParaRPr b="1">
              <a:solidFill>
                <a:srgbClr val="032F6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95" name="Google Shape;695;p69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696" name="Google Shape;696;p69"/>
          <p:cNvSpPr txBox="1"/>
          <p:nvPr/>
        </p:nvSpPr>
        <p:spPr>
          <a:xfrm>
            <a:off x="5016075" y="187350"/>
            <a:ext cx="4065300" cy="47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In red.</a:t>
            </a:r>
            <a:endParaRPr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D85C6"/>
                </a:solidFill>
                <a:latin typeface="Roboto Mono"/>
                <a:ea typeface="Roboto Mono"/>
                <a:cs typeface="Roboto Mono"/>
                <a:sym typeface="Roboto Mono"/>
              </a:rPr>
              <a:t>In blue.</a:t>
            </a:r>
            <a:endParaRPr>
              <a:solidFill>
                <a:srgbClr val="3D85C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highlight>
                  <a:srgbClr val="00FFFF"/>
                </a:highlight>
                <a:latin typeface="Roboto Mono"/>
                <a:ea typeface="Roboto Mono"/>
                <a:cs typeface="Roboto Mono"/>
                <a:sym typeface="Roboto Mono"/>
              </a:rPr>
              <a:t>=)</a:t>
            </a:r>
            <a:endParaRPr>
              <a:solidFill>
                <a:srgbClr val="FF0000"/>
              </a:solidFill>
              <a:highlight>
                <a:srgbClr val="00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666666"/>
                </a:solidFill>
                <a:highlight>
                  <a:srgbClr val="00FFFF"/>
                </a:highlight>
                <a:latin typeface="Roboto Mono"/>
                <a:ea typeface="Roboto Mono"/>
                <a:cs typeface="Roboto Mono"/>
                <a:sym typeface="Roboto Mono"/>
              </a:rPr>
              <a:t>xD</a:t>
            </a:r>
            <a:endParaRPr b="1">
              <a:solidFill>
                <a:srgbClr val="666666"/>
              </a:solidFill>
              <a:highlight>
                <a:srgbClr val="00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Back to normal!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0000"/>
              </a:solidFill>
              <a:highlight>
                <a:srgbClr val="00FFFF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grpSp>
        <p:nvGrpSpPr>
          <p:cNvPr id="697" name="Google Shape;697;p69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698" name="Google Shape;698;p69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" sz="1000" b="1">
                  <a:solidFill>
                    <a:srgbClr val="EEEEEE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42</a:t>
              </a:fld>
              <a:endParaRPr sz="1000" b="1">
                <a:solidFill>
                  <a:srgbClr val="EEEEEE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699" name="Google Shape;699;p69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00" name="Google Shape;700;p69"/>
          <p:cNvSpPr/>
          <p:nvPr/>
        </p:nvSpPr>
        <p:spPr>
          <a:xfrm>
            <a:off x="311700" y="1152475"/>
            <a:ext cx="4413600" cy="3643200"/>
          </a:xfrm>
          <a:prstGeom prst="roundRect">
            <a:avLst>
              <a:gd name="adj" fmla="val 6453"/>
            </a:avLst>
          </a:prstGeom>
          <a:solidFill>
            <a:srgbClr val="FAFAFA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01" name="Google Shape;701;p69"/>
          <p:cNvSpPr txBox="1">
            <a:spLocks noGrp="1"/>
          </p:cNvSpPr>
          <p:nvPr>
            <p:ph type="body" idx="1"/>
          </p:nvPr>
        </p:nvSpPr>
        <p:spPr>
          <a:xfrm>
            <a:off x="386875" y="1215025"/>
            <a:ext cx="4273800" cy="34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csinsc </a:t>
            </a:r>
            <a:r>
              <a:rPr lang="en" sz="12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*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(Colour.</a:t>
            </a: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red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 </a:t>
            </a:r>
            <a:r>
              <a:rPr lang="en" sz="12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"In red."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(Colour.</a:t>
            </a: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blue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 </a:t>
            </a:r>
            <a:r>
              <a:rPr lang="en" sz="12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"In blue."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(Highlight.</a:t>
            </a: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cyan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 Colour.</a:t>
            </a: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red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 </a:t>
            </a:r>
            <a:r>
              <a:rPr lang="en" sz="12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"=)"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(Style.</a:t>
            </a: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bold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 Colour.</a:t>
            </a: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grey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 </a:t>
            </a:r>
            <a:r>
              <a:rPr lang="en" sz="12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"xD"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(Colour.</a:t>
            </a: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reset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 </a:t>
            </a:r>
            <a:r>
              <a:rPr lang="en" sz="12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"Back to normal!"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9900FF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200">
                <a:solidFill>
                  <a:schemeClr val="dk1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(Colour.</a:t>
            </a:r>
            <a:r>
              <a:rPr lang="en" sz="1200">
                <a:solidFill>
                  <a:srgbClr val="9900FF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green</a:t>
            </a:r>
            <a:r>
              <a:rPr lang="en" sz="1200">
                <a:solidFill>
                  <a:schemeClr val="dk1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 + "*" + Colour.</a:t>
            </a:r>
            <a:r>
              <a:rPr lang="en" sz="1200">
                <a:solidFill>
                  <a:srgbClr val="9900FF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red</a:t>
            </a:r>
            <a:r>
              <a:rPr lang="en" sz="1200">
                <a:solidFill>
                  <a:schemeClr val="dk1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 + "*")</a:t>
            </a:r>
            <a:endParaRPr sz="1300">
              <a:highlight>
                <a:srgbClr val="FFFF00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70"/>
          <p:cNvSpPr/>
          <p:nvPr/>
        </p:nvSpPr>
        <p:spPr>
          <a:xfrm>
            <a:off x="4877325" y="0"/>
            <a:ext cx="4273800" cy="51564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7" name="Google Shape;707;p70"/>
          <p:cNvSpPr/>
          <p:nvPr/>
        </p:nvSpPr>
        <p:spPr>
          <a:xfrm>
            <a:off x="0" y="0"/>
            <a:ext cx="9144000" cy="62400"/>
          </a:xfrm>
          <a:prstGeom prst="rect">
            <a:avLst/>
          </a:prstGeom>
          <a:solidFill>
            <a:srgbClr val="30DDAE"/>
          </a:solidFill>
          <a:ln w="9525" cap="flat" cmpd="sng">
            <a:solidFill>
              <a:srgbClr val="30DDA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8" name="Google Shape;708;p7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example</a:t>
            </a:r>
            <a:endParaRPr/>
          </a:p>
        </p:txBody>
      </p:sp>
      <p:sp>
        <p:nvSpPr>
          <p:cNvPr id="709" name="Google Shape;709;p70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b="1">
                <a:solidFill>
                  <a:srgbClr val="032F62"/>
                </a:solidFill>
                <a:latin typeface="Roboto"/>
                <a:ea typeface="Roboto"/>
                <a:cs typeface="Roboto"/>
                <a:sym typeface="Roboto"/>
              </a:rPr>
              <a:t>43</a:t>
            </a:fld>
            <a:endParaRPr b="1">
              <a:solidFill>
                <a:srgbClr val="032F6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10" name="Google Shape;710;p70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711" name="Google Shape;711;p70"/>
          <p:cNvSpPr txBox="1"/>
          <p:nvPr/>
        </p:nvSpPr>
        <p:spPr>
          <a:xfrm>
            <a:off x="5016075" y="187350"/>
            <a:ext cx="4065300" cy="47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In red.</a:t>
            </a:r>
            <a:endParaRPr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D85C6"/>
                </a:solidFill>
                <a:latin typeface="Roboto Mono"/>
                <a:ea typeface="Roboto Mono"/>
                <a:cs typeface="Roboto Mono"/>
                <a:sym typeface="Roboto Mono"/>
              </a:rPr>
              <a:t>In blue.</a:t>
            </a:r>
            <a:endParaRPr>
              <a:solidFill>
                <a:srgbClr val="3D85C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highlight>
                  <a:srgbClr val="00FFFF"/>
                </a:highlight>
                <a:latin typeface="Roboto Mono"/>
                <a:ea typeface="Roboto Mono"/>
                <a:cs typeface="Roboto Mono"/>
                <a:sym typeface="Roboto Mono"/>
              </a:rPr>
              <a:t>=)</a:t>
            </a:r>
            <a:endParaRPr>
              <a:solidFill>
                <a:srgbClr val="FF0000"/>
              </a:solidFill>
              <a:highlight>
                <a:srgbClr val="00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666666"/>
                </a:solidFill>
                <a:highlight>
                  <a:srgbClr val="00FFFF"/>
                </a:highlight>
                <a:latin typeface="Roboto Mono"/>
                <a:ea typeface="Roboto Mono"/>
                <a:cs typeface="Roboto Mono"/>
                <a:sym typeface="Roboto Mono"/>
              </a:rPr>
              <a:t>xD</a:t>
            </a:r>
            <a:endParaRPr b="1">
              <a:solidFill>
                <a:srgbClr val="666666"/>
              </a:solidFill>
              <a:highlight>
                <a:srgbClr val="00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Back to normal!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00"/>
                </a:solidFill>
                <a:latin typeface="Roboto Mono"/>
                <a:ea typeface="Roboto Mono"/>
                <a:cs typeface="Roboto Mono"/>
                <a:sym typeface="Roboto Mono"/>
              </a:rPr>
              <a:t>*</a:t>
            </a:r>
            <a:r>
              <a:rPr lang="en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*</a:t>
            </a:r>
            <a:endParaRPr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0000"/>
              </a:solidFill>
              <a:highlight>
                <a:srgbClr val="00FFFF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grpSp>
        <p:nvGrpSpPr>
          <p:cNvPr id="712" name="Google Shape;712;p70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713" name="Google Shape;713;p70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" sz="1000" b="1">
                  <a:solidFill>
                    <a:srgbClr val="EEEEEE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43</a:t>
              </a:fld>
              <a:endParaRPr sz="1000" b="1">
                <a:solidFill>
                  <a:srgbClr val="EEEEEE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714" name="Google Shape;714;p70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15" name="Google Shape;715;p70"/>
          <p:cNvSpPr/>
          <p:nvPr/>
        </p:nvSpPr>
        <p:spPr>
          <a:xfrm>
            <a:off x="311700" y="1152475"/>
            <a:ext cx="4413600" cy="3643200"/>
          </a:xfrm>
          <a:prstGeom prst="roundRect">
            <a:avLst>
              <a:gd name="adj" fmla="val 6453"/>
            </a:avLst>
          </a:prstGeom>
          <a:solidFill>
            <a:srgbClr val="FAFAFA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16" name="Google Shape;716;p70"/>
          <p:cNvSpPr txBox="1">
            <a:spLocks noGrp="1"/>
          </p:cNvSpPr>
          <p:nvPr>
            <p:ph type="body" idx="1"/>
          </p:nvPr>
        </p:nvSpPr>
        <p:spPr>
          <a:xfrm>
            <a:off x="386875" y="1215025"/>
            <a:ext cx="4273800" cy="34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csinsc </a:t>
            </a:r>
            <a:r>
              <a:rPr lang="en" sz="12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*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(Colour.</a:t>
            </a: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red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 </a:t>
            </a:r>
            <a:r>
              <a:rPr lang="en" sz="12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"In red."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(Colour.</a:t>
            </a: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blue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 </a:t>
            </a:r>
            <a:r>
              <a:rPr lang="en" sz="12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"In blue."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(Highlight.</a:t>
            </a: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cyan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 Colour.</a:t>
            </a: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red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 </a:t>
            </a:r>
            <a:r>
              <a:rPr lang="en" sz="12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"=)"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(Style.</a:t>
            </a: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bold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 Colour.</a:t>
            </a: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grey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 </a:t>
            </a:r>
            <a:r>
              <a:rPr lang="en" sz="12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"xD"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(Colour.</a:t>
            </a: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reset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 </a:t>
            </a:r>
            <a:r>
              <a:rPr lang="en" sz="12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"Back to normal!"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9900FF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200">
                <a:solidFill>
                  <a:schemeClr val="dk1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(Colour.</a:t>
            </a:r>
            <a:r>
              <a:rPr lang="en" sz="1200">
                <a:solidFill>
                  <a:srgbClr val="9900FF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green</a:t>
            </a:r>
            <a:r>
              <a:rPr lang="en" sz="1200">
                <a:solidFill>
                  <a:schemeClr val="dk1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 + "*" + Colour.</a:t>
            </a:r>
            <a:r>
              <a:rPr lang="en" sz="1200">
                <a:solidFill>
                  <a:srgbClr val="9900FF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red</a:t>
            </a:r>
            <a:r>
              <a:rPr lang="en" sz="1200">
                <a:solidFill>
                  <a:schemeClr val="dk1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 + "*")</a:t>
            </a:r>
            <a:endParaRPr sz="1300">
              <a:highlight>
                <a:srgbClr val="FFFF00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p71"/>
          <p:cNvSpPr/>
          <p:nvPr/>
        </p:nvSpPr>
        <p:spPr>
          <a:xfrm>
            <a:off x="4877325" y="0"/>
            <a:ext cx="4273800" cy="51564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2" name="Google Shape;722;p71"/>
          <p:cNvSpPr/>
          <p:nvPr/>
        </p:nvSpPr>
        <p:spPr>
          <a:xfrm>
            <a:off x="0" y="0"/>
            <a:ext cx="9144000" cy="62400"/>
          </a:xfrm>
          <a:prstGeom prst="rect">
            <a:avLst/>
          </a:prstGeom>
          <a:solidFill>
            <a:srgbClr val="30DDAE"/>
          </a:solidFill>
          <a:ln w="9525" cap="flat" cmpd="sng">
            <a:solidFill>
              <a:srgbClr val="30DDA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3" name="Google Shape;723;p71"/>
          <p:cNvSpPr/>
          <p:nvPr/>
        </p:nvSpPr>
        <p:spPr>
          <a:xfrm>
            <a:off x="311700" y="1152475"/>
            <a:ext cx="4413600" cy="3643200"/>
          </a:xfrm>
          <a:prstGeom prst="roundRect">
            <a:avLst>
              <a:gd name="adj" fmla="val 6453"/>
            </a:avLst>
          </a:prstGeom>
          <a:solidFill>
            <a:srgbClr val="FAFAFA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24" name="Google Shape;724;p71"/>
          <p:cNvSpPr txBox="1">
            <a:spLocks noGrp="1"/>
          </p:cNvSpPr>
          <p:nvPr>
            <p:ph type="body" idx="1"/>
          </p:nvPr>
        </p:nvSpPr>
        <p:spPr>
          <a:xfrm>
            <a:off x="386875" y="1215025"/>
            <a:ext cx="4273800" cy="34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csinsc </a:t>
            </a:r>
            <a:r>
              <a:rPr lang="en" sz="12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*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(Colour.</a:t>
            </a: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red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 </a:t>
            </a:r>
            <a:r>
              <a:rPr lang="en" sz="12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"In red."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(Colour.</a:t>
            </a: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blue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 </a:t>
            </a:r>
            <a:r>
              <a:rPr lang="en" sz="12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"In blue."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(Highlight.</a:t>
            </a: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cyan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 Colour.</a:t>
            </a: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red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 </a:t>
            </a:r>
            <a:r>
              <a:rPr lang="en" sz="12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"=)"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(Style.</a:t>
            </a: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bold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 Colour.</a:t>
            </a: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grey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 </a:t>
            </a:r>
            <a:r>
              <a:rPr lang="en" sz="12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"xD"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(Colour.</a:t>
            </a: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reset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 </a:t>
            </a:r>
            <a:r>
              <a:rPr lang="en" sz="12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"Back to normal!"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9900FF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200">
                <a:solidFill>
                  <a:schemeClr val="dk1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(Colour.</a:t>
            </a:r>
            <a:r>
              <a:rPr lang="en" sz="1200">
                <a:solidFill>
                  <a:srgbClr val="9900FF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green</a:t>
            </a:r>
            <a:r>
              <a:rPr lang="en" sz="1200">
                <a:solidFill>
                  <a:schemeClr val="dk1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 + "*" + Colour.</a:t>
            </a:r>
            <a:r>
              <a:rPr lang="en" sz="1200">
                <a:solidFill>
                  <a:srgbClr val="9900FF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red</a:t>
            </a:r>
            <a:r>
              <a:rPr lang="en" sz="1200">
                <a:solidFill>
                  <a:schemeClr val="dk1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 + "*")</a:t>
            </a:r>
            <a:endParaRPr sz="1300">
              <a:highlight>
                <a:srgbClr val="FFFF00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25" name="Google Shape;725;p7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example</a:t>
            </a:r>
            <a:endParaRPr/>
          </a:p>
        </p:txBody>
      </p:sp>
      <p:sp>
        <p:nvSpPr>
          <p:cNvPr id="726" name="Google Shape;726;p71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b="1">
                <a:solidFill>
                  <a:srgbClr val="032F62"/>
                </a:solidFill>
                <a:latin typeface="Roboto"/>
                <a:ea typeface="Roboto"/>
                <a:cs typeface="Roboto"/>
                <a:sym typeface="Roboto"/>
              </a:rPr>
              <a:t>44</a:t>
            </a:fld>
            <a:endParaRPr b="1">
              <a:solidFill>
                <a:srgbClr val="032F6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27" name="Google Shape;727;p71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728" name="Google Shape;728;p71"/>
          <p:cNvSpPr txBox="1"/>
          <p:nvPr/>
        </p:nvSpPr>
        <p:spPr>
          <a:xfrm>
            <a:off x="5016075" y="187350"/>
            <a:ext cx="4065300" cy="47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In red.</a:t>
            </a:r>
            <a:endParaRPr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D85C6"/>
                </a:solidFill>
                <a:latin typeface="Roboto Mono"/>
                <a:ea typeface="Roboto Mono"/>
                <a:cs typeface="Roboto Mono"/>
                <a:sym typeface="Roboto Mono"/>
              </a:rPr>
              <a:t>In blue.</a:t>
            </a:r>
            <a:endParaRPr>
              <a:solidFill>
                <a:srgbClr val="3D85C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highlight>
                  <a:srgbClr val="00FFFF"/>
                </a:highlight>
                <a:latin typeface="Roboto Mono"/>
                <a:ea typeface="Roboto Mono"/>
                <a:cs typeface="Roboto Mono"/>
                <a:sym typeface="Roboto Mono"/>
              </a:rPr>
              <a:t>=)</a:t>
            </a:r>
            <a:endParaRPr>
              <a:solidFill>
                <a:srgbClr val="FF0000"/>
              </a:solidFill>
              <a:highlight>
                <a:srgbClr val="00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666666"/>
                </a:solidFill>
                <a:highlight>
                  <a:srgbClr val="00FFFF"/>
                </a:highlight>
                <a:latin typeface="Roboto Mono"/>
                <a:ea typeface="Roboto Mono"/>
                <a:cs typeface="Roboto Mono"/>
                <a:sym typeface="Roboto Mono"/>
              </a:rPr>
              <a:t>xD</a:t>
            </a:r>
            <a:endParaRPr b="1">
              <a:solidFill>
                <a:srgbClr val="666666"/>
              </a:solidFill>
              <a:highlight>
                <a:srgbClr val="00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Back to normal!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00"/>
                </a:solidFill>
                <a:latin typeface="Roboto Mono"/>
                <a:ea typeface="Roboto Mono"/>
                <a:cs typeface="Roboto Mono"/>
                <a:sym typeface="Roboto Mono"/>
              </a:rPr>
              <a:t>*</a:t>
            </a:r>
            <a:r>
              <a:rPr lang="en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*</a:t>
            </a:r>
            <a:endParaRPr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0000"/>
              </a:solidFill>
              <a:highlight>
                <a:srgbClr val="00FFFF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29" name="Google Shape;729;p71"/>
          <p:cNvSpPr/>
          <p:nvPr/>
        </p:nvSpPr>
        <p:spPr>
          <a:xfrm>
            <a:off x="4493013" y="3182075"/>
            <a:ext cx="3154500" cy="8388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9050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  <a:effectLst>
            <a:outerShdw dist="47625" dir="2940000" algn="bl" rotWithShape="0">
              <a:srgbClr val="000000">
                <a:alpha val="16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We can change colours and styles in the same line by using the ‘</a:t>
            </a: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+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’ between bits of text.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30" name="Google Shape;730;p71"/>
          <p:cNvCxnSpPr>
            <a:stCxn id="729" idx="1"/>
          </p:cNvCxnSpPr>
          <p:nvPr/>
        </p:nvCxnSpPr>
        <p:spPr>
          <a:xfrm flipH="1">
            <a:off x="2865513" y="3601475"/>
            <a:ext cx="1627500" cy="687900"/>
          </a:xfrm>
          <a:prstGeom prst="straightConnector1">
            <a:avLst/>
          </a:prstGeom>
          <a:noFill/>
          <a:ln w="19050" cap="flat" cmpd="sng">
            <a:solidFill>
              <a:srgbClr val="E9376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31" name="Google Shape;731;p71"/>
          <p:cNvCxnSpPr>
            <a:stCxn id="729" idx="1"/>
          </p:cNvCxnSpPr>
          <p:nvPr/>
        </p:nvCxnSpPr>
        <p:spPr>
          <a:xfrm flipH="1">
            <a:off x="4013313" y="3601475"/>
            <a:ext cx="479700" cy="678900"/>
          </a:xfrm>
          <a:prstGeom prst="straightConnector1">
            <a:avLst/>
          </a:prstGeom>
          <a:noFill/>
          <a:ln w="19050" cap="flat" cmpd="sng">
            <a:solidFill>
              <a:srgbClr val="E9376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32" name="Google Shape;732;p71"/>
          <p:cNvCxnSpPr/>
          <p:nvPr/>
        </p:nvCxnSpPr>
        <p:spPr>
          <a:xfrm flipH="1">
            <a:off x="2295813" y="3601475"/>
            <a:ext cx="2197200" cy="678900"/>
          </a:xfrm>
          <a:prstGeom prst="straightConnector1">
            <a:avLst/>
          </a:prstGeom>
          <a:noFill/>
          <a:ln w="19050" cap="flat" cmpd="sng">
            <a:solidFill>
              <a:srgbClr val="E93761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733" name="Google Shape;733;p71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734" name="Google Shape;734;p71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" sz="1000" b="1">
                  <a:solidFill>
                    <a:srgbClr val="EEEEEE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44</a:t>
              </a:fld>
              <a:endParaRPr sz="1000" b="1">
                <a:solidFill>
                  <a:srgbClr val="EEEEEE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735" name="Google Shape;735;p71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p72"/>
          <p:cNvSpPr/>
          <p:nvPr/>
        </p:nvSpPr>
        <p:spPr>
          <a:xfrm>
            <a:off x="4877325" y="0"/>
            <a:ext cx="4273800" cy="51564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1" name="Google Shape;741;p72"/>
          <p:cNvSpPr/>
          <p:nvPr/>
        </p:nvSpPr>
        <p:spPr>
          <a:xfrm>
            <a:off x="0" y="0"/>
            <a:ext cx="9144000" cy="62400"/>
          </a:xfrm>
          <a:prstGeom prst="rect">
            <a:avLst/>
          </a:prstGeom>
          <a:solidFill>
            <a:srgbClr val="30DDAE"/>
          </a:solidFill>
          <a:ln w="9525" cap="flat" cmpd="sng">
            <a:solidFill>
              <a:srgbClr val="30DDA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2" name="Google Shape;742;p72"/>
          <p:cNvSpPr/>
          <p:nvPr/>
        </p:nvSpPr>
        <p:spPr>
          <a:xfrm>
            <a:off x="311700" y="1152475"/>
            <a:ext cx="4413600" cy="3643200"/>
          </a:xfrm>
          <a:prstGeom prst="roundRect">
            <a:avLst>
              <a:gd name="adj" fmla="val 6453"/>
            </a:avLst>
          </a:prstGeom>
          <a:solidFill>
            <a:srgbClr val="FAFAFA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43" name="Google Shape;743;p72"/>
          <p:cNvSpPr txBox="1">
            <a:spLocks noGrp="1"/>
          </p:cNvSpPr>
          <p:nvPr>
            <p:ph type="body" idx="1"/>
          </p:nvPr>
        </p:nvSpPr>
        <p:spPr>
          <a:xfrm>
            <a:off x="386875" y="1215025"/>
            <a:ext cx="4273800" cy="34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csinsc </a:t>
            </a:r>
            <a:r>
              <a:rPr lang="en" sz="12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*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(Colour.</a:t>
            </a: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red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 </a:t>
            </a:r>
            <a:r>
              <a:rPr lang="en" sz="12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"In red."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(Colour.</a:t>
            </a: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blue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 </a:t>
            </a:r>
            <a:r>
              <a:rPr lang="en" sz="12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"In blue."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(Highlight.</a:t>
            </a: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cyan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 Colour.</a:t>
            </a: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red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 </a:t>
            </a:r>
            <a:r>
              <a:rPr lang="en" sz="12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"=)"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(Style.</a:t>
            </a: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bold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 Colour.</a:t>
            </a: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grey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 </a:t>
            </a:r>
            <a:r>
              <a:rPr lang="en" sz="12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"xD"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(Colour.</a:t>
            </a: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reset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 </a:t>
            </a:r>
            <a:r>
              <a:rPr lang="en" sz="12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"Back to normal!"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9900FF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200">
                <a:solidFill>
                  <a:schemeClr val="dk1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(Colour.</a:t>
            </a:r>
            <a:r>
              <a:rPr lang="en" sz="1200">
                <a:solidFill>
                  <a:srgbClr val="9900FF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green</a:t>
            </a:r>
            <a:r>
              <a:rPr lang="en" sz="1200">
                <a:solidFill>
                  <a:schemeClr val="dk1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200">
                <a:solidFill>
                  <a:schemeClr val="dk1"/>
                </a:solidFill>
                <a:highlight>
                  <a:srgbClr val="00FF00"/>
                </a:highlight>
                <a:latin typeface="Roboto Mono"/>
                <a:ea typeface="Roboto Mono"/>
                <a:cs typeface="Roboto Mono"/>
                <a:sym typeface="Roboto Mono"/>
              </a:rPr>
              <a:t>+</a:t>
            </a:r>
            <a:r>
              <a:rPr lang="en" sz="1200">
                <a:solidFill>
                  <a:schemeClr val="dk1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 "*" </a:t>
            </a:r>
            <a:r>
              <a:rPr lang="en" sz="1200">
                <a:solidFill>
                  <a:schemeClr val="dk1"/>
                </a:solidFill>
                <a:highlight>
                  <a:srgbClr val="00FF00"/>
                </a:highlight>
                <a:latin typeface="Roboto Mono"/>
                <a:ea typeface="Roboto Mono"/>
                <a:cs typeface="Roboto Mono"/>
                <a:sym typeface="Roboto Mono"/>
              </a:rPr>
              <a:t>+</a:t>
            </a:r>
            <a:r>
              <a:rPr lang="en" sz="1200">
                <a:solidFill>
                  <a:schemeClr val="dk1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 Colour.</a:t>
            </a:r>
            <a:r>
              <a:rPr lang="en" sz="1200">
                <a:solidFill>
                  <a:srgbClr val="9900FF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red</a:t>
            </a:r>
            <a:r>
              <a:rPr lang="en" sz="1200">
                <a:solidFill>
                  <a:schemeClr val="dk1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200">
                <a:solidFill>
                  <a:schemeClr val="dk1"/>
                </a:solidFill>
                <a:highlight>
                  <a:srgbClr val="00FF00"/>
                </a:highlight>
                <a:latin typeface="Roboto Mono"/>
                <a:ea typeface="Roboto Mono"/>
                <a:cs typeface="Roboto Mono"/>
                <a:sym typeface="Roboto Mono"/>
              </a:rPr>
              <a:t>+</a:t>
            </a:r>
            <a:r>
              <a:rPr lang="en" sz="1200">
                <a:solidFill>
                  <a:schemeClr val="dk1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 "*")</a:t>
            </a:r>
            <a:endParaRPr sz="1300">
              <a:highlight>
                <a:srgbClr val="FFFF00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44" name="Google Shape;744;p7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example</a:t>
            </a:r>
            <a:endParaRPr/>
          </a:p>
        </p:txBody>
      </p:sp>
      <p:sp>
        <p:nvSpPr>
          <p:cNvPr id="745" name="Google Shape;745;p72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b="1">
                <a:solidFill>
                  <a:srgbClr val="032F62"/>
                </a:solidFill>
                <a:latin typeface="Roboto"/>
                <a:ea typeface="Roboto"/>
                <a:cs typeface="Roboto"/>
                <a:sym typeface="Roboto"/>
              </a:rPr>
              <a:t>45</a:t>
            </a:fld>
            <a:endParaRPr b="1">
              <a:solidFill>
                <a:srgbClr val="032F6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46" name="Google Shape;746;p72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747" name="Google Shape;747;p72"/>
          <p:cNvSpPr txBox="1"/>
          <p:nvPr/>
        </p:nvSpPr>
        <p:spPr>
          <a:xfrm>
            <a:off x="5016075" y="187350"/>
            <a:ext cx="4065300" cy="47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In red.</a:t>
            </a:r>
            <a:endParaRPr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D85C6"/>
                </a:solidFill>
                <a:latin typeface="Roboto Mono"/>
                <a:ea typeface="Roboto Mono"/>
                <a:cs typeface="Roboto Mono"/>
                <a:sym typeface="Roboto Mono"/>
              </a:rPr>
              <a:t>In blue.</a:t>
            </a:r>
            <a:endParaRPr>
              <a:solidFill>
                <a:srgbClr val="3D85C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highlight>
                  <a:srgbClr val="00FFFF"/>
                </a:highlight>
                <a:latin typeface="Roboto Mono"/>
                <a:ea typeface="Roboto Mono"/>
                <a:cs typeface="Roboto Mono"/>
                <a:sym typeface="Roboto Mono"/>
              </a:rPr>
              <a:t>=)</a:t>
            </a:r>
            <a:endParaRPr>
              <a:solidFill>
                <a:srgbClr val="FF0000"/>
              </a:solidFill>
              <a:highlight>
                <a:srgbClr val="00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666666"/>
                </a:solidFill>
                <a:highlight>
                  <a:srgbClr val="00FFFF"/>
                </a:highlight>
                <a:latin typeface="Roboto Mono"/>
                <a:ea typeface="Roboto Mono"/>
                <a:cs typeface="Roboto Mono"/>
                <a:sym typeface="Roboto Mono"/>
              </a:rPr>
              <a:t>xD</a:t>
            </a:r>
            <a:endParaRPr b="1">
              <a:solidFill>
                <a:srgbClr val="666666"/>
              </a:solidFill>
              <a:highlight>
                <a:srgbClr val="00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Back to normal!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00"/>
                </a:solidFill>
                <a:latin typeface="Roboto Mono"/>
                <a:ea typeface="Roboto Mono"/>
                <a:cs typeface="Roboto Mono"/>
                <a:sym typeface="Roboto Mono"/>
              </a:rPr>
              <a:t>*</a:t>
            </a:r>
            <a:r>
              <a:rPr lang="en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*</a:t>
            </a:r>
            <a:endParaRPr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0000"/>
              </a:solidFill>
              <a:highlight>
                <a:srgbClr val="00FFFF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48" name="Google Shape;748;p72"/>
          <p:cNvSpPr/>
          <p:nvPr/>
        </p:nvSpPr>
        <p:spPr>
          <a:xfrm>
            <a:off x="4493013" y="3182075"/>
            <a:ext cx="3154500" cy="8388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9050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  <a:effectLst>
            <a:outerShdw dist="47625" dir="2940000" algn="bl" rotWithShape="0">
              <a:srgbClr val="000000">
                <a:alpha val="16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We can change colours and styles in the same line by using the ‘</a:t>
            </a: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+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’ between bits of text.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749" name="Google Shape;749;p72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750" name="Google Shape;750;p72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" sz="1000" b="1">
                  <a:solidFill>
                    <a:srgbClr val="EEEEEE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45</a:t>
              </a:fld>
              <a:endParaRPr sz="1000" b="1">
                <a:solidFill>
                  <a:srgbClr val="EEEEEE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751" name="Google Shape;751;p72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752" name="Google Shape;752;p72"/>
          <p:cNvCxnSpPr/>
          <p:nvPr/>
        </p:nvCxnSpPr>
        <p:spPr>
          <a:xfrm flipH="1">
            <a:off x="4013313" y="3601475"/>
            <a:ext cx="479700" cy="678900"/>
          </a:xfrm>
          <a:prstGeom prst="straightConnector1">
            <a:avLst/>
          </a:prstGeom>
          <a:noFill/>
          <a:ln w="19050" cap="flat" cmpd="sng">
            <a:solidFill>
              <a:srgbClr val="E9376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53" name="Google Shape;753;p72"/>
          <p:cNvCxnSpPr/>
          <p:nvPr/>
        </p:nvCxnSpPr>
        <p:spPr>
          <a:xfrm flipH="1">
            <a:off x="2865513" y="3601475"/>
            <a:ext cx="1627500" cy="687900"/>
          </a:xfrm>
          <a:prstGeom prst="straightConnector1">
            <a:avLst/>
          </a:prstGeom>
          <a:noFill/>
          <a:ln w="19050" cap="flat" cmpd="sng">
            <a:solidFill>
              <a:srgbClr val="E9376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54" name="Google Shape;754;p72"/>
          <p:cNvCxnSpPr/>
          <p:nvPr/>
        </p:nvCxnSpPr>
        <p:spPr>
          <a:xfrm flipH="1">
            <a:off x="2295813" y="3601475"/>
            <a:ext cx="2197200" cy="678900"/>
          </a:xfrm>
          <a:prstGeom prst="straightConnector1">
            <a:avLst/>
          </a:prstGeom>
          <a:noFill/>
          <a:ln w="19050" cap="flat" cmpd="sng">
            <a:solidFill>
              <a:srgbClr val="E93761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p73"/>
          <p:cNvSpPr/>
          <p:nvPr/>
        </p:nvSpPr>
        <p:spPr>
          <a:xfrm>
            <a:off x="4877325" y="0"/>
            <a:ext cx="4273800" cy="51564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0" name="Google Shape;760;p73"/>
          <p:cNvSpPr/>
          <p:nvPr/>
        </p:nvSpPr>
        <p:spPr>
          <a:xfrm>
            <a:off x="0" y="0"/>
            <a:ext cx="9144000" cy="62400"/>
          </a:xfrm>
          <a:prstGeom prst="rect">
            <a:avLst/>
          </a:prstGeom>
          <a:solidFill>
            <a:srgbClr val="30DDAE"/>
          </a:solidFill>
          <a:ln w="9525" cap="flat" cmpd="sng">
            <a:solidFill>
              <a:srgbClr val="30DDA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1" name="Google Shape;761;p73"/>
          <p:cNvSpPr/>
          <p:nvPr/>
        </p:nvSpPr>
        <p:spPr>
          <a:xfrm>
            <a:off x="311700" y="1152475"/>
            <a:ext cx="4413600" cy="3643200"/>
          </a:xfrm>
          <a:prstGeom prst="roundRect">
            <a:avLst>
              <a:gd name="adj" fmla="val 6453"/>
            </a:avLst>
          </a:prstGeom>
          <a:solidFill>
            <a:srgbClr val="FAFAFA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62" name="Google Shape;762;p73"/>
          <p:cNvSpPr txBox="1">
            <a:spLocks noGrp="1"/>
          </p:cNvSpPr>
          <p:nvPr>
            <p:ph type="body" idx="1"/>
          </p:nvPr>
        </p:nvSpPr>
        <p:spPr>
          <a:xfrm>
            <a:off x="386875" y="1215025"/>
            <a:ext cx="4273800" cy="34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csinsc </a:t>
            </a:r>
            <a:r>
              <a:rPr lang="en" sz="12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*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(Colour.</a:t>
            </a: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red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 </a:t>
            </a:r>
            <a:r>
              <a:rPr lang="en" sz="12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"In red."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(Colour.</a:t>
            </a: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blue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 </a:t>
            </a:r>
            <a:r>
              <a:rPr lang="en" sz="12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"In blue."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(Highlight.</a:t>
            </a: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cyan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 Colour.</a:t>
            </a: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red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 </a:t>
            </a:r>
            <a:r>
              <a:rPr lang="en" sz="12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"=)"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(Style.</a:t>
            </a: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bold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 Colour.</a:t>
            </a: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grey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 </a:t>
            </a:r>
            <a:r>
              <a:rPr lang="en" sz="12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"xD"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(Colour.</a:t>
            </a: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reset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 </a:t>
            </a:r>
            <a:r>
              <a:rPr lang="en" sz="12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"Back to normal!"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9900FF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200">
                <a:solidFill>
                  <a:schemeClr val="dk1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200">
                <a:solidFill>
                  <a:schemeClr val="dk1"/>
                </a:solidFill>
                <a:highlight>
                  <a:srgbClr val="00FF00"/>
                </a:highlight>
                <a:latin typeface="Roboto Mono"/>
                <a:ea typeface="Roboto Mono"/>
                <a:cs typeface="Roboto Mono"/>
                <a:sym typeface="Roboto Mono"/>
              </a:rPr>
              <a:t>Colour.</a:t>
            </a:r>
            <a:r>
              <a:rPr lang="en" sz="1200">
                <a:solidFill>
                  <a:srgbClr val="9900FF"/>
                </a:solidFill>
                <a:highlight>
                  <a:srgbClr val="00FF00"/>
                </a:highlight>
                <a:latin typeface="Roboto Mono"/>
                <a:ea typeface="Roboto Mono"/>
                <a:cs typeface="Roboto Mono"/>
                <a:sym typeface="Roboto Mono"/>
              </a:rPr>
              <a:t>green</a:t>
            </a:r>
            <a:r>
              <a:rPr lang="en" sz="1200">
                <a:solidFill>
                  <a:schemeClr val="dk1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 + "*" + </a:t>
            </a:r>
            <a:r>
              <a:rPr lang="en" sz="1200">
                <a:solidFill>
                  <a:schemeClr val="dk1"/>
                </a:solidFill>
                <a:highlight>
                  <a:srgbClr val="FF0000"/>
                </a:highlight>
                <a:latin typeface="Roboto Mono"/>
                <a:ea typeface="Roboto Mono"/>
                <a:cs typeface="Roboto Mono"/>
                <a:sym typeface="Roboto Mono"/>
              </a:rPr>
              <a:t>Colour.</a:t>
            </a:r>
            <a:r>
              <a:rPr lang="en" sz="1200">
                <a:solidFill>
                  <a:srgbClr val="9900FF"/>
                </a:solidFill>
                <a:highlight>
                  <a:srgbClr val="FF0000"/>
                </a:highlight>
                <a:latin typeface="Roboto Mono"/>
                <a:ea typeface="Roboto Mono"/>
                <a:cs typeface="Roboto Mono"/>
                <a:sym typeface="Roboto Mono"/>
              </a:rPr>
              <a:t>red</a:t>
            </a:r>
            <a:r>
              <a:rPr lang="en" sz="1200">
                <a:solidFill>
                  <a:schemeClr val="dk1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 + "*")</a:t>
            </a:r>
            <a:endParaRPr sz="1300">
              <a:highlight>
                <a:srgbClr val="FFFF00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63" name="Google Shape;763;p7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example</a:t>
            </a:r>
            <a:endParaRPr/>
          </a:p>
        </p:txBody>
      </p:sp>
      <p:sp>
        <p:nvSpPr>
          <p:cNvPr id="764" name="Google Shape;764;p73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b="1">
                <a:solidFill>
                  <a:srgbClr val="032F62"/>
                </a:solidFill>
                <a:latin typeface="Roboto"/>
                <a:ea typeface="Roboto"/>
                <a:cs typeface="Roboto"/>
                <a:sym typeface="Roboto"/>
              </a:rPr>
              <a:t>46</a:t>
            </a:fld>
            <a:endParaRPr b="1">
              <a:solidFill>
                <a:srgbClr val="032F6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65" name="Google Shape;765;p73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766" name="Google Shape;766;p73"/>
          <p:cNvSpPr txBox="1"/>
          <p:nvPr/>
        </p:nvSpPr>
        <p:spPr>
          <a:xfrm>
            <a:off x="5016075" y="187350"/>
            <a:ext cx="4065300" cy="47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In red.</a:t>
            </a:r>
            <a:endParaRPr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D85C6"/>
                </a:solidFill>
                <a:latin typeface="Roboto Mono"/>
                <a:ea typeface="Roboto Mono"/>
                <a:cs typeface="Roboto Mono"/>
                <a:sym typeface="Roboto Mono"/>
              </a:rPr>
              <a:t>In blue.</a:t>
            </a:r>
            <a:endParaRPr>
              <a:solidFill>
                <a:srgbClr val="3D85C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highlight>
                  <a:srgbClr val="00FFFF"/>
                </a:highlight>
                <a:latin typeface="Roboto Mono"/>
                <a:ea typeface="Roboto Mono"/>
                <a:cs typeface="Roboto Mono"/>
                <a:sym typeface="Roboto Mono"/>
              </a:rPr>
              <a:t>=)</a:t>
            </a:r>
            <a:endParaRPr>
              <a:solidFill>
                <a:srgbClr val="FF0000"/>
              </a:solidFill>
              <a:highlight>
                <a:srgbClr val="00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666666"/>
                </a:solidFill>
                <a:highlight>
                  <a:srgbClr val="00FFFF"/>
                </a:highlight>
                <a:latin typeface="Roboto Mono"/>
                <a:ea typeface="Roboto Mono"/>
                <a:cs typeface="Roboto Mono"/>
                <a:sym typeface="Roboto Mono"/>
              </a:rPr>
              <a:t>xD</a:t>
            </a:r>
            <a:endParaRPr b="1">
              <a:solidFill>
                <a:srgbClr val="666666"/>
              </a:solidFill>
              <a:highlight>
                <a:srgbClr val="00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Back to normal!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00"/>
                </a:solidFill>
                <a:latin typeface="Roboto Mono"/>
                <a:ea typeface="Roboto Mono"/>
                <a:cs typeface="Roboto Mono"/>
                <a:sym typeface="Roboto Mono"/>
              </a:rPr>
              <a:t>*</a:t>
            </a:r>
            <a:r>
              <a:rPr lang="en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*</a:t>
            </a:r>
            <a:endParaRPr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0000"/>
              </a:solidFill>
              <a:highlight>
                <a:srgbClr val="00FFFF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67" name="Google Shape;767;p73"/>
          <p:cNvSpPr/>
          <p:nvPr/>
        </p:nvSpPr>
        <p:spPr>
          <a:xfrm>
            <a:off x="4493013" y="3182075"/>
            <a:ext cx="3154500" cy="8388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9050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  <a:effectLst>
            <a:outerShdw dist="47625" dir="2940000" algn="bl" rotWithShape="0">
              <a:srgbClr val="000000">
                <a:alpha val="16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We can change colours and styles in the same line by using the ‘</a:t>
            </a: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+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’ between bits of text.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68" name="Google Shape;768;p73"/>
          <p:cNvCxnSpPr/>
          <p:nvPr/>
        </p:nvCxnSpPr>
        <p:spPr>
          <a:xfrm flipH="1">
            <a:off x="2011113" y="3601475"/>
            <a:ext cx="2481900" cy="643200"/>
          </a:xfrm>
          <a:prstGeom prst="straightConnector1">
            <a:avLst/>
          </a:prstGeom>
          <a:noFill/>
          <a:ln w="19050" cap="flat" cmpd="sng">
            <a:solidFill>
              <a:srgbClr val="E9376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69" name="Google Shape;769;p73"/>
          <p:cNvCxnSpPr/>
          <p:nvPr/>
        </p:nvCxnSpPr>
        <p:spPr>
          <a:xfrm flipH="1">
            <a:off x="3773013" y="3601475"/>
            <a:ext cx="720000" cy="652200"/>
          </a:xfrm>
          <a:prstGeom prst="straightConnector1">
            <a:avLst/>
          </a:prstGeom>
          <a:noFill/>
          <a:ln w="19050" cap="flat" cmpd="sng">
            <a:solidFill>
              <a:srgbClr val="E93761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770" name="Google Shape;770;p73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771" name="Google Shape;771;p73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" sz="1000" b="1">
                  <a:solidFill>
                    <a:srgbClr val="EEEEEE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46</a:t>
              </a:fld>
              <a:endParaRPr sz="1000" b="1">
                <a:solidFill>
                  <a:srgbClr val="EEEEEE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772" name="Google Shape;772;p73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p74"/>
          <p:cNvSpPr/>
          <p:nvPr/>
        </p:nvSpPr>
        <p:spPr>
          <a:xfrm>
            <a:off x="4877325" y="0"/>
            <a:ext cx="4273800" cy="51564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8" name="Google Shape;778;p74"/>
          <p:cNvSpPr/>
          <p:nvPr/>
        </p:nvSpPr>
        <p:spPr>
          <a:xfrm>
            <a:off x="0" y="0"/>
            <a:ext cx="9144000" cy="62400"/>
          </a:xfrm>
          <a:prstGeom prst="rect">
            <a:avLst/>
          </a:prstGeom>
          <a:solidFill>
            <a:srgbClr val="30DDAE"/>
          </a:solidFill>
          <a:ln w="9525" cap="flat" cmpd="sng">
            <a:solidFill>
              <a:srgbClr val="30DDA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9" name="Google Shape;779;p74"/>
          <p:cNvSpPr/>
          <p:nvPr/>
        </p:nvSpPr>
        <p:spPr>
          <a:xfrm>
            <a:off x="311700" y="1152475"/>
            <a:ext cx="4413600" cy="3643200"/>
          </a:xfrm>
          <a:prstGeom prst="roundRect">
            <a:avLst>
              <a:gd name="adj" fmla="val 6453"/>
            </a:avLst>
          </a:prstGeom>
          <a:solidFill>
            <a:srgbClr val="FAFAFA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80" name="Google Shape;780;p74"/>
          <p:cNvSpPr txBox="1">
            <a:spLocks noGrp="1"/>
          </p:cNvSpPr>
          <p:nvPr>
            <p:ph type="body" idx="1"/>
          </p:nvPr>
        </p:nvSpPr>
        <p:spPr>
          <a:xfrm>
            <a:off x="386875" y="1215025"/>
            <a:ext cx="4273800" cy="34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csinsc </a:t>
            </a:r>
            <a:r>
              <a:rPr lang="en" sz="12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*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(Colour.</a:t>
            </a: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red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 </a:t>
            </a:r>
            <a:r>
              <a:rPr lang="en" sz="12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"In red."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(Colour.</a:t>
            </a: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blue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 </a:t>
            </a:r>
            <a:r>
              <a:rPr lang="en" sz="12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"In blue."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(Highlight.</a:t>
            </a: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cyan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 Colour.</a:t>
            </a: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red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 </a:t>
            </a:r>
            <a:r>
              <a:rPr lang="en" sz="12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"=)"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(Style.</a:t>
            </a: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bold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 Colour.</a:t>
            </a: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grey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 </a:t>
            </a:r>
            <a:r>
              <a:rPr lang="en" sz="12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"xD"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(Colour.</a:t>
            </a: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reset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 </a:t>
            </a:r>
            <a:r>
              <a:rPr lang="en" sz="12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"Back to normal!"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9900FF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200">
                <a:solidFill>
                  <a:schemeClr val="dk1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(Colour.</a:t>
            </a:r>
            <a:r>
              <a:rPr lang="en" sz="1200">
                <a:solidFill>
                  <a:srgbClr val="9900FF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green</a:t>
            </a:r>
            <a:r>
              <a:rPr lang="en" sz="1200">
                <a:solidFill>
                  <a:schemeClr val="dk1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 + </a:t>
            </a:r>
            <a:r>
              <a:rPr lang="en" sz="1200">
                <a:solidFill>
                  <a:schemeClr val="dk1"/>
                </a:solidFill>
                <a:highlight>
                  <a:srgbClr val="00FF00"/>
                </a:highlight>
                <a:latin typeface="Roboto Mono"/>
                <a:ea typeface="Roboto Mono"/>
                <a:cs typeface="Roboto Mono"/>
                <a:sym typeface="Roboto Mono"/>
              </a:rPr>
              <a:t>"*"</a:t>
            </a:r>
            <a:r>
              <a:rPr lang="en" sz="1200">
                <a:solidFill>
                  <a:schemeClr val="dk1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 + Colour.</a:t>
            </a:r>
            <a:r>
              <a:rPr lang="en" sz="1200">
                <a:solidFill>
                  <a:srgbClr val="9900FF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red</a:t>
            </a:r>
            <a:r>
              <a:rPr lang="en" sz="1200">
                <a:solidFill>
                  <a:schemeClr val="dk1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 + </a:t>
            </a:r>
            <a:r>
              <a:rPr lang="en" sz="1200">
                <a:solidFill>
                  <a:schemeClr val="dk1"/>
                </a:solidFill>
                <a:highlight>
                  <a:srgbClr val="FF0000"/>
                </a:highlight>
                <a:latin typeface="Roboto Mono"/>
                <a:ea typeface="Roboto Mono"/>
                <a:cs typeface="Roboto Mono"/>
                <a:sym typeface="Roboto Mono"/>
              </a:rPr>
              <a:t>"*"</a:t>
            </a:r>
            <a:r>
              <a:rPr lang="en" sz="1200">
                <a:solidFill>
                  <a:schemeClr val="dk1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300">
              <a:highlight>
                <a:srgbClr val="FFFF00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81" name="Google Shape;781;p7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example</a:t>
            </a:r>
            <a:endParaRPr/>
          </a:p>
        </p:txBody>
      </p:sp>
      <p:sp>
        <p:nvSpPr>
          <p:cNvPr id="782" name="Google Shape;782;p74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b="1">
                <a:solidFill>
                  <a:srgbClr val="032F62"/>
                </a:solidFill>
                <a:latin typeface="Roboto"/>
                <a:ea typeface="Roboto"/>
                <a:cs typeface="Roboto"/>
                <a:sym typeface="Roboto"/>
              </a:rPr>
              <a:t>47</a:t>
            </a:fld>
            <a:endParaRPr b="1">
              <a:solidFill>
                <a:srgbClr val="032F6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83" name="Google Shape;783;p74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784" name="Google Shape;784;p74"/>
          <p:cNvSpPr txBox="1"/>
          <p:nvPr/>
        </p:nvSpPr>
        <p:spPr>
          <a:xfrm>
            <a:off x="5016075" y="187350"/>
            <a:ext cx="4065300" cy="47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In red.</a:t>
            </a:r>
            <a:endParaRPr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D85C6"/>
                </a:solidFill>
                <a:latin typeface="Roboto Mono"/>
                <a:ea typeface="Roboto Mono"/>
                <a:cs typeface="Roboto Mono"/>
                <a:sym typeface="Roboto Mono"/>
              </a:rPr>
              <a:t>In blue.</a:t>
            </a:r>
            <a:endParaRPr>
              <a:solidFill>
                <a:srgbClr val="3D85C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highlight>
                  <a:srgbClr val="00FFFF"/>
                </a:highlight>
                <a:latin typeface="Roboto Mono"/>
                <a:ea typeface="Roboto Mono"/>
                <a:cs typeface="Roboto Mono"/>
                <a:sym typeface="Roboto Mono"/>
              </a:rPr>
              <a:t>=)</a:t>
            </a:r>
            <a:endParaRPr>
              <a:solidFill>
                <a:srgbClr val="FF0000"/>
              </a:solidFill>
              <a:highlight>
                <a:srgbClr val="00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666666"/>
                </a:solidFill>
                <a:highlight>
                  <a:srgbClr val="00FFFF"/>
                </a:highlight>
                <a:latin typeface="Roboto Mono"/>
                <a:ea typeface="Roboto Mono"/>
                <a:cs typeface="Roboto Mono"/>
                <a:sym typeface="Roboto Mono"/>
              </a:rPr>
              <a:t>xD</a:t>
            </a:r>
            <a:endParaRPr b="1">
              <a:solidFill>
                <a:srgbClr val="666666"/>
              </a:solidFill>
              <a:highlight>
                <a:srgbClr val="00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Back to normal!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00"/>
                </a:solidFill>
                <a:latin typeface="Roboto Mono"/>
                <a:ea typeface="Roboto Mono"/>
                <a:cs typeface="Roboto Mono"/>
                <a:sym typeface="Roboto Mono"/>
              </a:rPr>
              <a:t>*</a:t>
            </a:r>
            <a:r>
              <a:rPr lang="en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*</a:t>
            </a:r>
            <a:endParaRPr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0000"/>
              </a:solidFill>
              <a:highlight>
                <a:srgbClr val="00FFFF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85" name="Google Shape;785;p74"/>
          <p:cNvSpPr/>
          <p:nvPr/>
        </p:nvSpPr>
        <p:spPr>
          <a:xfrm>
            <a:off x="4493013" y="3182075"/>
            <a:ext cx="3154500" cy="8388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9050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  <a:effectLst>
            <a:outerShdw dist="47625" dir="2940000" algn="bl" rotWithShape="0">
              <a:srgbClr val="000000">
                <a:alpha val="16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We can change colours and styles in the same line by using the ‘</a:t>
            </a: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+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’ between bits of text.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86" name="Google Shape;786;p74"/>
          <p:cNvCxnSpPr/>
          <p:nvPr/>
        </p:nvCxnSpPr>
        <p:spPr>
          <a:xfrm flipH="1">
            <a:off x="2633913" y="3601475"/>
            <a:ext cx="1859100" cy="634500"/>
          </a:xfrm>
          <a:prstGeom prst="straightConnector1">
            <a:avLst/>
          </a:prstGeom>
          <a:noFill/>
          <a:ln w="19050" cap="flat" cmpd="sng">
            <a:solidFill>
              <a:srgbClr val="E9376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87" name="Google Shape;787;p74"/>
          <p:cNvCxnSpPr/>
          <p:nvPr/>
        </p:nvCxnSpPr>
        <p:spPr>
          <a:xfrm flipH="1">
            <a:off x="4280313" y="3601475"/>
            <a:ext cx="212700" cy="616500"/>
          </a:xfrm>
          <a:prstGeom prst="straightConnector1">
            <a:avLst/>
          </a:prstGeom>
          <a:noFill/>
          <a:ln w="19050" cap="flat" cmpd="sng">
            <a:solidFill>
              <a:srgbClr val="E93761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788" name="Google Shape;788;p74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789" name="Google Shape;789;p74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" sz="1000" b="1">
                  <a:solidFill>
                    <a:srgbClr val="EEEEEE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47</a:t>
              </a:fld>
              <a:endParaRPr sz="1000" b="1">
                <a:solidFill>
                  <a:srgbClr val="EEEEEE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790" name="Google Shape;790;p74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p75"/>
          <p:cNvSpPr/>
          <p:nvPr/>
        </p:nvSpPr>
        <p:spPr>
          <a:xfrm>
            <a:off x="4877325" y="0"/>
            <a:ext cx="4273800" cy="51564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6" name="Google Shape;796;p75"/>
          <p:cNvSpPr/>
          <p:nvPr/>
        </p:nvSpPr>
        <p:spPr>
          <a:xfrm>
            <a:off x="0" y="0"/>
            <a:ext cx="9144000" cy="62400"/>
          </a:xfrm>
          <a:prstGeom prst="rect">
            <a:avLst/>
          </a:prstGeom>
          <a:solidFill>
            <a:srgbClr val="30DDAE"/>
          </a:solidFill>
          <a:ln w="9525" cap="flat" cmpd="sng">
            <a:solidFill>
              <a:srgbClr val="30DDA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7" name="Google Shape;797;p7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example</a:t>
            </a:r>
            <a:endParaRPr/>
          </a:p>
        </p:txBody>
      </p:sp>
      <p:sp>
        <p:nvSpPr>
          <p:cNvPr id="798" name="Google Shape;798;p75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b="1">
                <a:solidFill>
                  <a:srgbClr val="032F62"/>
                </a:solidFill>
                <a:latin typeface="Roboto"/>
                <a:ea typeface="Roboto"/>
                <a:cs typeface="Roboto"/>
                <a:sym typeface="Roboto"/>
              </a:rPr>
              <a:t>48</a:t>
            </a:fld>
            <a:endParaRPr b="1">
              <a:solidFill>
                <a:srgbClr val="032F6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99" name="Google Shape;799;p75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800" name="Google Shape;800;p75"/>
          <p:cNvSpPr txBox="1"/>
          <p:nvPr/>
        </p:nvSpPr>
        <p:spPr>
          <a:xfrm>
            <a:off x="5016075" y="187350"/>
            <a:ext cx="4065300" cy="47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In red.</a:t>
            </a:r>
            <a:endParaRPr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D85C6"/>
                </a:solidFill>
                <a:latin typeface="Roboto Mono"/>
                <a:ea typeface="Roboto Mono"/>
                <a:cs typeface="Roboto Mono"/>
                <a:sym typeface="Roboto Mono"/>
              </a:rPr>
              <a:t>In blue.</a:t>
            </a:r>
            <a:endParaRPr>
              <a:solidFill>
                <a:srgbClr val="3D85C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highlight>
                  <a:srgbClr val="00FFFF"/>
                </a:highlight>
                <a:latin typeface="Roboto Mono"/>
                <a:ea typeface="Roboto Mono"/>
                <a:cs typeface="Roboto Mono"/>
                <a:sym typeface="Roboto Mono"/>
              </a:rPr>
              <a:t>=)</a:t>
            </a:r>
            <a:endParaRPr>
              <a:solidFill>
                <a:srgbClr val="FF0000"/>
              </a:solidFill>
              <a:highlight>
                <a:srgbClr val="00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666666"/>
                </a:solidFill>
                <a:highlight>
                  <a:srgbClr val="00FFFF"/>
                </a:highlight>
                <a:latin typeface="Roboto Mono"/>
                <a:ea typeface="Roboto Mono"/>
                <a:cs typeface="Roboto Mono"/>
                <a:sym typeface="Roboto Mono"/>
              </a:rPr>
              <a:t>xD</a:t>
            </a:r>
            <a:endParaRPr b="1">
              <a:solidFill>
                <a:srgbClr val="666666"/>
              </a:solidFill>
              <a:highlight>
                <a:srgbClr val="00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Back to normal!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00"/>
                </a:solidFill>
                <a:latin typeface="Roboto Mono"/>
                <a:ea typeface="Roboto Mono"/>
                <a:cs typeface="Roboto Mono"/>
                <a:sym typeface="Roboto Mono"/>
              </a:rPr>
              <a:t>*</a:t>
            </a:r>
            <a:r>
              <a:rPr lang="en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*</a:t>
            </a:r>
            <a:endParaRPr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0000"/>
              </a:solidFill>
              <a:highlight>
                <a:srgbClr val="00FFFF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grpSp>
        <p:nvGrpSpPr>
          <p:cNvPr id="801" name="Google Shape;801;p75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802" name="Google Shape;802;p75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" sz="1000" b="1">
                  <a:solidFill>
                    <a:srgbClr val="EEEEEE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48</a:t>
              </a:fld>
              <a:endParaRPr sz="1000" b="1">
                <a:solidFill>
                  <a:srgbClr val="EEEEEE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803" name="Google Shape;803;p75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04" name="Google Shape;804;p75"/>
          <p:cNvSpPr/>
          <p:nvPr/>
        </p:nvSpPr>
        <p:spPr>
          <a:xfrm>
            <a:off x="311700" y="1152475"/>
            <a:ext cx="4413600" cy="3643200"/>
          </a:xfrm>
          <a:prstGeom prst="roundRect">
            <a:avLst>
              <a:gd name="adj" fmla="val 6453"/>
            </a:avLst>
          </a:prstGeom>
          <a:solidFill>
            <a:srgbClr val="FAFAFA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805" name="Google Shape;805;p75"/>
          <p:cNvSpPr txBox="1">
            <a:spLocks noGrp="1"/>
          </p:cNvSpPr>
          <p:nvPr>
            <p:ph type="body" idx="1"/>
          </p:nvPr>
        </p:nvSpPr>
        <p:spPr>
          <a:xfrm>
            <a:off x="386875" y="1215025"/>
            <a:ext cx="4273800" cy="34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csinsc </a:t>
            </a:r>
            <a:r>
              <a:rPr lang="en" sz="12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*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(Colour.</a:t>
            </a: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red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 </a:t>
            </a:r>
            <a:r>
              <a:rPr lang="en" sz="12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"In red."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(Colour.</a:t>
            </a: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blue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 </a:t>
            </a:r>
            <a:r>
              <a:rPr lang="en" sz="12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"In blue."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(Highlight.</a:t>
            </a: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cyan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 Colour.</a:t>
            </a: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red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 </a:t>
            </a:r>
            <a:r>
              <a:rPr lang="en" sz="12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"=)"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(Style.</a:t>
            </a: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bold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 Colour.</a:t>
            </a: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grey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 </a:t>
            </a:r>
            <a:r>
              <a:rPr lang="en" sz="12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"xD"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(Colour.</a:t>
            </a: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reset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 </a:t>
            </a:r>
            <a:r>
              <a:rPr lang="en" sz="12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"Back to normal!"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(Colour.</a:t>
            </a: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green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 "*" + Colour.</a:t>
            </a: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red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 "*")</a:t>
            </a:r>
            <a:endParaRPr sz="13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806" name="Google Shape;806;p75"/>
          <p:cNvSpPr/>
          <p:nvPr/>
        </p:nvSpPr>
        <p:spPr>
          <a:xfrm>
            <a:off x="1251600" y="4566750"/>
            <a:ext cx="2533800" cy="462900"/>
          </a:xfrm>
          <a:prstGeom prst="roundRect">
            <a:avLst>
              <a:gd name="adj" fmla="val 16667"/>
            </a:avLst>
          </a:prstGeom>
          <a:solidFill>
            <a:srgbClr val="30DDA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All done!</a:t>
            </a:r>
            <a:endParaRPr sz="1600"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p7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Activity: No Signal!</a:t>
            </a:r>
            <a:endParaRPr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812" name="Google Shape;812;p76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grpSp>
        <p:nvGrpSpPr>
          <p:cNvPr id="813" name="Google Shape;813;p76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814" name="Google Shape;814;p76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" sz="1000" b="1">
                  <a:solidFill>
                    <a:srgbClr val="032F62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49</a:t>
              </a:fld>
              <a:endParaRPr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815" name="Google Shape;815;p76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16" name="Google Shape;816;p76"/>
          <p:cNvGrpSpPr/>
          <p:nvPr/>
        </p:nvGrpSpPr>
        <p:grpSpPr>
          <a:xfrm>
            <a:off x="5787713" y="1306678"/>
            <a:ext cx="2277626" cy="2512336"/>
            <a:chOff x="6173075" y="716158"/>
            <a:chExt cx="2659225" cy="2960217"/>
          </a:xfrm>
        </p:grpSpPr>
        <p:pic>
          <p:nvPicPr>
            <p:cNvPr id="817" name="Google Shape;817;p7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173075" y="1237975"/>
              <a:ext cx="2659225" cy="2438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18" name="Google Shape;818;p7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rot="2700000">
              <a:off x="7403275" y="847650"/>
              <a:ext cx="634900" cy="6349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19" name="Google Shape;819;p76"/>
            <p:cNvSpPr txBox="1"/>
            <p:nvPr/>
          </p:nvSpPr>
          <p:spPr>
            <a:xfrm>
              <a:off x="6746838" y="1377691"/>
              <a:ext cx="1511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b="1">
                  <a:solidFill>
                    <a:srgbClr val="595959"/>
                  </a:solidFill>
                  <a:latin typeface="Roboto"/>
                  <a:ea typeface="Roboto"/>
                  <a:cs typeface="Roboto"/>
                  <a:sym typeface="Roboto"/>
                </a:rPr>
                <a:t>Helpful Hints</a:t>
              </a:r>
              <a:endParaRPr b="1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20" name="Google Shape;820;p76"/>
            <p:cNvSpPr txBox="1"/>
            <p:nvPr/>
          </p:nvSpPr>
          <p:spPr>
            <a:xfrm>
              <a:off x="6173090" y="1902086"/>
              <a:ext cx="2659200" cy="1215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36000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1200"/>
                <a:buFont typeface="Roboto"/>
                <a:buChar char="●"/>
              </a:pPr>
              <a:r>
                <a:rPr lang="en" sz="1200" dirty="0">
                  <a:solidFill>
                    <a:srgbClr val="595959"/>
                  </a:solidFill>
                  <a:latin typeface="Roboto"/>
                  <a:ea typeface="Roboto"/>
                  <a:cs typeface="Roboto"/>
                  <a:sym typeface="Roboto"/>
                </a:rPr>
                <a:t>You should change colours multiple times in one </a:t>
              </a:r>
              <a:r>
                <a:rPr lang="en" sz="1200" dirty="0">
                  <a:solidFill>
                    <a:srgbClr val="9900FF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print</a:t>
              </a:r>
              <a:r>
                <a:rPr lang="en" sz="1200" dirty="0">
                  <a:solidFill>
                    <a:srgbClr val="595959"/>
                  </a:solidFill>
                  <a:latin typeface="Roboto"/>
                  <a:ea typeface="Roboto"/>
                  <a:cs typeface="Roboto"/>
                  <a:sym typeface="Roboto"/>
                </a:rPr>
                <a:t> statement</a:t>
              </a:r>
              <a:endParaRPr sz="1200" dirty="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pic>
        <p:nvPicPr>
          <p:cNvPr id="821" name="Google Shape;821;p7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81525" y="1351675"/>
            <a:ext cx="3023300" cy="2605676"/>
          </a:xfrm>
          <a:prstGeom prst="rect">
            <a:avLst/>
          </a:prstGeom>
          <a:noFill/>
          <a:ln>
            <a:noFill/>
          </a:ln>
        </p:spPr>
      </p:pic>
      <p:sp>
        <p:nvSpPr>
          <p:cNvPr id="822" name="Google Shape;822;p76"/>
          <p:cNvSpPr/>
          <p:nvPr/>
        </p:nvSpPr>
        <p:spPr>
          <a:xfrm>
            <a:off x="1464255" y="1648178"/>
            <a:ext cx="2455200" cy="12813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23" name="Google Shape;823;p76"/>
          <p:cNvSpPr txBox="1"/>
          <p:nvPr/>
        </p:nvSpPr>
        <p:spPr>
          <a:xfrm>
            <a:off x="841575" y="3957350"/>
            <a:ext cx="3703200" cy="9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 dirty="0">
                <a:latin typeface="Roboto"/>
                <a:ea typeface="Roboto"/>
                <a:cs typeface="Roboto"/>
                <a:sym typeface="Roboto"/>
              </a:rPr>
              <a:t>Activity 03.02</a:t>
            </a:r>
            <a:br>
              <a:rPr lang="en" sz="1900" dirty="0">
                <a:latin typeface="Roboto"/>
                <a:ea typeface="Roboto"/>
                <a:cs typeface="Roboto"/>
                <a:sym typeface="Roboto"/>
              </a:rPr>
            </a:br>
            <a:r>
              <a:rPr lang="en" sz="1900" u="sng" dirty="0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7"/>
              </a:rPr>
              <a:t>No Signal!</a:t>
            </a:r>
            <a:endParaRPr sz="1900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24" name="Google Shape;824;p76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174775" y="1771763"/>
            <a:ext cx="1034125" cy="103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Learning objectives</a:t>
            </a:r>
            <a:endParaRPr/>
          </a:p>
        </p:txBody>
      </p:sp>
      <p:sp>
        <p:nvSpPr>
          <p:cNvPr id="154" name="Google Shape;154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6854700" cy="251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By the end of this lesson, you should be able to:</a:t>
            </a:r>
            <a:endParaRPr sz="1700"/>
          </a:p>
          <a:p>
            <a:pPr marL="457200" lvl="0" indent="-33655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understand how to reuse other people’s code in Python</a:t>
            </a:r>
            <a:endParaRPr sz="1700"/>
          </a:p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understand how to change the text colour, highlighting, and styles!</a:t>
            </a:r>
            <a:endParaRPr sz="1700"/>
          </a:p>
        </p:txBody>
      </p:sp>
      <p:pic>
        <p:nvPicPr>
          <p:cNvPr id="155" name="Google Shape;15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05100" y="2585052"/>
            <a:ext cx="1159405" cy="1159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09675" y="1017737"/>
            <a:ext cx="1416325" cy="14163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7" name="Google Shape;157;p29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158" name="Google Shape;158;p29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" sz="1000" b="1">
                  <a:solidFill>
                    <a:srgbClr val="032F62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5</a:t>
              </a:fld>
              <a:endParaRPr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159" name="Google Shape;159;p29"/>
            <p:cNvPicPr preferRelativeResize="0"/>
            <p:nvPr/>
          </p:nvPicPr>
          <p:blipFill rotWithShape="1">
            <a:blip r:embed="rId5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p7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762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</a:t>
            </a:r>
            <a:r>
              <a:rPr lang="en" b="1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en">
                <a:solidFill>
                  <a:srgbClr val="0000FF"/>
                </a:solidFill>
              </a:rPr>
              <a:t> </a:t>
            </a:r>
            <a:r>
              <a:rPr lang="en"/>
              <a:t>statement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1" name="Google Shape;831;p7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7672500" cy="304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don’t always import everything (using the asterisk </a:t>
            </a:r>
            <a:r>
              <a:rPr lang="en" b="1">
                <a:latin typeface="Roboto Mono"/>
                <a:ea typeface="Roboto Mono"/>
                <a:cs typeface="Roboto Mono"/>
                <a:sym typeface="Roboto Mono"/>
              </a:rPr>
              <a:t>*</a:t>
            </a:r>
            <a:r>
              <a:rPr lang="en"/>
              <a:t>)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Some </a:t>
            </a:r>
            <a:r>
              <a:rPr lang="en" b="1">
                <a:solidFill>
                  <a:srgbClr val="E93761"/>
                </a:solidFill>
              </a:rPr>
              <a:t>modules</a:t>
            </a:r>
            <a:r>
              <a:rPr lang="en"/>
              <a:t> are quite big, and it would slow down our program if we </a:t>
            </a:r>
            <a:r>
              <a:rPr lang="en" b="1">
                <a:solidFill>
                  <a:srgbClr val="E93761"/>
                </a:solidFill>
              </a:rPr>
              <a:t>imported</a:t>
            </a:r>
            <a:r>
              <a:rPr lang="en"/>
              <a:t> everything in those modules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There’s no point importing things we don’t need and won’t use!</a:t>
            </a:r>
            <a:endParaRPr/>
          </a:p>
        </p:txBody>
      </p:sp>
      <p:grpSp>
        <p:nvGrpSpPr>
          <p:cNvPr id="832" name="Google Shape;832;p77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833" name="Google Shape;833;p77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" sz="1000" b="1">
                  <a:solidFill>
                    <a:srgbClr val="032F62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50</a:t>
              </a:fld>
              <a:endParaRPr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834" name="Google Shape;834;p77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Google Shape;839;p7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Making our program wait</a:t>
            </a:r>
            <a:endParaRPr/>
          </a:p>
        </p:txBody>
      </p:sp>
      <p:sp>
        <p:nvSpPr>
          <p:cNvPr id="840" name="Google Shape;840;p78"/>
          <p:cNvSpPr txBox="1">
            <a:spLocks noGrp="1"/>
          </p:cNvSpPr>
          <p:nvPr>
            <p:ph type="body" idx="1"/>
          </p:nvPr>
        </p:nvSpPr>
        <p:spPr>
          <a:xfrm>
            <a:off x="311850" y="1152478"/>
            <a:ext cx="8008200" cy="36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" sz="2400">
                <a:latin typeface="Roboto Mono"/>
                <a:ea typeface="Roboto Mono"/>
                <a:cs typeface="Roboto Mono"/>
                <a:sym typeface="Roboto Mono"/>
              </a:rPr>
              <a:t> time </a:t>
            </a:r>
            <a:r>
              <a:rPr lang="en" sz="24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en" sz="2400">
                <a:latin typeface="Roboto Mono"/>
                <a:ea typeface="Roboto Mono"/>
                <a:cs typeface="Roboto Mono"/>
                <a:sym typeface="Roboto Mono"/>
              </a:rPr>
              <a:t> sleep</a:t>
            </a:r>
            <a:endParaRPr sz="2400">
              <a:highlight>
                <a:srgbClr val="FFFF00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grpSp>
        <p:nvGrpSpPr>
          <p:cNvPr id="841" name="Google Shape;841;p78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842" name="Google Shape;842;p78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" sz="1000" b="1">
                  <a:solidFill>
                    <a:srgbClr val="032F62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51</a:t>
              </a:fld>
              <a:endParaRPr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843" name="Google Shape;843;p78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p7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Making our program wait</a:t>
            </a:r>
            <a:endParaRPr/>
          </a:p>
        </p:txBody>
      </p:sp>
      <p:sp>
        <p:nvSpPr>
          <p:cNvPr id="849" name="Google Shape;849;p79"/>
          <p:cNvSpPr txBox="1">
            <a:spLocks noGrp="1"/>
          </p:cNvSpPr>
          <p:nvPr>
            <p:ph type="body" idx="1"/>
          </p:nvPr>
        </p:nvSpPr>
        <p:spPr>
          <a:xfrm>
            <a:off x="311850" y="1152478"/>
            <a:ext cx="8008200" cy="36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" sz="24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2400"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time</a:t>
            </a:r>
            <a:r>
              <a:rPr lang="en" sz="24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24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en" sz="24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2400"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sleep</a:t>
            </a:r>
            <a:endParaRPr sz="2400">
              <a:highlight>
                <a:srgbClr val="FFFF0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Here’s another example of using </a:t>
            </a:r>
            <a:r>
              <a:rPr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en"/>
              <a:t> with a different module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</a:t>
            </a:r>
            <a:r>
              <a:rPr lang="en" b="1"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time</a:t>
            </a:r>
            <a:r>
              <a:rPr lang="en"/>
              <a:t> module is quite big, and includes lots of helpful commands that involve time, dates and more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sleep</a:t>
            </a:r>
            <a:r>
              <a:rPr lang="en"/>
              <a:t> is a very useful command that makes the program wait for a certain amount of seconds</a:t>
            </a:r>
            <a:endParaRPr/>
          </a:p>
        </p:txBody>
      </p:sp>
      <p:grpSp>
        <p:nvGrpSpPr>
          <p:cNvPr id="850" name="Google Shape;850;p79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851" name="Google Shape;851;p79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" sz="1000" b="1">
                  <a:solidFill>
                    <a:srgbClr val="032F62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52</a:t>
              </a:fld>
              <a:endParaRPr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852" name="Google Shape;852;p79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p80"/>
          <p:cNvSpPr/>
          <p:nvPr/>
        </p:nvSpPr>
        <p:spPr>
          <a:xfrm>
            <a:off x="4877325" y="71200"/>
            <a:ext cx="4273800" cy="50853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8" name="Google Shape;858;p80"/>
          <p:cNvSpPr/>
          <p:nvPr/>
        </p:nvSpPr>
        <p:spPr>
          <a:xfrm>
            <a:off x="311700" y="1152475"/>
            <a:ext cx="4413600" cy="3643200"/>
          </a:xfrm>
          <a:prstGeom prst="roundRect">
            <a:avLst>
              <a:gd name="adj" fmla="val 6453"/>
            </a:avLst>
          </a:prstGeom>
          <a:solidFill>
            <a:srgbClr val="FAFAFA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859" name="Google Shape;859;p80"/>
          <p:cNvSpPr txBox="1">
            <a:spLocks noGrp="1"/>
          </p:cNvSpPr>
          <p:nvPr>
            <p:ph type="body" idx="1"/>
          </p:nvPr>
        </p:nvSpPr>
        <p:spPr>
          <a:xfrm>
            <a:off x="311700" y="1164175"/>
            <a:ext cx="4566900" cy="36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time </a:t>
            </a:r>
            <a:r>
              <a:rPr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sleep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"Hello, world!"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"Give me a sec..."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sleep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5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"Okay, good to go!"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3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860" name="Google Shape;860;p8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example</a:t>
            </a:r>
            <a:endParaRPr/>
          </a:p>
        </p:txBody>
      </p:sp>
      <p:sp>
        <p:nvSpPr>
          <p:cNvPr id="861" name="Google Shape;861;p80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53</a:t>
            </a:fld>
            <a:endParaRPr/>
          </a:p>
        </p:txBody>
      </p:sp>
      <p:pic>
        <p:nvPicPr>
          <p:cNvPr id="862" name="Google Shape;862;p80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863" name="Google Shape;863;p80"/>
          <p:cNvSpPr txBox="1"/>
          <p:nvPr/>
        </p:nvSpPr>
        <p:spPr>
          <a:xfrm>
            <a:off x="5016075" y="187350"/>
            <a:ext cx="4065300" cy="47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EEFF4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00FF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grpSp>
        <p:nvGrpSpPr>
          <p:cNvPr id="864" name="Google Shape;864;p80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865" name="Google Shape;865;p80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" sz="1000" b="1">
                  <a:solidFill>
                    <a:srgbClr val="EEEEEE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53</a:t>
              </a:fld>
              <a:endParaRPr sz="1000" b="1">
                <a:solidFill>
                  <a:srgbClr val="EEEEEE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866" name="Google Shape;866;p80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p81"/>
          <p:cNvSpPr/>
          <p:nvPr/>
        </p:nvSpPr>
        <p:spPr>
          <a:xfrm>
            <a:off x="4877325" y="71200"/>
            <a:ext cx="4273800" cy="50853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2" name="Google Shape;872;p81"/>
          <p:cNvSpPr/>
          <p:nvPr/>
        </p:nvSpPr>
        <p:spPr>
          <a:xfrm>
            <a:off x="311700" y="1152475"/>
            <a:ext cx="4413600" cy="3643200"/>
          </a:xfrm>
          <a:prstGeom prst="roundRect">
            <a:avLst>
              <a:gd name="adj" fmla="val 6453"/>
            </a:avLst>
          </a:prstGeom>
          <a:solidFill>
            <a:srgbClr val="FAFAFA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873" name="Google Shape;873;p81"/>
          <p:cNvSpPr txBox="1">
            <a:spLocks noGrp="1"/>
          </p:cNvSpPr>
          <p:nvPr>
            <p:ph type="body" idx="1"/>
          </p:nvPr>
        </p:nvSpPr>
        <p:spPr>
          <a:xfrm>
            <a:off x="311700" y="1164175"/>
            <a:ext cx="4566900" cy="36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FF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">
                <a:solidFill>
                  <a:schemeClr val="dk1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 time </a:t>
            </a:r>
            <a:r>
              <a:rPr lang="en">
                <a:solidFill>
                  <a:srgbClr val="0000FF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en">
                <a:solidFill>
                  <a:schemeClr val="dk1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 sleep</a:t>
            </a:r>
            <a:endParaRPr>
              <a:solidFill>
                <a:schemeClr val="dk1"/>
              </a:solidFill>
              <a:highlight>
                <a:srgbClr val="FFFF0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"Hello, world!"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"Give me a sec..."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sleep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5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"Okay, good to go!"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3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874" name="Google Shape;874;p8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example</a:t>
            </a:r>
            <a:endParaRPr/>
          </a:p>
        </p:txBody>
      </p:sp>
      <p:sp>
        <p:nvSpPr>
          <p:cNvPr id="875" name="Google Shape;875;p81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54</a:t>
            </a:fld>
            <a:endParaRPr/>
          </a:p>
        </p:txBody>
      </p:sp>
      <p:pic>
        <p:nvPicPr>
          <p:cNvPr id="876" name="Google Shape;876;p81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877" name="Google Shape;877;p81"/>
          <p:cNvSpPr txBox="1"/>
          <p:nvPr/>
        </p:nvSpPr>
        <p:spPr>
          <a:xfrm>
            <a:off x="5016075" y="187350"/>
            <a:ext cx="4065300" cy="47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EEFF4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00FF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grpSp>
        <p:nvGrpSpPr>
          <p:cNvPr id="878" name="Google Shape;878;p81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879" name="Google Shape;879;p81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" sz="1000" b="1">
                  <a:solidFill>
                    <a:srgbClr val="EEEEEE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54</a:t>
              </a:fld>
              <a:endParaRPr sz="1000" b="1">
                <a:solidFill>
                  <a:srgbClr val="EEEEEE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880" name="Google Shape;880;p81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Google Shape;885;p82"/>
          <p:cNvSpPr/>
          <p:nvPr/>
        </p:nvSpPr>
        <p:spPr>
          <a:xfrm>
            <a:off x="4877325" y="71200"/>
            <a:ext cx="4273800" cy="50853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6" name="Google Shape;886;p82"/>
          <p:cNvSpPr/>
          <p:nvPr/>
        </p:nvSpPr>
        <p:spPr>
          <a:xfrm>
            <a:off x="311700" y="1152475"/>
            <a:ext cx="4413600" cy="3643200"/>
          </a:xfrm>
          <a:prstGeom prst="roundRect">
            <a:avLst>
              <a:gd name="adj" fmla="val 6453"/>
            </a:avLst>
          </a:prstGeom>
          <a:solidFill>
            <a:srgbClr val="FAFAFA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887" name="Google Shape;887;p82"/>
          <p:cNvSpPr txBox="1">
            <a:spLocks noGrp="1"/>
          </p:cNvSpPr>
          <p:nvPr>
            <p:ph type="body" idx="1"/>
          </p:nvPr>
        </p:nvSpPr>
        <p:spPr>
          <a:xfrm>
            <a:off x="311700" y="1164175"/>
            <a:ext cx="4566900" cy="36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FF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">
                <a:solidFill>
                  <a:schemeClr val="dk1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 time </a:t>
            </a:r>
            <a:r>
              <a:rPr lang="en">
                <a:solidFill>
                  <a:srgbClr val="0000FF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en">
                <a:solidFill>
                  <a:schemeClr val="dk1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 sleep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"Hello, world!"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"Give me a sec..."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sleep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5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"Okay, good to go!"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3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888" name="Google Shape;888;p8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example</a:t>
            </a:r>
            <a:endParaRPr/>
          </a:p>
        </p:txBody>
      </p:sp>
      <p:sp>
        <p:nvSpPr>
          <p:cNvPr id="889" name="Google Shape;889;p82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55</a:t>
            </a:fld>
            <a:endParaRPr/>
          </a:p>
        </p:txBody>
      </p:sp>
      <p:pic>
        <p:nvPicPr>
          <p:cNvPr id="890" name="Google Shape;890;p82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891" name="Google Shape;891;p82"/>
          <p:cNvSpPr txBox="1"/>
          <p:nvPr/>
        </p:nvSpPr>
        <p:spPr>
          <a:xfrm>
            <a:off x="5016075" y="187350"/>
            <a:ext cx="4065300" cy="47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EEFF4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00FF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grpSp>
        <p:nvGrpSpPr>
          <p:cNvPr id="892" name="Google Shape;892;p82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893" name="Google Shape;893;p82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" sz="1000" b="1">
                  <a:solidFill>
                    <a:srgbClr val="EEEEEE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55</a:t>
              </a:fld>
              <a:endParaRPr sz="1000" b="1">
                <a:solidFill>
                  <a:srgbClr val="EEEEEE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894" name="Google Shape;894;p82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95" name="Google Shape;895;p82"/>
          <p:cNvSpPr/>
          <p:nvPr/>
        </p:nvSpPr>
        <p:spPr>
          <a:xfrm>
            <a:off x="3590238" y="815000"/>
            <a:ext cx="3154500" cy="8388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9050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  <a:effectLst>
            <a:outerShdw dist="47625" dir="2940000" algn="bl" rotWithShape="0">
              <a:srgbClr val="000000">
                <a:alpha val="16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Importing the </a:t>
            </a:r>
            <a:r>
              <a:rPr lang="en" sz="1200" b="1">
                <a:latin typeface="Roboto Mono"/>
                <a:ea typeface="Roboto Mono"/>
                <a:cs typeface="Roboto Mono"/>
                <a:sym typeface="Roboto Mono"/>
              </a:rPr>
              <a:t>sleep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 command from the </a:t>
            </a:r>
            <a:r>
              <a:rPr lang="en" sz="1200" b="1">
                <a:latin typeface="Roboto Mono"/>
                <a:ea typeface="Roboto Mono"/>
                <a:cs typeface="Roboto Mono"/>
                <a:sym typeface="Roboto Mono"/>
              </a:rPr>
              <a:t>time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 module.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Google Shape;900;p83"/>
          <p:cNvSpPr/>
          <p:nvPr/>
        </p:nvSpPr>
        <p:spPr>
          <a:xfrm>
            <a:off x="4877325" y="71200"/>
            <a:ext cx="4273800" cy="50853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1" name="Google Shape;901;p83"/>
          <p:cNvSpPr/>
          <p:nvPr/>
        </p:nvSpPr>
        <p:spPr>
          <a:xfrm>
            <a:off x="311700" y="1152475"/>
            <a:ext cx="4413600" cy="3643200"/>
          </a:xfrm>
          <a:prstGeom prst="roundRect">
            <a:avLst>
              <a:gd name="adj" fmla="val 6453"/>
            </a:avLst>
          </a:prstGeom>
          <a:solidFill>
            <a:srgbClr val="FAFAFA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902" name="Google Shape;902;p83"/>
          <p:cNvSpPr txBox="1">
            <a:spLocks noGrp="1"/>
          </p:cNvSpPr>
          <p:nvPr>
            <p:ph type="body" idx="1"/>
          </p:nvPr>
        </p:nvSpPr>
        <p:spPr>
          <a:xfrm>
            <a:off x="311700" y="1164175"/>
            <a:ext cx="4566900" cy="36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FF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">
                <a:solidFill>
                  <a:schemeClr val="dk1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 time </a:t>
            </a:r>
            <a:r>
              <a:rPr lang="en">
                <a:solidFill>
                  <a:srgbClr val="0000FF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en">
                <a:solidFill>
                  <a:schemeClr val="dk1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 sleep</a:t>
            </a:r>
            <a:endParaRPr>
              <a:solidFill>
                <a:schemeClr val="dk1"/>
              </a:solidFill>
              <a:highlight>
                <a:srgbClr val="FFFF0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"Hello, world!"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"Give me a sec..."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sleep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5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"Okay, good to go!"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3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903" name="Google Shape;903;p8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example</a:t>
            </a:r>
            <a:endParaRPr/>
          </a:p>
        </p:txBody>
      </p:sp>
      <p:sp>
        <p:nvSpPr>
          <p:cNvPr id="904" name="Google Shape;904;p83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56</a:t>
            </a:fld>
            <a:endParaRPr/>
          </a:p>
        </p:txBody>
      </p:sp>
      <p:pic>
        <p:nvPicPr>
          <p:cNvPr id="905" name="Google Shape;905;p83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906" name="Google Shape;906;p83"/>
          <p:cNvSpPr txBox="1"/>
          <p:nvPr/>
        </p:nvSpPr>
        <p:spPr>
          <a:xfrm>
            <a:off x="5016075" y="187350"/>
            <a:ext cx="4065300" cy="47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EEFF4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00FF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grpSp>
        <p:nvGrpSpPr>
          <p:cNvPr id="907" name="Google Shape;907;p83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908" name="Google Shape;908;p83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" sz="1000" b="1">
                  <a:solidFill>
                    <a:srgbClr val="EEEEEE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56</a:t>
              </a:fld>
              <a:endParaRPr sz="1000" b="1">
                <a:solidFill>
                  <a:srgbClr val="EEEEEE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909" name="Google Shape;909;p83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10" name="Google Shape;910;p83"/>
          <p:cNvSpPr/>
          <p:nvPr/>
        </p:nvSpPr>
        <p:spPr>
          <a:xfrm>
            <a:off x="3590238" y="815000"/>
            <a:ext cx="3154500" cy="8388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9050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  <a:effectLst>
            <a:outerShdw dist="47625" dir="2940000" algn="bl" rotWithShape="0">
              <a:srgbClr val="000000">
                <a:alpha val="16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Without this, we can’t use </a:t>
            </a:r>
            <a:r>
              <a:rPr lang="en" sz="1200" b="1">
                <a:latin typeface="Roboto Mono"/>
                <a:ea typeface="Roboto Mono"/>
                <a:cs typeface="Roboto Mono"/>
                <a:sym typeface="Roboto Mono"/>
              </a:rPr>
              <a:t>sleep()</a:t>
            </a:r>
            <a:endParaRPr sz="1200" b="1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911" name="Google Shape;911;p83"/>
          <p:cNvCxnSpPr>
            <a:stCxn id="910" idx="2"/>
          </p:cNvCxnSpPr>
          <p:nvPr/>
        </p:nvCxnSpPr>
        <p:spPr>
          <a:xfrm flipH="1">
            <a:off x="1592988" y="1653800"/>
            <a:ext cx="3574500" cy="1932300"/>
          </a:xfrm>
          <a:prstGeom prst="straightConnector1">
            <a:avLst/>
          </a:prstGeom>
          <a:noFill/>
          <a:ln w="19050" cap="flat" cmpd="sng">
            <a:solidFill>
              <a:srgbClr val="E93761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Google Shape;916;p84"/>
          <p:cNvSpPr/>
          <p:nvPr/>
        </p:nvSpPr>
        <p:spPr>
          <a:xfrm>
            <a:off x="4877325" y="71200"/>
            <a:ext cx="4273800" cy="50853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7" name="Google Shape;917;p84"/>
          <p:cNvSpPr/>
          <p:nvPr/>
        </p:nvSpPr>
        <p:spPr>
          <a:xfrm>
            <a:off x="311700" y="1152475"/>
            <a:ext cx="4413600" cy="3643200"/>
          </a:xfrm>
          <a:prstGeom prst="roundRect">
            <a:avLst>
              <a:gd name="adj" fmla="val 6453"/>
            </a:avLst>
          </a:prstGeom>
          <a:solidFill>
            <a:srgbClr val="FAFAFA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918" name="Google Shape;918;p84"/>
          <p:cNvSpPr txBox="1">
            <a:spLocks noGrp="1"/>
          </p:cNvSpPr>
          <p:nvPr>
            <p:ph type="body" idx="1"/>
          </p:nvPr>
        </p:nvSpPr>
        <p:spPr>
          <a:xfrm>
            <a:off x="311700" y="1164175"/>
            <a:ext cx="4566900" cy="36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time </a:t>
            </a:r>
            <a:r>
              <a:rPr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sleep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9900FF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chemeClr val="dk1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A31515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"Hello, world!"</a:t>
            </a:r>
            <a:r>
              <a:rPr lang="en">
                <a:solidFill>
                  <a:schemeClr val="dk1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chemeClr val="dk1"/>
              </a:solidFill>
              <a:highlight>
                <a:srgbClr val="FFFF0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"Give me a sec..."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sleep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5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"Okay, good to go!"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3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919" name="Google Shape;919;p8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example</a:t>
            </a:r>
            <a:endParaRPr/>
          </a:p>
        </p:txBody>
      </p:sp>
      <p:sp>
        <p:nvSpPr>
          <p:cNvPr id="920" name="Google Shape;920;p84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57</a:t>
            </a:fld>
            <a:endParaRPr/>
          </a:p>
        </p:txBody>
      </p:sp>
      <p:pic>
        <p:nvPicPr>
          <p:cNvPr id="921" name="Google Shape;921;p84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922" name="Google Shape;922;p84"/>
          <p:cNvSpPr txBox="1"/>
          <p:nvPr/>
        </p:nvSpPr>
        <p:spPr>
          <a:xfrm>
            <a:off x="5016075" y="187350"/>
            <a:ext cx="4065300" cy="47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EEFF4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00FF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grpSp>
        <p:nvGrpSpPr>
          <p:cNvPr id="923" name="Google Shape;923;p84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924" name="Google Shape;924;p84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" sz="1000" b="1">
                  <a:solidFill>
                    <a:srgbClr val="EEEEEE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57</a:t>
              </a:fld>
              <a:endParaRPr sz="1000" b="1">
                <a:solidFill>
                  <a:srgbClr val="EEEEEE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925" name="Google Shape;925;p84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" name="Google Shape;930;p85"/>
          <p:cNvSpPr/>
          <p:nvPr/>
        </p:nvSpPr>
        <p:spPr>
          <a:xfrm>
            <a:off x="4877325" y="71200"/>
            <a:ext cx="4273800" cy="50853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1" name="Google Shape;931;p85"/>
          <p:cNvSpPr/>
          <p:nvPr/>
        </p:nvSpPr>
        <p:spPr>
          <a:xfrm>
            <a:off x="311700" y="1152475"/>
            <a:ext cx="4413600" cy="3643200"/>
          </a:xfrm>
          <a:prstGeom prst="roundRect">
            <a:avLst>
              <a:gd name="adj" fmla="val 6453"/>
            </a:avLst>
          </a:prstGeom>
          <a:solidFill>
            <a:srgbClr val="FAFAFA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932" name="Google Shape;932;p85"/>
          <p:cNvSpPr txBox="1">
            <a:spLocks noGrp="1"/>
          </p:cNvSpPr>
          <p:nvPr>
            <p:ph type="body" idx="1"/>
          </p:nvPr>
        </p:nvSpPr>
        <p:spPr>
          <a:xfrm>
            <a:off x="311700" y="1164175"/>
            <a:ext cx="4566900" cy="36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time </a:t>
            </a:r>
            <a:r>
              <a:rPr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sleep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9900FF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chemeClr val="dk1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A31515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"Hello, world!"</a:t>
            </a:r>
            <a:r>
              <a:rPr lang="en">
                <a:solidFill>
                  <a:schemeClr val="dk1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chemeClr val="dk1"/>
              </a:solidFill>
              <a:highlight>
                <a:srgbClr val="FFFF0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"Give me a sec..."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sleep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5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"Okay, good to go!"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3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933" name="Google Shape;933;p8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example</a:t>
            </a:r>
            <a:endParaRPr/>
          </a:p>
        </p:txBody>
      </p:sp>
      <p:sp>
        <p:nvSpPr>
          <p:cNvPr id="934" name="Google Shape;934;p85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58</a:t>
            </a:fld>
            <a:endParaRPr/>
          </a:p>
        </p:txBody>
      </p:sp>
      <p:pic>
        <p:nvPicPr>
          <p:cNvPr id="935" name="Google Shape;935;p85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936" name="Google Shape;936;p85"/>
          <p:cNvSpPr txBox="1"/>
          <p:nvPr/>
        </p:nvSpPr>
        <p:spPr>
          <a:xfrm>
            <a:off x="5016075" y="187350"/>
            <a:ext cx="4065300" cy="47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EEFF4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Hello, world!</a:t>
            </a:r>
            <a:endParaRPr sz="18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grpSp>
        <p:nvGrpSpPr>
          <p:cNvPr id="937" name="Google Shape;937;p85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938" name="Google Shape;938;p85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" sz="1000" b="1">
                  <a:solidFill>
                    <a:srgbClr val="EEEEEE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58</a:t>
              </a:fld>
              <a:endParaRPr sz="1000" b="1">
                <a:solidFill>
                  <a:srgbClr val="EEEEEE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939" name="Google Shape;939;p85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86"/>
          <p:cNvSpPr/>
          <p:nvPr/>
        </p:nvSpPr>
        <p:spPr>
          <a:xfrm>
            <a:off x="4877325" y="71200"/>
            <a:ext cx="4273800" cy="50853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5" name="Google Shape;945;p86"/>
          <p:cNvSpPr/>
          <p:nvPr/>
        </p:nvSpPr>
        <p:spPr>
          <a:xfrm>
            <a:off x="311700" y="1152475"/>
            <a:ext cx="4413600" cy="3643200"/>
          </a:xfrm>
          <a:prstGeom prst="roundRect">
            <a:avLst>
              <a:gd name="adj" fmla="val 6453"/>
            </a:avLst>
          </a:prstGeom>
          <a:solidFill>
            <a:srgbClr val="FAFAFA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946" name="Google Shape;946;p86"/>
          <p:cNvSpPr txBox="1">
            <a:spLocks noGrp="1"/>
          </p:cNvSpPr>
          <p:nvPr>
            <p:ph type="body" idx="1"/>
          </p:nvPr>
        </p:nvSpPr>
        <p:spPr>
          <a:xfrm>
            <a:off x="311700" y="1164175"/>
            <a:ext cx="4566900" cy="36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time </a:t>
            </a:r>
            <a:r>
              <a:rPr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sleep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"Hello, world!"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9900FF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chemeClr val="dk1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A31515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"Give me a sec..."</a:t>
            </a:r>
            <a:r>
              <a:rPr lang="en">
                <a:solidFill>
                  <a:schemeClr val="dk1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chemeClr val="dk1"/>
              </a:solidFill>
              <a:highlight>
                <a:srgbClr val="FFFF0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sleep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5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"Okay, good to go!"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3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947" name="Google Shape;947;p8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example</a:t>
            </a:r>
            <a:endParaRPr/>
          </a:p>
        </p:txBody>
      </p:sp>
      <p:sp>
        <p:nvSpPr>
          <p:cNvPr id="948" name="Google Shape;948;p86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59</a:t>
            </a:fld>
            <a:endParaRPr/>
          </a:p>
        </p:txBody>
      </p:sp>
      <p:pic>
        <p:nvPicPr>
          <p:cNvPr id="949" name="Google Shape;949;p86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950" name="Google Shape;950;p86"/>
          <p:cNvSpPr txBox="1"/>
          <p:nvPr/>
        </p:nvSpPr>
        <p:spPr>
          <a:xfrm>
            <a:off x="5016075" y="187350"/>
            <a:ext cx="4065300" cy="47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EEFF4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Hello, world!</a:t>
            </a:r>
            <a:endParaRPr sz="18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grpSp>
        <p:nvGrpSpPr>
          <p:cNvPr id="951" name="Google Shape;951;p86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952" name="Google Shape;952;p86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" sz="1000" b="1">
                  <a:solidFill>
                    <a:srgbClr val="EEEEEE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59</a:t>
              </a:fld>
              <a:endParaRPr sz="1000" b="1">
                <a:solidFill>
                  <a:srgbClr val="EEEEEE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953" name="Google Shape;953;p86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Look Who’s Talking</a:t>
            </a:r>
            <a:endParaRPr/>
          </a:p>
        </p:txBody>
      </p:sp>
      <p:sp>
        <p:nvSpPr>
          <p:cNvPr id="179" name="Google Shape;179;p31"/>
          <p:cNvSpPr txBox="1">
            <a:spLocks noGrp="1"/>
          </p:cNvSpPr>
          <p:nvPr>
            <p:ph type="body" idx="1"/>
          </p:nvPr>
        </p:nvSpPr>
        <p:spPr>
          <a:xfrm>
            <a:off x="2021250" y="4000175"/>
            <a:ext cx="510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 dirty="0">
                <a:solidFill>
                  <a:schemeClr val="hlink"/>
                </a:solidFill>
                <a:hlinkClick r:id="rId3"/>
              </a:rPr>
              <a:t>Can you identify the mystery cartoon character?</a:t>
            </a:r>
            <a:endParaRPr dirty="0"/>
          </a:p>
          <a:p>
            <a:pPr marL="0" lvl="0" indent="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180" name="Google Shape;180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21250" y="1143325"/>
            <a:ext cx="5101500" cy="2856900"/>
          </a:xfrm>
          <a:prstGeom prst="roundRect">
            <a:avLst>
              <a:gd name="adj" fmla="val 3383"/>
            </a:avLst>
          </a:prstGeom>
          <a:noFill/>
          <a:ln>
            <a:noFill/>
          </a:ln>
        </p:spPr>
      </p:pic>
      <p:grpSp>
        <p:nvGrpSpPr>
          <p:cNvPr id="181" name="Google Shape;181;p31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182" name="Google Shape;182;p31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" sz="1000" b="1">
                  <a:solidFill>
                    <a:srgbClr val="032F62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6</a:t>
              </a:fld>
              <a:endParaRPr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183" name="Google Shape;183;p31"/>
            <p:cNvPicPr preferRelativeResize="0"/>
            <p:nvPr/>
          </p:nvPicPr>
          <p:blipFill rotWithShape="1">
            <a:blip r:embed="rId5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Google Shape;958;p87"/>
          <p:cNvSpPr/>
          <p:nvPr/>
        </p:nvSpPr>
        <p:spPr>
          <a:xfrm>
            <a:off x="4877325" y="71200"/>
            <a:ext cx="4273800" cy="50853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9" name="Google Shape;959;p87"/>
          <p:cNvSpPr/>
          <p:nvPr/>
        </p:nvSpPr>
        <p:spPr>
          <a:xfrm>
            <a:off x="311700" y="1152475"/>
            <a:ext cx="4413600" cy="3643200"/>
          </a:xfrm>
          <a:prstGeom prst="roundRect">
            <a:avLst>
              <a:gd name="adj" fmla="val 6453"/>
            </a:avLst>
          </a:prstGeom>
          <a:solidFill>
            <a:srgbClr val="FAFAFA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960" name="Google Shape;960;p87"/>
          <p:cNvSpPr txBox="1">
            <a:spLocks noGrp="1"/>
          </p:cNvSpPr>
          <p:nvPr>
            <p:ph type="body" idx="1"/>
          </p:nvPr>
        </p:nvSpPr>
        <p:spPr>
          <a:xfrm>
            <a:off x="311700" y="1164175"/>
            <a:ext cx="4566900" cy="36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time </a:t>
            </a:r>
            <a:r>
              <a:rPr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sleep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"Hello, world!"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  <a:highlight>
                <a:srgbClr val="FFFF0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9900FF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chemeClr val="dk1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A31515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"Give me a sec..."</a:t>
            </a:r>
            <a:r>
              <a:rPr lang="en">
                <a:solidFill>
                  <a:schemeClr val="dk1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chemeClr val="dk1"/>
              </a:solidFill>
              <a:highlight>
                <a:srgbClr val="FFFF0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sleep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5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"Okay, good to go!"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3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961" name="Google Shape;961;p8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example</a:t>
            </a:r>
            <a:endParaRPr/>
          </a:p>
        </p:txBody>
      </p:sp>
      <p:sp>
        <p:nvSpPr>
          <p:cNvPr id="962" name="Google Shape;962;p87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60</a:t>
            </a:fld>
            <a:endParaRPr/>
          </a:p>
        </p:txBody>
      </p:sp>
      <p:pic>
        <p:nvPicPr>
          <p:cNvPr id="963" name="Google Shape;963;p87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964" name="Google Shape;964;p87"/>
          <p:cNvSpPr txBox="1"/>
          <p:nvPr/>
        </p:nvSpPr>
        <p:spPr>
          <a:xfrm>
            <a:off x="5016075" y="187350"/>
            <a:ext cx="4065300" cy="47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EEFF4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Hello, world!</a:t>
            </a:r>
            <a:endParaRPr sz="18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Give me a sec...</a:t>
            </a:r>
            <a:endParaRPr sz="18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grpSp>
        <p:nvGrpSpPr>
          <p:cNvPr id="965" name="Google Shape;965;p87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966" name="Google Shape;966;p87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" sz="1000" b="1">
                  <a:solidFill>
                    <a:srgbClr val="EEEEEE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60</a:t>
              </a:fld>
              <a:endParaRPr sz="1000" b="1">
                <a:solidFill>
                  <a:srgbClr val="EEEEEE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967" name="Google Shape;967;p87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" name="Google Shape;972;p88"/>
          <p:cNvSpPr/>
          <p:nvPr/>
        </p:nvSpPr>
        <p:spPr>
          <a:xfrm>
            <a:off x="4877325" y="71200"/>
            <a:ext cx="4273800" cy="50853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3" name="Google Shape;973;p88"/>
          <p:cNvSpPr/>
          <p:nvPr/>
        </p:nvSpPr>
        <p:spPr>
          <a:xfrm>
            <a:off x="311700" y="1152475"/>
            <a:ext cx="4413600" cy="3643200"/>
          </a:xfrm>
          <a:prstGeom prst="roundRect">
            <a:avLst>
              <a:gd name="adj" fmla="val 6453"/>
            </a:avLst>
          </a:prstGeom>
          <a:solidFill>
            <a:srgbClr val="FAFAFA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974" name="Google Shape;974;p88"/>
          <p:cNvSpPr txBox="1">
            <a:spLocks noGrp="1"/>
          </p:cNvSpPr>
          <p:nvPr>
            <p:ph type="body" idx="1"/>
          </p:nvPr>
        </p:nvSpPr>
        <p:spPr>
          <a:xfrm>
            <a:off x="311700" y="1164175"/>
            <a:ext cx="4566900" cy="36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time </a:t>
            </a:r>
            <a:r>
              <a:rPr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sleep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"Hello, world!"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  <a:highlight>
                <a:srgbClr val="FFFF0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"Give me a sec..."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9900FF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sleep</a:t>
            </a:r>
            <a:r>
              <a:rPr lang="en">
                <a:solidFill>
                  <a:schemeClr val="dk1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6AA84F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5</a:t>
            </a:r>
            <a:r>
              <a:rPr lang="en">
                <a:solidFill>
                  <a:schemeClr val="dk1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chemeClr val="dk1"/>
              </a:solidFill>
              <a:highlight>
                <a:srgbClr val="FFFF0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"Okay, good to go!"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3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975" name="Google Shape;975;p8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example</a:t>
            </a:r>
            <a:endParaRPr/>
          </a:p>
        </p:txBody>
      </p:sp>
      <p:sp>
        <p:nvSpPr>
          <p:cNvPr id="976" name="Google Shape;976;p88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61</a:t>
            </a:fld>
            <a:endParaRPr/>
          </a:p>
        </p:txBody>
      </p:sp>
      <p:pic>
        <p:nvPicPr>
          <p:cNvPr id="977" name="Google Shape;977;p88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978" name="Google Shape;978;p88"/>
          <p:cNvSpPr txBox="1"/>
          <p:nvPr/>
        </p:nvSpPr>
        <p:spPr>
          <a:xfrm>
            <a:off x="5016075" y="187350"/>
            <a:ext cx="4065300" cy="47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EEFF4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Hello, world!</a:t>
            </a:r>
            <a:endParaRPr sz="18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Give me a sec...</a:t>
            </a:r>
            <a:endParaRPr sz="18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grpSp>
        <p:nvGrpSpPr>
          <p:cNvPr id="979" name="Google Shape;979;p88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980" name="Google Shape;980;p88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" sz="1000" b="1">
                  <a:solidFill>
                    <a:srgbClr val="EEEEEE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61</a:t>
              </a:fld>
              <a:endParaRPr sz="1000" b="1">
                <a:solidFill>
                  <a:srgbClr val="EEEEEE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981" name="Google Shape;981;p88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p89"/>
          <p:cNvSpPr/>
          <p:nvPr/>
        </p:nvSpPr>
        <p:spPr>
          <a:xfrm>
            <a:off x="4877325" y="71200"/>
            <a:ext cx="4273800" cy="50853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7" name="Google Shape;987;p89"/>
          <p:cNvSpPr/>
          <p:nvPr/>
        </p:nvSpPr>
        <p:spPr>
          <a:xfrm>
            <a:off x="311700" y="1152475"/>
            <a:ext cx="4413600" cy="3643200"/>
          </a:xfrm>
          <a:prstGeom prst="roundRect">
            <a:avLst>
              <a:gd name="adj" fmla="val 6453"/>
            </a:avLst>
          </a:prstGeom>
          <a:solidFill>
            <a:srgbClr val="FAFAFA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988" name="Google Shape;988;p89"/>
          <p:cNvSpPr txBox="1">
            <a:spLocks noGrp="1"/>
          </p:cNvSpPr>
          <p:nvPr>
            <p:ph type="body" idx="1"/>
          </p:nvPr>
        </p:nvSpPr>
        <p:spPr>
          <a:xfrm>
            <a:off x="311700" y="1164175"/>
            <a:ext cx="4566900" cy="36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time </a:t>
            </a:r>
            <a:r>
              <a:rPr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sleep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"Hello, world!"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  <a:highlight>
                <a:srgbClr val="FFFF0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"Give me a sec..."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9900FF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sleep</a:t>
            </a:r>
            <a:r>
              <a:rPr lang="en">
                <a:solidFill>
                  <a:schemeClr val="dk1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6AA84F"/>
                </a:solidFill>
                <a:highlight>
                  <a:srgbClr val="00FFFF"/>
                </a:highlight>
                <a:latin typeface="Roboto Mono"/>
                <a:ea typeface="Roboto Mono"/>
                <a:cs typeface="Roboto Mono"/>
                <a:sym typeface="Roboto Mono"/>
              </a:rPr>
              <a:t>5</a:t>
            </a:r>
            <a:r>
              <a:rPr lang="en">
                <a:solidFill>
                  <a:schemeClr val="dk1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chemeClr val="dk1"/>
              </a:solidFill>
              <a:highlight>
                <a:srgbClr val="FFFF0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"Okay, good to go!"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3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989" name="Google Shape;989;p8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example</a:t>
            </a:r>
            <a:endParaRPr/>
          </a:p>
        </p:txBody>
      </p:sp>
      <p:sp>
        <p:nvSpPr>
          <p:cNvPr id="990" name="Google Shape;990;p89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62</a:t>
            </a:fld>
            <a:endParaRPr/>
          </a:p>
        </p:txBody>
      </p:sp>
      <p:pic>
        <p:nvPicPr>
          <p:cNvPr id="991" name="Google Shape;991;p89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992" name="Google Shape;992;p89"/>
          <p:cNvSpPr txBox="1"/>
          <p:nvPr/>
        </p:nvSpPr>
        <p:spPr>
          <a:xfrm>
            <a:off x="5016075" y="187350"/>
            <a:ext cx="4065300" cy="47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EEFF4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Hello, world!</a:t>
            </a:r>
            <a:endParaRPr sz="18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Give me a sec...</a:t>
            </a:r>
            <a:endParaRPr sz="18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grpSp>
        <p:nvGrpSpPr>
          <p:cNvPr id="993" name="Google Shape;993;p89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994" name="Google Shape;994;p89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" sz="1000" b="1">
                  <a:solidFill>
                    <a:srgbClr val="EEEEEE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62</a:t>
              </a:fld>
              <a:endParaRPr sz="1000" b="1">
                <a:solidFill>
                  <a:srgbClr val="EEEEEE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995" name="Google Shape;995;p89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96" name="Google Shape;996;p89"/>
          <p:cNvSpPr/>
          <p:nvPr/>
        </p:nvSpPr>
        <p:spPr>
          <a:xfrm>
            <a:off x="4493013" y="3182075"/>
            <a:ext cx="3154500" cy="8388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9050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  <a:effectLst>
            <a:outerShdw dist="47625" dir="2940000" algn="bl" rotWithShape="0">
              <a:srgbClr val="000000">
                <a:alpha val="16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Note that </a:t>
            </a:r>
            <a:r>
              <a:rPr lang="en" sz="1200" b="1">
                <a:latin typeface="Roboto Mono"/>
                <a:ea typeface="Roboto Mono"/>
                <a:cs typeface="Roboto Mono"/>
                <a:sym typeface="Roboto Mono"/>
              </a:rPr>
              <a:t>5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 is </a:t>
            </a:r>
            <a:r>
              <a:rPr lang="en" sz="1200" b="1">
                <a:latin typeface="Roboto"/>
                <a:ea typeface="Roboto"/>
                <a:cs typeface="Roboto"/>
                <a:sym typeface="Roboto"/>
              </a:rPr>
              <a:t>NOT 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inside quotation marks!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" name="Google Shape;1001;p90"/>
          <p:cNvSpPr/>
          <p:nvPr/>
        </p:nvSpPr>
        <p:spPr>
          <a:xfrm>
            <a:off x="4877325" y="71200"/>
            <a:ext cx="4273800" cy="50853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2" name="Google Shape;1002;p90"/>
          <p:cNvSpPr/>
          <p:nvPr/>
        </p:nvSpPr>
        <p:spPr>
          <a:xfrm>
            <a:off x="311700" y="1152475"/>
            <a:ext cx="4413600" cy="3643200"/>
          </a:xfrm>
          <a:prstGeom prst="roundRect">
            <a:avLst>
              <a:gd name="adj" fmla="val 6453"/>
            </a:avLst>
          </a:prstGeom>
          <a:solidFill>
            <a:srgbClr val="FAFAFA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003" name="Google Shape;1003;p90"/>
          <p:cNvSpPr txBox="1">
            <a:spLocks noGrp="1"/>
          </p:cNvSpPr>
          <p:nvPr>
            <p:ph type="body" idx="1"/>
          </p:nvPr>
        </p:nvSpPr>
        <p:spPr>
          <a:xfrm>
            <a:off x="311700" y="1164175"/>
            <a:ext cx="4566900" cy="36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time </a:t>
            </a:r>
            <a:r>
              <a:rPr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sleep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"Hello, world!"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  <a:highlight>
                <a:srgbClr val="FFFF0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"Give me a sec..."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9900FF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sleep</a:t>
            </a:r>
            <a:r>
              <a:rPr lang="en">
                <a:solidFill>
                  <a:schemeClr val="dk1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6AA84F"/>
                </a:solidFill>
                <a:highlight>
                  <a:srgbClr val="00FFFF"/>
                </a:highlight>
                <a:latin typeface="Roboto Mono"/>
                <a:ea typeface="Roboto Mono"/>
                <a:cs typeface="Roboto Mono"/>
                <a:sym typeface="Roboto Mono"/>
              </a:rPr>
              <a:t>5</a:t>
            </a:r>
            <a:r>
              <a:rPr lang="en">
                <a:solidFill>
                  <a:schemeClr val="dk1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chemeClr val="dk1"/>
              </a:solidFill>
              <a:highlight>
                <a:srgbClr val="FFFF0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"Okay, good to go!"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3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004" name="Google Shape;1004;p9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example</a:t>
            </a:r>
            <a:endParaRPr/>
          </a:p>
        </p:txBody>
      </p:sp>
      <p:sp>
        <p:nvSpPr>
          <p:cNvPr id="1005" name="Google Shape;1005;p90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63</a:t>
            </a:fld>
            <a:endParaRPr/>
          </a:p>
        </p:txBody>
      </p:sp>
      <p:pic>
        <p:nvPicPr>
          <p:cNvPr id="1006" name="Google Shape;1006;p90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1007" name="Google Shape;1007;p90"/>
          <p:cNvSpPr txBox="1"/>
          <p:nvPr/>
        </p:nvSpPr>
        <p:spPr>
          <a:xfrm>
            <a:off x="5016075" y="187350"/>
            <a:ext cx="4065300" cy="47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EEFF4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Hello, world!</a:t>
            </a:r>
            <a:endParaRPr sz="18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Give me a sec...</a:t>
            </a:r>
            <a:endParaRPr sz="18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grpSp>
        <p:nvGrpSpPr>
          <p:cNvPr id="1008" name="Google Shape;1008;p90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1009" name="Google Shape;1009;p90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" sz="1000" b="1">
                  <a:solidFill>
                    <a:srgbClr val="EEEEEE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63</a:t>
              </a:fld>
              <a:endParaRPr sz="1000" b="1">
                <a:solidFill>
                  <a:srgbClr val="EEEEEE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1010" name="Google Shape;1010;p90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11" name="Google Shape;1011;p90"/>
          <p:cNvSpPr/>
          <p:nvPr/>
        </p:nvSpPr>
        <p:spPr>
          <a:xfrm>
            <a:off x="4493013" y="3182075"/>
            <a:ext cx="3154500" cy="8388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9050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  <a:effectLst>
            <a:outerShdw dist="47625" dir="2940000" algn="bl" rotWithShape="0">
              <a:srgbClr val="000000">
                <a:alpha val="16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This means it is a </a:t>
            </a:r>
            <a:r>
              <a:rPr lang="en" sz="1200" b="1">
                <a:latin typeface="Roboto Mono"/>
                <a:ea typeface="Roboto Mono"/>
                <a:cs typeface="Roboto Mono"/>
                <a:sym typeface="Roboto Mono"/>
              </a:rPr>
              <a:t>number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and not </a:t>
            </a:r>
            <a:r>
              <a:rPr lang="en" sz="1200" b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text</a:t>
            </a:r>
            <a:endParaRPr sz="1200" b="1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6" name="Google Shape;1016;p91"/>
          <p:cNvSpPr/>
          <p:nvPr/>
        </p:nvSpPr>
        <p:spPr>
          <a:xfrm>
            <a:off x="4877325" y="71200"/>
            <a:ext cx="4273800" cy="50853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7" name="Google Shape;1017;p91"/>
          <p:cNvSpPr/>
          <p:nvPr/>
        </p:nvSpPr>
        <p:spPr>
          <a:xfrm>
            <a:off x="311700" y="1152475"/>
            <a:ext cx="4413600" cy="3643200"/>
          </a:xfrm>
          <a:prstGeom prst="roundRect">
            <a:avLst>
              <a:gd name="adj" fmla="val 6453"/>
            </a:avLst>
          </a:prstGeom>
          <a:solidFill>
            <a:srgbClr val="FAFAFA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018" name="Google Shape;1018;p91"/>
          <p:cNvSpPr txBox="1">
            <a:spLocks noGrp="1"/>
          </p:cNvSpPr>
          <p:nvPr>
            <p:ph type="body" idx="1"/>
          </p:nvPr>
        </p:nvSpPr>
        <p:spPr>
          <a:xfrm>
            <a:off x="311700" y="1164175"/>
            <a:ext cx="4566900" cy="36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time </a:t>
            </a:r>
            <a:r>
              <a:rPr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sleep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"Hello, world!"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  <a:highlight>
                <a:srgbClr val="FFFF0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"Give me a sec..."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9900FF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sleep</a:t>
            </a:r>
            <a:r>
              <a:rPr lang="en">
                <a:solidFill>
                  <a:schemeClr val="dk1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6AA84F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5</a:t>
            </a:r>
            <a:r>
              <a:rPr lang="en">
                <a:solidFill>
                  <a:schemeClr val="dk1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chemeClr val="dk1"/>
              </a:solidFill>
              <a:highlight>
                <a:srgbClr val="FFFF0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"Okay, good to go!"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3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019" name="Google Shape;1019;p9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example</a:t>
            </a:r>
            <a:endParaRPr/>
          </a:p>
        </p:txBody>
      </p:sp>
      <p:sp>
        <p:nvSpPr>
          <p:cNvPr id="1020" name="Google Shape;1020;p91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64</a:t>
            </a:fld>
            <a:endParaRPr/>
          </a:p>
        </p:txBody>
      </p:sp>
      <p:pic>
        <p:nvPicPr>
          <p:cNvPr id="1021" name="Google Shape;1021;p91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1022" name="Google Shape;1022;p91"/>
          <p:cNvSpPr txBox="1"/>
          <p:nvPr/>
        </p:nvSpPr>
        <p:spPr>
          <a:xfrm>
            <a:off x="5016075" y="187350"/>
            <a:ext cx="4065300" cy="47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EEFF4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Hello, world!</a:t>
            </a:r>
            <a:endParaRPr sz="18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Give me a sec...</a:t>
            </a:r>
            <a:endParaRPr sz="18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grpSp>
        <p:nvGrpSpPr>
          <p:cNvPr id="1023" name="Google Shape;1023;p91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1024" name="Google Shape;1024;p91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" sz="1000" b="1">
                  <a:solidFill>
                    <a:srgbClr val="EEEEEE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64</a:t>
              </a:fld>
              <a:endParaRPr sz="1000" b="1">
                <a:solidFill>
                  <a:srgbClr val="EEEEEE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1025" name="Google Shape;1025;p91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Google Shape;1030;p92"/>
          <p:cNvSpPr/>
          <p:nvPr/>
        </p:nvSpPr>
        <p:spPr>
          <a:xfrm>
            <a:off x="4877325" y="71200"/>
            <a:ext cx="4273800" cy="50853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1" name="Google Shape;1031;p92"/>
          <p:cNvSpPr/>
          <p:nvPr/>
        </p:nvSpPr>
        <p:spPr>
          <a:xfrm>
            <a:off x="311700" y="1152475"/>
            <a:ext cx="4413600" cy="3643200"/>
          </a:xfrm>
          <a:prstGeom prst="roundRect">
            <a:avLst>
              <a:gd name="adj" fmla="val 6453"/>
            </a:avLst>
          </a:prstGeom>
          <a:solidFill>
            <a:srgbClr val="FAFAFA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032" name="Google Shape;1032;p92"/>
          <p:cNvSpPr txBox="1">
            <a:spLocks noGrp="1"/>
          </p:cNvSpPr>
          <p:nvPr>
            <p:ph type="body" idx="1"/>
          </p:nvPr>
        </p:nvSpPr>
        <p:spPr>
          <a:xfrm>
            <a:off x="311700" y="1164175"/>
            <a:ext cx="4566900" cy="36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time </a:t>
            </a:r>
            <a:r>
              <a:rPr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sleep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"Hello, world!"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  <a:highlight>
                <a:srgbClr val="FFFF0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"Give me a sec..."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9900FF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sleep</a:t>
            </a:r>
            <a:r>
              <a:rPr lang="en">
                <a:solidFill>
                  <a:schemeClr val="dk1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6AA84F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5</a:t>
            </a:r>
            <a:r>
              <a:rPr lang="en">
                <a:solidFill>
                  <a:schemeClr val="dk1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chemeClr val="dk1"/>
              </a:solidFill>
              <a:highlight>
                <a:srgbClr val="FFFF0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"Okay, good to go!"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3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033" name="Google Shape;1033;p9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example</a:t>
            </a:r>
            <a:endParaRPr/>
          </a:p>
        </p:txBody>
      </p:sp>
      <p:sp>
        <p:nvSpPr>
          <p:cNvPr id="1034" name="Google Shape;1034;p92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65</a:t>
            </a:fld>
            <a:endParaRPr/>
          </a:p>
        </p:txBody>
      </p:sp>
      <p:pic>
        <p:nvPicPr>
          <p:cNvPr id="1035" name="Google Shape;1035;p92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1036" name="Google Shape;1036;p92"/>
          <p:cNvSpPr txBox="1"/>
          <p:nvPr/>
        </p:nvSpPr>
        <p:spPr>
          <a:xfrm>
            <a:off x="5016075" y="187350"/>
            <a:ext cx="4065300" cy="47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EEFF4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Hello, world!</a:t>
            </a:r>
            <a:endParaRPr sz="18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Give me a sec...</a:t>
            </a:r>
            <a:endParaRPr sz="18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grpSp>
        <p:nvGrpSpPr>
          <p:cNvPr id="1037" name="Google Shape;1037;p92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1038" name="Google Shape;1038;p92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" sz="1000" b="1">
                  <a:solidFill>
                    <a:srgbClr val="EEEEEE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65</a:t>
              </a:fld>
              <a:endParaRPr sz="1000" b="1">
                <a:solidFill>
                  <a:srgbClr val="EEEEEE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1039" name="Google Shape;1039;p92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40" name="Google Shape;1040;p92"/>
          <p:cNvSpPr/>
          <p:nvPr/>
        </p:nvSpPr>
        <p:spPr>
          <a:xfrm>
            <a:off x="4493013" y="3182075"/>
            <a:ext cx="3154500" cy="8388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9050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  <a:effectLst>
            <a:outerShdw dist="47625" dir="2940000" algn="bl" rotWithShape="0">
              <a:srgbClr val="000000">
                <a:alpha val="16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Wait 5 seconds...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41" name="Google Shape;1041;p9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08275" y="1337900"/>
            <a:ext cx="1524000" cy="152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" name="Google Shape;1046;p93"/>
          <p:cNvSpPr/>
          <p:nvPr/>
        </p:nvSpPr>
        <p:spPr>
          <a:xfrm>
            <a:off x="4877325" y="71200"/>
            <a:ext cx="4273800" cy="50853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7" name="Google Shape;1047;p93"/>
          <p:cNvSpPr/>
          <p:nvPr/>
        </p:nvSpPr>
        <p:spPr>
          <a:xfrm>
            <a:off x="311700" y="1152475"/>
            <a:ext cx="4413600" cy="3643200"/>
          </a:xfrm>
          <a:prstGeom prst="roundRect">
            <a:avLst>
              <a:gd name="adj" fmla="val 6453"/>
            </a:avLst>
          </a:prstGeom>
          <a:solidFill>
            <a:srgbClr val="FAFAFA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048" name="Google Shape;1048;p93"/>
          <p:cNvSpPr txBox="1">
            <a:spLocks noGrp="1"/>
          </p:cNvSpPr>
          <p:nvPr>
            <p:ph type="body" idx="1"/>
          </p:nvPr>
        </p:nvSpPr>
        <p:spPr>
          <a:xfrm>
            <a:off x="311700" y="1164175"/>
            <a:ext cx="4566900" cy="36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time </a:t>
            </a:r>
            <a:r>
              <a:rPr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sleep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"Hello, world!"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  <a:highlight>
                <a:srgbClr val="FFFF0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"Give me a sec..."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sleep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5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9900FF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chemeClr val="dk1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A31515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"Okay, good to go!"</a:t>
            </a:r>
            <a:r>
              <a:rPr lang="en">
                <a:solidFill>
                  <a:schemeClr val="dk1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chemeClr val="dk1"/>
              </a:solidFill>
              <a:highlight>
                <a:srgbClr val="FFFF0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3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049" name="Google Shape;1049;p9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example</a:t>
            </a:r>
            <a:endParaRPr/>
          </a:p>
        </p:txBody>
      </p:sp>
      <p:sp>
        <p:nvSpPr>
          <p:cNvPr id="1050" name="Google Shape;1050;p93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66</a:t>
            </a:fld>
            <a:endParaRPr/>
          </a:p>
        </p:txBody>
      </p:sp>
      <p:pic>
        <p:nvPicPr>
          <p:cNvPr id="1051" name="Google Shape;1051;p93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1052" name="Google Shape;1052;p93"/>
          <p:cNvSpPr txBox="1"/>
          <p:nvPr/>
        </p:nvSpPr>
        <p:spPr>
          <a:xfrm>
            <a:off x="5016075" y="187350"/>
            <a:ext cx="4065300" cy="47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EEFF4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Hello, world!</a:t>
            </a:r>
            <a:endParaRPr sz="18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Give me a sec...</a:t>
            </a:r>
            <a:endParaRPr sz="18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grpSp>
        <p:nvGrpSpPr>
          <p:cNvPr id="1053" name="Google Shape;1053;p93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1054" name="Google Shape;1054;p93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" sz="1000" b="1">
                  <a:solidFill>
                    <a:srgbClr val="EEEEEE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66</a:t>
              </a:fld>
              <a:endParaRPr sz="1000" b="1">
                <a:solidFill>
                  <a:srgbClr val="EEEEEE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1055" name="Google Shape;1055;p93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p94"/>
          <p:cNvSpPr/>
          <p:nvPr/>
        </p:nvSpPr>
        <p:spPr>
          <a:xfrm>
            <a:off x="4877325" y="71200"/>
            <a:ext cx="4273800" cy="50853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1" name="Google Shape;1061;p94"/>
          <p:cNvSpPr/>
          <p:nvPr/>
        </p:nvSpPr>
        <p:spPr>
          <a:xfrm>
            <a:off x="311700" y="1152475"/>
            <a:ext cx="4413600" cy="3643200"/>
          </a:xfrm>
          <a:prstGeom prst="roundRect">
            <a:avLst>
              <a:gd name="adj" fmla="val 6453"/>
            </a:avLst>
          </a:prstGeom>
          <a:solidFill>
            <a:srgbClr val="FAFAFA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062" name="Google Shape;1062;p94"/>
          <p:cNvSpPr txBox="1">
            <a:spLocks noGrp="1"/>
          </p:cNvSpPr>
          <p:nvPr>
            <p:ph type="body" idx="1"/>
          </p:nvPr>
        </p:nvSpPr>
        <p:spPr>
          <a:xfrm>
            <a:off x="311700" y="1164175"/>
            <a:ext cx="4566900" cy="36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time </a:t>
            </a:r>
            <a:r>
              <a:rPr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sleep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"Hello, world!"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  <a:highlight>
                <a:srgbClr val="FFFF0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"Give me a sec..."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sleep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5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9900FF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chemeClr val="dk1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A31515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"Okay, good to go!"</a:t>
            </a:r>
            <a:r>
              <a:rPr lang="en">
                <a:solidFill>
                  <a:schemeClr val="dk1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chemeClr val="dk1"/>
              </a:solidFill>
              <a:highlight>
                <a:srgbClr val="FFFF0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3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063" name="Google Shape;1063;p9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example</a:t>
            </a:r>
            <a:endParaRPr/>
          </a:p>
        </p:txBody>
      </p:sp>
      <p:sp>
        <p:nvSpPr>
          <p:cNvPr id="1064" name="Google Shape;1064;p94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67</a:t>
            </a:fld>
            <a:endParaRPr/>
          </a:p>
        </p:txBody>
      </p:sp>
      <p:pic>
        <p:nvPicPr>
          <p:cNvPr id="1065" name="Google Shape;1065;p94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1066" name="Google Shape;1066;p94"/>
          <p:cNvSpPr txBox="1"/>
          <p:nvPr/>
        </p:nvSpPr>
        <p:spPr>
          <a:xfrm>
            <a:off x="5016075" y="187350"/>
            <a:ext cx="4065300" cy="47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EEFF4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Hello, world!</a:t>
            </a:r>
            <a:endParaRPr sz="18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Give me a sec...</a:t>
            </a:r>
            <a:endParaRPr sz="18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Okay, good to go!</a:t>
            </a:r>
            <a:endParaRPr sz="18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grpSp>
        <p:nvGrpSpPr>
          <p:cNvPr id="1067" name="Google Shape;1067;p94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1068" name="Google Shape;1068;p94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" sz="1000" b="1">
                  <a:solidFill>
                    <a:srgbClr val="EEEEEE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67</a:t>
              </a:fld>
              <a:endParaRPr sz="1000" b="1">
                <a:solidFill>
                  <a:srgbClr val="EEEEEE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1069" name="Google Shape;1069;p94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4" name="Google Shape;1074;p95"/>
          <p:cNvSpPr/>
          <p:nvPr/>
        </p:nvSpPr>
        <p:spPr>
          <a:xfrm>
            <a:off x="4877325" y="71200"/>
            <a:ext cx="4273800" cy="50853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5" name="Google Shape;1075;p95"/>
          <p:cNvSpPr/>
          <p:nvPr/>
        </p:nvSpPr>
        <p:spPr>
          <a:xfrm>
            <a:off x="311700" y="1152475"/>
            <a:ext cx="4413600" cy="3643200"/>
          </a:xfrm>
          <a:prstGeom prst="roundRect">
            <a:avLst>
              <a:gd name="adj" fmla="val 6453"/>
            </a:avLst>
          </a:prstGeom>
          <a:solidFill>
            <a:srgbClr val="FAFAFA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076" name="Google Shape;1076;p95"/>
          <p:cNvSpPr txBox="1">
            <a:spLocks noGrp="1"/>
          </p:cNvSpPr>
          <p:nvPr>
            <p:ph type="body" idx="1"/>
          </p:nvPr>
        </p:nvSpPr>
        <p:spPr>
          <a:xfrm>
            <a:off x="311700" y="1164175"/>
            <a:ext cx="4566900" cy="36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time </a:t>
            </a:r>
            <a:r>
              <a:rPr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sleep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"Hello, world!"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  <a:highlight>
                <a:srgbClr val="FFFF0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"Give me a sec..."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sleep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5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"Okay, good to go!"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3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077" name="Google Shape;1077;p9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example</a:t>
            </a:r>
            <a:endParaRPr/>
          </a:p>
        </p:txBody>
      </p:sp>
      <p:sp>
        <p:nvSpPr>
          <p:cNvPr id="1078" name="Google Shape;1078;p95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68</a:t>
            </a:fld>
            <a:endParaRPr/>
          </a:p>
        </p:txBody>
      </p:sp>
      <p:pic>
        <p:nvPicPr>
          <p:cNvPr id="1079" name="Google Shape;1079;p95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1080" name="Google Shape;1080;p95"/>
          <p:cNvSpPr txBox="1"/>
          <p:nvPr/>
        </p:nvSpPr>
        <p:spPr>
          <a:xfrm>
            <a:off x="5016075" y="187350"/>
            <a:ext cx="4065300" cy="47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EEFF4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Hello, world!</a:t>
            </a:r>
            <a:endParaRPr sz="18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Give me a sec...</a:t>
            </a:r>
            <a:endParaRPr sz="18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Okay, good to go!</a:t>
            </a:r>
            <a:endParaRPr sz="18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grpSp>
        <p:nvGrpSpPr>
          <p:cNvPr id="1081" name="Google Shape;1081;p95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1082" name="Google Shape;1082;p95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" sz="1000" b="1">
                  <a:solidFill>
                    <a:srgbClr val="EEEEEE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68</a:t>
              </a:fld>
              <a:endParaRPr sz="1000" b="1">
                <a:solidFill>
                  <a:srgbClr val="EEEEEE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1083" name="Google Shape;1083;p95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84" name="Google Shape;1084;p95"/>
          <p:cNvSpPr/>
          <p:nvPr/>
        </p:nvSpPr>
        <p:spPr>
          <a:xfrm>
            <a:off x="1251600" y="4566750"/>
            <a:ext cx="2533800" cy="462900"/>
          </a:xfrm>
          <a:prstGeom prst="roundRect">
            <a:avLst>
              <a:gd name="adj" fmla="val 16667"/>
            </a:avLst>
          </a:prstGeom>
          <a:solidFill>
            <a:srgbClr val="30DDA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All done!</a:t>
            </a:r>
            <a:endParaRPr sz="1600"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9" name="Google Shape;1089;p9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Changing colours</a:t>
            </a:r>
            <a:endParaRPr/>
          </a:p>
        </p:txBody>
      </p:sp>
      <p:sp>
        <p:nvSpPr>
          <p:cNvPr id="1090" name="Google Shape;1090;p9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086200" cy="72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/>
              <a:t>There are many different </a:t>
            </a:r>
            <a:r>
              <a:rPr lang="en" sz="1700" i="1"/>
              <a:t>colours</a:t>
            </a:r>
            <a:r>
              <a:rPr lang="en" sz="1700"/>
              <a:t>, </a:t>
            </a:r>
            <a:r>
              <a:rPr lang="en" sz="1700" i="1"/>
              <a:t>highlights</a:t>
            </a:r>
            <a:r>
              <a:rPr lang="en" sz="1700"/>
              <a:t>, and </a:t>
            </a:r>
            <a:r>
              <a:rPr lang="en" sz="1700" i="1"/>
              <a:t>styles</a:t>
            </a:r>
            <a:r>
              <a:rPr lang="en" sz="1700"/>
              <a:t> that you combine together to achieve many effects. We’ll see some code examples on the next slides.</a:t>
            </a:r>
            <a:endParaRPr sz="1700"/>
          </a:p>
        </p:txBody>
      </p:sp>
      <p:grpSp>
        <p:nvGrpSpPr>
          <p:cNvPr id="1091" name="Google Shape;1091;p96"/>
          <p:cNvGrpSpPr/>
          <p:nvPr/>
        </p:nvGrpSpPr>
        <p:grpSpPr>
          <a:xfrm>
            <a:off x="1363487" y="1817533"/>
            <a:ext cx="6417050" cy="3130992"/>
            <a:chOff x="63750" y="944758"/>
            <a:chExt cx="6417050" cy="3130992"/>
          </a:xfrm>
        </p:grpSpPr>
        <p:pic>
          <p:nvPicPr>
            <p:cNvPr id="1092" name="Google Shape;1092;p9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3750" y="1497600"/>
              <a:ext cx="1761650" cy="25781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93" name="Google Shape;1093;p9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2700000">
              <a:off x="833500" y="1076250"/>
              <a:ext cx="634900" cy="6349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94" name="Google Shape;1094;p96"/>
            <p:cNvSpPr txBox="1"/>
            <p:nvPr/>
          </p:nvSpPr>
          <p:spPr>
            <a:xfrm>
              <a:off x="262200" y="1619875"/>
              <a:ext cx="13011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b="1">
                  <a:solidFill>
                    <a:srgbClr val="595959"/>
                  </a:solidFill>
                  <a:latin typeface="Roboto"/>
                  <a:ea typeface="Roboto"/>
                  <a:cs typeface="Roboto"/>
                  <a:sym typeface="Roboto"/>
                </a:rPr>
                <a:t>Colour names</a:t>
              </a:r>
              <a:endParaRPr b="1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95" name="Google Shape;1095;p96"/>
            <p:cNvSpPr txBox="1"/>
            <p:nvPr/>
          </p:nvSpPr>
          <p:spPr>
            <a:xfrm>
              <a:off x="262212" y="1963550"/>
              <a:ext cx="1465500" cy="1838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0000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Colour.red</a:t>
              </a:r>
              <a:endParaRPr sz="100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9900"/>
                  </a:solidFill>
                  <a:highlight>
                    <a:schemeClr val="dk1"/>
                  </a:highlight>
                  <a:latin typeface="Roboto Mono"/>
                  <a:ea typeface="Roboto Mono"/>
                  <a:cs typeface="Roboto Mono"/>
                  <a:sym typeface="Roboto Mono"/>
                </a:rPr>
                <a:t>Colour.orange</a:t>
              </a:r>
              <a:endParaRPr sz="1000">
                <a:solidFill>
                  <a:srgbClr val="FF9900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00"/>
                  </a:solidFill>
                  <a:highlight>
                    <a:schemeClr val="dk1"/>
                  </a:highlight>
                  <a:latin typeface="Roboto Mono"/>
                  <a:ea typeface="Roboto Mono"/>
                  <a:cs typeface="Roboto Mono"/>
                  <a:sym typeface="Roboto Mono"/>
                </a:rPr>
                <a:t>Colour.yellow</a:t>
              </a:r>
              <a:endParaRPr sz="1000">
                <a:solidFill>
                  <a:srgbClr val="FFFF00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00FF00"/>
                  </a:solidFill>
                  <a:highlight>
                    <a:schemeClr val="dk1"/>
                  </a:highlight>
                  <a:latin typeface="Roboto Mono"/>
                  <a:ea typeface="Roboto Mono"/>
                  <a:cs typeface="Roboto Mono"/>
                  <a:sym typeface="Roboto Mono"/>
                </a:rPr>
                <a:t>Colour.green</a:t>
              </a:r>
              <a:endParaRPr sz="1000">
                <a:solidFill>
                  <a:srgbClr val="FFFF00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00FFFF"/>
                  </a:solidFill>
                  <a:highlight>
                    <a:schemeClr val="dk1"/>
                  </a:highlight>
                  <a:latin typeface="Roboto Mono"/>
                  <a:ea typeface="Roboto Mono"/>
                  <a:cs typeface="Roboto Mono"/>
                  <a:sym typeface="Roboto Mono"/>
                </a:rPr>
                <a:t>Colour.cyan</a:t>
              </a:r>
              <a:endParaRPr sz="1000">
                <a:solidFill>
                  <a:srgbClr val="FFFF00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0000FF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Colour.blue</a:t>
              </a:r>
              <a:endParaRPr sz="10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7F00FF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Colour.purple</a:t>
              </a:r>
              <a:endParaRPr sz="1000">
                <a:solidFill>
                  <a:srgbClr val="7F00FF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00FF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Colour.magenta</a:t>
              </a:r>
              <a:endParaRPr sz="1000">
                <a:solidFill>
                  <a:srgbClr val="FF00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lt1"/>
                  </a:solidFill>
                  <a:highlight>
                    <a:schemeClr val="dk1"/>
                  </a:highlight>
                  <a:latin typeface="Roboto Mono"/>
                  <a:ea typeface="Roboto Mono"/>
                  <a:cs typeface="Roboto Mono"/>
                  <a:sym typeface="Roboto Mono"/>
                </a:rPr>
                <a:t>Colour.white</a:t>
              </a:r>
              <a:endParaRPr sz="1000">
                <a:solidFill>
                  <a:schemeClr val="lt1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808080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Colour.grey</a:t>
              </a:r>
              <a:r>
                <a:rPr lang="en" sz="1000">
                  <a:solidFill>
                    <a:schemeClr val="dk1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 </a:t>
              </a:r>
              <a:endParaRPr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 i="1">
                  <a:solidFill>
                    <a:schemeClr val="dk1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Colour.reset</a:t>
              </a:r>
              <a:endParaRPr sz="1000" b="1" i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pic>
          <p:nvPicPr>
            <p:cNvPr id="1096" name="Google Shape;1096;p9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237464" y="1497600"/>
              <a:ext cx="2069587" cy="25781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97" name="Google Shape;1097;p96"/>
            <p:cNvSpPr txBox="1"/>
            <p:nvPr/>
          </p:nvSpPr>
          <p:spPr>
            <a:xfrm>
              <a:off x="2475819" y="1650890"/>
              <a:ext cx="17085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b="1">
                  <a:solidFill>
                    <a:srgbClr val="595959"/>
                  </a:solidFill>
                  <a:latin typeface="Roboto"/>
                  <a:ea typeface="Roboto"/>
                  <a:cs typeface="Roboto"/>
                  <a:sym typeface="Roboto"/>
                </a:rPr>
                <a:t>Highlight names</a:t>
              </a:r>
              <a:endParaRPr b="1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98" name="Google Shape;1098;p96"/>
            <p:cNvSpPr txBox="1"/>
            <p:nvPr/>
          </p:nvSpPr>
          <p:spPr>
            <a:xfrm>
              <a:off x="2475813" y="1994575"/>
              <a:ext cx="1670400" cy="1838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lt1"/>
                  </a:solidFill>
                  <a:highlight>
                    <a:srgbClr val="FF0000"/>
                  </a:highlight>
                  <a:latin typeface="Roboto Mono"/>
                  <a:ea typeface="Roboto Mono"/>
                  <a:cs typeface="Roboto Mono"/>
                  <a:sym typeface="Roboto Mono"/>
                </a:rPr>
                <a:t>Highlight.red</a:t>
              </a:r>
              <a:endParaRPr sz="1000">
                <a:solidFill>
                  <a:schemeClr val="lt1"/>
                </a:solidFill>
                <a:highlight>
                  <a:srgbClr val="FF0000"/>
                </a:highlight>
                <a:latin typeface="Roboto Mono"/>
                <a:ea typeface="Roboto Mono"/>
                <a:cs typeface="Roboto Mono"/>
                <a:sym typeface="Roboto Mono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highlight>
                    <a:srgbClr val="FF9900"/>
                  </a:highlight>
                  <a:latin typeface="Roboto Mono"/>
                  <a:ea typeface="Roboto Mono"/>
                  <a:cs typeface="Roboto Mono"/>
                  <a:sym typeface="Roboto Mono"/>
                </a:rPr>
                <a:t>Highlight.orange</a:t>
              </a:r>
              <a:endParaRPr sz="1000">
                <a:solidFill>
                  <a:schemeClr val="dk1"/>
                </a:solidFill>
                <a:highlight>
                  <a:srgbClr val="FF9900"/>
                </a:highlight>
                <a:latin typeface="Roboto Mono"/>
                <a:ea typeface="Roboto Mono"/>
                <a:cs typeface="Roboto Mono"/>
                <a:sym typeface="Roboto Mono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highlight>
                    <a:srgbClr val="FFFF00"/>
                  </a:highlight>
                  <a:latin typeface="Roboto Mono"/>
                  <a:ea typeface="Roboto Mono"/>
                  <a:cs typeface="Roboto Mono"/>
                  <a:sym typeface="Roboto Mono"/>
                </a:rPr>
                <a:t>Highlight.yellow</a:t>
              </a:r>
              <a:endParaRPr sz="1000">
                <a:solidFill>
                  <a:schemeClr val="dk1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highlight>
                    <a:srgbClr val="00FF00"/>
                  </a:highlight>
                  <a:latin typeface="Roboto Mono"/>
                  <a:ea typeface="Roboto Mono"/>
                  <a:cs typeface="Roboto Mono"/>
                  <a:sym typeface="Roboto Mono"/>
                </a:rPr>
                <a:t>Highlight.green</a:t>
              </a:r>
              <a:endParaRPr sz="1000">
                <a:solidFill>
                  <a:schemeClr val="dk1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highlight>
                    <a:srgbClr val="00FFFF"/>
                  </a:highlight>
                  <a:latin typeface="Roboto Mono"/>
                  <a:ea typeface="Roboto Mono"/>
                  <a:cs typeface="Roboto Mono"/>
                  <a:sym typeface="Roboto Mono"/>
                </a:rPr>
                <a:t>Highlight.cyan</a:t>
              </a:r>
              <a:endParaRPr sz="1000">
                <a:solidFill>
                  <a:srgbClr val="FFFFFF"/>
                </a:solidFill>
                <a:highlight>
                  <a:srgbClr val="0000FF"/>
                </a:highlight>
                <a:latin typeface="Roboto Mono"/>
                <a:ea typeface="Roboto Mono"/>
                <a:cs typeface="Roboto Mono"/>
                <a:sym typeface="Roboto Mono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  <a:highlight>
                    <a:srgbClr val="0000FF"/>
                  </a:highlight>
                  <a:latin typeface="Roboto Mono"/>
                  <a:ea typeface="Roboto Mono"/>
                  <a:cs typeface="Roboto Mono"/>
                  <a:sym typeface="Roboto Mono"/>
                </a:rPr>
                <a:t>Highlight.blue</a:t>
              </a:r>
              <a:endParaRPr sz="1000">
                <a:solidFill>
                  <a:srgbClr val="FFFFFF"/>
                </a:solidFill>
                <a:highlight>
                  <a:srgbClr val="0000FF"/>
                </a:highlight>
                <a:latin typeface="Roboto Mono"/>
                <a:ea typeface="Roboto Mono"/>
                <a:cs typeface="Roboto Mono"/>
                <a:sym typeface="Roboto Mono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lt1"/>
                  </a:solidFill>
                  <a:highlight>
                    <a:srgbClr val="7F00FF"/>
                  </a:highlight>
                  <a:latin typeface="Roboto Mono"/>
                  <a:ea typeface="Roboto Mono"/>
                  <a:cs typeface="Roboto Mono"/>
                  <a:sym typeface="Roboto Mono"/>
                </a:rPr>
                <a:t>Highlight.purple</a:t>
              </a:r>
              <a:endParaRPr sz="1000">
                <a:solidFill>
                  <a:schemeClr val="lt1"/>
                </a:solidFill>
                <a:highlight>
                  <a:srgbClr val="7F00FF"/>
                </a:highlight>
                <a:latin typeface="Roboto Mono"/>
                <a:ea typeface="Roboto Mono"/>
                <a:cs typeface="Roboto Mono"/>
                <a:sym typeface="Roboto Mono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lt1"/>
                  </a:solidFill>
                  <a:highlight>
                    <a:srgbClr val="FF00FF"/>
                  </a:highlight>
                  <a:latin typeface="Roboto Mono"/>
                  <a:ea typeface="Roboto Mono"/>
                  <a:cs typeface="Roboto Mono"/>
                  <a:sym typeface="Roboto Mono"/>
                </a:rPr>
                <a:t>Highlight.magenta</a:t>
              </a:r>
              <a:endParaRPr sz="1000">
                <a:solidFill>
                  <a:schemeClr val="lt1"/>
                </a:solidFill>
                <a:highlight>
                  <a:srgbClr val="00FFFF"/>
                </a:highlight>
                <a:latin typeface="Roboto Mono"/>
                <a:ea typeface="Roboto Mono"/>
                <a:cs typeface="Roboto Mono"/>
                <a:sym typeface="Roboto Mono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highlight>
                    <a:srgbClr val="FFFFFF"/>
                  </a:highlight>
                  <a:latin typeface="Roboto Mono"/>
                  <a:ea typeface="Roboto Mono"/>
                  <a:cs typeface="Roboto Mono"/>
                  <a:sym typeface="Roboto Mono"/>
                </a:rPr>
                <a:t>Highlight.white</a:t>
              </a:r>
              <a:endParaRPr sz="10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highlight>
                    <a:srgbClr val="999999"/>
                  </a:highlight>
                  <a:latin typeface="Roboto Mono"/>
                  <a:ea typeface="Roboto Mono"/>
                  <a:cs typeface="Roboto Mono"/>
                  <a:sym typeface="Roboto Mono"/>
                </a:rPr>
                <a:t>Highlight.grey</a:t>
              </a:r>
              <a:endParaRPr sz="10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pic>
          <p:nvPicPr>
            <p:cNvPr id="1099" name="Google Shape;1099;p9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2700000">
              <a:off x="3054462" y="1076250"/>
              <a:ext cx="634900" cy="6349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00" name="Google Shape;1100;p9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719150" y="1482088"/>
              <a:ext cx="1761650" cy="25781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01" name="Google Shape;1101;p9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2700000">
              <a:off x="5471950" y="1091762"/>
              <a:ext cx="634900" cy="6349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02" name="Google Shape;1102;p96"/>
            <p:cNvSpPr txBox="1"/>
            <p:nvPr/>
          </p:nvSpPr>
          <p:spPr>
            <a:xfrm>
              <a:off x="4900650" y="1635388"/>
              <a:ext cx="13011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b="1">
                  <a:solidFill>
                    <a:srgbClr val="595959"/>
                  </a:solidFill>
                  <a:latin typeface="Roboto"/>
                  <a:ea typeface="Roboto"/>
                  <a:cs typeface="Roboto"/>
                  <a:sym typeface="Roboto"/>
                </a:rPr>
                <a:t>Style names</a:t>
              </a:r>
              <a:endParaRPr b="1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03" name="Google Shape;1103;p96"/>
            <p:cNvSpPr txBox="1"/>
            <p:nvPr/>
          </p:nvSpPr>
          <p:spPr>
            <a:xfrm>
              <a:off x="4816813" y="1994575"/>
              <a:ext cx="1580100" cy="1838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>
                  <a:latin typeface="Roboto Mono"/>
                  <a:ea typeface="Roboto Mono"/>
                  <a:cs typeface="Roboto Mono"/>
                  <a:sym typeface="Roboto Mono"/>
                </a:rPr>
                <a:t>Style.bold</a:t>
              </a:r>
              <a:endParaRPr sz="1000" b="1">
                <a:latin typeface="Roboto Mono"/>
                <a:ea typeface="Roboto Mono"/>
                <a:cs typeface="Roboto Mono"/>
                <a:sym typeface="Roboto Mono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u="sng">
                  <a:latin typeface="Roboto Mono"/>
                  <a:ea typeface="Roboto Mono"/>
                  <a:cs typeface="Roboto Mono"/>
                  <a:sym typeface="Roboto Mono"/>
                </a:rPr>
                <a:t>Style.underline</a:t>
              </a:r>
              <a:endParaRPr sz="1000" u="sng"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</p:grpSp>
      <p:grpSp>
        <p:nvGrpSpPr>
          <p:cNvPr id="1104" name="Google Shape;1104;p96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1105" name="Google Shape;1105;p96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" sz="1000" b="1">
                  <a:solidFill>
                    <a:srgbClr val="032F62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69</a:t>
              </a:fld>
              <a:endParaRPr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1106" name="Google Shape;1106;p96"/>
            <p:cNvPicPr preferRelativeResize="0"/>
            <p:nvPr/>
          </p:nvPicPr>
          <p:blipFill rotWithShape="1">
            <a:blip r:embed="rId5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84550" y="1698675"/>
            <a:ext cx="2857200" cy="1600200"/>
          </a:xfrm>
          <a:prstGeom prst="roundRect">
            <a:avLst>
              <a:gd name="adj" fmla="val 3383"/>
            </a:avLst>
          </a:prstGeom>
          <a:noFill/>
          <a:ln>
            <a:noFill/>
          </a:ln>
        </p:spPr>
      </p:pic>
      <p:sp>
        <p:nvSpPr>
          <p:cNvPr id="190" name="Google Shape;190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Look Who’s Talking</a:t>
            </a:r>
            <a:endParaRPr/>
          </a:p>
        </p:txBody>
      </p:sp>
      <p:sp>
        <p:nvSpPr>
          <p:cNvPr id="191" name="Google Shape;191;p32"/>
          <p:cNvSpPr txBox="1">
            <a:spLocks noGrp="1"/>
          </p:cNvSpPr>
          <p:nvPr>
            <p:ph type="body" idx="1"/>
          </p:nvPr>
        </p:nvSpPr>
        <p:spPr>
          <a:xfrm>
            <a:off x="311700" y="1448975"/>
            <a:ext cx="5628300" cy="274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is the new feature that you haven’t seen before in this program?</a:t>
            </a:r>
            <a:endParaRPr sz="1800"/>
          </a:p>
        </p:txBody>
      </p:sp>
      <p:grpSp>
        <p:nvGrpSpPr>
          <p:cNvPr id="192" name="Google Shape;192;p32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193" name="Google Shape;193;p32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" sz="1000" b="1">
                  <a:solidFill>
                    <a:srgbClr val="032F62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7</a:t>
              </a:fld>
              <a:endParaRPr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194" name="Google Shape;194;p32"/>
            <p:cNvPicPr preferRelativeResize="0"/>
            <p:nvPr/>
          </p:nvPicPr>
          <p:blipFill rotWithShape="1">
            <a:blip r:embed="rId4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1" name="Google Shape;1111;p9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Activity: Rubber Ducky!</a:t>
            </a:r>
            <a:endParaRPr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1112" name="Google Shape;1112;p97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grpSp>
        <p:nvGrpSpPr>
          <p:cNvPr id="1113" name="Google Shape;1113;p97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1114" name="Google Shape;1114;p97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" sz="1000" b="1">
                  <a:solidFill>
                    <a:srgbClr val="032F62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70</a:t>
              </a:fld>
              <a:endParaRPr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1115" name="Google Shape;1115;p97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121" name="Google Shape;1121;p9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81525" y="1351675"/>
            <a:ext cx="3023300" cy="2605676"/>
          </a:xfrm>
          <a:prstGeom prst="rect">
            <a:avLst/>
          </a:prstGeom>
          <a:noFill/>
          <a:ln>
            <a:noFill/>
          </a:ln>
        </p:spPr>
      </p:pic>
      <p:sp>
        <p:nvSpPr>
          <p:cNvPr id="1122" name="Google Shape;1122;p97"/>
          <p:cNvSpPr/>
          <p:nvPr/>
        </p:nvSpPr>
        <p:spPr>
          <a:xfrm>
            <a:off x="1464255" y="1648178"/>
            <a:ext cx="2455200" cy="12813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23" name="Google Shape;1123;p97"/>
          <p:cNvSpPr txBox="1"/>
          <p:nvPr/>
        </p:nvSpPr>
        <p:spPr>
          <a:xfrm>
            <a:off x="841575" y="3957350"/>
            <a:ext cx="3703200" cy="9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 dirty="0">
                <a:latin typeface="Roboto"/>
                <a:ea typeface="Roboto"/>
                <a:cs typeface="Roboto"/>
                <a:sym typeface="Roboto"/>
              </a:rPr>
              <a:t>Activity 03.03</a:t>
            </a:r>
            <a:br>
              <a:rPr lang="en" sz="1900" dirty="0">
                <a:latin typeface="Roboto"/>
                <a:ea typeface="Roboto"/>
                <a:cs typeface="Roboto"/>
                <a:sym typeface="Roboto"/>
              </a:rPr>
            </a:br>
            <a:r>
              <a:rPr lang="en" sz="1900" u="sng" dirty="0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Rubber Ducky!</a:t>
            </a:r>
            <a:endParaRPr sz="1900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24" name="Google Shape;1124;p9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 flipH="1">
            <a:off x="2174775" y="1771763"/>
            <a:ext cx="1034125" cy="103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9" name="Google Shape;1129;p9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1130" name="Google Shape;1130;p9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6443100" cy="325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/>
              <a:t>We can reuse other people’s code in Python by </a:t>
            </a:r>
            <a:r>
              <a:rPr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en"/>
              <a:t>ing modules</a:t>
            </a:r>
            <a:br>
              <a:rPr lang="en"/>
            </a:b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/>
              <a:t>We use the </a:t>
            </a:r>
            <a:r>
              <a:rPr lang="en" b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Colour.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b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Highlight.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>
                <a:solidFill>
                  <a:srgbClr val="595959"/>
                </a:solidFill>
              </a:rPr>
              <a:t>and</a:t>
            </a:r>
            <a:r>
              <a:rPr lang="en">
                <a:solidFill>
                  <a:srgbClr val="595959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b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Style.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lang="en"/>
              <a:t>settings in the </a:t>
            </a:r>
            <a:r>
              <a:rPr lang="en" b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csinsc</a:t>
            </a:r>
            <a:r>
              <a:rPr lang="en"/>
              <a:t> module to display text in different colours and styles</a:t>
            </a:r>
            <a:br>
              <a:rPr lang="en"/>
            </a:b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en"/>
              <a:t>We use the </a:t>
            </a:r>
            <a:r>
              <a:rPr lang="en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sleep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()</a:t>
            </a:r>
            <a:r>
              <a:rPr lang="en"/>
              <a:t> command from the </a:t>
            </a:r>
            <a:r>
              <a:rPr lang="en" b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time</a:t>
            </a:r>
            <a:r>
              <a:rPr lang="en"/>
              <a:t> module to make the computer sleep for a certain number of seconds</a:t>
            </a:r>
            <a:br>
              <a:rPr lang="en" sz="1600"/>
            </a:br>
            <a:endParaRPr sz="1600" b="1">
              <a:solidFill>
                <a:srgbClr val="38761D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1131" name="Google Shape;1131;p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18250" y="1322525"/>
            <a:ext cx="1844750" cy="18447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32" name="Google Shape;1132;p98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1133" name="Google Shape;1133;p98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" sz="1000" b="1">
                  <a:solidFill>
                    <a:srgbClr val="032F62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71</a:t>
              </a:fld>
              <a:endParaRPr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1134" name="Google Shape;1134;p98"/>
            <p:cNvPicPr preferRelativeResize="0"/>
            <p:nvPr/>
          </p:nvPicPr>
          <p:blipFill rotWithShape="1">
            <a:blip r:embed="rId4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9" name="Google Shape;1139;p9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Reflection: Exit pass</a:t>
            </a:r>
            <a:endParaRPr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1140" name="Google Shape;1140;p9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is one new thing you learnt today?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Write it on a sticky note and stick it on the board before you leave the classroom</a:t>
            </a:r>
            <a:endParaRPr/>
          </a:p>
        </p:txBody>
      </p:sp>
      <p:sp>
        <p:nvSpPr>
          <p:cNvPr id="1141" name="Google Shape;1141;p99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pic>
        <p:nvPicPr>
          <p:cNvPr id="1142" name="Google Shape;1142;p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0907" y="2440750"/>
            <a:ext cx="1357005" cy="135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3" name="Google Shape;1143;p9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07487" y="2440750"/>
            <a:ext cx="1357005" cy="1357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44" name="Google Shape;1144;p99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1145" name="Google Shape;1145;p99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" sz="1000" b="1">
                  <a:solidFill>
                    <a:srgbClr val="032F62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72</a:t>
              </a:fld>
              <a:endParaRPr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1146" name="Google Shape;1146;p99"/>
            <p:cNvPicPr preferRelativeResize="0"/>
            <p:nvPr/>
          </p:nvPicPr>
          <p:blipFill rotWithShape="1">
            <a:blip r:embed="rId5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1" name="Google Shape;1151;p100"/>
          <p:cNvSpPr/>
          <p:nvPr/>
        </p:nvSpPr>
        <p:spPr>
          <a:xfrm rot="-5400000" flipH="1">
            <a:off x="4955688" y="961013"/>
            <a:ext cx="5149325" cy="3227300"/>
          </a:xfrm>
          <a:prstGeom prst="flowChartManualInpu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2" name="Google Shape;1152;p10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License Information</a:t>
            </a:r>
            <a:endParaRPr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1153" name="Google Shape;1153;p10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5906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These </a:t>
            </a:r>
            <a:r>
              <a:rPr lang="en" sz="1400" u="sng">
                <a:solidFill>
                  <a:schemeClr val="hlink"/>
                </a:solidFill>
                <a:hlinkClick r:id="rId3"/>
              </a:rPr>
              <a:t>CS in Schools</a:t>
            </a:r>
            <a:r>
              <a:rPr lang="en" sz="1400"/>
              <a:t> lessons plans, worksheets, and other materials were created by Toan Huynh and Hugh Williams. They are licensed under a </a:t>
            </a:r>
            <a:r>
              <a:rPr lang="en" sz="1400" u="sng">
                <a:solidFill>
                  <a:schemeClr val="hlink"/>
                </a:solidFill>
                <a:hlinkClick r:id="rId4"/>
              </a:rPr>
              <a:t>Creative Commons Attribution-ShareAlike 4.0 International License</a:t>
            </a:r>
            <a:r>
              <a:rPr lang="en" sz="1400"/>
              <a:t>.</a:t>
            </a:r>
            <a:endParaRPr sz="1400">
              <a:solidFill>
                <a:schemeClr val="dk1"/>
              </a:solidFill>
            </a:endParaRPr>
          </a:p>
          <a:p>
            <a:pPr marL="457200" lvl="0" indent="-292100" algn="l" rtl="0">
              <a:spcBef>
                <a:spcPts val="160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"</a:t>
            </a:r>
            <a:r>
              <a:rPr lang="en" sz="1000" u="sng">
                <a:solidFill>
                  <a:schemeClr val="hlink"/>
                </a:solidFill>
                <a:highlight>
                  <a:schemeClr val="lt1"/>
                </a:highlight>
                <a:hlinkClick r:id="rId5"/>
              </a:rPr>
              <a:t>Clock</a:t>
            </a:r>
            <a:r>
              <a:rPr lang="en" sz="1000">
                <a:solidFill>
                  <a:srgbClr val="374957"/>
                </a:solidFill>
                <a:highlight>
                  <a:schemeClr val="lt1"/>
                </a:highlight>
              </a:rPr>
              <a:t>" by </a:t>
            </a:r>
            <a:r>
              <a:rPr lang="en" sz="1000" u="sng">
                <a:solidFill>
                  <a:schemeClr val="accent5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000"/>
              <a:t> on </a:t>
            </a:r>
            <a:r>
              <a:rPr lang="en" sz="1000" u="sng">
                <a:solidFill>
                  <a:schemeClr val="accent5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flaticon.com</a:t>
            </a:r>
            <a:endParaRPr sz="140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200"/>
          </a:p>
        </p:txBody>
      </p:sp>
      <p:sp>
        <p:nvSpPr>
          <p:cNvPr id="1154" name="Google Shape;1154;p100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grpSp>
        <p:nvGrpSpPr>
          <p:cNvPr id="1155" name="Google Shape;1155;p100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1156" name="Google Shape;1156;p100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" sz="1000" b="1">
                  <a:solidFill>
                    <a:srgbClr val="032F62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73</a:t>
              </a:fld>
              <a:endParaRPr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1157" name="Google Shape;1157;p100"/>
            <p:cNvPicPr preferRelativeResize="0"/>
            <p:nvPr/>
          </p:nvPicPr>
          <p:blipFill rotWithShape="1">
            <a:blip r:embed="rId7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Look Who’s Talking</a:t>
            </a:r>
            <a:endParaRPr/>
          </a:p>
        </p:txBody>
      </p:sp>
      <p:grpSp>
        <p:nvGrpSpPr>
          <p:cNvPr id="200" name="Google Shape;200;p33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201" name="Google Shape;201;p33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" sz="1000" b="1">
                  <a:solidFill>
                    <a:srgbClr val="032F62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8</a:t>
              </a:fld>
              <a:endParaRPr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202" name="Google Shape;202;p33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03" name="Google Shape;203;p33"/>
          <p:cNvSpPr txBox="1">
            <a:spLocks noGrp="1"/>
          </p:cNvSpPr>
          <p:nvPr>
            <p:ph type="body" idx="1"/>
          </p:nvPr>
        </p:nvSpPr>
        <p:spPr>
          <a:xfrm>
            <a:off x="311700" y="1448975"/>
            <a:ext cx="5628300" cy="340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is the new feature that you haven’t seen before in this program?</a:t>
            </a:r>
            <a:endParaRPr/>
          </a:p>
          <a:p>
            <a:pPr marL="0" lvl="0" indent="0" algn="ctr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5000" b="1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C</a:t>
            </a:r>
            <a:r>
              <a:rPr lang="en" sz="5000" b="1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o</a:t>
            </a:r>
            <a:r>
              <a:rPr lang="en" sz="5000" b="1">
                <a:solidFill>
                  <a:srgbClr val="FFFF00"/>
                </a:solidFill>
                <a:latin typeface="Roboto Mono"/>
                <a:ea typeface="Roboto Mono"/>
                <a:cs typeface="Roboto Mono"/>
                <a:sym typeface="Roboto Mono"/>
              </a:rPr>
              <a:t>l</a:t>
            </a:r>
            <a:r>
              <a:rPr lang="en" sz="5000" b="1">
                <a:solidFill>
                  <a:srgbClr val="00FF00"/>
                </a:solidFill>
                <a:latin typeface="Roboto Mono"/>
                <a:ea typeface="Roboto Mono"/>
                <a:cs typeface="Roboto Mono"/>
                <a:sym typeface="Roboto Mono"/>
              </a:rPr>
              <a:t>o</a:t>
            </a:r>
            <a:r>
              <a:rPr lang="en" sz="5000" b="1">
                <a:solidFill>
                  <a:srgbClr val="00FFFF"/>
                </a:solidFill>
                <a:latin typeface="Roboto Mono"/>
                <a:ea typeface="Roboto Mono"/>
                <a:cs typeface="Roboto Mono"/>
                <a:sym typeface="Roboto Mono"/>
              </a:rPr>
              <a:t>u</a:t>
            </a:r>
            <a:r>
              <a:rPr lang="en" sz="5000" b="1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r</a:t>
            </a:r>
            <a:r>
              <a:rPr lang="en" sz="5000" b="1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s</a:t>
            </a:r>
            <a:r>
              <a:rPr lang="en" sz="5000" b="1">
                <a:solidFill>
                  <a:srgbClr val="FF00FF"/>
                </a:solidFill>
                <a:latin typeface="Roboto Mono"/>
                <a:ea typeface="Roboto Mono"/>
                <a:cs typeface="Roboto Mono"/>
                <a:sym typeface="Roboto Mono"/>
              </a:rPr>
              <a:t>!</a:t>
            </a:r>
            <a:endParaRPr sz="5000" b="1">
              <a:solidFill>
                <a:srgbClr val="FF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6100" b="1">
              <a:solidFill>
                <a:srgbClr val="00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800"/>
          </a:p>
        </p:txBody>
      </p:sp>
      <p:pic>
        <p:nvPicPr>
          <p:cNvPr id="204" name="Google Shape;204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84550" y="1698675"/>
            <a:ext cx="2857200" cy="1600200"/>
          </a:xfrm>
          <a:prstGeom prst="roundRect">
            <a:avLst>
              <a:gd name="adj" fmla="val 3383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Look Who’s Talking</a:t>
            </a:r>
            <a:endParaRPr/>
          </a:p>
        </p:txBody>
      </p:sp>
      <p:sp>
        <p:nvSpPr>
          <p:cNvPr id="210" name="Google Shape;210;p34"/>
          <p:cNvSpPr txBox="1">
            <a:spLocks noGrp="1"/>
          </p:cNvSpPr>
          <p:nvPr>
            <p:ph type="body" idx="1"/>
          </p:nvPr>
        </p:nvSpPr>
        <p:spPr>
          <a:xfrm>
            <a:off x="311700" y="1448975"/>
            <a:ext cx="5628300" cy="340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is the new feature that you haven’t seen before in this program?</a:t>
            </a:r>
            <a:endParaRPr/>
          </a:p>
          <a:p>
            <a:pPr marL="0" lvl="0" indent="0" algn="ctr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5000" b="1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C</a:t>
            </a:r>
            <a:r>
              <a:rPr lang="en" sz="5000" b="1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o</a:t>
            </a:r>
            <a:r>
              <a:rPr lang="en" sz="5000" b="1">
                <a:solidFill>
                  <a:srgbClr val="FFFF00"/>
                </a:solidFill>
                <a:latin typeface="Roboto Mono"/>
                <a:ea typeface="Roboto Mono"/>
                <a:cs typeface="Roboto Mono"/>
                <a:sym typeface="Roboto Mono"/>
              </a:rPr>
              <a:t>l</a:t>
            </a:r>
            <a:r>
              <a:rPr lang="en" sz="5000" b="1">
                <a:solidFill>
                  <a:srgbClr val="00FF00"/>
                </a:solidFill>
                <a:latin typeface="Roboto Mono"/>
                <a:ea typeface="Roboto Mono"/>
                <a:cs typeface="Roboto Mono"/>
                <a:sym typeface="Roboto Mono"/>
              </a:rPr>
              <a:t>o</a:t>
            </a:r>
            <a:r>
              <a:rPr lang="en" sz="5000" b="1">
                <a:solidFill>
                  <a:srgbClr val="00FFFF"/>
                </a:solidFill>
                <a:latin typeface="Roboto Mono"/>
                <a:ea typeface="Roboto Mono"/>
                <a:cs typeface="Roboto Mono"/>
                <a:sym typeface="Roboto Mono"/>
              </a:rPr>
              <a:t>u</a:t>
            </a:r>
            <a:r>
              <a:rPr lang="en" sz="5000" b="1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r</a:t>
            </a:r>
            <a:r>
              <a:rPr lang="en" sz="5000" b="1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s</a:t>
            </a:r>
            <a:r>
              <a:rPr lang="en" sz="5000" b="1">
                <a:solidFill>
                  <a:srgbClr val="FF00FF"/>
                </a:solidFill>
                <a:latin typeface="Roboto Mono"/>
                <a:ea typeface="Roboto Mono"/>
                <a:cs typeface="Roboto Mono"/>
                <a:sym typeface="Roboto Mono"/>
              </a:rPr>
              <a:t>!</a:t>
            </a:r>
            <a:endParaRPr sz="5000" b="1">
              <a:solidFill>
                <a:srgbClr val="00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will learn how to use code that other people have written to help us colour our text</a:t>
            </a:r>
            <a:endParaRPr sz="6100" b="1">
              <a:solidFill>
                <a:srgbClr val="00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800"/>
          </a:p>
        </p:txBody>
      </p:sp>
      <p:grpSp>
        <p:nvGrpSpPr>
          <p:cNvPr id="211" name="Google Shape;211;p34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212" name="Google Shape;212;p34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" sz="1000" b="1">
                  <a:solidFill>
                    <a:srgbClr val="032F62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9</a:t>
              </a:fld>
              <a:endParaRPr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213" name="Google Shape;213;p34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14" name="Google Shape;214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84550" y="1698675"/>
            <a:ext cx="2857200" cy="1600200"/>
          </a:xfrm>
          <a:prstGeom prst="roundRect">
            <a:avLst>
              <a:gd name="adj" fmla="val 3383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4271</Words>
  <Application>Microsoft Macintosh PowerPoint</Application>
  <PresentationFormat>On-screen Show (16:9)</PresentationFormat>
  <Paragraphs>940</Paragraphs>
  <Slides>73</Slides>
  <Notes>73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73</vt:i4>
      </vt:variant>
    </vt:vector>
  </HeadingPairs>
  <TitlesOfParts>
    <vt:vector size="80" baseType="lpstr">
      <vt:lpstr>Arial</vt:lpstr>
      <vt:lpstr>Francois One</vt:lpstr>
      <vt:lpstr>Roboto Mono</vt:lpstr>
      <vt:lpstr>Courier New</vt:lpstr>
      <vt:lpstr>Roboto</vt:lpstr>
      <vt:lpstr>Simple Light</vt:lpstr>
      <vt:lpstr>Simple Light</vt:lpstr>
      <vt:lpstr>Lesson 3</vt:lpstr>
      <vt:lpstr>Previously, on CS in Schools...</vt:lpstr>
      <vt:lpstr>Previously, on CS in Schools...</vt:lpstr>
      <vt:lpstr>Previously, on CS in Schools...</vt:lpstr>
      <vt:lpstr>Learning objectives</vt:lpstr>
      <vt:lpstr>Look Who’s Talking</vt:lpstr>
      <vt:lpstr>Look Who’s Talking</vt:lpstr>
      <vt:lpstr>Look Who’s Talking</vt:lpstr>
      <vt:lpstr>Look Who’s Talking</vt:lpstr>
      <vt:lpstr>Using other people’s code!</vt:lpstr>
      <vt:lpstr>The import statement</vt:lpstr>
      <vt:lpstr>The import statement</vt:lpstr>
      <vt:lpstr>The import statement</vt:lpstr>
      <vt:lpstr>The import statement</vt:lpstr>
      <vt:lpstr>Changing colours</vt:lpstr>
      <vt:lpstr>Changing colours</vt:lpstr>
      <vt:lpstr>Changing colours</vt:lpstr>
      <vt:lpstr>Changing colours</vt:lpstr>
      <vt:lpstr>Changing colours</vt:lpstr>
      <vt:lpstr>Changing colours</vt:lpstr>
      <vt:lpstr>Changing colours</vt:lpstr>
      <vt:lpstr>Activity: Colour a Rainbow!</vt:lpstr>
      <vt:lpstr>Code example</vt:lpstr>
      <vt:lpstr>Code example</vt:lpstr>
      <vt:lpstr>Code example</vt:lpstr>
      <vt:lpstr>Code example</vt:lpstr>
      <vt:lpstr>Code example</vt:lpstr>
      <vt:lpstr>Code example</vt:lpstr>
      <vt:lpstr>Code example</vt:lpstr>
      <vt:lpstr>Code example</vt:lpstr>
      <vt:lpstr>Code example</vt:lpstr>
      <vt:lpstr>Code example</vt:lpstr>
      <vt:lpstr>Code example</vt:lpstr>
      <vt:lpstr>Code example</vt:lpstr>
      <vt:lpstr>Code example</vt:lpstr>
      <vt:lpstr>Code example</vt:lpstr>
      <vt:lpstr>Code example</vt:lpstr>
      <vt:lpstr>Code example</vt:lpstr>
      <vt:lpstr>Code example</vt:lpstr>
      <vt:lpstr>Code example</vt:lpstr>
      <vt:lpstr>Code example</vt:lpstr>
      <vt:lpstr>Code example</vt:lpstr>
      <vt:lpstr>Code example</vt:lpstr>
      <vt:lpstr>Code example</vt:lpstr>
      <vt:lpstr>Code example</vt:lpstr>
      <vt:lpstr>Code example</vt:lpstr>
      <vt:lpstr>Code example</vt:lpstr>
      <vt:lpstr>Code example</vt:lpstr>
      <vt:lpstr>Activity: No Signal!</vt:lpstr>
      <vt:lpstr>The import statement </vt:lpstr>
      <vt:lpstr>Making our program wait</vt:lpstr>
      <vt:lpstr>Making our program wait</vt:lpstr>
      <vt:lpstr>Code example</vt:lpstr>
      <vt:lpstr>Code example</vt:lpstr>
      <vt:lpstr>Code example</vt:lpstr>
      <vt:lpstr>Code example</vt:lpstr>
      <vt:lpstr>Code example</vt:lpstr>
      <vt:lpstr>Code example</vt:lpstr>
      <vt:lpstr>Code example</vt:lpstr>
      <vt:lpstr>Code example</vt:lpstr>
      <vt:lpstr>Code example</vt:lpstr>
      <vt:lpstr>Code example</vt:lpstr>
      <vt:lpstr>Code example</vt:lpstr>
      <vt:lpstr>Code example</vt:lpstr>
      <vt:lpstr>Code example</vt:lpstr>
      <vt:lpstr>Code example</vt:lpstr>
      <vt:lpstr>Code example</vt:lpstr>
      <vt:lpstr>Code example</vt:lpstr>
      <vt:lpstr>Changing colours</vt:lpstr>
      <vt:lpstr>Activity: Rubber Ducky!</vt:lpstr>
      <vt:lpstr>Summary</vt:lpstr>
      <vt:lpstr>Reflection: Exit pass</vt:lpstr>
      <vt:lpstr>License Information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 3</dc:title>
  <cp:lastModifiedBy>Ricardo Proença</cp:lastModifiedBy>
  <cp:revision>9</cp:revision>
  <dcterms:modified xsi:type="dcterms:W3CDTF">2024-05-17T13:38:26Z</dcterms:modified>
</cp:coreProperties>
</file>