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4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2" r:id="rId76"/>
    <p:sldId id="333" r:id="rId77"/>
    <p:sldId id="334" r:id="rId78"/>
    <p:sldId id="336" r:id="rId79"/>
    <p:sldId id="337" r:id="rId80"/>
    <p:sldId id="338" r:id="rId81"/>
    <p:sldId id="339" r:id="rId82"/>
    <p:sldId id="340" r:id="rId83"/>
  </p:sldIdLst>
  <p:sldSz cx="9144000" cy="5143500" type="screen16x9"/>
  <p:notesSz cx="6858000" cy="9144000"/>
  <p:embeddedFontLst>
    <p:embeddedFont>
      <p:font typeface="Francois One" panose="020B0604020202020204" charset="0"/>
      <p:regular r:id="rId85"/>
    </p:embeddedFont>
    <p:embeddedFont>
      <p:font typeface="Roboto" panose="02000000000000000000" pitchFamily="2" charset="0"/>
      <p:regular r:id="rId86"/>
      <p:bold r:id="rId87"/>
      <p:italic r:id="rId88"/>
      <p:boldItalic r:id="rId89"/>
    </p:embeddedFont>
    <p:embeddedFont>
      <p:font typeface="Roboto Mono" panose="020B060402020202020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59" autoAdjust="0"/>
  </p:normalViewPr>
  <p:slideViewPr>
    <p:cSldViewPr snapToGrid="0">
      <p:cViewPr varScale="1">
        <p:scale>
          <a:sx n="102" d="100"/>
          <a:sy n="102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6.fntdata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2.fntdata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3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4812f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4812f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a44cc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a44cc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c4812fb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c4812fb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508b1a0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a508b1a0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a508b1a0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a508b1a0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508b1a0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508b1a0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a508b1a0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a508b1a0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a508b1a0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a508b1a0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a508b1a0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a508b1a0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a508b1a0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a508b1a0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a508b1a0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a508b1a0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a787d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a787d9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csinsc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a508b1a0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a508b1a0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a508b1a0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a508b1a0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a508b1a0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a508b1a0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a508b1a0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fa508b1a0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a508b1a0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a508b1a0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a508b1a0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a508b1a0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a508b1a01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a508b1a01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a508b1a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a508b1a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a508b1a0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fa508b1a0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a508b1a01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a508b1a01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a787d9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a787d9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100"/>
              <a:buChar char="-"/>
            </a:pPr>
            <a:r>
              <a:rPr lang="en" sz="1600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Red </a:t>
            </a: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cea30cf9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cea30cf9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a508b1a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a508b1a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dc4812fb4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dc4812fb4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cdb1939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cdb1939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cdb1939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cdb1939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cdb19394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0cdb19394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cdb19394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cdb19394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cdb19394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cdb19394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0cdb19394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0cdb19394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cdb19394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0cdb19394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df9009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df9009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(D) print(Colour.red + "A" + Colour.blue + Highlight.cyan + "B")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cea30cf9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0cea30cf9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cea30cf9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cea30cf9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0cea30cf9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0cea30cf9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cea30cf9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cea30cf9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cea30cf9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cea30cf9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cea30cf9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cea30cf9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cea30cf9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0cea30cf9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cea30cf9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cea30cf9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cea30cf9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cea30cf9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0cea30cf9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0cea30cf9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c4812fb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c4812fb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cea30cf9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cea30cf9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59fd6985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59fd6985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4dc4812fb4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4dc4812fb4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4dc4812fb4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4dc4812fb4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dc4812fb4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4dc4812fb4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a8ad09e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fa8ad09e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fa8ad09e7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fa8ad09e7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a8ad09e7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fa8ad09e7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fa8ad09e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fa8ad09e7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fa8ad09e7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fa8ad09e7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c4812fb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c4812fb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fa8ad09e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fa8ad09e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fa8ad09e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fa8ad09e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fa8ad09e7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fa8ad09e7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fa8ad09e7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fa8ad09e7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fa8ad09e7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fa8ad09e7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a8ad09e7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a8ad09e7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a8ad09e7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a8ad09e7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fa8ad09e7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fa8ad09e7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fa8ad09e7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fa8ad09e7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a8ad09e7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a8ad09e7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c4812fb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c4812fb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01b00838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01b00838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4dc4812fb4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4dc4812fb4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4dc4812fb4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4dc4812fb4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df15d3e2d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df15d3e2d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59fd69850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59fd69850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4dc4812fb4_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4dc4812fb4_0_1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4dc4812fb4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4dc4812fb4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01b008380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01b008380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01b008380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01b008380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4dc4812fb4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4dc4812fb4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c4812fb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c4812fb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01fa4470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01fa4470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4dc4812fb4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4dc4812fb4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a44cc0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a44cc0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401d-Amazing-Story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vimeo.com/846123286?share=copy" TargetMode="Externa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hyperlink" Target="https://replit.com/@ricproenca/0401-The-Most-Amazing-Year-Leve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hyperlink" Target="https://replit.com/@ricproenca/0402-Greetings-To-You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hyperlink" Target="https://replit.com/@ricproenca/0403-My-Amazing-Story" TargetMode="Externa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56" y="2653928"/>
            <a:ext cx="1446325" cy="14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4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Letting Users Type in Information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3" name="Google Shape;243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4" name="Google Shape;244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5" name="Google Shape;245;p3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3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54" name="Google Shape;254;p3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55" name="Google Shape;255;p3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56" name="Google Shape;256;p3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5593975" y="415950"/>
            <a:ext cx="23901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5593975" y="415950"/>
            <a:ext cx="25080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68" name="Google Shape;268;p3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9" name="Google Shape;269;p3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0" name="Google Shape;270;p3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5593975" y="415950"/>
            <a:ext cx="23316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5593975" y="415950"/>
            <a:ext cx="24945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82" name="Google Shape;282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3" name="Google Shape;283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4" name="Google Shape;284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5593975" y="415950"/>
            <a:ext cx="187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5593975" y="415950"/>
            <a:ext cx="2989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8" name="Google Shape;298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99" name="Google Shape;299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3" name="Google Shape;313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4" name="Google Shape;314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8" name="Google Shape;328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9" name="Google Shape;329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3" name="Google Shape;343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4" name="Google Shape;344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2887375" y="2574128"/>
            <a:ext cx="2706600" cy="11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the user presses the ENTER key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command is done.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689675" y="822956"/>
            <a:ext cx="3971400" cy="778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57" name="Google Shape;357;p43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0" name="Google Shape;360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61" name="Google Shape;361;p4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5" name="Google Shape;375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6" name="Google Shape;376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44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4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name of the module we need to import in order to display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b="1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/>
              <a:t> on the screen?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2" name="Google Shape;392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93" name="Google Shape;393;p4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9" name="Google Shape;399;p45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5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09" name="Google Shape;409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0" name="Google Shape;410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4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4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6" name="Google Shape;41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6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6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24" name="Google Shape;424;p47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27" name="Google Shape;427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28" name="Google Shape;428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0" name="Google Shape;430;p4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4" name="Google Shape;43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/>
          <p:nvPr/>
        </p:nvSpPr>
        <p:spPr>
          <a:xfrm>
            <a:off x="592325" y="3641200"/>
            <a:ext cx="2764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called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used to store information for us.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47"/>
          <p:cNvCxnSpPr>
            <a:stCxn id="435" idx="0"/>
          </p:cNvCxnSpPr>
          <p:nvPr/>
        </p:nvCxnSpPr>
        <p:spPr>
          <a:xfrm rot="10800000" flipH="1">
            <a:off x="1974575" y="3287800"/>
            <a:ext cx="78300" cy="353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7" name="Google Shape;437;p47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7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44" name="Google Shape;444;p48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47" name="Google Shape;447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48" name="Google Shape;448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50" name="Google Shape;450;p4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4" name="Google Shape;4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592325" y="3641200"/>
            <a:ext cx="2764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Every variable has a label. In this case, this one is called "name".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8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8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48"/>
          <p:cNvCxnSpPr>
            <a:stCxn id="456" idx="0"/>
          </p:cNvCxnSpPr>
          <p:nvPr/>
        </p:nvCxnSpPr>
        <p:spPr>
          <a:xfrm rot="10800000" flipH="1">
            <a:off x="1974575" y="3287800"/>
            <a:ext cx="78300" cy="353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68" name="Google Shape;468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69" name="Google Shape;469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3" name="Google Shape;473;p4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77" name="Google Shape;477;p49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84" name="Google Shape;484;p50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7" name="Google Shape;487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8" name="Google Shape;488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9" name="Google Shape;48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5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4" name="Google Shape;4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0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96" name="Google Shape;496;p50"/>
          <p:cNvSpPr/>
          <p:nvPr/>
        </p:nvSpPr>
        <p:spPr>
          <a:xfrm rot="10800000">
            <a:off x="2630700" y="2601175"/>
            <a:ext cx="6330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0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0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04" name="Google Shape;504;p51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7" name="Google Shape;507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08" name="Google Shape;508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0" name="Google Shape;510;p5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3" name="Google Shape;513;p51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4" name="Google Shape;514;p51"/>
          <p:cNvSpPr/>
          <p:nvPr/>
        </p:nvSpPr>
        <p:spPr>
          <a:xfrm rot="10800000">
            <a:off x="2646275" y="918925"/>
            <a:ext cx="51504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5" name="Google Shape;5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175" y="2226318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1"/>
          <p:cNvSpPr/>
          <p:nvPr/>
        </p:nvSpPr>
        <p:spPr>
          <a:xfrm>
            <a:off x="1693533" y="2125097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22" name="Google Shape;522;p52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25" name="Google Shape;525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26" name="Google Shape;526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Google Shape;52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0" name="Google Shape;530;p5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1" name="Google Shape;531;p52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32" name="Google Shape;53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175" y="2226318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2"/>
          <p:cNvSpPr/>
          <p:nvPr/>
        </p:nvSpPr>
        <p:spPr>
          <a:xfrm>
            <a:off x="1693533" y="2125097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52"/>
          <p:cNvCxnSpPr/>
          <p:nvPr/>
        </p:nvCxnSpPr>
        <p:spPr>
          <a:xfrm rot="10800000">
            <a:off x="1117750" y="1919000"/>
            <a:ext cx="471900" cy="1602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52"/>
          <p:cNvCxnSpPr/>
          <p:nvPr/>
        </p:nvCxnSpPr>
        <p:spPr>
          <a:xfrm rot="10800000" flipH="1">
            <a:off x="2630675" y="2980100"/>
            <a:ext cx="168900" cy="541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52"/>
          <p:cNvSpPr/>
          <p:nvPr/>
        </p:nvSpPr>
        <p:spPr>
          <a:xfrm>
            <a:off x="845550" y="3507550"/>
            <a:ext cx="2764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"=" sign puts the information inside the variable for us.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52"/>
          <p:cNvSpPr/>
          <p:nvPr/>
        </p:nvSpPr>
        <p:spPr>
          <a:xfrm rot="10800000">
            <a:off x="2646275" y="918925"/>
            <a:ext cx="51504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6" name="Google Shape;546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7" name="Google Shape;547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8" name="Google Shape;54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9" name="Google Shape;549;p5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p5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53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3" name="Google Shape;5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3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555" name="Google Shape;555;p53"/>
          <p:cNvSpPr/>
          <p:nvPr/>
        </p:nvSpPr>
        <p:spPr>
          <a:xfrm rot="10800000">
            <a:off x="2646275" y="918925"/>
            <a:ext cx="51504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61" name="Google Shape;561;p54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4" name="Google Shape;564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5" name="Google Shape;565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5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1" name="Google Shape;5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4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5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would: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Colour.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display on the screen?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A) 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Red				</a:t>
            </a:r>
            <a:r>
              <a:rPr lang="en" b="1"/>
              <a:t>B) 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C) 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Blue				</a:t>
            </a:r>
            <a:r>
              <a:rPr lang="en" b="1"/>
              <a:t>D) 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050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100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050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5" name="Google Shape;135;p27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78" name="Google Shape;578;p55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1" name="Google Shape;581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82" name="Google Shape;582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" name="Google Shape;58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4" name="Google Shape;584;p5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5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55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96" name="Google Shape;596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7" name="Google Shape;597;p5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8" name="Google Shape;59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99" name="Google Shape;599;p5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5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56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1251600" y="37486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5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1" name="Google Shape;611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3" name="Google Shape;613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14" name="Google Shape;614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15" name="Google Shape;615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6" name="Google Shape;616;p57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name)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p57"/>
          <p:cNvSpPr/>
          <p:nvPr/>
        </p:nvSpPr>
        <p:spPr>
          <a:xfrm>
            <a:off x="3644800" y="2568200"/>
            <a:ext cx="3625200" cy="98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Now, we can look inside the variable we created before, and insert whatever value is inside it into some text on the screen.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9" name="Google Shape;629;p5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1" name="Google Shape;631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32" name="Google Shape;632;p5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3" name="Google Shape;633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4" name="Google Shape;634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35" name="Google Shape;635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6" name="Google Shape;636;p58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37" name="Google Shape;637;p58"/>
          <p:cNvCxnSpPr>
            <a:stCxn id="638" idx="0"/>
          </p:cNvCxnSpPr>
          <p:nvPr/>
        </p:nvCxnSpPr>
        <p:spPr>
          <a:xfrm rot="10800000">
            <a:off x="2911125" y="1921925"/>
            <a:ext cx="55200" cy="434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8" name="Google Shape;638;p58"/>
          <p:cNvSpPr/>
          <p:nvPr/>
        </p:nvSpPr>
        <p:spPr>
          <a:xfrm>
            <a:off x="1833075" y="2356625"/>
            <a:ext cx="2266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variable we created just before.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4" name="Google Shape;644;p5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6" name="Google Shape;646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47" name="Google Shape;647;p5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8" name="Google Shape;648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49" name="Google Shape;649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0" name="Google Shape;650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59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 name)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52" name="Google Shape;652;p59"/>
          <p:cNvCxnSpPr>
            <a:stCxn id="653" idx="0"/>
          </p:cNvCxnSpPr>
          <p:nvPr/>
        </p:nvCxnSpPr>
        <p:spPr>
          <a:xfrm rot="10800000">
            <a:off x="2425425" y="1921925"/>
            <a:ext cx="55200" cy="434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3" name="Google Shape;653;p59"/>
          <p:cNvSpPr/>
          <p:nvPr/>
        </p:nvSpPr>
        <p:spPr>
          <a:xfrm>
            <a:off x="1086675" y="2356625"/>
            <a:ext cx="2787900" cy="138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‘+’ means join one bit of text to another, in the same way we joined coloured text together in the previous lesson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9" name="Google Shape;659;p6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1" name="Google Shape;661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62" name="Google Shape;662;p6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63" name="Google Shape;663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64" name="Google Shape;664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65" name="Google Shape;665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6" name="Google Shape;666;p60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name)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6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3" name="Google Shape;673;p6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75" name="Google Shape;675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7" name="Google Shape;677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78" name="Google Shape;678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79" name="Google Shape;679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61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6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7" name="Google Shape;687;p6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9" name="Google Shape;689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90" name="Google Shape;690;p6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1" name="Google Shape;691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92" name="Google Shape;692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93" name="Google Shape;693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4" name="Google Shape;694;p62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5" name="Google Shape;695;p6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6" name="Google Shape;69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935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2"/>
          <p:cNvSpPr txBox="1">
            <a:spLocks noGrp="1"/>
          </p:cNvSpPr>
          <p:nvPr>
            <p:ph type="body" idx="1"/>
          </p:nvPr>
        </p:nvSpPr>
        <p:spPr>
          <a:xfrm>
            <a:off x="2059988" y="3097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3" name="Google Shape;703;p6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05" name="Google Shape;705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7" name="Google Shape;707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08" name="Google Shape;708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09" name="Google Shape;709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0" name="Google Shape;710;p63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2" name="Google Shape;71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3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21" name="Google Shape;721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22" name="Google Shape;722;p6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23" name="Google Shape;723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24" name="Google Shape;724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25" name="Google Shape;725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6" name="Google Shape;726;p64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7" name="Google Shape;727;p6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8" name="Google Shape;7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4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64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64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64"/>
          <p:cNvSpPr/>
          <p:nvPr/>
        </p:nvSpPr>
        <p:spPr>
          <a:xfrm>
            <a:off x="3894625" y="1912738"/>
            <a:ext cx="25659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that a copy is made.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original value remains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in the bag!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64"/>
          <p:cNvCxnSpPr/>
          <p:nvPr/>
        </p:nvCxnSpPr>
        <p:spPr>
          <a:xfrm flipH="1">
            <a:off x="3046647" y="2628384"/>
            <a:ext cx="848100" cy="350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9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would we display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600">
                <a:solidFill>
                  <a:srgbClr val="0000F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600"/>
              <a:t> on the screen?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A)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(red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blue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B)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Highlight.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"redAblueB"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D)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Highlight.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4" name="Google Shape;144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5" name="Google Shape;145;p2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275" y="445023"/>
            <a:ext cx="1574025" cy="157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9" name="Google Shape;739;p6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41" name="Google Shape;741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42" name="Google Shape;742;p6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43" name="Google Shape;743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44" name="Google Shape;744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45" name="Google Shape;745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6" name="Google Shape;746;p65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7" name="Google Shape;747;p6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48" name="Google Shape;74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65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65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5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7" name="Google Shape;757;p6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59" name="Google Shape;759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60" name="Google Shape;760;p6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61" name="Google Shape;761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62" name="Google Shape;762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63" name="Google Shape;763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4" name="Google Shape;764;p66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5" name="Google Shape;765;p6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6" name="Google Shape;76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66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66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66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0" name="Google Shape;770;p66"/>
          <p:cNvSpPr/>
          <p:nvPr/>
        </p:nvSpPr>
        <p:spPr>
          <a:xfrm rot="5400000" flipH="1">
            <a:off x="4720475" y="1276800"/>
            <a:ext cx="2785500" cy="17655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6" name="Google Shape;776;p6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8" name="Google Shape;778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79" name="Google Shape;779;p6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0" name="Google Shape;780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1" name="Google Shape;781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82" name="Google Shape;782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3" name="Google Shape;783;p67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4" name="Google Shape;784;p6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5" name="Google Shape;78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7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67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7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9" name="Google Shape;789;p67"/>
          <p:cNvSpPr/>
          <p:nvPr/>
        </p:nvSpPr>
        <p:spPr>
          <a:xfrm rot="5400000" flipH="1">
            <a:off x="4720475" y="1276800"/>
            <a:ext cx="2785500" cy="17655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5" name="Google Shape;795;p6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97" name="Google Shape;797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98" name="Google Shape;798;p6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9" name="Google Shape;799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00" name="Google Shape;800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01" name="Google Shape;801;p6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2" name="Google Shape;802;p68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3" name="Google Shape;803;p6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4" name="Google Shape;80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68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68"/>
          <p:cNvSpPr/>
          <p:nvPr/>
        </p:nvSpPr>
        <p:spPr>
          <a:xfrm>
            <a:off x="3608375" y="1565374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the space that was inserted.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7" name="Google Shape;807;p68"/>
          <p:cNvCxnSpPr/>
          <p:nvPr/>
        </p:nvCxnSpPr>
        <p:spPr>
          <a:xfrm rot="10800000" flipH="1">
            <a:off x="5800025" y="746375"/>
            <a:ext cx="619200" cy="819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3" name="Google Shape;813;p6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15" name="Google Shape;815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16" name="Google Shape;816;p6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17" name="Google Shape;817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8" name="Google Shape;818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9" name="Google Shape;819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0" name="Google Shape;820;p69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" sz="1700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1" name="Google Shape;821;p6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2" name="Google Shape;82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9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4" name="Google Shape;824;p69"/>
          <p:cNvCxnSpPr/>
          <p:nvPr/>
        </p:nvCxnSpPr>
        <p:spPr>
          <a:xfrm rot="10800000" flipH="1">
            <a:off x="1890375" y="1879450"/>
            <a:ext cx="107700" cy="274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5" name="Google Shape;825;p69"/>
          <p:cNvSpPr/>
          <p:nvPr/>
        </p:nvSpPr>
        <p:spPr>
          <a:xfrm>
            <a:off x="766700" y="2166550"/>
            <a:ext cx="1760700" cy="52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came from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1" name="Google Shape;831;p7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33" name="Google Shape;833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34" name="Google Shape;834;p7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35" name="Google Shape;835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36" name="Google Shape;836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37" name="Google Shape;837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8" name="Google Shape;838;p70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7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9" name="Google Shape;839;p7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0" name="Google Shape;84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70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2" name="Google Shape;842;p70"/>
          <p:cNvCxnSpPr/>
          <p:nvPr/>
        </p:nvCxnSpPr>
        <p:spPr>
          <a:xfrm rot="10800000" flipH="1">
            <a:off x="2237888" y="1908957"/>
            <a:ext cx="17400" cy="316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3" name="Google Shape;843;p70"/>
          <p:cNvCxnSpPr/>
          <p:nvPr/>
        </p:nvCxnSpPr>
        <p:spPr>
          <a:xfrm rot="10800000">
            <a:off x="2561763" y="1899132"/>
            <a:ext cx="11400" cy="285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70"/>
          <p:cNvSpPr/>
          <p:nvPr/>
        </p:nvSpPr>
        <p:spPr>
          <a:xfrm>
            <a:off x="1598213" y="2172550"/>
            <a:ext cx="1760700" cy="52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here or here...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0" name="Google Shape;850;p7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2" name="Google Shape;852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53" name="Google Shape;853;p7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54" name="Google Shape;854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5" name="Google Shape;855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56" name="Google Shape;856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7" name="Google Shape;857;p71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7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8" name="Google Shape;858;p7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9" name="Google Shape;85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71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71"/>
          <p:cNvSpPr/>
          <p:nvPr/>
        </p:nvSpPr>
        <p:spPr>
          <a:xfrm>
            <a:off x="3608375" y="1565374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fact, we could remove these spaces...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7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9" name="Google Shape;869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70" name="Google Shape;870;p7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71" name="Google Shape;871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72" name="Google Shape;872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73" name="Google Shape;873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4" name="Google Shape;874;p72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5" name="Google Shape;875;p7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6" name="Google Shape;87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72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72"/>
          <p:cNvSpPr/>
          <p:nvPr/>
        </p:nvSpPr>
        <p:spPr>
          <a:xfrm>
            <a:off x="3608375" y="1565374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and the code would still work!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4" name="Google Shape;884;p7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86" name="Google Shape;886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87" name="Google Shape;887;p7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8" name="Google Shape;888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89" name="Google Shape;889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0" name="Google Shape;890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1" name="Google Shape;891;p73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2" name="Google Shape;892;p7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935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>
            <a:spLocks noGrp="1"/>
          </p:cNvSpPr>
          <p:nvPr>
            <p:ph type="body" idx="1"/>
          </p:nvPr>
        </p:nvSpPr>
        <p:spPr>
          <a:xfrm>
            <a:off x="2059988" y="3097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0" name="Google Shape;900;p7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02" name="Google Shape;902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03" name="Google Shape;903;p7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4" name="Google Shape;904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05" name="Google Shape;905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06" name="Google Shape;906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7" name="Google Shape;907;p74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8" name="Google Shape;908;p7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9"/>
          <p:cNvGrpSpPr/>
          <p:nvPr/>
        </p:nvGrpSpPr>
        <p:grpSpPr>
          <a:xfrm>
            <a:off x="4731476" y="2537276"/>
            <a:ext cx="2249675" cy="2249650"/>
            <a:chOff x="4120926" y="2019526"/>
            <a:chExt cx="2249675" cy="2249650"/>
          </a:xfrm>
        </p:grpSpPr>
        <p:pic>
          <p:nvPicPr>
            <p:cNvPr id="152" name="Google Shape;15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0926" y="2019526"/>
              <a:ext cx="2249675" cy="224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9"/>
            <p:cNvSpPr/>
            <p:nvPr/>
          </p:nvSpPr>
          <p:spPr>
            <a:xfrm>
              <a:off x="4466750" y="2590350"/>
              <a:ext cx="750600" cy="704700"/>
            </a:xfrm>
            <a:prstGeom prst="rect">
              <a:avLst/>
            </a:prstGeom>
            <a:solidFill>
              <a:srgbClr val="556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1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variables are used to capture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from the user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display information from variables on the screen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1531650" y="3309750"/>
            <a:ext cx="32880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"Jane"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country 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"Australia"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4967125" y="3309744"/>
            <a:ext cx="17784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Jane!</a:t>
            </a:r>
            <a:endParaRPr sz="17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8" name="Google Shape;158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9" name="Google Shape;159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0" name="Google Shape;160;p2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4" name="Google Shape;914;p7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16" name="Google Shape;916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17" name="Google Shape;917;p7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8" name="Google Shape;918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19" name="Google Shape;919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0" name="Google Shape;920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1" name="Google Shape;921;p75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2" name="Google Shape;922;p7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3" name="Google Shape;923;p75"/>
          <p:cNvSpPr/>
          <p:nvPr/>
        </p:nvSpPr>
        <p:spPr>
          <a:xfrm>
            <a:off x="1251600" y="35962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9" name="Google Shape;929;p7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31" name="Google Shape;931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32" name="Google Shape;932;p7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33" name="Google Shape;933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34" name="Google Shape;934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35" name="Google Shape;935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6" name="Google Shape;936;p76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7" name="Google Shape;937;p7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8" name="Google Shape;938;p76"/>
          <p:cNvSpPr/>
          <p:nvPr/>
        </p:nvSpPr>
        <p:spPr>
          <a:xfrm>
            <a:off x="1251600" y="35962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7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4" name="Google Shape;944;p7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6" name="Google Shape;946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47" name="Google Shape;947;p7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p7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49" name="Google Shape;949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50" name="Google Shape;950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51" name="Google Shape;951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2" name="Google Shape;952;p77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7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9" name="Google Shape;959;p7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0" name="Google Shape;96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1" name="Google Shape;961;p7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62" name="Google Shape;962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63" name="Google Shape;963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64" name="Google Shape;964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5" name="Google Shape;965;p78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6" name="Google Shape;966;p78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73" name="Google Shape;973;p7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74" name="Google Shape;974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75" name="Google Shape;975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76" name="Google Shape;976;p7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7" name="Google Shape;977;p7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7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9" name="Google Shape;979;p79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0" name="Google Shape;980;p79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87" name="Google Shape;987;p8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88" name="Google Shape;988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89" name="Google Shape;989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90" name="Google Shape;990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1" name="Google Shape;991;p8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2" name="Google Shape;992;p8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3" name="Google Shape;993;p80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4" name="Google Shape;994;p80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81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0" name="Google Shape;1000;p81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1" name="Google Shape;1001;p8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03" name="Google Shape;1003;p8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04" name="Google Shape;1004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05" name="Google Shape;1005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06" name="Google Shape;1006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7" name="Google Shape;1007;p8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8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9" name="Google Shape;100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81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2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6" name="Google Shape;1016;p82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7" name="Google Shape;1017;p8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19" name="Google Shape;1019;p8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20" name="Google Shape;1020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21" name="Google Shape;1021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22" name="Google Shape;1022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3" name="Google Shape;1023;p8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8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5" name="Google Shape;102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82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3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2" name="Google Shape;1032;p83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3" name="Google Shape;1033;p8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35" name="Google Shape;1035;p8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36" name="Google Shape;1036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37" name="Google Shape;1037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38" name="Google Shape;1038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8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8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41" name="Google Shape;104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83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83"/>
          <p:cNvSpPr/>
          <p:nvPr/>
        </p:nvSpPr>
        <p:spPr>
          <a:xfrm>
            <a:off x="3200575" y="27971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83"/>
          <p:cNvSpPr/>
          <p:nvPr/>
        </p:nvSpPr>
        <p:spPr>
          <a:xfrm>
            <a:off x="4439863" y="28337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4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0" name="Google Shape;1050;p84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1" name="Google Shape;1051;p8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53" name="Google Shape;1053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54" name="Google Shape;1054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55" name="Google Shape;1055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56" name="Google Shape;1056;p8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7" name="Google Shape;1057;p8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8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9" name="Google Shape;105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4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84"/>
          <p:cNvSpPr/>
          <p:nvPr/>
        </p:nvSpPr>
        <p:spPr>
          <a:xfrm>
            <a:off x="3200575" y="27971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84"/>
          <p:cNvSpPr/>
          <p:nvPr/>
        </p:nvSpPr>
        <p:spPr>
          <a:xfrm>
            <a:off x="4439863" y="28337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3" name="Google Shape;1063;p84"/>
          <p:cNvSpPr/>
          <p:nvPr/>
        </p:nvSpPr>
        <p:spPr>
          <a:xfrm rot="5400000" flipH="1">
            <a:off x="5133075" y="1042025"/>
            <a:ext cx="2117700" cy="18720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4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Time!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3606350"/>
            <a:ext cx="85206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to create your fantastic short story!</a:t>
            </a:r>
            <a:endParaRPr dirty="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165" y="1433805"/>
            <a:ext cx="960085" cy="960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6275" y="1227325"/>
            <a:ext cx="1166564" cy="116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101" y="1964721"/>
            <a:ext cx="1369323" cy="1369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5" name="Google Shape;185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7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5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9" name="Google Shape;1069;p85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0" name="Google Shape;1070;p8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2" name="Google Shape;1072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73" name="Google Shape;1073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74" name="Google Shape;1074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75" name="Google Shape;1075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6" name="Google Shape;1076;p8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8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78" name="Google Shape;107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85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0" name="Google Shape;1080;p85"/>
          <p:cNvSpPr/>
          <p:nvPr/>
        </p:nvSpPr>
        <p:spPr>
          <a:xfrm>
            <a:off x="4439863" y="28337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1" name="Google Shape;1081;p85"/>
          <p:cNvSpPr/>
          <p:nvPr/>
        </p:nvSpPr>
        <p:spPr>
          <a:xfrm>
            <a:off x="3200575" y="27971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85"/>
          <p:cNvSpPr/>
          <p:nvPr/>
        </p:nvSpPr>
        <p:spPr>
          <a:xfrm rot="5400000" flipH="1">
            <a:off x="5133075" y="1042025"/>
            <a:ext cx="2117700" cy="18720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6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8" name="Google Shape;1088;p86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9" name="Google Shape;1089;p8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91" name="Google Shape;1091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92" name="Google Shape;1092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93" name="Google Shape;1093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94" name="Google Shape;1094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5" name="Google Shape;1095;p8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Google Shape;1096;p8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7" name="Google Shape;1097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86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7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4" name="Google Shape;1104;p87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5" name="Google Shape;1105;p8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07" name="Google Shape;1107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08" name="Google Shape;1108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09" name="Google Shape;1109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0" name="Google Shape;1110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1" name="Google Shape;1111;p8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Google Shape;1112;p8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3" name="Google Shape;111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87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8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0" name="Google Shape;1120;p88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1" name="Google Shape;1121;p8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23" name="Google Shape;1123;p8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24" name="Google Shape;1124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25" name="Google Shape;1125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26" name="Google Shape;1126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7" name="Google Shape;1127;p8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8" name="Google Shape;1128;p88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29" name="Google Shape;112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88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8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37" name="Google Shape;1137;p8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38" name="Google Shape;1138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39" name="Google Shape;1139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40" name="Google Shape;1140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1" name="Google Shape;1141;p8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89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3" name="Google Shape;1143;p89"/>
          <p:cNvCxnSpPr>
            <a:stCxn id="1144" idx="0"/>
          </p:cNvCxnSpPr>
          <p:nvPr/>
        </p:nvCxnSpPr>
        <p:spPr>
          <a:xfrm rot="10800000" flipH="1">
            <a:off x="5009425" y="791999"/>
            <a:ext cx="1513500" cy="1656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89"/>
          <p:cNvCxnSpPr>
            <a:stCxn id="1144" idx="0"/>
          </p:cNvCxnSpPr>
          <p:nvPr/>
        </p:nvCxnSpPr>
        <p:spPr>
          <a:xfrm rot="10800000" flipH="1">
            <a:off x="5009425" y="765299"/>
            <a:ext cx="2234100" cy="1683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89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7" name="Google Shape;1147;p89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4" name="Google Shape;1144;p89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the spaces that were inserted again.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4" name="Google Shape;1154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55" name="Google Shape;1155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56" name="Google Shape;1156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57" name="Google Shape;1157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8" name="Google Shape;1158;p9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90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0" name="Google Shape;1160;p90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90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</a:t>
            </a:r>
            <a:r>
              <a:rPr lang="en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62" name="Google Shape;1162;p90"/>
          <p:cNvCxnSpPr>
            <a:stCxn id="1163" idx="0"/>
          </p:cNvCxnSpPr>
          <p:nvPr/>
        </p:nvCxnSpPr>
        <p:spPr>
          <a:xfrm rot="10800000">
            <a:off x="1895425" y="1859999"/>
            <a:ext cx="31140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4" name="Google Shape;1164;p90"/>
          <p:cNvCxnSpPr>
            <a:stCxn id="1163" idx="0"/>
          </p:cNvCxnSpPr>
          <p:nvPr/>
        </p:nvCxnSpPr>
        <p:spPr>
          <a:xfrm rot="10800000">
            <a:off x="3301525" y="1859999"/>
            <a:ext cx="17079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3" name="Google Shape;1163;p90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They came from here.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9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71" name="Google Shape;1171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72" name="Google Shape;1172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73" name="Google Shape;1173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74" name="Google Shape;1174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5" name="Google Shape;1175;p9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6" name="Google Shape;1176;p91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7" name="Google Shape;1177;p91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8" name="Google Shape;1178;p91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9" name="Google Shape;1179;p91"/>
          <p:cNvCxnSpPr>
            <a:stCxn id="1180" idx="0"/>
          </p:cNvCxnSpPr>
          <p:nvPr/>
        </p:nvCxnSpPr>
        <p:spPr>
          <a:xfrm rot="10800000">
            <a:off x="1895425" y="1859999"/>
            <a:ext cx="3114000" cy="588900"/>
          </a:xfrm>
          <a:prstGeom prst="straightConnector1">
            <a:avLst/>
          </a:prstGeom>
          <a:noFill/>
          <a:ln w="19050" cap="flat" cmpd="sng">
            <a:solidFill>
              <a:srgbClr val="30DDA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1" name="Google Shape;1181;p91"/>
          <p:cNvCxnSpPr>
            <a:stCxn id="1180" idx="0"/>
          </p:cNvCxnSpPr>
          <p:nvPr/>
        </p:nvCxnSpPr>
        <p:spPr>
          <a:xfrm rot="10800000">
            <a:off x="3301525" y="1859999"/>
            <a:ext cx="1707900" cy="588900"/>
          </a:xfrm>
          <a:prstGeom prst="straightConnector1">
            <a:avLst/>
          </a:prstGeom>
          <a:noFill/>
          <a:ln w="19050" cap="flat" cmpd="sng">
            <a:solidFill>
              <a:srgbClr val="30DDA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0" name="Google Shape;1180;p91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if we left them out...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2" name="Google Shape;1182;p91"/>
          <p:cNvCxnSpPr/>
          <p:nvPr/>
        </p:nvCxnSpPr>
        <p:spPr>
          <a:xfrm rot="10800000">
            <a:off x="1895425" y="1859999"/>
            <a:ext cx="31140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3" name="Google Shape;1183;p91"/>
          <p:cNvCxnSpPr/>
          <p:nvPr/>
        </p:nvCxnSpPr>
        <p:spPr>
          <a:xfrm rot="10800000">
            <a:off x="3301525" y="1859999"/>
            <a:ext cx="17079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9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90" name="Google Shape;1190;p9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91" name="Google Shape;1191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92" name="Google Shape;1192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3" name="Google Shape;1193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4" name="Google Shape;1194;p9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5" name="Google Shape;1195;p92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Hello,Janehow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6" name="Google Shape;1196;p92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7" name="Google Shape;1197;p92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8" name="Google Shape;1198;p92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would happen!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9" name="Google Shape;1199;p92"/>
          <p:cNvCxnSpPr/>
          <p:nvPr/>
        </p:nvCxnSpPr>
        <p:spPr>
          <a:xfrm rot="10800000" flipH="1">
            <a:off x="5009425" y="809699"/>
            <a:ext cx="1815900" cy="1639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06" name="Google Shape;1206;p9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07" name="Google Shape;1207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08" name="Google Shape;1208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09" name="Google Shape;1209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0" name="Google Shape;1210;p9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1" name="Google Shape;1211;p93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2" name="Google Shape;1212;p93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3" name="Google Shape;1213;p93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9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20" name="Google Shape;1220;p9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21" name="Google Shape;1221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22" name="Google Shape;1222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3" name="Google Shape;1223;p9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4" name="Google Shape;1224;p9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5" name="Google Shape;1225;p94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6" name="Google Shape;1226;p94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7" name="Google Shape;1227;p94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8" name="Google Shape;1228;p94"/>
          <p:cNvSpPr/>
          <p:nvPr/>
        </p:nvSpPr>
        <p:spPr>
          <a:xfrm>
            <a:off x="1251600" y="35962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86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from the user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last lesson, we learnt how to use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to wait for the user to press the </a:t>
            </a:r>
            <a:r>
              <a:rPr lang="en" b="1"/>
              <a:t>[ENTER]</a:t>
            </a:r>
            <a:r>
              <a:rPr lang="en"/>
              <a:t>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also wanted them to type in information and to use that information?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could we remember and later use what the user types?</a:t>
            </a:r>
            <a:endParaRPr/>
          </a:p>
        </p:txBody>
      </p:sp>
      <p:grpSp>
        <p:nvGrpSpPr>
          <p:cNvPr id="199" name="Google Shape;199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0" name="Google Shape;200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1" name="Google Shape;201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32"/>
          <p:cNvGrpSpPr/>
          <p:nvPr/>
        </p:nvGrpSpPr>
        <p:grpSpPr>
          <a:xfrm>
            <a:off x="8329325" y="0"/>
            <a:ext cx="764100" cy="1042650"/>
            <a:chOff x="7362925" y="28900"/>
            <a:chExt cx="764100" cy="1042650"/>
          </a:xfrm>
        </p:grpSpPr>
        <p:pic>
          <p:nvPicPr>
            <p:cNvPr id="203" name="Google Shape;20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2925" y="240050"/>
              <a:ext cx="764100" cy="6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32"/>
            <p:cNvSpPr txBox="1"/>
            <p:nvPr/>
          </p:nvSpPr>
          <p:spPr>
            <a:xfrm>
              <a:off x="7362925" y="2890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Play Video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7362925" y="8603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Slides 8 - 32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7362925" y="5824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3:24 min</a:t>
              </a:r>
              <a:endPara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" name="Google Shape;207;p32">
            <a:hlinkClick r:id="rId5"/>
          </p:cNvPr>
          <p:cNvSpPr/>
          <p:nvPr/>
        </p:nvSpPr>
        <p:spPr>
          <a:xfrm>
            <a:off x="8289575" y="41325"/>
            <a:ext cx="8436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The Most Amazing Year Level!</a:t>
            </a:r>
            <a:endParaRPr/>
          </a:p>
        </p:txBody>
      </p:sp>
      <p:sp>
        <p:nvSpPr>
          <p:cNvPr id="1234" name="Google Shape;1234;p9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35" name="Google Shape;1235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36" name="Google Shape;1236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37" name="Google Shape;1237;p9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8" name="Google Shape;1238;p95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1239" name="Google Shape;1239;p9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0" name="Google Shape;1240;p9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1" name="Google Shape;1241;p95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95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Use the code from the beginning of these slides to help you!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43" name="Google Shape;1243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9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95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04.01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The Most Amazing Year Level!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6" name="Google Shape;1246;p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3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252" name="Google Shape;1252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level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level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53" name="Google Shape;1253;p9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54" name="Google Shape;1254;p9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55" name="Google Shape;1255;p9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267" name="Google Shape;1267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68" name="Google Shape;1268;p9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69" name="Google Shape;1269;p9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70" name="Google Shape;1270;p9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276" name="Google Shape;1276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77" name="Google Shape;1277;p9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78" name="Google Shape;1278;p9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79" name="Google Shape;1279;p9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0" name="Google Shape;1280;p98"/>
          <p:cNvSpPr/>
          <p:nvPr/>
        </p:nvSpPr>
        <p:spPr>
          <a:xfrm>
            <a:off x="1438000" y="2670675"/>
            <a:ext cx="6183300" cy="2166000"/>
          </a:xfrm>
          <a:prstGeom prst="roundRect">
            <a:avLst>
              <a:gd name="adj" fmla="val 4617"/>
            </a:avLst>
          </a:prstGeom>
          <a:solidFill>
            <a:srgbClr val="F3F3F3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are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our program runs, whatever the user typed in at the 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prompt will be put here instead! For example, if the user typed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"7"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the 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prompt, it would display: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Year 7 is the most amazing year level in the school!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10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12" name="Google Shape;1312;p10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13" name="Google Shape;1313;p10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4" name="Google Shape;131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450" y="406025"/>
            <a:ext cx="2659225" cy="2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01"/>
          <p:cNvSpPr txBox="1"/>
          <p:nvPr/>
        </p:nvSpPr>
        <p:spPr>
          <a:xfrm>
            <a:off x="1418013" y="988475"/>
            <a:ext cx="26481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mark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school_name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student3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favouriteColour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16" name="Google Shape;1316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2642650" y="1570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101"/>
          <p:cNvSpPr txBox="1"/>
          <p:nvPr/>
        </p:nvSpPr>
        <p:spPr>
          <a:xfrm>
            <a:off x="1509825" y="476350"/>
            <a:ext cx="2441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Valid </a:t>
            </a:r>
            <a:r>
              <a:rPr lang="en" sz="16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variables names</a:t>
            </a:r>
            <a:endParaRPr sz="16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8" name="Google Shape;131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575" y="406025"/>
            <a:ext cx="2659225" cy="21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6139775" y="1570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01"/>
          <p:cNvSpPr txBox="1"/>
          <p:nvPr/>
        </p:nvSpPr>
        <p:spPr>
          <a:xfrm>
            <a:off x="4956375" y="476350"/>
            <a:ext cx="2441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Invalid</a:t>
            </a:r>
            <a:r>
              <a:rPr lang="en" sz="16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variables names</a:t>
            </a:r>
            <a:endParaRPr sz="16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101"/>
          <p:cNvSpPr txBox="1"/>
          <p:nvPr/>
        </p:nvSpPr>
        <p:spPr>
          <a:xfrm>
            <a:off x="4909575" y="874150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rk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school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favourite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colour</a:t>
            </a:r>
            <a:endParaRPr/>
          </a:p>
        </p:txBody>
      </p:sp>
      <p:sp>
        <p:nvSpPr>
          <p:cNvPr id="1322" name="Google Shape;1322;p101"/>
          <p:cNvSpPr/>
          <p:nvPr/>
        </p:nvSpPr>
        <p:spPr>
          <a:xfrm>
            <a:off x="1438000" y="2670675"/>
            <a:ext cx="6183300" cy="2166000"/>
          </a:xfrm>
          <a:prstGeom prst="roundRect">
            <a:avLst>
              <a:gd name="adj" fmla="val 4617"/>
            </a:avLst>
          </a:prstGeom>
          <a:solidFill>
            <a:srgbClr val="F3F3F3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variable labels can contain letters and numbers. However, variables: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not start with a number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not contain spaces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not contain some special characters, like !, #, @ or %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a good idea to give variable labels which makes sense, are readable and  describe your code well.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better label for a variable than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better than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328" name="Google Shape;1328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level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level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400">
              <a:solidFill>
                <a:srgbClr val="38761D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29" name="Google Shape;1329;p10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30" name="Google Shape;1330;p10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31" name="Google Shape;1331;p10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03"/>
          <p:cNvSpPr/>
          <p:nvPr/>
        </p:nvSpPr>
        <p:spPr>
          <a:xfrm>
            <a:off x="1438000" y="2670675"/>
            <a:ext cx="6183300" cy="2166000"/>
          </a:xfrm>
          <a:prstGeom prst="roundRect">
            <a:avLst>
              <a:gd name="adj" fmla="val 4617"/>
            </a:avLst>
          </a:prstGeom>
          <a:solidFill>
            <a:srgbClr val="F3F3F3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comment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 These are notes that are written for humans!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start with a '</a:t>
            </a:r>
            <a:r>
              <a:rPr lang="en" sz="1200" b="1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 symbol and extend until the rest of the line.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a comment on a line by itself</a:t>
            </a:r>
            <a:endParaRPr sz="12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2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another comment</a:t>
            </a:r>
            <a:endParaRPr sz="12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ignores comments.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would comments be useful then?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344" name="Google Shape;1344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level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level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BF9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45" name="Google Shape;1345;p10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6" name="Google Shape;1346;p10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47" name="Google Shape;1347;p10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Greetings to you!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63" name="Google Shape;1363;p10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64" name="Google Shape;1364;p10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65" name="Google Shape;1365;p10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66" name="Google Shape;1366;p10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105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1368" name="Google Shape;1368;p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9" name="Google Shape;1369;p10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0" name="Google Shape;1370;p105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105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Use your answer to 04.01 to help you out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72" name="Google Shape;1372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10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105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04.02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Greetings to you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5" name="Google Shape;1375;p10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My Amazing Story!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81" name="Google Shape;1381;p10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82" name="Google Shape;1382;p10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83" name="Google Shape;1383;p10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84" name="Google Shape;1384;p10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5" name="Google Shape;1385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106"/>
          <p:cNvSpPr txBox="1"/>
          <p:nvPr/>
        </p:nvSpPr>
        <p:spPr>
          <a:xfrm>
            <a:off x="841575" y="3957350"/>
            <a:ext cx="3703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Activity 04.03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My Amazing Story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8" name="Google Shape;1388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99" name="Google Shape;1399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67000" cy="3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E93761"/>
                </a:solidFill>
              </a:rPr>
              <a:t>Variables</a:t>
            </a:r>
            <a:r>
              <a:rPr lang="en" sz="1400"/>
              <a:t> are used to capture </a:t>
            </a:r>
            <a:r>
              <a:rPr lang="en" sz="1400" b="1">
                <a:solidFill>
                  <a:srgbClr val="E93761"/>
                </a:solidFill>
              </a:rPr>
              <a:t>input</a:t>
            </a:r>
            <a:r>
              <a:rPr lang="en" sz="1400"/>
              <a:t> from the user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them together with 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to remember what the user has typed </a:t>
            </a: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variable_name =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"Your question:"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the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 b="1"/>
              <a:t> </a:t>
            </a:r>
            <a:r>
              <a:rPr lang="en" sz="1400"/>
              <a:t>command with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/>
              <a:t> character to include the value inside the variable in what we display on the screen:</a:t>
            </a:r>
            <a:endParaRPr sz="14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just typed 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variable_name)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E93761"/>
                </a:solidFill>
              </a:rPr>
              <a:t>Comments</a:t>
            </a:r>
            <a:r>
              <a:rPr lang="en" sz="1400"/>
              <a:t> are used to help humans better understand your code.They begin with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 b="1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/>
              <a:t> sign and are ignored by Python</a:t>
            </a:r>
            <a:endParaRPr sz="1400"/>
          </a:p>
        </p:txBody>
      </p:sp>
      <p:sp>
        <p:nvSpPr>
          <p:cNvPr id="1400" name="Google Shape;1400;p10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01" name="Google Shape;1401;p10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02" name="Google Shape;1402;p10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03" name="Google Shape;1403;p10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6" name="Google Shape;216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7" name="Google Shape;217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8" name="Google Shape;218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3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09" name="Google Shape;1409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410" name="Google Shape;1410;p10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11" name="Google Shape;141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3" name="Google Shape;1413;p10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14" name="Google Shape;1414;p10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15" name="Google Shape;1415;p108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09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2" name="Google Shape;1422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423" name="Google Shape;1423;p10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24" name="Google Shape;1424;p10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25" name="Google Shape;1425;p10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26" name="Google Shape;1426;p10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9" name="Google Shape;229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0" name="Google Shape;230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1" name="Google Shape;231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3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Microsoft Office PowerPoint</Application>
  <PresentationFormat>On-screen Show (16:9)</PresentationFormat>
  <Paragraphs>503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Courier New</vt:lpstr>
      <vt:lpstr>Francois One</vt:lpstr>
      <vt:lpstr>Arial</vt:lpstr>
      <vt:lpstr>Roboto</vt:lpstr>
      <vt:lpstr>Roboto Mono</vt:lpstr>
      <vt:lpstr>Simple Light</vt:lpstr>
      <vt:lpstr>Simple Light</vt:lpstr>
      <vt:lpstr>Lesson 4</vt:lpstr>
      <vt:lpstr>Previously, on CS in Schools...</vt:lpstr>
      <vt:lpstr>Previously, on CS in Schools...</vt:lpstr>
      <vt:lpstr>Previously, on CS in Schools...</vt:lpstr>
      <vt:lpstr>Learning objectives</vt:lpstr>
      <vt:lpstr>Story Time!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Activity: The Most Amazing Year Level!</vt:lpstr>
      <vt:lpstr>Sample answer</vt:lpstr>
      <vt:lpstr>Sample answer</vt:lpstr>
      <vt:lpstr>Sample answer</vt:lpstr>
      <vt:lpstr>PowerPoint Presentation</vt:lpstr>
      <vt:lpstr>Sample answer</vt:lpstr>
      <vt:lpstr>Sample answer</vt:lpstr>
      <vt:lpstr>Activity: Greetings to you!</vt:lpstr>
      <vt:lpstr>Activity: My Amazing Story!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cp:lastModifiedBy>Ricardo DUARTE PROENÇA</cp:lastModifiedBy>
  <cp:revision>2</cp:revision>
  <dcterms:modified xsi:type="dcterms:W3CDTF">2024-04-22T09:30:51Z</dcterms:modified>
</cp:coreProperties>
</file>