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9144000" cy="5143500" type="screen16x9"/>
  <p:notesSz cx="6858000" cy="9144000"/>
  <p:embeddedFontLst>
    <p:embeddedFont>
      <p:font typeface="Francois One" panose="02000503040000020004" pitchFamily="2" charset="77"/>
      <p:regular r:id="rId10"/>
    </p:embeddedFont>
    <p:embeddedFont>
      <p:font typeface="Roboto" panose="020000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e460923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e460923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f1c7f12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f1c7f12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6c0abcda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6c0abcda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6986e250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6986e250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6986e250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6986e250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e51015e92_0_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e51015e92_0_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0C2A4A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-5400000" flipH="1">
            <a:off x="4955688" y="961013"/>
            <a:ext cx="5149325" cy="3227300"/>
          </a:xfrm>
          <a:prstGeom prst="flowChartManualInpu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28325"/>
            <a:ext cx="8520600" cy="10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Francois One"/>
              <a:buNone/>
              <a:defRPr sz="5200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6149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DDAE"/>
              </a:buClr>
              <a:buSzPts val="2800"/>
              <a:buFont typeface="Francois One"/>
              <a:buNone/>
              <a:defRPr sz="2800">
                <a:solidFill>
                  <a:srgbClr val="30DDAE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5326F"/>
              </a:buClr>
              <a:buSzPts val="3600"/>
              <a:buFont typeface="Francois One"/>
              <a:buNone/>
              <a:defRPr sz="3600">
                <a:solidFill>
                  <a:srgbClr val="25326F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5326F"/>
              </a:buClr>
              <a:buSzPts val="2800"/>
              <a:buNone/>
              <a:defRPr>
                <a:solidFill>
                  <a:srgbClr val="25326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7" name="Google Shape;37;p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5326F"/>
              </a:buClr>
              <a:buSzPts val="2800"/>
              <a:buFont typeface="Francois One"/>
              <a:buNone/>
              <a:defRPr sz="2800">
                <a:solidFill>
                  <a:srgbClr val="25326F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hyperlink" Target="https://duari132.github.io/7iec-intro-coding/7IEC-Introduction-to-Coding-Python-Reference-Sheet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sinschools.io/intro/0701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hyperlink" Target="https://csinschools.io/intro/0702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learn/learn-python-3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roklearning.com/launch/#language=python&amp;type=course" TargetMode="External"/><Relationship Id="rId5" Type="http://schemas.openxmlformats.org/officeDocument/2006/relationships/hyperlink" Target="https://www.coursera.org/courses?query=python" TargetMode="External"/><Relationship Id="rId4" Type="http://schemas.openxmlformats.org/officeDocument/2006/relationships/hyperlink" Target="https://teamtreehouse.com/library/topic:pytho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sinschools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hyperlink" Target="https://creativecommons.org/licenses/by-sa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A4A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578925" y="743925"/>
            <a:ext cx="4656300" cy="99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Lesson </a:t>
            </a:r>
            <a:r>
              <a:rPr lang="en-GB"/>
              <a:t>8</a:t>
            </a:r>
            <a:endParaRPr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579000" y="1621225"/>
            <a:ext cx="4797000" cy="12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Finale!</a:t>
            </a:r>
            <a:endParaRPr>
              <a:solidFill>
                <a:srgbClr val="30DDAE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7028" y="1460763"/>
            <a:ext cx="1800002" cy="2221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0948" y="2687475"/>
            <a:ext cx="1410325" cy="14103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>
            <a:spLocks noGrp="1"/>
          </p:cNvSpPr>
          <p:nvPr>
            <p:ph type="body" idx="4294967295"/>
          </p:nvPr>
        </p:nvSpPr>
        <p:spPr>
          <a:xfrm>
            <a:off x="6285725" y="4736975"/>
            <a:ext cx="2757300" cy="3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400">
                <a:solidFill>
                  <a:srgbClr val="CCCCCC"/>
                </a:solidFill>
              </a:rPr>
              <a:t>csinschools.com</a:t>
            </a:r>
            <a:endParaRPr sz="140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Learning objectives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By the end of this lesson, you should be able to: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GB" dirty="0"/>
              <a:t>finish off your </a:t>
            </a:r>
            <a:r>
              <a:rPr lang="en-AU" sz="1800" b="0" i="0" u="none" strike="noStrike" dirty="0">
                <a:solidFill>
                  <a:srgbClr val="595959"/>
                </a:solidFill>
                <a:effectLst/>
                <a:latin typeface="Roboto" panose="02000000000000000000" pitchFamily="2" charset="0"/>
              </a:rPr>
              <a:t>final assessment</a:t>
            </a:r>
            <a:endParaRPr lang="en-AU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AU" dirty="0"/>
              <a:t>wonder, where to from here?</a:t>
            </a:r>
          </a:p>
        </p:txBody>
      </p:sp>
      <p:sp>
        <p:nvSpPr>
          <p:cNvPr id="71" name="Google Shape;71;p14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0875" y="1211325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3925" y="1939388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0875" y="2676187"/>
            <a:ext cx="988525" cy="988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" name="Google Shape;75;p14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76" name="Google Shape;76;p14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77" name="Google Shape;77;p14"/>
            <p:cNvPicPr preferRelativeResize="0"/>
            <p:nvPr/>
          </p:nvPicPr>
          <p:blipFill rotWithShape="1">
            <a:blip r:embed="rId6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739650" y="208263"/>
            <a:ext cx="577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Python Reference Sheet</a:t>
            </a:r>
            <a:endParaRPr/>
          </a:p>
        </p:txBody>
      </p:sp>
      <p:grpSp>
        <p:nvGrpSpPr>
          <p:cNvPr id="84" name="Google Shape;84;p15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85" name="Google Shape;85;p15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86" name="Google Shape;86;p15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" name="Picture 1">
            <a:hlinkClick r:id="rId4"/>
            <a:extLst>
              <a:ext uri="{FF2B5EF4-FFF2-40B4-BE49-F238E27FC236}">
                <a16:creationId xmlns:a16="http://schemas.microsoft.com/office/drawing/2014/main" id="{8C50EDD1-EAAB-25D6-A5B0-88AC7545E20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109" r="1221" b="2635"/>
          <a:stretch/>
        </p:blipFill>
        <p:spPr>
          <a:xfrm>
            <a:off x="1971499" y="832571"/>
            <a:ext cx="3300216" cy="410266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examples to get you thinking...</a:t>
            </a:r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body" idx="1"/>
          </p:nvPr>
        </p:nvSpPr>
        <p:spPr>
          <a:xfrm>
            <a:off x="823950" y="4189625"/>
            <a:ext cx="74961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City of Gold Example</a:t>
            </a:r>
            <a:r>
              <a:rPr lang="en-GB"/>
              <a:t>		</a:t>
            </a:r>
            <a:r>
              <a:rPr lang="en-GB" u="sng">
                <a:solidFill>
                  <a:schemeClr val="hlink"/>
                </a:solidFill>
                <a:hlinkClick r:id="rId4"/>
              </a:rPr>
              <a:t>Your Spirit Animal Example</a:t>
            </a:r>
            <a:endParaRPr/>
          </a:p>
        </p:txBody>
      </p:sp>
      <p:grpSp>
        <p:nvGrpSpPr>
          <p:cNvPr id="98" name="Google Shape;98;p16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99" name="Google Shape;99;p16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00" name="Google Shape;100;p16"/>
            <p:cNvPicPr preferRelativeResize="0"/>
            <p:nvPr/>
          </p:nvPicPr>
          <p:blipFill rotWithShape="1">
            <a:blip r:embed="rId5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1" name="Google Shape;10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23463" y="1138200"/>
            <a:ext cx="5097000" cy="2867100"/>
          </a:xfrm>
          <a:prstGeom prst="roundRect">
            <a:avLst>
              <a:gd name="adj" fmla="val 4289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Where to from here?</a:t>
            </a: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This is only the </a:t>
            </a:r>
            <a:r>
              <a:rPr lang="en-GB" sz="1600" b="1">
                <a:solidFill>
                  <a:srgbClr val="E93761"/>
                </a:solidFill>
              </a:rPr>
              <a:t>very beginning</a:t>
            </a:r>
            <a:r>
              <a:rPr lang="en-GB" sz="1600"/>
              <a:t> of your programming and Python journey.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We really hope you have enjoyed it!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There are many, many resources online for your to continue learning about programming and Python. Feel free to check some of the following out:</a:t>
            </a:r>
            <a:endParaRPr sz="1600"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 u="sng">
                <a:solidFill>
                  <a:schemeClr val="hlink"/>
                </a:solidFill>
                <a:hlinkClick r:id="rId3"/>
              </a:rPr>
              <a:t>Code Academy courses</a:t>
            </a:r>
            <a:endParaRPr sz="1600"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 u="sng">
                <a:solidFill>
                  <a:schemeClr val="hlink"/>
                </a:solidFill>
                <a:hlinkClick r:id="rId4"/>
              </a:rPr>
              <a:t>Treehouse Python courses</a:t>
            </a:r>
            <a:endParaRPr sz="1600"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 u="sng">
                <a:solidFill>
                  <a:schemeClr val="hlink"/>
                </a:solidFill>
                <a:hlinkClick r:id="rId5"/>
              </a:rPr>
              <a:t>Coursera Python courses</a:t>
            </a:r>
            <a:endParaRPr sz="1600"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 u="sng">
                <a:solidFill>
                  <a:schemeClr val="hlink"/>
                </a:solidFill>
                <a:hlinkClick r:id="rId6"/>
              </a:rPr>
              <a:t>Grok Learning courses</a:t>
            </a:r>
            <a:endParaRPr sz="1600"/>
          </a:p>
        </p:txBody>
      </p:sp>
      <p:grpSp>
        <p:nvGrpSpPr>
          <p:cNvPr id="119" name="Google Shape;119;p18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20" name="Google Shape;120;p18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21" name="Google Shape;121;p18"/>
            <p:cNvPicPr preferRelativeResize="0"/>
            <p:nvPr/>
          </p:nvPicPr>
          <p:blipFill rotWithShape="1">
            <a:blip r:embed="rId7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7400" y="152400"/>
            <a:ext cx="4209300" cy="4838700"/>
          </a:xfrm>
          <a:prstGeom prst="roundRect">
            <a:avLst>
              <a:gd name="adj" fmla="val 3419"/>
            </a:avLst>
          </a:prstGeom>
          <a:noFill/>
          <a:ln>
            <a:noFill/>
          </a:ln>
        </p:spPr>
      </p:pic>
      <p:grpSp>
        <p:nvGrpSpPr>
          <p:cNvPr id="127" name="Google Shape;127;p19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28" name="Google Shape;128;p19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29" name="Google Shape;129;p19"/>
            <p:cNvPicPr preferRelativeResize="0"/>
            <p:nvPr/>
          </p:nvPicPr>
          <p:blipFill rotWithShape="1">
            <a:blip r:embed="rId4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/>
          <p:nvPr/>
        </p:nvSpPr>
        <p:spPr>
          <a:xfrm rot="-5400000" flipH="1">
            <a:off x="4955688" y="961013"/>
            <a:ext cx="5149325" cy="3227300"/>
          </a:xfrm>
          <a:prstGeom prst="flowChartManualInpu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License Information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906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These </a:t>
            </a:r>
            <a:r>
              <a:rPr lang="en-GB" sz="1400" u="sng">
                <a:solidFill>
                  <a:schemeClr val="hlink"/>
                </a:solidFill>
                <a:hlinkClick r:id="rId3"/>
              </a:rPr>
              <a:t>CS in Schools</a:t>
            </a:r>
            <a:r>
              <a:rPr lang="en-GB" sz="1400"/>
              <a:t> lessons plans, worksheets, and other materials were created by Toan Huynh and Hugh Williams. They are licensed under a </a:t>
            </a:r>
            <a:r>
              <a:rPr lang="en-GB" sz="1400" u="sng">
                <a:solidFill>
                  <a:schemeClr val="hlink"/>
                </a:solidFill>
                <a:hlinkClick r:id="rId4"/>
              </a:rPr>
              <a:t>Creative Commons Attribution-ShareAlike 4.0 International License</a:t>
            </a:r>
            <a:r>
              <a:rPr lang="en-GB" sz="1400"/>
              <a:t>.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137" name="Google Shape;137;p20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138" name="Google Shape;138;p20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39" name="Google Shape;139;p20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7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40" name="Google Shape;140;p20"/>
            <p:cNvPicPr preferRelativeResize="0"/>
            <p:nvPr/>
          </p:nvPicPr>
          <p:blipFill rotWithShape="1">
            <a:blip r:embed="rId5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161</Words>
  <Application>Microsoft Macintosh PowerPoint</Application>
  <PresentationFormat>On-screen Show (16:9)</PresentationFormat>
  <Paragraphs>26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Francois One</vt:lpstr>
      <vt:lpstr>Roboto</vt:lpstr>
      <vt:lpstr>Simple Light</vt:lpstr>
      <vt:lpstr>Lesson 8</vt:lpstr>
      <vt:lpstr>Learning objectives</vt:lpstr>
      <vt:lpstr>Python Reference Sheet</vt:lpstr>
      <vt:lpstr>Some examples to get you thinking...</vt:lpstr>
      <vt:lpstr>Where to from here?</vt:lpstr>
      <vt:lpstr>PowerPoint Presentation</vt:lpstr>
      <vt:lpstr>License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8</dc:title>
  <cp:lastModifiedBy>Ricardo Proença</cp:lastModifiedBy>
  <cp:revision>5</cp:revision>
  <dcterms:modified xsi:type="dcterms:W3CDTF">2024-05-17T14:17:15Z</dcterms:modified>
</cp:coreProperties>
</file>