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3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6858000" cy="9144000"/>
  <p:embeddedFontLst>
    <p:embeddedFont>
      <p:font typeface="Francois One" panose="020B0604020202020204" charset="0"/>
      <p:regular r:id="rId74"/>
    </p:embeddedFont>
    <p:embeddedFont>
      <p:font typeface="Roboto" panose="02000000000000000000" pitchFamily="2" charset="0"/>
      <p:regular r:id="rId75"/>
      <p:bold r:id="rId76"/>
      <p:italic r:id="rId77"/>
      <p:boldItalic r:id="rId78"/>
    </p:embeddedFont>
    <p:embeddedFont>
      <p:font typeface="Roboto Mono" panose="020B060402020202020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FE16F-1FF7-40C6-8478-445DE27AA79B}">
  <a:tblStyle styleId="{24CFE16F-1FF7-40C6-8478-445DE27AA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3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bb793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bb7932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bb79327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bb79327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bbe47ee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bbe47ee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2db5b92df_7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2db5b92df_7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dbbe47ee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dbbe47ee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bbe47ee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bbe47ee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bbe47ee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bbe47ee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bbe47ee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dbbe47ee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fd4f2ed7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fd4f2ed7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fd4f2ed7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fd4f2ed7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dbbe47e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dbbe47e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12e520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12e520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print()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print("CS in Schools")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fd4f2ed7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fd4f2ed7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0613898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0613898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0613898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0613898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fd4f2ed7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fd4f2ed7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fd4f2ed7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fd4f2ed7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06138983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06138983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fd4f2ed7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fd4f2ed7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06138983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06138983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06138983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06138983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06138983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06138983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bb79327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bb79327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fd4f2ed7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fd4f2ed7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bbe47ee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bbe47ee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dbbe47eea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dbbe47eea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dbbe47ee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dbbe47ee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dbbe47eea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dbbe47eea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06138983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06138983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06138983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06138983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06138983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06138983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06138983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061389836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0613898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0613898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bb7932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bb7932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0c32ef72c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0c32ef72c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006138983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006138983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dbbe47eea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dbbe47eea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06138983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006138983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06138983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06138983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061389836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061389836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61389836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61389836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061389836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061389836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06138983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06138983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06138983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006138983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bbe47ee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bbe47ee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0061389836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0061389836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0061389836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0061389836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c32ef72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c32ef72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dbbe47eea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dbbe47eea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dbbe47eea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dbbe47eea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e63459d0fd_3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e63459d0fd_3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0061389836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0061389836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061389836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061389836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0061389836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0061389836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0061389836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0061389836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bb79327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bb79327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061389836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061389836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061389836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061389836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0061389836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0061389836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06138983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06138983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05a412b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05a412b0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0061389836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0061389836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0ae810d5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0ae810d5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01456db0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01456db0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4dbbe47eea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4dbbe47eea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d2db5b92d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d2db5b92d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bb79327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bb79327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dbbe47e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dbbe47e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bb79327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bb79327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bb79327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bb79327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201-Buggy-Cod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365education-my.sharepoint.com/:w:/g/personal/duari132_365_education_lu/Edrg6vtmfQ1LgRsnb2dyFFwBFqMGqt1gyyyL7ez6iqDZNg?e=Vm5cj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eplit.com/@ricproenca/0201-Magic-Trick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io/intro/0201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it.com/@ricproenca/0202-Super-Smiley-Fac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replit.com/@ricproenca/0203-Fuzzy-Hedgehog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-GB"/>
              <a:t>2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Displaying Text on the Screen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6285725" y="4736975"/>
            <a:ext cx="27573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csinschools.com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928" y="2923079"/>
            <a:ext cx="1404975" cy="14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would you add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to your code?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It makes it easier for you to read your own code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You may forget what your own program does over time, and good layout helps you figure it out again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It also helps other people read your code. Companies such as Google and Microsoft have rules about how your code should look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Your teacher will appreciate you making your code readable!</a:t>
            </a:r>
            <a:endParaRPr sz="1600"/>
          </a:p>
        </p:txBody>
      </p:sp>
      <p:grpSp>
        <p:nvGrpSpPr>
          <p:cNvPr id="242" name="Google Shape;242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3" name="Google Shape;243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4" name="Google Shape;244;p3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46530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9192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programs are the same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10791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1156124" y="153747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1156124" y="1868090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1156124" y="2521624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1156124" y="284578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1156124" y="349286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1156124" y="4141188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48129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>
            <a:off x="46530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919275" y="11390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programs are the same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10791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812975" y="13081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1156125" y="2367102"/>
            <a:ext cx="3048300" cy="9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2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/>
              <a:t>Generally, Python is okay with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in your code to improve readability and presentation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/>
              <a:t>This isn’t true when the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is in between quotes " " or in the middle of special words (such as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/>
              <a:t>)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/>
              <a:t>Why do you think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matters when it’s inside quotes or in special words?</a:t>
            </a:r>
            <a:endParaRPr/>
          </a:p>
        </p:txBody>
      </p:sp>
      <p:grpSp>
        <p:nvGrpSpPr>
          <p:cNvPr id="279" name="Google Shape;279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0" name="Google Shape;280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1" name="Google Shape;281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89" name="Google Shape;289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0" name="Google Shape;290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91" name="Google Shape;291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3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00" name="Google Shape;300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01" name="Google Shape;301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02" name="Google Shape;302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4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11" name="Google Shape;311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2" name="Google Shape;312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3" name="Google Shape;313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4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not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41"/>
          <p:cNvCxnSpPr>
            <a:stCxn id="315" idx="0"/>
          </p:cNvCxnSpPr>
          <p:nvPr/>
        </p:nvCxnSpPr>
        <p:spPr>
          <a:xfrm rot="10800000">
            <a:off x="2252775" y="1648800"/>
            <a:ext cx="2514600" cy="957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41"/>
          <p:cNvCxnSpPr/>
          <p:nvPr/>
        </p:nvCxnSpPr>
        <p:spPr>
          <a:xfrm rot="10800000">
            <a:off x="1397775" y="1628700"/>
            <a:ext cx="33696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41"/>
          <p:cNvCxnSpPr/>
          <p:nvPr/>
        </p:nvCxnSpPr>
        <p:spPr>
          <a:xfrm rot="10800000">
            <a:off x="4749975" y="1628700"/>
            <a:ext cx="174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26" name="Google Shape;326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7" name="Google Shape;327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8" name="Google Shape;328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4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not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" name="Google Shape;331;p42"/>
          <p:cNvCxnSpPr/>
          <p:nvPr/>
        </p:nvCxnSpPr>
        <p:spPr>
          <a:xfrm rot="10800000">
            <a:off x="3603075" y="1635300"/>
            <a:ext cx="11643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42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want to print is left unaffected, and we see it appear in the console as…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1" name="Google Shape;341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2" name="Google Shape;342;p4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4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not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43"/>
          <p:cNvCxnSpPr/>
          <p:nvPr/>
        </p:nvCxnSpPr>
        <p:spPr>
          <a:xfrm rot="10800000">
            <a:off x="3603075" y="1635300"/>
            <a:ext cx="11643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43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want to print is left unaffected, and we see it appear in the console as…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5" name="Google Shape;355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56" name="Google Shape;356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57" name="Google Shape;357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58" name="Google Shape;358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" name="Google Shape;359;p4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keyword you use to display text onto the screen?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What would you type to display </a:t>
            </a:r>
            <a:r>
              <a:rPr lang="en-GB">
                <a:solidFill>
                  <a:schemeClr val="lt1"/>
                </a:solidFill>
                <a:highlight>
                  <a:srgbClr val="1C2333"/>
                </a:highlight>
                <a:latin typeface="Roboto Mono"/>
                <a:ea typeface="Roboto Mono"/>
                <a:cs typeface="Roboto Mono"/>
                <a:sym typeface="Roboto Mono"/>
              </a:rPr>
              <a:t>CS in Schools</a:t>
            </a:r>
            <a:r>
              <a:rPr lang="en-GB"/>
              <a:t> on the screen?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7" name="Google Shape;367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68" name="Google Shape;368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9" name="Google Shape;369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0" name="Google Shape;370;p4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4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1485150" y="318757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80" name="Google Shape;380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81" name="Google Shape;381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82" name="Google Shape;382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4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   ,  world!   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390" name="Google Shape;390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91" name="Google Shape;391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2" name="Google Shape;392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93" name="Google Shape;393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47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world!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02" name="Google Shape;402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03" name="Google Shape;403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04" name="Google Shape;404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48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world!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48"/>
          <p:cNvCxnSpPr/>
          <p:nvPr/>
        </p:nvCxnSpPr>
        <p:spPr>
          <a:xfrm rot="10800000">
            <a:off x="2938275" y="1635300"/>
            <a:ext cx="18291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48"/>
          <p:cNvCxnSpPr/>
          <p:nvPr/>
        </p:nvCxnSpPr>
        <p:spPr>
          <a:xfrm rot="10800000">
            <a:off x="2402175" y="1628700"/>
            <a:ext cx="23652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48"/>
          <p:cNvCxnSpPr/>
          <p:nvPr/>
        </p:nvCxnSpPr>
        <p:spPr>
          <a:xfrm rot="10800000">
            <a:off x="4179975" y="1628700"/>
            <a:ext cx="5874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16" name="Google Shape;416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17" name="Google Shape;417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18" name="Google Shape;418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9" name="Google Shape;419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4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world!</a:t>
            </a:r>
            <a:r>
              <a:rPr lang="en-GB" sz="1800">
                <a:solidFill>
                  <a:srgbClr val="98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49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Spaces between words and non-quotes do matter!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shown here in </a:t>
            </a:r>
            <a:r>
              <a:rPr lang="en-GB">
                <a:solidFill>
                  <a:srgbClr val="595959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49"/>
          <p:cNvCxnSpPr/>
          <p:nvPr/>
        </p:nvCxnSpPr>
        <p:spPr>
          <a:xfrm rot="10800000">
            <a:off x="2938275" y="1635300"/>
            <a:ext cx="1829100" cy="9711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49"/>
          <p:cNvCxnSpPr/>
          <p:nvPr/>
        </p:nvCxnSpPr>
        <p:spPr>
          <a:xfrm rot="10800000">
            <a:off x="2402175" y="1628700"/>
            <a:ext cx="23652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49"/>
          <p:cNvCxnSpPr/>
          <p:nvPr/>
        </p:nvCxnSpPr>
        <p:spPr>
          <a:xfrm rot="10800000">
            <a:off x="4179975" y="1628700"/>
            <a:ext cx="587400" cy="977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p49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 want to print is affected, and we see it appear in the console as…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   ,  world!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33" name="Google Shape;433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34" name="Google Shape;434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35" name="Google Shape;435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36" name="Google Shape;436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5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   ,  world!   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45" name="Google Shape;445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46" name="Google Shape;446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47" name="Google Shape;447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5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   ,  world!   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51"/>
          <p:cNvSpPr/>
          <p:nvPr/>
        </p:nvSpPr>
        <p:spPr>
          <a:xfrm>
            <a:off x="1485150" y="29053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56" name="Google Shape;456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57" name="Google Shape;457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58" name="Google Shape;458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59" name="Google Shape;459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" name="Google Shape;460;p5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 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67" name="Google Shape;467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68" name="Google Shape;468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69" name="Google Shape;469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70" name="Google Shape;470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5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79" name="Google Shape;479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0" name="Google Shape;480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1" name="Google Shape;481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5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will not work!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54"/>
          <p:cNvCxnSpPr>
            <a:stCxn id="483" idx="0"/>
          </p:cNvCxnSpPr>
          <p:nvPr/>
        </p:nvCxnSpPr>
        <p:spPr>
          <a:xfrm rot="10800000">
            <a:off x="1214775" y="1621800"/>
            <a:ext cx="3552600" cy="984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5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more about printing output on the screen with Python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how spaces and lines are used in Python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wait for the </a:t>
            </a:r>
            <a:r>
              <a:rPr lang="en-GB" b="1"/>
              <a:t>[</a:t>
            </a: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ENTER]</a:t>
            </a:r>
            <a:r>
              <a:rPr lang="en-GB"/>
              <a:t> key to be pressed</a:t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0" name="Google Shape;130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2" name="Google Shape;132;p2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/>
          </a:p>
        </p:txBody>
      </p:sp>
      <p:sp>
        <p:nvSpPr>
          <p:cNvPr id="491" name="Google Shape;491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92" name="Google Shape;492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93" name="Google Shape;493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94" name="Google Shape;494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5" name="Google Shape;495;p5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2651925" y="2606400"/>
            <a:ext cx="4230900" cy="1023900"/>
          </a:xfrm>
          <a:prstGeom prst="roundRect">
            <a:avLst>
              <a:gd name="adj" fmla="val 6453"/>
            </a:avLst>
          </a:prstGeom>
          <a:solidFill>
            <a:schemeClr val="dk2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will not work!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2804325" y="2758800"/>
            <a:ext cx="4230900" cy="10239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error message in the console will be displayed.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File "main.py", line 1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 t("Hello, world!")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^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SyntaxError: invalid syntax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99" name="Google Shape;499;p55"/>
          <p:cNvCxnSpPr>
            <a:stCxn id="496" idx="0"/>
          </p:cNvCxnSpPr>
          <p:nvPr/>
        </p:nvCxnSpPr>
        <p:spPr>
          <a:xfrm rot="10800000">
            <a:off x="1214775" y="1621800"/>
            <a:ext cx="3552600" cy="984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Error messages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5" name="Google Shape;50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05900" cy="3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Believe it or not, your programs usually won’t work when you write them! 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It doesn’t matter how experienced you are, this always happens</a:t>
            </a: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bug</a:t>
            </a:r>
            <a:r>
              <a:rPr lang="en-GB"/>
              <a:t> is something that goes wrong in your program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Sometimes, when something goes wrong, Python can detect it and tell you about it through </a:t>
            </a:r>
            <a:r>
              <a:rPr lang="en-GB" b="1">
                <a:solidFill>
                  <a:srgbClr val="E93761"/>
                </a:solidFill>
              </a:rPr>
              <a:t>error messages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exercise, we are going to get used to reading Python </a:t>
            </a:r>
            <a:r>
              <a:rPr lang="en-GB" b="1">
                <a:solidFill>
                  <a:srgbClr val="E93761"/>
                </a:solidFill>
              </a:rPr>
              <a:t>error messages </a:t>
            </a:r>
            <a:r>
              <a:rPr lang="en-GB"/>
              <a:t>by deliberately making mistakes!</a:t>
            </a:r>
            <a:endParaRPr/>
          </a:p>
        </p:txBody>
      </p:sp>
      <p:sp>
        <p:nvSpPr>
          <p:cNvPr id="506" name="Google Shape;506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507" name="Google Shape;5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25" y="1478825"/>
            <a:ext cx="1534125" cy="153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9" name="Google Shape;509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0" name="Google Shape;510;p56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Buggy Code!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6" name="Google Shape;516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aphicFrame>
        <p:nvGraphicFramePr>
          <p:cNvPr id="517" name="Google Shape;517;p57"/>
          <p:cNvGraphicFramePr/>
          <p:nvPr/>
        </p:nvGraphicFramePr>
        <p:xfrm>
          <a:off x="387900" y="1198018"/>
          <a:ext cx="7986525" cy="2245280"/>
        </p:xfrm>
        <a:graphic>
          <a:graphicData uri="http://schemas.openxmlformats.org/drawingml/2006/table">
            <a:tbl>
              <a:tblPr>
                <a:noFill/>
                <a:tableStyleId>{24CFE16F-1FF7-40C6-8478-445DE27AA79B}</a:tableStyleId>
              </a:tblPr>
              <a:tblGrid>
                <a:gridCol w="2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Copy this code line into the editor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error message did you see displayed on the screen when you ran it?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(Some of the code may actually work!)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did you type in to fix the code?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(If the code works, you won’t need to type anything)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prit("Hello, world!")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NameError: name 'prit' is not defined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print("Hello, world!")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8" name="Google Shape;518;p57"/>
          <p:cNvSpPr txBox="1"/>
          <p:nvPr/>
        </p:nvSpPr>
        <p:spPr>
          <a:xfrm>
            <a:off x="311700" y="3619800"/>
            <a:ext cx="58818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Complete the coding task: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02.01 - Buggy Code!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57"/>
          <p:cNvSpPr txBox="1">
            <a:spLocks noGrp="1"/>
          </p:cNvSpPr>
          <p:nvPr>
            <p:ph type="body" idx="1"/>
          </p:nvPr>
        </p:nvSpPr>
        <p:spPr>
          <a:xfrm>
            <a:off x="311700" y="4195474"/>
            <a:ext cx="74988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dirty="0"/>
              <a:t>You will also need to make a copy of </a:t>
            </a:r>
            <a:r>
              <a:rPr lang="en-US" u="sng" dirty="0">
                <a:solidFill>
                  <a:schemeClr val="hlink"/>
                </a:solidFill>
              </a:rPr>
              <a:t>this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worksheet</a:t>
            </a:r>
            <a:endParaRPr u="sng" dirty="0">
              <a:solidFill>
                <a:schemeClr val="hlink"/>
              </a:solidFill>
            </a:endParaRPr>
          </a:p>
        </p:txBody>
      </p:sp>
      <p:grpSp>
        <p:nvGrpSpPr>
          <p:cNvPr id="520" name="Google Shape;520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21" name="Google Shape;521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22" name="Google Shape;522;p5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60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Programming… one line at a time, top to bottom!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9" name="Google Shape;52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like humans, computers read code one line at a time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Computers start at the top of the screen and work their way to bottom of the screen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Computers will always follow your instructions, even if your instructions are wrong or don’t do what you intended</a:t>
            </a:r>
            <a:endParaRPr/>
          </a:p>
        </p:txBody>
      </p:sp>
      <p:sp>
        <p:nvSpPr>
          <p:cNvPr id="530" name="Google Shape;530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31" name="Google Shape;531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32" name="Google Shape;532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33" name="Google Shape;533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40" name="Google Shape;540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41" name="Google Shape;541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2" name="Google Shape;542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3" name="Google Shape;543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4" name="Google Shape;544;p5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51" name="Google Shape;551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52" name="Google Shape;552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53" name="Google Shape;553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54" name="Google Shape;554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6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62" name="Google Shape;562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63" name="Google Shape;563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4" name="Google Shape;564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5" name="Google Shape;565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6" name="Google Shape;566;p6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9900FF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7" name="Google Shape;567;p6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75" name="Google Shape;575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76" name="Google Shape;576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77" name="Google Shape;577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8" name="Google Shape;578;p6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6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0" name="Google Shape;580;p62"/>
          <p:cNvCxnSpPr/>
          <p:nvPr/>
        </p:nvCxnSpPr>
        <p:spPr>
          <a:xfrm>
            <a:off x="3647050" y="1330721"/>
            <a:ext cx="9900" cy="65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587" name="Google Shape;587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88" name="Google Shape;588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9" name="Google Shape;589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0" name="Google Shape;590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1" name="Google Shape;591;p6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3" name="Google Shape;593;p63"/>
          <p:cNvCxnSpPr/>
          <p:nvPr/>
        </p:nvCxnSpPr>
        <p:spPr>
          <a:xfrm>
            <a:off x="3647050" y="1330721"/>
            <a:ext cx="9900" cy="65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00" name="Google Shape;600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01" name="Google Shape;601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02" name="Google Shape;602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03" name="Google Shape;603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4" name="Google Shape;604;p6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6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Bob!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6" name="Google Shape;606;p64"/>
          <p:cNvCxnSpPr/>
          <p:nvPr/>
        </p:nvCxnSpPr>
        <p:spPr>
          <a:xfrm>
            <a:off x="3647050" y="1330721"/>
            <a:ext cx="9900" cy="65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7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Would you like to see a magic trick?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525" y="2299302"/>
            <a:ext cx="1334106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524844" y="1334225"/>
            <a:ext cx="1334106" cy="1334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0" name="Google Shape;160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1" name="Google Shape;161;p2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988800" y="3801125"/>
            <a:ext cx="7147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Click here and run the program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13" name="Google Shape;613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14" name="Google Shape;614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15" name="Google Shape;615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16" name="Google Shape;616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7" name="Google Shape;617;p6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6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Bob!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25" name="Google Shape;625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26" name="Google Shape;626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27" name="Google Shape;627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28" name="Google Shape;628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9" name="Google Shape;629;p6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Alice!"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 Bob!"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0" name="Google Shape;630;p6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Alice!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Bob!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66"/>
          <p:cNvSpPr/>
          <p:nvPr/>
        </p:nvSpPr>
        <p:spPr>
          <a:xfrm>
            <a:off x="1485150" y="320872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>
            <a:spLocks noGrp="1"/>
          </p:cNvSpPr>
          <p:nvPr>
            <p:ph type="title"/>
          </p:nvPr>
        </p:nvSpPr>
        <p:spPr>
          <a:xfrm>
            <a:off x="314475" y="213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do what they’re told...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7" name="Google Shape;637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38" name="Google Shape;638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9" name="Google Shape;639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40" name="Google Shape;640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8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47" name="Google Shape;647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48" name="Google Shape;648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49" name="Google Shape;649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0" name="Google Shape;650;p6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68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58" name="Google Shape;658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59" name="Google Shape;659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60" name="Google Shape;660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61" name="Google Shape;661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2" name="Google Shape;662;p6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69" name="Google Shape;669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70" name="Google Shape;670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71" name="Google Shape;671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72" name="Google Shape;672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3" name="Google Shape;673;p7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4" name="Google Shape;674;p7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82" name="Google Shape;682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83" name="Google Shape;683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84" name="Google Shape;684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5" name="Google Shape;685;p7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6" name="Google Shape;686;p7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7" name="Google Shape;687;p71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95" name="Google Shape;695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96" name="Google Shape;696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97" name="Google Shape;697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7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9" name="Google Shape;699;p7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Google Shape;700;p72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07" name="Google Shape;707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08" name="Google Shape;708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09" name="Google Shape;709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10" name="Google Shape;710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7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2" name="Google Shape;712;p7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3" name="Google Shape;713;p73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20" name="Google Shape;720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21" name="Google Shape;721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22" name="Google Shape;722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23" name="Google Shape;723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7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7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Google Shape;726;p74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Would you like to see a magic trick?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988800" y="3801125"/>
            <a:ext cx="7147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Click here and run the program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Did you figure it out?</a:t>
            </a:r>
            <a:endParaRPr b="1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25" y="2299302"/>
            <a:ext cx="1334106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524844" y="1334225"/>
            <a:ext cx="1334106" cy="1334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3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3" name="Google Shape;173;p3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4" name="Google Shape;174;p30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33" name="Google Shape;733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34" name="Google Shape;734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35" name="Google Shape;735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36" name="Google Shape;736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7" name="Google Shape;737;p7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8" name="Google Shape;738;p7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this first.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9" name="Google Shape;739;p75"/>
          <p:cNvCxnSpPr/>
          <p:nvPr/>
        </p:nvCxnSpPr>
        <p:spPr>
          <a:xfrm>
            <a:off x="4287250" y="1277346"/>
            <a:ext cx="0" cy="1058700"/>
          </a:xfrm>
          <a:prstGeom prst="straightConnector1">
            <a:avLst/>
          </a:prstGeom>
          <a:noFill/>
          <a:ln w="28575" cap="flat" cmpd="sng">
            <a:solidFill>
              <a:srgbClr val="FB562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46" name="Google Shape;746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47" name="Google Shape;747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48" name="Google Shape;748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49" name="Google Shape;749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0" name="Google Shape;750;p7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1" name="Google Shape;751;p7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this first.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7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at a time</a:t>
            </a:r>
            <a:endParaRPr/>
          </a:p>
        </p:txBody>
      </p:sp>
      <p:sp>
        <p:nvSpPr>
          <p:cNvPr id="758" name="Google Shape;758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59" name="Google Shape;759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60" name="Google Shape;760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61" name="Google Shape;761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2" name="Google Shape;762;p77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last."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NOT display me!"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"Do this first."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7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this last.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NOT display me!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 this first. 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77"/>
          <p:cNvSpPr/>
          <p:nvPr/>
        </p:nvSpPr>
        <p:spPr>
          <a:xfrm>
            <a:off x="1485150" y="320872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wait for the user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0" name="Google Shape;770;p7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71" name="Google Shape;77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7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our card trick at the start of the class, we waited for the user to press </a:t>
            </a:r>
            <a:r>
              <a:rPr lang="en-GB" b="1"/>
              <a:t>[ENTER]</a:t>
            </a:r>
            <a:r>
              <a:rPr lang="en-GB"/>
              <a:t> before continuing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might this be useful in your own programs?</a:t>
            </a:r>
            <a:endParaRPr/>
          </a:p>
        </p:txBody>
      </p:sp>
      <p:grpSp>
        <p:nvGrpSpPr>
          <p:cNvPr id="772" name="Google Shape;772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73" name="Google Shape;773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74" name="Google Shape;774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Using </a:t>
            </a:r>
            <a:r>
              <a:rPr lang="en-GB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wait for the user</a:t>
            </a:r>
            <a:endParaRPr/>
          </a:p>
        </p:txBody>
      </p:sp>
      <p:sp>
        <p:nvSpPr>
          <p:cNvPr id="780" name="Google Shape;780;p7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81" name="Google Shape;78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3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to ask the user to type in information into our program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will let the user type in anything they want until they press the </a:t>
            </a:r>
            <a:r>
              <a:rPr lang="en-GB" b="1"/>
              <a:t>[ENTER] </a:t>
            </a:r>
            <a:r>
              <a:rPr lang="en-GB"/>
              <a:t>key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case, we don’t really care what they type in, as long as they type in </a:t>
            </a:r>
            <a:r>
              <a:rPr lang="en-GB" b="1"/>
              <a:t>[ENTER] </a:t>
            </a:r>
            <a:r>
              <a:rPr lang="en-GB"/>
              <a:t>at the end</a:t>
            </a:r>
            <a:endParaRPr/>
          </a:p>
        </p:txBody>
      </p:sp>
      <p:pic>
        <p:nvPicPr>
          <p:cNvPr id="782" name="Google Shape;78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650" y="1748338"/>
            <a:ext cx="1259325" cy="1259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4" name="Google Shape;784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85" name="Google Shape;785;p7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8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793" name="Google Shape;793;p8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794" name="Google Shape;794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95" name="Google Shape;795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96" name="Google Shape;796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1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81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3" name="Google Shape;80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04" name="Google Shape;804;p8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05" name="Google Shape;805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06" name="Google Shape;806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07" name="Google Shape;807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2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82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4" name="Google Shape;814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15" name="Google Shape;815;p8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16" name="Google Shape;816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7" name="Google Shape;817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8" name="Google Shape;818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9" name="Google Shape;819;p8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3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83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6" name="Google Shape;82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27" name="Google Shape;827;p8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28" name="Google Shape;828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29" name="Google Shape;829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30" name="Google Shape;830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1" name="Google Shape;831;p8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4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84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8" name="Google Shape;838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39" name="Google Shape;839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40" name="Google Shape;840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41" name="Google Shape;841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42" name="Google Shape;842;p8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3" name="Google Shape;843;p8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311700" y="11479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471600" y="13170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the code...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b="1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b="1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5169300" y="1103550"/>
            <a:ext cx="33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Notice all the blank lines?</a:t>
            </a:r>
            <a:endParaRPr/>
          </a:p>
        </p:txBody>
      </p:sp>
      <p:grpSp>
        <p:nvGrpSpPr>
          <p:cNvPr id="185" name="Google Shape;185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6" name="Google Shape;186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7" name="Google Shape;187;p3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5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85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0" name="Google Shape;85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51" name="Google Shape;851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52" name="Google Shape;852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3" name="Google Shape;853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54" name="Google Shape;854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5" name="Google Shape;855;p8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r>
              <a:rPr lang="en-GB" sz="18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6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86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2" name="Google Shape;86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63" name="Google Shape;863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64" name="Google Shape;864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65" name="Google Shape;865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6" name="Google Shape;866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7" name="Google Shape;867;p8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8" name="Google Shape;86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725" y="1782111"/>
            <a:ext cx="1259325" cy="12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7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7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5" name="Google Shape;87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76" name="Google Shape;876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77" name="Google Shape;877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78" name="Google Shape;878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79" name="Google Shape;879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0" name="Google Shape;880;p8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8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7" name="Google Shape;887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888" name="Google Shape;888;p8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889" name="Google Shape;889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90" name="Google Shape;890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1" name="Google Shape;891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2" name="Google Shape;892;p8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Bye.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89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900" name="Google Shape;900;p8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01" name="Google Shape;901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02" name="Google Shape;902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03" name="Google Shape;903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4" name="Google Shape;904;p8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Bye.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0"/>
          <p:cNvSpPr/>
          <p:nvPr/>
        </p:nvSpPr>
        <p:spPr>
          <a:xfrm>
            <a:off x="5350125" y="0"/>
            <a:ext cx="3801000" cy="51564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90"/>
          <p:cNvSpPr/>
          <p:nvPr/>
        </p:nvSpPr>
        <p:spPr>
          <a:xfrm>
            <a:off x="311700" y="1152475"/>
            <a:ext cx="48807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-GB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"Please press [ENTER] to continue..."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"Bye."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Using </a:t>
            </a:r>
            <a:r>
              <a:rPr lang="en-GB" sz="2400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2400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2400"/>
              <a:t> to wait for the user</a:t>
            </a:r>
            <a:endParaRPr sz="2400"/>
          </a:p>
        </p:txBody>
      </p:sp>
      <p:sp>
        <p:nvSpPr>
          <p:cNvPr id="912" name="Google Shape;912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13" name="Google Shape;913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14" name="Google Shape;914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15" name="Google Shape;915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6" name="Google Shape;916;p9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world!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press [ENTER] to continue...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Bye.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7" name="Google Shape;917;p90"/>
          <p:cNvSpPr/>
          <p:nvPr/>
        </p:nvSpPr>
        <p:spPr>
          <a:xfrm>
            <a:off x="1485150" y="320872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Super Smiley Face!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23" name="Google Shape;923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24" name="Google Shape;924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25" name="Google Shape;925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6" name="Google Shape;926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7" name="Google Shape;927;p91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928" name="Google Shape;928;p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91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91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You’ll need to use: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719999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○"/>
              </a:pPr>
              <a:r>
                <a:rPr lang="en-GB" sz="120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input</a:t>
              </a:r>
              <a:r>
                <a:rPr lang="en-GB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()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932" name="Google Shape;932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91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4" name="Google Shape;934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4781" y="1778768"/>
            <a:ext cx="1034116" cy="1020186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91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latin typeface="Roboto"/>
                <a:ea typeface="Roboto"/>
                <a:cs typeface="Roboto"/>
                <a:sym typeface="Roboto"/>
              </a:rPr>
              <a:t>Activity 02.02</a:t>
            </a:r>
            <a:br>
              <a:rPr lang="en-GB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Super Smiley Face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Activity: Fuzzy Hedgehog!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1" name="Google Shape;941;p9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42" name="Google Shape;942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43" name="Google Shape;943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44" name="Google Shape;944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5" name="Google Shape;945;p92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946" name="Google Shape;946;p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92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92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Copy the hedgehog art from the code already written!</a:t>
              </a:r>
              <a:b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You’ll need to use: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719999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○"/>
              </a:pPr>
              <a:r>
                <a:rPr lang="en-GB" sz="1200">
                  <a:solidFill>
                    <a:srgbClr val="9900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input</a:t>
              </a:r>
              <a:r>
                <a:rPr lang="en-GB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()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950" name="Google Shape;950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92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latin typeface="Roboto"/>
                <a:ea typeface="Roboto"/>
                <a:cs typeface="Roboto"/>
                <a:sym typeface="Roboto"/>
              </a:rPr>
              <a:t>Activity 02.03</a:t>
            </a:r>
            <a:br>
              <a:rPr lang="en-GB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Fuzzy Hedgehog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3" name="Google Shape;953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89" y="1771754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59" name="Google Shape;959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Spaces and lines are used in Python to help the programmer better read and understand the code. Python doesn’t care, but other programmers do!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is used to display text onto the screen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special word </a:t>
            </a: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/>
              <a:t> is used to wait for the </a:t>
            </a:r>
            <a:r>
              <a:rPr lang="en-GB" b="1"/>
              <a:t>[ENTER]</a:t>
            </a:r>
            <a:r>
              <a:rPr lang="en-GB"/>
              <a:t> key to be pressed</a:t>
            </a:r>
            <a:endParaRPr/>
          </a:p>
        </p:txBody>
      </p:sp>
      <p:sp>
        <p:nvSpPr>
          <p:cNvPr id="960" name="Google Shape;960;p9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61" name="Google Shape;961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62" name="Google Shape;962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63" name="Google Shape;963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9" name="Google Shape;969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it on a sticky note and stick it on the board before you leave the classroom</a:t>
            </a:r>
            <a:endParaRPr/>
          </a:p>
        </p:txBody>
      </p:sp>
      <p:sp>
        <p:nvSpPr>
          <p:cNvPr id="970" name="Google Shape;970;p9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71" name="Google Shape;97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3" name="Google Shape;973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74" name="Google Shape;974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75" name="Google Shape;975;p94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311700" y="11479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471600" y="13170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the code...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548549" y="154637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548549" y="1876990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548549" y="2530524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548549" y="285468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548549" y="350176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548549" y="4150088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5169300" y="1103550"/>
            <a:ext cx="33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Notice all the blank lines?</a:t>
            </a:r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5" name="Google Shape;205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6" name="Google Shape;206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95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982" name="Google Shape;982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Toan Huynh and Hugh Williams.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83" name="Google Shape;983;p9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84" name="Google Shape;984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85" name="Google Shape;985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86" name="Google Shape;986;p95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311700" y="1147950"/>
            <a:ext cx="3577200" cy="3648600"/>
          </a:xfrm>
          <a:prstGeom prst="roundRect">
            <a:avLst>
              <a:gd name="adj" fmla="val 2560"/>
            </a:avLst>
          </a:prstGeom>
          <a:solidFill>
            <a:srgbClr val="FAFA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 look at the code...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5169300" y="1103550"/>
            <a:ext cx="33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Notice all the blank lines?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important do you think they are?</a:t>
            </a:r>
            <a:endParaRPr/>
          </a:p>
        </p:txBody>
      </p:sp>
      <p:grpSp>
        <p:nvGrpSpPr>
          <p:cNvPr id="215" name="Google Shape;215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6" name="Google Shape;216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7" name="Google Shape;217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3"/>
          <p:cNvSpPr txBox="1"/>
          <p:nvPr/>
        </p:nvSpPr>
        <p:spPr>
          <a:xfrm>
            <a:off x="471600" y="1317025"/>
            <a:ext cx="34173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going to do a magic trick"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"Secretly pick one of the cards below.."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"K\u2664 J\u2667 Q\u2661 J\u2662"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"\nYou got it? Don't tell anyone!"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"\nNow... Your card will disappear!"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"Continue focusing on your card!"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"Can you now find your card below?"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"J\u2664 K\u2667 Q\u2662 J\u2661 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continue]"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"\nIt's magic.....!"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8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"[Press enter to end]"</a:t>
            </a:r>
            <a:r>
              <a:rPr lang="en-GB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548549" y="154637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548549" y="1876990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548549" y="2530524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548549" y="285468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548549" y="3501765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548549" y="4150088"/>
            <a:ext cx="3048300" cy="14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Spaces in Python code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4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Generally, Python is okay with spaces and blank lines anywhere in your code to improve its presentation and readability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code, we refer to spaces and blank lines as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would you add </a:t>
            </a:r>
            <a:r>
              <a:rPr lang="en-GB" b="1">
                <a:solidFill>
                  <a:srgbClr val="E93761"/>
                </a:solidFill>
              </a:rPr>
              <a:t>whitespace</a:t>
            </a:r>
            <a:r>
              <a:rPr lang="en-GB"/>
              <a:t> to your code?</a:t>
            </a:r>
            <a:endParaRPr/>
          </a:p>
        </p:txBody>
      </p:sp>
      <p:grpSp>
        <p:nvGrpSpPr>
          <p:cNvPr id="232" name="Google Shape;232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3" name="Google Shape;233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4" name="Google Shape;234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3130</Words>
  <Application>Microsoft Office PowerPoint</Application>
  <PresentationFormat>On-screen Show (16:9)</PresentationFormat>
  <Paragraphs>508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Roboto</vt:lpstr>
      <vt:lpstr>Courier New</vt:lpstr>
      <vt:lpstr>Roboto Mono</vt:lpstr>
      <vt:lpstr>Francois One</vt:lpstr>
      <vt:lpstr>Arial</vt:lpstr>
      <vt:lpstr>Simple Light</vt:lpstr>
      <vt:lpstr>Simple Light</vt:lpstr>
      <vt:lpstr>Lesson 2</vt:lpstr>
      <vt:lpstr>Previously, on CS in Schools...</vt:lpstr>
      <vt:lpstr>Learning objectives</vt:lpstr>
      <vt:lpstr>Would you like to see a magic trick?</vt:lpstr>
      <vt:lpstr>Would you like to see a magic trick?</vt:lpstr>
      <vt:lpstr>Take a look at the code...</vt:lpstr>
      <vt:lpstr>Take a look at the code...</vt:lpstr>
      <vt:lpstr>Take a look at the code...</vt:lpstr>
      <vt:lpstr>Spaces in Python code</vt:lpstr>
      <vt:lpstr>Spaces in Python code</vt:lpstr>
      <vt:lpstr>These programs are the same</vt:lpstr>
      <vt:lpstr>These programs are the same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Spaces in Python code</vt:lpstr>
      <vt:lpstr>Activity: Error messages</vt:lpstr>
      <vt:lpstr>Activity: Buggy Code!</vt:lpstr>
      <vt:lpstr>Programming… one line at a time, top to bottom!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Computers do what they’re told...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One line at a time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Using input() to wait for the user</vt:lpstr>
      <vt:lpstr>Activity: Super Smiley Face!</vt:lpstr>
      <vt:lpstr>Activity: Fuzzy Hedgehog!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DUARTE PROENÇA Ricardo</cp:lastModifiedBy>
  <cp:revision>5</cp:revision>
  <dcterms:modified xsi:type="dcterms:W3CDTF">2024-04-16T11:05:18Z</dcterms:modified>
</cp:coreProperties>
</file>