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9144000" cy="5143500" type="screen16x9"/>
  <p:notesSz cx="6858000" cy="9144000"/>
  <p:embeddedFontLst>
    <p:embeddedFont>
      <p:font typeface="Francois One" panose="020B0604020202020204" charset="0"/>
      <p:regular r:id="rId77"/>
    </p:embeddedFont>
    <p:embeddedFont>
      <p:font typeface="Roboto" panose="02000000000000000000" pitchFamily="2" charset="0"/>
      <p:regular r:id="rId78"/>
      <p:bold r:id="rId79"/>
      <p:italic r:id="rId80"/>
      <p:boldItalic r:id="rId81"/>
    </p:embeddedFont>
    <p:embeddedFont>
      <p:font typeface="Roboto Mono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6" autoAdjust="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font" Target="fonts/font6.fntdata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c120d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c120d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c120d80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c120d80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c120d8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c120d8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c120d80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c120d80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c120d80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c120d80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c120d80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c120d80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c120d80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c120d80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c120d80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c120d80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c120d80a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1c120d80a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595c54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595c54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595c5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4595c5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5782d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5782d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595c548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595c548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1c120d80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1c120d80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125c57d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125c57d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595c548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595c548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595c5488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4595c5488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4595c548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4595c548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4595c548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4595c548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4595c548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4595c548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4595c548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4595c548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595c548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595c548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5782df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5782df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4595c548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4595c548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595c548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4595c548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4595c548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4595c548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4595c548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4595c548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4595c548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4595c548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4595c548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4595c5488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4595c548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4595c548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4595c548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4595c548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4595c548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4595c5488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595c548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595c548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5782dfd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5782dfd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line will just display the text and move 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line will display the text and wait for the user to press [enter] before moving 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4595c5488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4595c5488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4595c548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4595c548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595c548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595c548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4595c548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4595c548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4595c548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4595c548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4595c548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64595c548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4595c548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4595c548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4595c5488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4595c5488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4595c548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64595c548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125c57dd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125c57dd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c120d8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c120d8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9bd5d98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9bd5d98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9bd5d988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9bd5d988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9bd5d988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9bd5d988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9bd5d988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9bd5d988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0e611e1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0e611e1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0e611e1a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0e611e1a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0e611e1a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00e611e1a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0e611e1a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00e611e1a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00e611e1a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00e611e1a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0e611e1a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0e611e1a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c120d80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c120d80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00e611e1a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00e611e1a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0e611e1a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0e611e1a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0e611e1a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0e611e1a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0e611e1a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0e611e1a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0e611e1a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00e611e1a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00e611e1a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00e611e1a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00e611e1a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00e611e1a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0e611e1a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00e611e1a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0e611e1a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0e611e1a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0edef597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0edef597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595c54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595c54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125c57d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125c57d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1c120d80a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1c120d80a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de6afe6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de6afe6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c9bd5d9885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c9bd5d9885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595c54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595c54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b1343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b1343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301-Colour-a-Rainb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302-No-Signa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manage/videos/844816662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301d-Look-Whos-Talk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hyperlink" Target="https://replit.com/@ricproenca/0303-Rubber-Ducky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free-icon/clock_2784459" TargetMode="External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3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 Your World!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56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other people’s code!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725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as in many other programming languages, we do not have to reinvent the wheel by writing everything from scratch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ability to reuse code that other people have written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examples of code that you wish someone else had written and that you could just use? Chat with the person next to you!</a:t>
            </a:r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23" name="Google Shape;223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24" name="Google Shape;224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200" y="3435075"/>
            <a:ext cx="1441600" cy="1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reuse other people’s code in our own programs we use the import statement:</a:t>
            </a:r>
            <a:endParaRPr dirty="0"/>
          </a:p>
          <a:p>
            <a:pPr marL="45720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very similar to copying and pasting code</a:t>
            </a:r>
            <a:endParaRPr sz="1800" dirty="0"/>
          </a:p>
        </p:txBody>
      </p:sp>
      <p:grpSp>
        <p:nvGrpSpPr>
          <p:cNvPr id="232" name="Google Shape;232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3" name="Google Shape;233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4" name="Google Shape;234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1" name="Google Shape;241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2" name="Google Shape;242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3" name="Google Shape;243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code, </a:t>
            </a:r>
            <a:r>
              <a:rPr lang="en" b="1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b="1" dirty="0"/>
              <a:t> </a:t>
            </a:r>
            <a:r>
              <a:rPr lang="en" dirty="0"/>
              <a:t>is the name of a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endParaRPr b="1" dirty="0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r>
              <a:rPr lang="en" b="1" dirty="0"/>
              <a:t> </a:t>
            </a:r>
            <a:r>
              <a:rPr lang="en" dirty="0"/>
              <a:t>is a collection of code that is contained in a separate file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this </a:t>
            </a:r>
            <a:r>
              <a:rPr lang="en" b="1" dirty="0">
                <a:solidFill>
                  <a:srgbClr val="E93761"/>
                </a:solidFill>
              </a:rPr>
              <a:t>module</a:t>
            </a:r>
            <a:r>
              <a:rPr lang="en" dirty="0"/>
              <a:t> means you don’t have to copy and paste the code, and you always get the latest version from the original creator</a:t>
            </a:r>
            <a:endParaRPr dirty="0"/>
          </a:p>
        </p:txBody>
      </p:sp>
      <p:grpSp>
        <p:nvGrpSpPr>
          <p:cNvPr id="259" name="Google Shape;259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0" name="Google Shape;260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1" name="Google Shape;261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statement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asterisk </a:t>
            </a: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/>
              <a:t> means that everything should be </a:t>
            </a:r>
            <a:r>
              <a:rPr lang="en" b="1">
                <a:solidFill>
                  <a:srgbClr val="E93761"/>
                </a:solidFill>
              </a:rPr>
              <a:t>imported</a:t>
            </a:r>
            <a:r>
              <a:rPr lang="en"/>
              <a:t> from the </a:t>
            </a:r>
            <a:r>
              <a:rPr lang="en" b="1">
                <a:solidFill>
                  <a:srgbClr val="E93761"/>
                </a:solidFill>
              </a:rPr>
              <a:t>module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you might only import what you need from the </a:t>
            </a:r>
            <a:r>
              <a:rPr lang="en" b="1">
                <a:solidFill>
                  <a:srgbClr val="E93761"/>
                </a:solidFill>
              </a:rPr>
              <a:t>module</a:t>
            </a:r>
            <a:r>
              <a:rPr lang="en"/>
              <a:t> (rather than telling Python to use everything)</a:t>
            </a:r>
            <a:endParaRPr sz="2400" b="1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77" name="Google Shape;277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8" name="Google Shape;278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9" name="Google Shape;279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change colours and styles, we will use code from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b="1"/>
              <a:t> </a:t>
            </a:r>
            <a:r>
              <a:rPr lang="en"/>
              <a:t>module</a:t>
            </a:r>
            <a:br>
              <a:rPr lang="en"/>
            </a:b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875" y="1990350"/>
            <a:ext cx="1689700" cy="168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8" name="Google Shape;288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9" name="Google Shape;289;p42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9" name="Google Shape;299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0" name="Google Shape;300;p4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r>
              <a:rPr lang="en" sz="16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9" name="Google Shape;309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0" name="Google Shape;310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1" name="Google Shape;311;p4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r>
              <a:rPr lang="en" sz="16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2994750" y="313425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the colour name here to use different colours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 rot="10800000">
            <a:off x="2487150" y="2963633"/>
            <a:ext cx="507600" cy="44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" name="Google Shape;322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3" name="Google Shape;323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4" name="Google Shape;324;p45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33" name="Google Shape;333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34" name="Google Shape;334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35" name="Google Shape;335;p4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r>
              <a:rPr lang="en" sz="1600" b="1"/>
              <a:t> 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blank lines between Python code lines will change how the program runs.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13" y="1753888"/>
            <a:ext cx="1690463" cy="16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1504825"/>
            <a:ext cx="933100" cy="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48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have imported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, we can add the following text to our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/>
              <a:t> statement to display text in colour: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"This is green."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3582663" y="33566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use the plus ‘+’ sign to ‘join’ the text to the colour.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47"/>
          <p:cNvCxnSpPr>
            <a:stCxn id="344" idx="1"/>
          </p:cNvCxnSpPr>
          <p:nvPr/>
        </p:nvCxnSpPr>
        <p:spPr>
          <a:xfrm rot="10800000">
            <a:off x="3254463" y="2960675"/>
            <a:ext cx="328200" cy="815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6" name="Google Shape;346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7" name="Google Shape;347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8" name="Google Shape;348;p4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62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There are many different </a:t>
            </a:r>
            <a:r>
              <a:rPr lang="en" sz="1700" i="1"/>
              <a:t>colours</a:t>
            </a:r>
            <a:r>
              <a:rPr lang="en" sz="1700"/>
              <a:t>, </a:t>
            </a:r>
            <a:r>
              <a:rPr lang="en" sz="1700" i="1"/>
              <a:t>highlights</a:t>
            </a:r>
            <a:r>
              <a:rPr lang="en" sz="1700"/>
              <a:t>, and </a:t>
            </a:r>
            <a:r>
              <a:rPr lang="en" sz="1700" i="1"/>
              <a:t>styles</a:t>
            </a:r>
            <a:r>
              <a:rPr lang="en" sz="1700"/>
              <a:t> that you combine together to achieve many effects. We’ll see some code examples on the next slides.</a:t>
            </a:r>
            <a:endParaRPr sz="1700"/>
          </a:p>
        </p:txBody>
      </p:sp>
      <p:grpSp>
        <p:nvGrpSpPr>
          <p:cNvPr id="355" name="Google Shape;355;p48"/>
          <p:cNvGrpSpPr/>
          <p:nvPr/>
        </p:nvGrpSpPr>
        <p:grpSpPr>
          <a:xfrm>
            <a:off x="1363487" y="1817533"/>
            <a:ext cx="6417050" cy="3130992"/>
            <a:chOff x="63750" y="944758"/>
            <a:chExt cx="6417050" cy="3130992"/>
          </a:xfrm>
        </p:grpSpPr>
        <p:pic>
          <p:nvPicPr>
            <p:cNvPr id="356" name="Google Shape;35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50" y="1497600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833500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48"/>
            <p:cNvSpPr txBox="1"/>
            <p:nvPr/>
          </p:nvSpPr>
          <p:spPr>
            <a:xfrm>
              <a:off x="262200" y="1619875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Colour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48"/>
            <p:cNvSpPr txBox="1"/>
            <p:nvPr/>
          </p:nvSpPr>
          <p:spPr>
            <a:xfrm>
              <a:off x="262212" y="1963550"/>
              <a:ext cx="14655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Colour.red</a:t>
              </a:r>
              <a:endParaRPr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99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Colour.orange</a:t>
              </a:r>
              <a:endParaRPr sz="1000">
                <a:solidFill>
                  <a:srgbClr val="FF99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Colour.yellow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0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Colour.green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0FFFF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Colour.cyan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Colour.blue</a:t>
              </a:r>
              <a:endParaRPr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Colour.purple</a:t>
              </a:r>
              <a:endParaRPr sz="1000">
                <a:solidFill>
                  <a:srgbClr val="7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Colour.magenta</a:t>
              </a:r>
              <a:endParaRPr sz="1000">
                <a:solidFill>
                  <a:srgbClr val="FF00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Colour.white</a:t>
              </a:r>
              <a:endParaRPr sz="10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080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Colour.grey</a:t>
              </a: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1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Colour.reset</a:t>
              </a:r>
              <a:endParaRPr sz="1000" b="1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60" name="Google Shape;36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7464" y="1497600"/>
              <a:ext cx="2069587" cy="257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8"/>
            <p:cNvSpPr txBox="1"/>
            <p:nvPr/>
          </p:nvSpPr>
          <p:spPr>
            <a:xfrm>
              <a:off x="2475819" y="1650890"/>
              <a:ext cx="1708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Highlight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48"/>
            <p:cNvSpPr txBox="1"/>
            <p:nvPr/>
          </p:nvSpPr>
          <p:spPr>
            <a:xfrm>
              <a:off x="2475813" y="1994575"/>
              <a:ext cx="16704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Highlight.red</a:t>
              </a:r>
              <a:endParaRPr sz="1000">
                <a:solidFill>
                  <a:schemeClr val="lt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99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Highlight.orange</a:t>
              </a:r>
              <a:endParaRPr sz="1000">
                <a:solidFill>
                  <a:schemeClr val="dk1"/>
                </a:solidFill>
                <a:highlight>
                  <a:srgbClr val="FF99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Highlight.yellow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Highlight.green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Highlight.cyan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highlight>
                    <a:srgbClr val="00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Highlight.blue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7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Highlight.purple</a:t>
              </a:r>
              <a:endParaRPr sz="1000">
                <a:solidFill>
                  <a:schemeClr val="lt1"/>
                </a:solidFill>
                <a:highlight>
                  <a:srgbClr val="7F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Highlight.magenta</a:t>
              </a:r>
              <a:endParaRPr sz="1000">
                <a:solidFill>
                  <a:schemeClr val="lt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Highlight.white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99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Highlight.grey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363" name="Google Shape;363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3054462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150" y="1482088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5471950" y="1091762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48"/>
            <p:cNvSpPr txBox="1"/>
            <p:nvPr/>
          </p:nvSpPr>
          <p:spPr>
            <a:xfrm>
              <a:off x="4900650" y="1635388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Style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48"/>
            <p:cNvSpPr txBox="1"/>
            <p:nvPr/>
          </p:nvSpPr>
          <p:spPr>
            <a:xfrm>
              <a:off x="4816813" y="1994575"/>
              <a:ext cx="15801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 Mono"/>
                  <a:ea typeface="Roboto Mono"/>
                  <a:cs typeface="Roboto Mono"/>
                  <a:sym typeface="Roboto Mono"/>
                </a:rPr>
                <a:t>Style.bold</a:t>
              </a:r>
              <a:endParaRPr sz="1000"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latin typeface="Roboto Mono"/>
                  <a:ea typeface="Roboto Mono"/>
                  <a:cs typeface="Roboto Mono"/>
                  <a:sym typeface="Roboto Mono"/>
                </a:rPr>
                <a:t>Style.underline</a:t>
              </a:r>
              <a:endParaRPr sz="10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68" name="Google Shape;368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9" name="Google Shape;369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0" name="Google Shape;370;p48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Colour a Rainbow!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6" name="Google Shape;376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77" name="Google Shape;37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8" name="Google Shape;37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9" name="Google Shape;37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49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381" name="Google Shape;381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9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9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Remember, </a:t>
              </a:r>
              <a:r>
                <a:rPr lang="en" sz="12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needs a capital 'C'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85" name="Google Shape;38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03.01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Colour a Rainbow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5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0" name="Google Shape;400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1" name="Google Shape;401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5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10" name="Google Shape;410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3" name="Google Shape;413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4" name="Google Shape;414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5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26" name="Google Shape;426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2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Reusing all the code in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module.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9" name="Google Shape;429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0" name="Google Shape;430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1" name="Google Shape;431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5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42" name="Google Shape;442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Without this, none of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code below will work.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5" name="Google Shape;445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6" name="Google Shape;446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7" name="Google Shape;447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54" name="Google Shape;454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5" name="Google Shape;455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57" name="Google Shape;457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58" name="Google Shape;458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5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69" name="Google Shape;469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/>
          </a:p>
        </p:txBody>
      </p:sp>
      <p:grpSp>
        <p:nvGrpSpPr>
          <p:cNvPr id="472" name="Google Shape;472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73" name="Google Shape;473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4" name="Google Shape;474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p5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5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84" name="Google Shape;484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/>
          </a:p>
        </p:txBody>
      </p:sp>
      <p:grpSp>
        <p:nvGrpSpPr>
          <p:cNvPr id="487" name="Google Shape;487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8" name="Google Shape;488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9" name="Google Shape;489;p5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5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56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r>
              <a:rPr lang="en" sz="1600" b="1"/>
              <a:t> 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lines of code do </a:t>
            </a:r>
            <a:r>
              <a:rPr lang="en" b="1"/>
              <a:t>exactly</a:t>
            </a:r>
            <a:r>
              <a:rPr lang="en"/>
              <a:t> the same thing.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	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      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499" name="Google Shape;499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2" name="Google Shape;502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3" name="Google Shape;503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4" name="Google Shape;504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5" name="Google Shape;505;p5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57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8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14" name="Google Shape;514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17" name="Google Shape;517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8" name="Google Shape;518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9" name="Google Shape;519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5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9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32" name="Google Shape;532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33" name="Google Shape;533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34" name="Google Shape;534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p5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4" name="Google Shape;544;p6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46" name="Google Shape;546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7" name="Google Shape;547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60"/>
          <p:cNvSpPr/>
          <p:nvPr/>
        </p:nvSpPr>
        <p:spPr>
          <a:xfrm>
            <a:off x="4470263" y="173295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combine styles together with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sign!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60"/>
          <p:cNvCxnSpPr>
            <a:stCxn id="549" idx="1"/>
          </p:cNvCxnSpPr>
          <p:nvPr/>
        </p:nvCxnSpPr>
        <p:spPr>
          <a:xfrm flipH="1">
            <a:off x="2482763" y="2152350"/>
            <a:ext cx="1987500" cy="61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60"/>
          <p:cNvCxnSpPr>
            <a:stCxn id="549" idx="1"/>
          </p:cNvCxnSpPr>
          <p:nvPr/>
        </p:nvCxnSpPr>
        <p:spPr>
          <a:xfrm flipH="1">
            <a:off x="3666263" y="2152350"/>
            <a:ext cx="804000" cy="606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2" name="Google Shape;552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53" name="Google Shape;553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54" name="Google Shape;554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62" name="Google Shape;562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3" name="Google Shape;563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65" name="Google Shape;565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6" name="Google Shape;566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7" name="Google Shape;567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p6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77" name="Google Shape;577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80" name="Google Shape;580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1" name="Google Shape;581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2" name="Google Shape;582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Google Shape;583;p6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6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6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594" name="Google Shape;594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5" name="Google Shape;595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63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we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don’t change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colour, highlight or style, it will "remember" the last one that was used.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63"/>
          <p:cNvCxnSpPr>
            <a:endCxn id="597" idx="1"/>
          </p:cNvCxnSpPr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99" name="Google Shape;599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00" name="Google Shape;600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01" name="Google Shape;601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6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solidFill>
                  <a:srgbClr val="99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11" name="Google Shape;611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2" name="Google Shape;61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4" name="Google Shape;614;p64"/>
          <p:cNvCxnSpPr>
            <a:stCxn id="615" idx="1"/>
          </p:cNvCxnSpPr>
          <p:nvPr/>
        </p:nvCxnSpPr>
        <p:spPr>
          <a:xfrm rot="10800000">
            <a:off x="2287088" y="3016700"/>
            <a:ext cx="2334900" cy="349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64"/>
          <p:cNvCxnSpPr/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8" name="Google Shape;618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9" name="Google Shape;619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64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case, we didn’t change the 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so it will "remember" the last 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setting and use that.</a:t>
            </a:r>
            <a:endParaRPr sz="1200"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28" name="Google Shape;628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9" name="Google Shape;629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6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 sz="1200">
                <a:solidFill>
                  <a:srgbClr val="99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65"/>
          <p:cNvSpPr/>
          <p:nvPr/>
        </p:nvSpPr>
        <p:spPr>
          <a:xfrm>
            <a:off x="4621988" y="29471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case, we didn’t change the 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so it will "remember" the last </a:t>
            </a:r>
            <a:r>
              <a:rPr lang="en" sz="1200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highlight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setting and use that.</a:t>
            </a:r>
            <a:endParaRPr sz="1200"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65"/>
          <p:cNvCxnSpPr>
            <a:stCxn id="633" idx="1"/>
          </p:cNvCxnSpPr>
          <p:nvPr/>
        </p:nvCxnSpPr>
        <p:spPr>
          <a:xfrm rot="10800000">
            <a:off x="2287088" y="3016700"/>
            <a:ext cx="2334900" cy="349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65"/>
          <p:cNvCxnSpPr/>
          <p:nvPr/>
        </p:nvCxnSpPr>
        <p:spPr>
          <a:xfrm rot="10800000" flipH="1">
            <a:off x="4035788" y="3366500"/>
            <a:ext cx="586200" cy="2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6" name="Google Shape;636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7" name="Google Shape;637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8" name="Google Shape;638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9" name="Google Shape;639;p65"/>
          <p:cNvCxnSpPr/>
          <p:nvPr/>
        </p:nvCxnSpPr>
        <p:spPr>
          <a:xfrm rot="10800000" flipH="1">
            <a:off x="2313675" y="1267025"/>
            <a:ext cx="2761500" cy="1491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6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6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47" name="Google Shape;647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39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50" name="Google Shape;650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51" name="Google Shape;651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2" name="Google Shape;652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3" name="Google Shape;653;p6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p66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A84F"/>
                </a:solidFill>
              </a:rPr>
              <a:t>True</a:t>
            </a:r>
            <a:r>
              <a:rPr lang="en" sz="2000" b="1"/>
              <a:t> or </a:t>
            </a:r>
            <a:r>
              <a:rPr lang="en" sz="2000" b="1">
                <a:solidFill>
                  <a:srgbClr val="CC0000"/>
                </a:solidFill>
              </a:rPr>
              <a:t>False</a:t>
            </a:r>
            <a:r>
              <a:rPr lang="en" sz="2000" b="1"/>
              <a:t>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lines of code do </a:t>
            </a:r>
            <a:r>
              <a:rPr lang="en" b="1"/>
              <a:t>exactly</a:t>
            </a:r>
            <a:r>
              <a:rPr lang="en"/>
              <a:t> the same thing.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continue."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"Press [ENTER] to continue."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" name="Google Shape;147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8" name="Google Shape;148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7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2" name="Google Shape;662;p67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64" name="Google Shape;664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40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5" name="Google Shape;665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67"/>
          <p:cNvSpPr/>
          <p:nvPr/>
        </p:nvSpPr>
        <p:spPr>
          <a:xfrm>
            <a:off x="4571988" y="382732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will reset all the colours, highlights and styles to their default values.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7"/>
          <p:cNvCxnSpPr/>
          <p:nvPr/>
        </p:nvCxnSpPr>
        <p:spPr>
          <a:xfrm rot="10800000">
            <a:off x="2189088" y="3977625"/>
            <a:ext cx="2382900" cy="269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69" name="Google Shape;669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0" name="Google Shape;670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1" name="Google Shape;671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8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79" name="Google Shape;679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41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0" name="Google Shape;680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82" name="Google Shape;682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3" name="Google Shape;683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4" name="Google Shape;684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6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68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9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694" name="Google Shape;69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5" name="Google Shape;695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97" name="Google Shape;697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8" name="Google Shape;698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9" name="Google Shape;699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0" name="Google Shape;700;p6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1" name="Google Shape;701;p69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0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09" name="Google Shape;709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0" name="Google Shape;710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12" name="Google Shape;712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13" name="Google Shape;713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14" name="Google Shape;714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" name="Google Shape;715;p7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6" name="Google Shape;716;p70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1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7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4" name="Google Shape;724;p71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26" name="Google Shape;726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44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9" name="Google Shape;729;p71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71"/>
          <p:cNvCxnSpPr>
            <a:stCxn id="729" idx="1"/>
          </p:cNvCxnSpPr>
          <p:nvPr/>
        </p:nvCxnSpPr>
        <p:spPr>
          <a:xfrm flipH="1">
            <a:off x="2865513" y="3601475"/>
            <a:ext cx="1627500" cy="68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71"/>
          <p:cNvCxnSpPr>
            <a:stCxn id="729" idx="1"/>
          </p:cNvCxnSpPr>
          <p:nvPr/>
        </p:nvCxnSpPr>
        <p:spPr>
          <a:xfrm flipH="1">
            <a:off x="4013313" y="3601475"/>
            <a:ext cx="4797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71"/>
          <p:cNvCxnSpPr/>
          <p:nvPr/>
        </p:nvCxnSpPr>
        <p:spPr>
          <a:xfrm flipH="1">
            <a:off x="2295813" y="3601475"/>
            <a:ext cx="21972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33" name="Google Shape;733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4" name="Google Shape;734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5" name="Google Shape;735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2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3" name="Google Shape;743;p72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"*"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45" name="Google Shape;745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45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6" name="Google Shape;746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8" name="Google Shape;748;p72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9" name="Google Shape;749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50" name="Google Shape;750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51" name="Google Shape;751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2" name="Google Shape;752;p72"/>
          <p:cNvCxnSpPr/>
          <p:nvPr/>
        </p:nvCxnSpPr>
        <p:spPr>
          <a:xfrm flipH="1">
            <a:off x="4013313" y="3601475"/>
            <a:ext cx="4797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72"/>
          <p:cNvCxnSpPr/>
          <p:nvPr/>
        </p:nvCxnSpPr>
        <p:spPr>
          <a:xfrm flipH="1">
            <a:off x="2865513" y="3601475"/>
            <a:ext cx="1627500" cy="687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72"/>
          <p:cNvCxnSpPr/>
          <p:nvPr/>
        </p:nvCxnSpPr>
        <p:spPr>
          <a:xfrm flipH="1">
            <a:off x="2295813" y="3601475"/>
            <a:ext cx="2197200" cy="67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3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73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 +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 sz="1200">
                <a:solidFill>
                  <a:srgbClr val="9900FF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64" name="Google Shape;764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46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5" name="Google Shape;765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7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7" name="Google Shape;767;p73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73"/>
          <p:cNvCxnSpPr/>
          <p:nvPr/>
        </p:nvCxnSpPr>
        <p:spPr>
          <a:xfrm flipH="1">
            <a:off x="2011113" y="3601475"/>
            <a:ext cx="2481900" cy="643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73"/>
          <p:cNvCxnSpPr/>
          <p:nvPr/>
        </p:nvCxnSpPr>
        <p:spPr>
          <a:xfrm flipH="1">
            <a:off x="3773013" y="3601475"/>
            <a:ext cx="720000" cy="652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70" name="Google Shape;770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1" name="Google Shape;771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2" name="Google Shape;772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4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74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7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74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82" name="Google Shape;782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47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3" name="Google Shape;783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5" name="Google Shape;785;p74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change colours and styles in the same line by using the ‘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 between bits of text.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6" name="Google Shape;786;p74"/>
          <p:cNvCxnSpPr/>
          <p:nvPr/>
        </p:nvCxnSpPr>
        <p:spPr>
          <a:xfrm flipH="1">
            <a:off x="2633913" y="3601475"/>
            <a:ext cx="1859100" cy="634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74"/>
          <p:cNvCxnSpPr/>
          <p:nvPr/>
        </p:nvCxnSpPr>
        <p:spPr>
          <a:xfrm flipH="1">
            <a:off x="4280313" y="3601475"/>
            <a:ext cx="212700" cy="616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88" name="Google Shape;788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9" name="Google Shape;789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90" name="Google Shape;790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/>
          <p:nvPr/>
        </p:nvSpPr>
        <p:spPr>
          <a:xfrm>
            <a:off x="4877325" y="0"/>
            <a:ext cx="42738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5"/>
          <p:cNvSpPr/>
          <p:nvPr/>
        </p:nvSpPr>
        <p:spPr>
          <a:xfrm>
            <a:off x="0" y="0"/>
            <a:ext cx="9144000" cy="62400"/>
          </a:xfrm>
          <a:prstGeom prst="rect">
            <a:avLst/>
          </a:prstGeom>
          <a:solidFill>
            <a:srgbClr val="30DDAE"/>
          </a:solidFill>
          <a:ln w="952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98" name="Google Shape;798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48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9" name="Google Shape;799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red.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In blue.</a:t>
            </a:r>
            <a:endParaRPr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=)</a:t>
            </a: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xD</a:t>
            </a:r>
            <a:endParaRPr b="1">
              <a:solidFill>
                <a:srgbClr val="666666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 to normal!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01" name="Google Shape;801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2" name="Google Shape;802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3" name="Google Shape;803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4" name="Google Shape;804;p7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5" name="Google Shape;805;p75"/>
          <p:cNvSpPr txBox="1">
            <a:spLocks noGrp="1"/>
          </p:cNvSpPr>
          <p:nvPr>
            <p:ph type="body" idx="1"/>
          </p:nvPr>
        </p:nvSpPr>
        <p:spPr>
          <a:xfrm>
            <a:off x="386875" y="1215025"/>
            <a:ext cx="4273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csinsc 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red."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"In blue."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(Highlight.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"=)"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"xD"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"Back to normal!"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 + Colour.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"*")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6" name="Google Shape;806;p75"/>
          <p:cNvSpPr/>
          <p:nvPr/>
        </p:nvSpPr>
        <p:spPr>
          <a:xfrm>
            <a:off x="1251600" y="45667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No Signal!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12" name="Google Shape;812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13" name="Google Shape;813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4" name="Google Shape;814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5" name="Google Shape;815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76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817" name="Google Shape;817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76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76"/>
            <p:cNvSpPr txBox="1"/>
            <p:nvPr/>
          </p:nvSpPr>
          <p:spPr>
            <a:xfrm>
              <a:off x="6173090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 should change colours multiple times in one </a:t>
              </a:r>
              <a:r>
                <a:rPr lang="en" sz="1200" dirty="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statement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21" name="Google Shape;82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76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No Signal!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4" name="Google Shape;824;p7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547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the end of this lesson, you should be able to: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understand how to reuse other people’s code in Python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understand how to change the text colour, highlighting, and styles!</a:t>
            </a:r>
            <a:endParaRPr sz="17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100" y="2585052"/>
            <a:ext cx="1159405" cy="1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675" y="1017737"/>
            <a:ext cx="1416325" cy="141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8" name="Google Shape;158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9" name="Google Shape;159;p2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5" y="156375"/>
            <a:ext cx="793000" cy="86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725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always import everything (using the asterisk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</a:t>
            </a:r>
            <a:r>
              <a:rPr lang="en" b="1">
                <a:solidFill>
                  <a:srgbClr val="E93761"/>
                </a:solidFill>
              </a:rPr>
              <a:t>modules</a:t>
            </a:r>
            <a:r>
              <a:rPr lang="en"/>
              <a:t> are quite big, and it would slow down our program if we </a:t>
            </a:r>
            <a:r>
              <a:rPr lang="en" b="1">
                <a:solidFill>
                  <a:srgbClr val="E93761"/>
                </a:solidFill>
              </a:rPr>
              <a:t>imported</a:t>
            </a:r>
            <a:r>
              <a:rPr lang="en"/>
              <a:t> everything in those modules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no point importing things we don’t need and won’t use!</a:t>
            </a:r>
            <a:endParaRPr/>
          </a:p>
        </p:txBody>
      </p:sp>
      <p:grpSp>
        <p:nvGrpSpPr>
          <p:cNvPr id="832" name="Google Shape;832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33" name="Google Shape;833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4" name="Google Shape;834;p7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our program wait</a:t>
            </a:r>
            <a:endParaRPr/>
          </a:p>
        </p:txBody>
      </p:sp>
      <p:sp>
        <p:nvSpPr>
          <p:cNvPr id="840" name="Google Shape;840;p78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41" name="Google Shape;841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2" name="Google Shape;842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3" name="Google Shape;843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our program wait</a:t>
            </a:r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body" idx="1"/>
          </p:nvPr>
        </p:nvSpPr>
        <p:spPr>
          <a:xfrm>
            <a:off x="311850" y="1152478"/>
            <a:ext cx="80082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endParaRPr sz="2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another example of using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 with a different module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/>
              <a:t> module is quite big, and includes lots of helpful commands that involve time, dates and more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/>
              <a:t> is a very useful command that makes the program wait for a certain amount of seconds</a:t>
            </a:r>
            <a:endParaRPr/>
          </a:p>
        </p:txBody>
      </p:sp>
      <p:grpSp>
        <p:nvGrpSpPr>
          <p:cNvPr id="850" name="Google Shape;850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1" name="Google Shape;851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2" name="Google Shape;852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8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80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61" name="Google Shape;861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862" name="Google Shape;862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8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64" name="Google Shape;864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5" name="Google Shape;865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6" name="Google Shape;866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1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3" name="Google Shape;873;p81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4" name="Google Shape;87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75" name="Google Shape;875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876" name="Google Shape;876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78" name="Google Shape;878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9" name="Google Shape;879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80" name="Google Shape;880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2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7" name="Google Shape;887;p82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8" name="Google Shape;88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889" name="Google Shape;889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890" name="Google Shape;890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8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92" name="Google Shape;892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3" name="Google Shape;893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4" name="Google Shape;894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5" name="Google Shape;895;p82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Importing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command from the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module.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3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8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2" name="Google Shape;902;p83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3" name="Google Shape;90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04" name="Google Shape;904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905" name="Google Shape;905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07" name="Google Shape;907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8" name="Google Shape;908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9" name="Google Shape;909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0" name="Google Shape;910;p83"/>
          <p:cNvSpPr/>
          <p:nvPr/>
        </p:nvSpPr>
        <p:spPr>
          <a:xfrm>
            <a:off x="3590238" y="815000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Without this, we can’t use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sleep()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1" name="Google Shape;911;p83"/>
          <p:cNvCxnSpPr>
            <a:stCxn id="910" idx="2"/>
          </p:cNvCxnSpPr>
          <p:nvPr/>
        </p:nvCxnSpPr>
        <p:spPr>
          <a:xfrm flipH="1">
            <a:off x="1592988" y="1653800"/>
            <a:ext cx="3574500" cy="1932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4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8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8" name="Google Shape;918;p84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20" name="Google Shape;920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921" name="Google Shape;921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8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23" name="Google Shape;923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4" name="Google Shape;924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5" name="Google Shape;925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5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2" name="Google Shape;932;p85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Google Shape;93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34" name="Google Shape;934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935" name="Google Shape;935;p8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8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37" name="Google Shape;937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38" name="Google Shape;938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39" name="Google Shape;939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86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48" name="Google Shape;948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949" name="Google Shape;949;p8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86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51" name="Google Shape;951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2" name="Google Shape;952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3" name="Google Shape;953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2021250" y="4000175"/>
            <a:ext cx="510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Can you identify the mystery cartoon character?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0" y="1143325"/>
            <a:ext cx="5101500" cy="28569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  <p:grpSp>
        <p:nvGrpSpPr>
          <p:cNvPr id="181" name="Google Shape;181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2" name="Google Shape;182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3" name="Google Shape;183;p3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7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0" name="Google Shape;960;p87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1" name="Google Shape;96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62" name="Google Shape;962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963" name="Google Shape;963;p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87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65" name="Google Shape;965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6" name="Google Shape;966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7" name="Google Shape;967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8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8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5" name="Google Shape;975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76" name="Google Shape;976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977" name="Google Shape;977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88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79" name="Google Shape;979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0" name="Google Shape;980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81" name="Google Shape;981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9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8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8" name="Google Shape;988;p89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9" name="Google Shape;98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990" name="Google Shape;990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991" name="Google Shape;991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89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93" name="Google Shape;993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94" name="Google Shape;994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95" name="Google Shape;995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6" name="Google Shape;996;p89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Note that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inside quotation marks!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0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9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3" name="Google Shape;1003;p90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4" name="Google Shape;100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05" name="Google Shape;1005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pic>
        <p:nvPicPr>
          <p:cNvPr id="1006" name="Google Shape;1006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0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08" name="Google Shape;1008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9" name="Google Shape;1009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10" name="Google Shape;1010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1" name="Google Shape;1011;p90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means it is a </a:t>
            </a:r>
            <a:r>
              <a:rPr lang="en" sz="1200" b="1"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not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1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8" name="Google Shape;1018;p91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9" name="Google Shape;101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20" name="Google Shape;1020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pic>
        <p:nvPicPr>
          <p:cNvPr id="1021" name="Google Shape;1021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1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23" name="Google Shape;1023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24" name="Google Shape;1024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25" name="Google Shape;1025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2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9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92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34" name="Google Shape;1034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pic>
        <p:nvPicPr>
          <p:cNvPr id="1035" name="Google Shape;1035;p9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92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37" name="Google Shape;1037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8" name="Google Shape;1038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9" name="Google Shape;1039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0" name="Google Shape;1040;p92"/>
          <p:cNvSpPr/>
          <p:nvPr/>
        </p:nvSpPr>
        <p:spPr>
          <a:xfrm>
            <a:off x="4493013" y="3182075"/>
            <a:ext cx="3154500" cy="83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Wait 5 seconds...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1" name="Google Shape;104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275" y="13379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3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9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" name="Google Shape;1048;p93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9" name="Google Shape;1049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50" name="Google Shape;1050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pic>
        <p:nvPicPr>
          <p:cNvPr id="1051" name="Google Shape;1051;p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93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53" name="Google Shape;1053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4" name="Google Shape;1054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5" name="Google Shape;1055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4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9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2" name="Google Shape;1062;p94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3" name="Google Shape;1063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64" name="Google Shape;1064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1065" name="Google Shape;1065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94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Okay, good to go!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67" name="Google Shape;1067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68" name="Google Shape;1068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69" name="Google Shape;1069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5"/>
          <p:cNvSpPr/>
          <p:nvPr/>
        </p:nvSpPr>
        <p:spPr>
          <a:xfrm>
            <a:off x="4877325" y="71200"/>
            <a:ext cx="4273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9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6" name="Google Shape;1076;p95"/>
          <p:cNvSpPr txBox="1">
            <a:spLocks noGrp="1"/>
          </p:cNvSpPr>
          <p:nvPr>
            <p:ph type="body" idx="1"/>
          </p:nvPr>
        </p:nvSpPr>
        <p:spPr>
          <a:xfrm>
            <a:off x="311700" y="1164175"/>
            <a:ext cx="4566900" cy="3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time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sleep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"Give me a sec..."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"Okay, good to go!"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7" name="Google Shape;1077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1078" name="Google Shape;1078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pic>
        <p:nvPicPr>
          <p:cNvPr id="1079" name="Google Shape;1079;p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95"/>
          <p:cNvSpPr txBox="1"/>
          <p:nvPr/>
        </p:nvSpPr>
        <p:spPr>
          <a:xfrm>
            <a:off x="5016075" y="187350"/>
            <a:ext cx="40653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Give me a sec...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Okay, good to go!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81" name="Google Shape;1081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2" name="Google Shape;1082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3" name="Google Shape;1083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4" name="Google Shape;1084;p95"/>
          <p:cNvSpPr/>
          <p:nvPr/>
        </p:nvSpPr>
        <p:spPr>
          <a:xfrm>
            <a:off x="1251600" y="45667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Changing colours</a:t>
            </a:r>
            <a:endParaRPr/>
          </a:p>
        </p:txBody>
      </p:sp>
      <p:sp>
        <p:nvSpPr>
          <p:cNvPr id="1090" name="Google Shape;1090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62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There are many different </a:t>
            </a:r>
            <a:r>
              <a:rPr lang="en" sz="1700" i="1"/>
              <a:t>colours</a:t>
            </a:r>
            <a:r>
              <a:rPr lang="en" sz="1700"/>
              <a:t>, </a:t>
            </a:r>
            <a:r>
              <a:rPr lang="en" sz="1700" i="1"/>
              <a:t>highlights</a:t>
            </a:r>
            <a:r>
              <a:rPr lang="en" sz="1700"/>
              <a:t>, and </a:t>
            </a:r>
            <a:r>
              <a:rPr lang="en" sz="1700" i="1"/>
              <a:t>styles</a:t>
            </a:r>
            <a:r>
              <a:rPr lang="en" sz="1700"/>
              <a:t> that you combine together to achieve many effects. We’ll see some code examples on the next slides.</a:t>
            </a:r>
            <a:endParaRPr sz="1700"/>
          </a:p>
        </p:txBody>
      </p:sp>
      <p:grpSp>
        <p:nvGrpSpPr>
          <p:cNvPr id="1091" name="Google Shape;1091;p96"/>
          <p:cNvGrpSpPr/>
          <p:nvPr/>
        </p:nvGrpSpPr>
        <p:grpSpPr>
          <a:xfrm>
            <a:off x="1363487" y="1817533"/>
            <a:ext cx="6417050" cy="3130992"/>
            <a:chOff x="63750" y="944758"/>
            <a:chExt cx="6417050" cy="3130992"/>
          </a:xfrm>
        </p:grpSpPr>
        <p:pic>
          <p:nvPicPr>
            <p:cNvPr id="1092" name="Google Shape;1092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50" y="1497600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833500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96"/>
            <p:cNvSpPr txBox="1"/>
            <p:nvPr/>
          </p:nvSpPr>
          <p:spPr>
            <a:xfrm>
              <a:off x="262200" y="1619875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Colour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96"/>
            <p:cNvSpPr txBox="1"/>
            <p:nvPr/>
          </p:nvSpPr>
          <p:spPr>
            <a:xfrm>
              <a:off x="262212" y="1963550"/>
              <a:ext cx="14655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Colour.red</a:t>
              </a:r>
              <a:endParaRPr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99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Colour.orange</a:t>
              </a:r>
              <a:endParaRPr sz="1000">
                <a:solidFill>
                  <a:srgbClr val="FF99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Colour.yellow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FF00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Colour.green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FFFF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Colour.cyan</a:t>
              </a:r>
              <a:endParaRPr sz="1000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Colour.blue</a:t>
              </a:r>
              <a:endParaRPr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Colour.purple</a:t>
              </a:r>
              <a:endParaRPr sz="1000">
                <a:solidFill>
                  <a:srgbClr val="7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Colour.magenta</a:t>
              </a:r>
              <a:endParaRPr sz="1000">
                <a:solidFill>
                  <a:srgbClr val="FF00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Colour.white</a:t>
              </a:r>
              <a:endParaRPr sz="10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080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Colour.grey</a:t>
              </a: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1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Colour.reset</a:t>
              </a:r>
              <a:endParaRPr sz="1000" b="1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096" name="Google Shape;1096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7464" y="1497600"/>
              <a:ext cx="2069587" cy="257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96"/>
            <p:cNvSpPr txBox="1"/>
            <p:nvPr/>
          </p:nvSpPr>
          <p:spPr>
            <a:xfrm>
              <a:off x="2475819" y="1650890"/>
              <a:ext cx="1708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Highlight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96"/>
            <p:cNvSpPr txBox="1"/>
            <p:nvPr/>
          </p:nvSpPr>
          <p:spPr>
            <a:xfrm>
              <a:off x="2475813" y="1994575"/>
              <a:ext cx="16704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Highlight.red</a:t>
              </a:r>
              <a:endParaRPr sz="1000">
                <a:solidFill>
                  <a:schemeClr val="lt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99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Highlight.orange</a:t>
              </a:r>
              <a:endParaRPr sz="1000">
                <a:solidFill>
                  <a:schemeClr val="dk1"/>
                </a:solidFill>
                <a:highlight>
                  <a:srgbClr val="FF99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Highlight.yellow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Highlight.green</a:t>
              </a:r>
              <a:endParaRPr sz="10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00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Highlight.cyan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highlight>
                    <a:srgbClr val="00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Highlight.blue</a:t>
              </a:r>
              <a:endParaRPr sz="1000">
                <a:solidFill>
                  <a:srgbClr val="FFFFFF"/>
                </a:solidFill>
                <a:highlight>
                  <a:srgbClr val="00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7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Highlight.purple</a:t>
              </a:r>
              <a:endParaRPr sz="1000">
                <a:solidFill>
                  <a:schemeClr val="lt1"/>
                </a:solidFill>
                <a:highlight>
                  <a:srgbClr val="7F00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highlight>
                    <a:srgbClr val="FF00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Highlight.magenta</a:t>
              </a:r>
              <a:endParaRPr sz="1000">
                <a:solidFill>
                  <a:schemeClr val="lt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Highlight.white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99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Highlight.grey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099" name="Google Shape;1099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3054462" y="10762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0" name="Google Shape;1100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150" y="1482088"/>
              <a:ext cx="1761650" cy="257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1" name="Google Shape;1101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5471950" y="1091762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2" name="Google Shape;1102;p96"/>
            <p:cNvSpPr txBox="1"/>
            <p:nvPr/>
          </p:nvSpPr>
          <p:spPr>
            <a:xfrm>
              <a:off x="4900650" y="1635388"/>
              <a:ext cx="1301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Style names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96"/>
            <p:cNvSpPr txBox="1"/>
            <p:nvPr/>
          </p:nvSpPr>
          <p:spPr>
            <a:xfrm>
              <a:off x="4816813" y="1994575"/>
              <a:ext cx="1580100" cy="18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 Mono"/>
                  <a:ea typeface="Roboto Mono"/>
                  <a:cs typeface="Roboto Mono"/>
                  <a:sym typeface="Roboto Mono"/>
                </a:rPr>
                <a:t>Style.bold</a:t>
              </a:r>
              <a:endParaRPr sz="1000"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latin typeface="Roboto Mono"/>
                  <a:ea typeface="Roboto Mono"/>
                  <a:cs typeface="Roboto Mono"/>
                  <a:sym typeface="Roboto Mono"/>
                </a:rPr>
                <a:t>Style.underline</a:t>
              </a:r>
              <a:endParaRPr sz="10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04" name="Google Shape;1104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05" name="Google Shape;1105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06" name="Google Shape;1106;p9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27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 sz="1800"/>
          </a:p>
        </p:txBody>
      </p:sp>
      <p:grpSp>
        <p:nvGrpSpPr>
          <p:cNvPr id="192" name="Google Shape;192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93" name="Google Shape;193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94" name="Google Shape;194;p32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Rubber Ducky!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12" name="Google Shape;1112;p9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13" name="Google Shape;1113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4" name="Google Shape;1114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5" name="Google Shape;1115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6" name="Google Shape;1116;p97"/>
          <p:cNvGrpSpPr/>
          <p:nvPr/>
        </p:nvGrpSpPr>
        <p:grpSpPr>
          <a:xfrm>
            <a:off x="5787713" y="1418275"/>
            <a:ext cx="2277626" cy="2400738"/>
            <a:chOff x="6173075" y="847650"/>
            <a:chExt cx="2659225" cy="2828725"/>
          </a:xfrm>
        </p:grpSpPr>
        <p:pic>
          <p:nvPicPr>
            <p:cNvPr id="1117" name="Google Shape;1117;p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9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9" name="Google Shape;1119;p97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97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Copy the duck ASCII art from the markdown tab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21" name="Google Shape;1121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9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97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03.03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Rubber Ducky!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4" name="Google Shape;1124;p9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0" name="Google Shape;1130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3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We can reuse other people’s code in Python by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/>
              <a:t>ing modules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We use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Colour.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Highlight.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595959"/>
                </a:solidFill>
              </a:rPr>
              <a:t>and</a:t>
            </a: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Style.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settings in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csinsc</a:t>
            </a:r>
            <a:r>
              <a:rPr lang="en"/>
              <a:t> module to display text in different colours and styles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We use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command from the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/>
              <a:t> module to make the computer sleep for a certain number of seconds</a:t>
            </a:r>
            <a:br>
              <a:rPr lang="en" sz="1600"/>
            </a:br>
            <a:endParaRPr sz="1600" b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1" name="Google Shape;113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33" name="Google Shape;1133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34" name="Google Shape;1134;p9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40" name="Google Shape;1140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141" name="Google Shape;1141;p9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42" name="Google Shape;114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4" name="Google Shape;1144;p9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45" name="Google Shape;1145;p9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6" name="Google Shape;1146;p9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0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3" name="Google Shape;1153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Clock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154" name="Google Shape;1154;p10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55" name="Google Shape;1155;p10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6" name="Google Shape;1156;p10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7" name="Google Shape;1157;p100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grpSp>
        <p:nvGrpSpPr>
          <p:cNvPr id="200" name="Google Shape;200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1" name="Google Shape;201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2" name="Google Shape;202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5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50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50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50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5000" b="1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5000" b="1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1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Who’s Talking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11700" y="1448975"/>
            <a:ext cx="56283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new feature that you haven’t seen before in this program?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5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50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5000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50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50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5000" b="1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50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learn how to use code that other people have written to help us colour our text</a:t>
            </a:r>
            <a:endParaRPr sz="6100" b="1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2" name="Google Shape;212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3" name="Google Shape;213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50" y="1698675"/>
            <a:ext cx="2857200" cy="1600200"/>
          </a:xfrm>
          <a:prstGeom prst="roundRect">
            <a:avLst>
              <a:gd name="adj" fmla="val 33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4282</Words>
  <Application>Microsoft Office PowerPoint</Application>
  <PresentationFormat>On-screen Show (16:9)</PresentationFormat>
  <Paragraphs>942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Courier New</vt:lpstr>
      <vt:lpstr>Francois One</vt:lpstr>
      <vt:lpstr>Arial</vt:lpstr>
      <vt:lpstr>Roboto Mono</vt:lpstr>
      <vt:lpstr>Roboto</vt:lpstr>
      <vt:lpstr>Simple Light</vt:lpstr>
      <vt:lpstr>Simple Light</vt:lpstr>
      <vt:lpstr>Lesson 3</vt:lpstr>
      <vt:lpstr>Previously, on CS in Schools...</vt:lpstr>
      <vt:lpstr>Previously, on CS in Schools...</vt:lpstr>
      <vt:lpstr>Previously, on CS in Schools...</vt:lpstr>
      <vt:lpstr>Learning objectives</vt:lpstr>
      <vt:lpstr>Look Who’s Talking</vt:lpstr>
      <vt:lpstr>Look Who’s Talking</vt:lpstr>
      <vt:lpstr>Look Who’s Talking</vt:lpstr>
      <vt:lpstr>Look Who’s Talking</vt:lpstr>
      <vt:lpstr>Using other people’s code!</vt:lpstr>
      <vt:lpstr>The import statement</vt:lpstr>
      <vt:lpstr>The import statement</vt:lpstr>
      <vt:lpstr>The import statement</vt:lpstr>
      <vt:lpstr>The import statement</vt:lpstr>
      <vt:lpstr>Changing colours</vt:lpstr>
      <vt:lpstr>Changing colours</vt:lpstr>
      <vt:lpstr>Changing colours</vt:lpstr>
      <vt:lpstr>Changing colours</vt:lpstr>
      <vt:lpstr>Changing colours</vt:lpstr>
      <vt:lpstr>Changing colours</vt:lpstr>
      <vt:lpstr>Changing colours</vt:lpstr>
      <vt:lpstr>Activity: Colour a Rainbow!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Activity: No Signal!</vt:lpstr>
      <vt:lpstr>The import statement </vt:lpstr>
      <vt:lpstr>Making our program wait</vt:lpstr>
      <vt:lpstr>Making our program wait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Changing colours</vt:lpstr>
      <vt:lpstr>Activity: Rubber Ducky!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cp:lastModifiedBy>DUARTE PROENÇA Ricardo</cp:lastModifiedBy>
  <cp:revision>8</cp:revision>
  <dcterms:modified xsi:type="dcterms:W3CDTF">2024-04-29T06:30:57Z</dcterms:modified>
</cp:coreProperties>
</file>