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5" r:id="rId4"/>
    <p:sldId id="258" r:id="rId5"/>
    <p:sldId id="262" r:id="rId6"/>
    <p:sldId id="264" r:id="rId7"/>
    <p:sldId id="259" r:id="rId8"/>
    <p:sldId id="263" r:id="rId9"/>
    <p:sldId id="261" r:id="rId10"/>
    <p:sldId id="266"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1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1/24/2024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1/24/2024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1/24/2024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pt-PT" b="1" dirty="0"/>
              <a:t>Automatic Detection of Semantic Conflicts in Merge Commits via LLMs</a:t>
            </a:r>
            <a:br>
              <a:rPr lang="pt-PT" b="1" dirty="0"/>
            </a:br>
            <a:endParaRPr lang="pt-PT" dirty="0"/>
          </a:p>
        </p:txBody>
      </p:sp>
      <p:sp>
        <p:nvSpPr>
          <p:cNvPr id="3" name="Subtitle 2"/>
          <p:cNvSpPr>
            <a:spLocks noGrp="1"/>
          </p:cNvSpPr>
          <p:nvPr>
            <p:ph type="subTitle" idx="1"/>
          </p:nvPr>
        </p:nvSpPr>
        <p:spPr/>
        <p:txBody>
          <a:bodyPr/>
          <a:lstStyle/>
          <a:p>
            <a:r>
              <a:rPr lang="pt-PT" dirty="0" smtClean="0"/>
              <a:t>Duarte Sardão – up201905497</a:t>
            </a:r>
            <a:endParaRPr lang="pt-PT" dirty="0"/>
          </a:p>
        </p:txBody>
      </p:sp>
    </p:spTree>
    <p:extLst>
      <p:ext uri="{BB962C8B-B14F-4D97-AF65-F5344CB8AC3E}">
        <p14:creationId xmlns:p14="http://schemas.microsoft.com/office/powerpoint/2010/main" val="3520634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Future Work - Gantt</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3633324" y="1972740"/>
            <a:ext cx="7887920" cy="3005582"/>
          </a:xfrm>
          <a:prstGeom prst="rect">
            <a:avLst/>
          </a:prstGeom>
        </p:spPr>
      </p:pic>
    </p:spTree>
    <p:extLst>
      <p:ext uri="{BB962C8B-B14F-4D97-AF65-F5344CB8AC3E}">
        <p14:creationId xmlns:p14="http://schemas.microsoft.com/office/powerpoint/2010/main" val="2919805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Preliminary Work</a:t>
            </a:r>
            <a:endParaRPr lang="pt-PT" dirty="0"/>
          </a:p>
        </p:txBody>
      </p:sp>
      <p:sp>
        <p:nvSpPr>
          <p:cNvPr id="5" name="Rectangle 4"/>
          <p:cNvSpPr/>
          <p:nvPr/>
        </p:nvSpPr>
        <p:spPr>
          <a:xfrm>
            <a:off x="3447208" y="768744"/>
            <a:ext cx="4389869" cy="3970318"/>
          </a:xfrm>
          <a:prstGeom prst="rect">
            <a:avLst/>
          </a:prstGeom>
        </p:spPr>
        <p:txBody>
          <a:bodyPr wrap="square">
            <a:spAutoFit/>
          </a:bodyPr>
          <a:lstStyle/>
          <a:p>
            <a:r>
              <a:rPr lang="pt-PT" dirty="0" smtClean="0"/>
              <a:t>Preliminary work has focused on the ability of ChatGPT to identify and generate tests for semantic conflicts.</a:t>
            </a:r>
          </a:p>
          <a:p>
            <a:r>
              <a:rPr lang="pt-PT" dirty="0" smtClean="0"/>
              <a:t>While in small, fabricated examples, with specific prompting it shows ability to generate appropriate tests, in real world merge scenarions it struggles with hallucinations, confusion at the high volume of data, inability to answer the question and generation of nonsensical tests.</a:t>
            </a:r>
          </a:p>
          <a:p>
            <a:r>
              <a:rPr lang="pt-PT" dirty="0" smtClean="0"/>
              <a:t>Further work needs to be done to see how prompts can be further improved and whether other models show better results.</a:t>
            </a:r>
          </a:p>
          <a:p>
            <a:endParaRPr lang="pt-PT" dirty="0"/>
          </a:p>
        </p:txBody>
      </p:sp>
      <p:pic>
        <p:nvPicPr>
          <p:cNvPr id="3" name="Picture 2"/>
          <p:cNvPicPr>
            <a:picLocks noChangeAspect="1"/>
          </p:cNvPicPr>
          <p:nvPr/>
        </p:nvPicPr>
        <p:blipFill>
          <a:blip r:embed="rId2"/>
          <a:stretch>
            <a:fillRect/>
          </a:stretch>
        </p:blipFill>
        <p:spPr>
          <a:xfrm>
            <a:off x="7837077" y="768744"/>
            <a:ext cx="4016257" cy="3471483"/>
          </a:xfrm>
          <a:prstGeom prst="rect">
            <a:avLst/>
          </a:prstGeom>
        </p:spPr>
      </p:pic>
      <p:sp>
        <p:nvSpPr>
          <p:cNvPr id="8" name="Rectangle 7"/>
          <p:cNvSpPr/>
          <p:nvPr/>
        </p:nvSpPr>
        <p:spPr>
          <a:xfrm>
            <a:off x="8179700" y="4304978"/>
            <a:ext cx="4389869" cy="369332"/>
          </a:xfrm>
          <a:prstGeom prst="rect">
            <a:avLst/>
          </a:prstGeom>
        </p:spPr>
        <p:txBody>
          <a:bodyPr wrap="square">
            <a:spAutoFit/>
          </a:bodyPr>
          <a:lstStyle/>
          <a:p>
            <a:r>
              <a:rPr lang="pt-PT" dirty="0" smtClean="0"/>
              <a:t>Generated test for Cart example.</a:t>
            </a:r>
            <a:endParaRPr lang="pt-PT" dirty="0"/>
          </a:p>
        </p:txBody>
      </p:sp>
    </p:spTree>
    <p:extLst>
      <p:ext uri="{BB962C8B-B14F-4D97-AF65-F5344CB8AC3E}">
        <p14:creationId xmlns:p14="http://schemas.microsoft.com/office/powerpoint/2010/main" val="4025263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Semantic Conflicts – Context and Motivation</a:t>
            </a:r>
            <a:endParaRPr lang="pt-PT"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8152" y="863790"/>
            <a:ext cx="3491967" cy="3491967"/>
          </a:xfrm>
        </p:spPr>
      </p:pic>
      <p:sp>
        <p:nvSpPr>
          <p:cNvPr id="3" name="TextBox 2"/>
          <p:cNvSpPr txBox="1"/>
          <p:nvPr/>
        </p:nvSpPr>
        <p:spPr>
          <a:xfrm>
            <a:off x="3447207" y="736375"/>
            <a:ext cx="4830945" cy="5355312"/>
          </a:xfrm>
          <a:prstGeom prst="rect">
            <a:avLst/>
          </a:prstGeom>
          <a:noFill/>
        </p:spPr>
        <p:txBody>
          <a:bodyPr wrap="square" rtlCol="0">
            <a:spAutoFit/>
          </a:bodyPr>
          <a:lstStyle/>
          <a:p>
            <a:r>
              <a:rPr lang="pt-PT" dirty="0" smtClean="0"/>
              <a:t>In software merging, we find 3 types of conflicts:</a:t>
            </a:r>
          </a:p>
          <a:p>
            <a:r>
              <a:rPr lang="pt-PT" dirty="0" smtClean="0"/>
              <a:t>Textual, where different changes are made in the same lines of code. These are easily detected by version control systems, who block the merge until it is resolved.</a:t>
            </a:r>
          </a:p>
          <a:p>
            <a:r>
              <a:rPr lang="pt-PT" dirty="0" smtClean="0"/>
              <a:t>Syntactic, where different changes make the code syntatically incorrect. These are aren’t detected by most version control systems, but easily detected by humans, as the code will then fail to compiled.</a:t>
            </a:r>
          </a:p>
          <a:p>
            <a:r>
              <a:rPr lang="pt-PT" dirty="0" smtClean="0"/>
              <a:t>Semantic conflicts remains the most complex, where paralell changes resulted in unexpected emergent, altered or lost behaviour. An example of this is where a method is simultaneously altered in one branch and called upon in another.</a:t>
            </a:r>
          </a:p>
          <a:p>
            <a:r>
              <a:rPr lang="pt-PT" dirty="0" smtClean="0"/>
              <a:t>Due to the difficulty of detection, semantic conflicts can often be missed for extended periods of time, thus the development of solutions for their easier detection is imperative.</a:t>
            </a:r>
          </a:p>
        </p:txBody>
      </p:sp>
      <p:sp>
        <p:nvSpPr>
          <p:cNvPr id="5" name="TextBox 4"/>
          <p:cNvSpPr txBox="1"/>
          <p:nvPr/>
        </p:nvSpPr>
        <p:spPr>
          <a:xfrm>
            <a:off x="8520913" y="4466804"/>
            <a:ext cx="3172078" cy="938719"/>
          </a:xfrm>
          <a:prstGeom prst="rect">
            <a:avLst/>
          </a:prstGeom>
          <a:noFill/>
        </p:spPr>
        <p:txBody>
          <a:bodyPr wrap="square" rtlCol="0">
            <a:spAutoFit/>
          </a:bodyPr>
          <a:lstStyle/>
          <a:p>
            <a:r>
              <a:rPr lang="pt-PT" sz="1100" dirty="0" smtClean="0"/>
              <a:t>Fabricated conflict: Branch B calls function total_cost, expecting calculation with a discount. Due to changes in A however, the calculation is done with tax: the value will thus be different (higher) than expected.</a:t>
            </a:r>
            <a:endParaRPr lang="pt-PT" sz="1100" dirty="0"/>
          </a:p>
        </p:txBody>
      </p:sp>
    </p:spTree>
    <p:extLst>
      <p:ext uri="{BB962C8B-B14F-4D97-AF65-F5344CB8AC3E}">
        <p14:creationId xmlns:p14="http://schemas.microsoft.com/office/powerpoint/2010/main" val="2800652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Goals</a:t>
            </a:r>
            <a:endParaRPr lang="pt-PT" dirty="0"/>
          </a:p>
        </p:txBody>
      </p:sp>
      <p:sp>
        <p:nvSpPr>
          <p:cNvPr id="5" name="TextBox 4"/>
          <p:cNvSpPr txBox="1"/>
          <p:nvPr/>
        </p:nvSpPr>
        <p:spPr>
          <a:xfrm>
            <a:off x="4814760" y="2408765"/>
            <a:ext cx="5235547" cy="2031325"/>
          </a:xfrm>
          <a:prstGeom prst="rect">
            <a:avLst/>
          </a:prstGeom>
          <a:noFill/>
        </p:spPr>
        <p:txBody>
          <a:bodyPr wrap="square" rtlCol="0">
            <a:spAutoFit/>
          </a:bodyPr>
          <a:lstStyle/>
          <a:p>
            <a:r>
              <a:rPr lang="pt-PT" dirty="0" smtClean="0"/>
              <a:t>The goal of current work is to develop a tool that can identify semantic conflicts in merge scenarios and generate tests to make them evident.</a:t>
            </a:r>
          </a:p>
          <a:p>
            <a:r>
              <a:rPr lang="pt-PT" dirty="0" smtClean="0"/>
              <a:t>The novel approach of this project, compared to previous work with regard to semantic conflict detection, is to make use of Large Language Models (LLMs) for test generation.</a:t>
            </a:r>
          </a:p>
        </p:txBody>
      </p:sp>
    </p:spTree>
    <p:extLst>
      <p:ext uri="{BB962C8B-B14F-4D97-AF65-F5344CB8AC3E}">
        <p14:creationId xmlns:p14="http://schemas.microsoft.com/office/powerpoint/2010/main" val="468729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Related Work – Semantic Conflict Detection</a:t>
            </a:r>
            <a:endParaRPr lang="pt-PT" dirty="0"/>
          </a:p>
        </p:txBody>
      </p:sp>
      <p:pic>
        <p:nvPicPr>
          <p:cNvPr id="5" name="Picture 4"/>
          <p:cNvPicPr>
            <a:picLocks noChangeAspect="1"/>
          </p:cNvPicPr>
          <p:nvPr/>
        </p:nvPicPr>
        <p:blipFill>
          <a:blip r:embed="rId2"/>
          <a:stretch>
            <a:fillRect/>
          </a:stretch>
        </p:blipFill>
        <p:spPr>
          <a:xfrm>
            <a:off x="3869268" y="3358999"/>
            <a:ext cx="7349640" cy="2625749"/>
          </a:xfrm>
          <a:prstGeom prst="rect">
            <a:avLst/>
          </a:prstGeom>
        </p:spPr>
      </p:pic>
      <p:sp>
        <p:nvSpPr>
          <p:cNvPr id="4" name="Rectangle 3"/>
          <p:cNvSpPr/>
          <p:nvPr/>
        </p:nvSpPr>
        <p:spPr>
          <a:xfrm>
            <a:off x="3447207" y="768744"/>
            <a:ext cx="8375257" cy="2585323"/>
          </a:xfrm>
          <a:prstGeom prst="rect">
            <a:avLst/>
          </a:prstGeom>
        </p:spPr>
        <p:txBody>
          <a:bodyPr wrap="square">
            <a:spAutoFit/>
          </a:bodyPr>
          <a:lstStyle/>
          <a:p>
            <a:r>
              <a:rPr lang="pt-PT" dirty="0" smtClean="0"/>
              <a:t>In previous work exploring the ability to highlight semantic conflicts by generating unit tests, we found 3 mains tools previously developed:</a:t>
            </a:r>
          </a:p>
          <a:p>
            <a:pPr marL="285750" indent="-285750">
              <a:buFont typeface="Arial" panose="020B0604020202020204" pitchFamily="34" charset="0"/>
              <a:buChar char="•"/>
            </a:pPr>
            <a:r>
              <a:rPr lang="pt-PT" dirty="0" smtClean="0"/>
              <a:t>SAM (SemAntic Merge) – SAM could detect nearly half of the tested conflicts and can generate tests with myriad of generators, although the authors highligh Evosuite and Differential Evosuite suffice for most cases.</a:t>
            </a:r>
          </a:p>
          <a:p>
            <a:pPr marL="285750" indent="-285750">
              <a:buFont typeface="Arial" panose="020B0604020202020204" pitchFamily="34" charset="0"/>
              <a:buChar char="•"/>
            </a:pPr>
            <a:r>
              <a:rPr lang="pt-PT" dirty="0"/>
              <a:t>UNSETTLE (aUtomatic uNit teSt gEneraTion for semanTic confLict dEtection</a:t>
            </a:r>
            <a:r>
              <a:rPr lang="pt-PT" dirty="0" smtClean="0"/>
              <a:t>) – Composed of two modules: a pattern matcher (Changes Matcher) and a test generator, using Evosuite.</a:t>
            </a:r>
          </a:p>
          <a:p>
            <a:pPr marL="285750" indent="-285750">
              <a:buFont typeface="Arial" panose="020B0604020202020204" pitchFamily="34" charset="0"/>
              <a:buChar char="•"/>
            </a:pPr>
            <a:r>
              <a:rPr lang="pt-PT" dirty="0" smtClean="0"/>
              <a:t>TOM (Testing On Merges) – Despite lower recall, supports octopus merges.</a:t>
            </a:r>
            <a:endParaRPr lang="pt-PT" dirty="0"/>
          </a:p>
        </p:txBody>
      </p:sp>
    </p:spTree>
    <p:extLst>
      <p:ext uri="{BB962C8B-B14F-4D97-AF65-F5344CB8AC3E}">
        <p14:creationId xmlns:p14="http://schemas.microsoft.com/office/powerpoint/2010/main" val="2281367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Related Work – </a:t>
            </a:r>
            <a:r>
              <a:rPr lang="pt-PT" dirty="0" smtClean="0"/>
              <a:t>Changes Matcher</a:t>
            </a:r>
            <a:endParaRPr lang="pt-PT" dirty="0"/>
          </a:p>
        </p:txBody>
      </p:sp>
      <p:pic>
        <p:nvPicPr>
          <p:cNvPr id="4" name="Picture 3"/>
          <p:cNvPicPr>
            <a:picLocks noChangeAspect="1"/>
          </p:cNvPicPr>
          <p:nvPr/>
        </p:nvPicPr>
        <p:blipFill>
          <a:blip r:embed="rId2"/>
          <a:stretch>
            <a:fillRect/>
          </a:stretch>
        </p:blipFill>
        <p:spPr>
          <a:xfrm>
            <a:off x="3447207" y="2395870"/>
            <a:ext cx="4461288" cy="3707892"/>
          </a:xfrm>
          <a:prstGeom prst="rect">
            <a:avLst/>
          </a:prstGeom>
        </p:spPr>
      </p:pic>
      <p:sp>
        <p:nvSpPr>
          <p:cNvPr id="6" name="Rectangle 5"/>
          <p:cNvSpPr/>
          <p:nvPr/>
        </p:nvSpPr>
        <p:spPr>
          <a:xfrm>
            <a:off x="3447207" y="768744"/>
            <a:ext cx="8375257" cy="1477328"/>
          </a:xfrm>
          <a:prstGeom prst="rect">
            <a:avLst/>
          </a:prstGeom>
        </p:spPr>
        <p:txBody>
          <a:bodyPr wrap="square">
            <a:spAutoFit/>
          </a:bodyPr>
          <a:lstStyle/>
          <a:p>
            <a:r>
              <a:rPr lang="pt-PT" dirty="0" smtClean="0"/>
              <a:t>A component of the UNSETTLE tool, Changes Matcher is of particular interest: with a library of common causes for semantic conflicts, Changes Matcher computes the changes between the base, branches and merge commits. If the changes correspond to one of these patterns, output in Domain Specific Language is generated, then used to guide test generation.</a:t>
            </a:r>
            <a:endParaRPr lang="pt-PT" dirty="0"/>
          </a:p>
        </p:txBody>
      </p:sp>
      <p:pic>
        <p:nvPicPr>
          <p:cNvPr id="7" name="Picture 6"/>
          <p:cNvPicPr>
            <a:picLocks noChangeAspect="1"/>
          </p:cNvPicPr>
          <p:nvPr/>
        </p:nvPicPr>
        <p:blipFill>
          <a:blip r:embed="rId3"/>
          <a:stretch>
            <a:fillRect/>
          </a:stretch>
        </p:blipFill>
        <p:spPr>
          <a:xfrm>
            <a:off x="7989150" y="2464735"/>
            <a:ext cx="3745576" cy="3639027"/>
          </a:xfrm>
          <a:prstGeom prst="rect">
            <a:avLst/>
          </a:prstGeom>
        </p:spPr>
      </p:pic>
    </p:spTree>
    <p:extLst>
      <p:ext uri="{BB962C8B-B14F-4D97-AF65-F5344CB8AC3E}">
        <p14:creationId xmlns:p14="http://schemas.microsoft.com/office/powerpoint/2010/main" val="263696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Related Work – Test Generation with LLMs</a:t>
            </a:r>
          </a:p>
        </p:txBody>
      </p:sp>
      <p:sp>
        <p:nvSpPr>
          <p:cNvPr id="5" name="Rectangle 4"/>
          <p:cNvSpPr/>
          <p:nvPr/>
        </p:nvSpPr>
        <p:spPr>
          <a:xfrm>
            <a:off x="3447207" y="768744"/>
            <a:ext cx="8375257" cy="4524315"/>
          </a:xfrm>
          <a:prstGeom prst="rect">
            <a:avLst/>
          </a:prstGeom>
        </p:spPr>
        <p:txBody>
          <a:bodyPr wrap="square">
            <a:spAutoFit/>
          </a:bodyPr>
          <a:lstStyle/>
          <a:p>
            <a:r>
              <a:rPr lang="pt-PT" dirty="0" smtClean="0"/>
              <a:t>The recent explosive rise in the usage and capabalities of LLMs also brought forward an explosive rise in interest in their ability to evaluate code and generate unit tests.</a:t>
            </a:r>
          </a:p>
          <a:p>
            <a:r>
              <a:rPr lang="pt-PT" dirty="0" smtClean="0"/>
              <a:t>While LLMs lag behind traditional automated code generation solutions (such as Evosuite), they present some key benefits:</a:t>
            </a:r>
          </a:p>
          <a:p>
            <a:pPr marL="285750" indent="-285750">
              <a:buFont typeface="Arial" panose="020B0604020202020204" pitchFamily="34" charset="0"/>
              <a:buChar char="•"/>
            </a:pPr>
            <a:r>
              <a:rPr lang="pt-PT" dirty="0" smtClean="0"/>
              <a:t>Generated tests are much more human readable and explained, making them often preferred by developers</a:t>
            </a:r>
          </a:p>
          <a:p>
            <a:pPr marL="285750" indent="-285750">
              <a:buFont typeface="Arial" panose="020B0604020202020204" pitchFamily="34" charset="0"/>
              <a:buChar char="•"/>
            </a:pPr>
            <a:r>
              <a:rPr lang="pt-PT" dirty="0" smtClean="0"/>
              <a:t>Existing testing suites can be offered as input, allowing generated tests to emulate the style and conventions established.</a:t>
            </a:r>
          </a:p>
          <a:p>
            <a:r>
              <a:rPr lang="pt-PT" dirty="0" smtClean="0"/>
              <a:t>While LLMs present several drawbacks (often generating non-compillable code, hallucinating, several improvements can be made:</a:t>
            </a:r>
          </a:p>
          <a:p>
            <a:pPr marL="285750" indent="-285750">
              <a:buFont typeface="Arial" panose="020B0604020202020204" pitchFamily="34" charset="0"/>
              <a:buChar char="•"/>
            </a:pPr>
            <a:r>
              <a:rPr lang="pt-PT" dirty="0" smtClean="0"/>
              <a:t>K-Shot Learning (giving example inputs and outputs before the actual prompt)</a:t>
            </a:r>
          </a:p>
          <a:p>
            <a:pPr marL="285750" indent="-285750">
              <a:buFont typeface="Arial" panose="020B0604020202020204" pitchFamily="34" charset="0"/>
              <a:buChar char="•"/>
            </a:pPr>
            <a:r>
              <a:rPr lang="pt-PT" dirty="0" smtClean="0"/>
              <a:t>Intention Prompting (making use of LLMs strengths by first asking them to identify the purpose of the software, in natural language, before asking for development of the test for it)</a:t>
            </a:r>
          </a:p>
          <a:p>
            <a:pPr marL="285750" indent="-285750">
              <a:buFont typeface="Arial" panose="020B0604020202020204" pitchFamily="34" charset="0"/>
              <a:buChar char="•"/>
            </a:pPr>
            <a:r>
              <a:rPr lang="pt-PT" dirty="0" smtClean="0"/>
              <a:t>Test Correction (feeding error outputs, for example from failed compilations back into the LLM and prompting for correction)</a:t>
            </a:r>
            <a:endParaRPr lang="pt-PT" dirty="0"/>
          </a:p>
        </p:txBody>
      </p:sp>
    </p:spTree>
    <p:extLst>
      <p:ext uri="{BB962C8B-B14F-4D97-AF65-F5344CB8AC3E}">
        <p14:creationId xmlns:p14="http://schemas.microsoft.com/office/powerpoint/2010/main" val="304882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Related Work – Test Generation with LLMs</a:t>
            </a:r>
            <a:br>
              <a:rPr lang="pt-PT" dirty="0" smtClean="0"/>
            </a:br>
            <a:r>
              <a:rPr lang="pt-PT" dirty="0"/>
              <a:t/>
            </a:r>
            <a:br>
              <a:rPr lang="pt-PT" dirty="0"/>
            </a:br>
            <a:r>
              <a:rPr lang="pt-PT" dirty="0" smtClean="0"/>
              <a:t>Example Prompt</a:t>
            </a:r>
            <a:endParaRPr lang="pt-P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380" y="776835"/>
            <a:ext cx="7825547" cy="5292192"/>
          </a:xfrm>
          <a:prstGeom prst="rect">
            <a:avLst/>
          </a:prstGeom>
        </p:spPr>
      </p:pic>
    </p:spTree>
    <p:extLst>
      <p:ext uri="{BB962C8B-B14F-4D97-AF65-F5344CB8AC3E}">
        <p14:creationId xmlns:p14="http://schemas.microsoft.com/office/powerpoint/2010/main" val="2882626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Related Work – Test Generation with </a:t>
            </a:r>
            <a:r>
              <a:rPr lang="pt-PT" dirty="0" smtClean="0"/>
              <a:t>LLMs</a:t>
            </a:r>
            <a:br>
              <a:rPr lang="pt-PT" dirty="0" smtClean="0"/>
            </a:br>
            <a:r>
              <a:rPr lang="pt-PT" dirty="0"/>
              <a:t/>
            </a:r>
            <a:br>
              <a:rPr lang="pt-PT" dirty="0"/>
            </a:br>
            <a:r>
              <a:rPr lang="pt-PT" dirty="0" smtClean="0"/>
              <a:t>Intention Prompting</a:t>
            </a:r>
            <a:endParaRPr lang="pt-PT" dirty="0"/>
          </a:p>
        </p:txBody>
      </p:sp>
      <p:sp>
        <p:nvSpPr>
          <p:cNvPr id="3" name="Content Placeholder 2"/>
          <p:cNvSpPr>
            <a:spLocks noGrp="1"/>
          </p:cNvSpPr>
          <p:nvPr>
            <p:ph idx="1"/>
          </p:nvPr>
        </p:nvSpPr>
        <p:spPr/>
        <p:txBody>
          <a:bodyPr/>
          <a:lstStyle/>
          <a:p>
            <a:endParaRPr lang="pt-PT"/>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8011" y="439330"/>
            <a:ext cx="6317714" cy="5970195"/>
          </a:xfrm>
          <a:prstGeom prst="rect">
            <a:avLst/>
          </a:prstGeom>
        </p:spPr>
      </p:pic>
    </p:spTree>
    <p:extLst>
      <p:ext uri="{BB962C8B-B14F-4D97-AF65-F5344CB8AC3E}">
        <p14:creationId xmlns:p14="http://schemas.microsoft.com/office/powerpoint/2010/main" val="381230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Future Work – Proposed Solution</a:t>
            </a:r>
            <a:endParaRPr lang="pt-PT"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0218" y="3880589"/>
            <a:ext cx="8104594" cy="1844431"/>
          </a:xfrm>
        </p:spPr>
      </p:pic>
      <p:sp>
        <p:nvSpPr>
          <p:cNvPr id="5" name="Rectangle 4"/>
          <p:cNvSpPr/>
          <p:nvPr/>
        </p:nvSpPr>
        <p:spPr>
          <a:xfrm>
            <a:off x="3447207" y="768744"/>
            <a:ext cx="8375257" cy="2308324"/>
          </a:xfrm>
          <a:prstGeom prst="rect">
            <a:avLst/>
          </a:prstGeom>
        </p:spPr>
        <p:txBody>
          <a:bodyPr wrap="square">
            <a:spAutoFit/>
          </a:bodyPr>
          <a:lstStyle/>
          <a:p>
            <a:r>
              <a:rPr lang="pt-PT" dirty="0" smtClean="0"/>
              <a:t>Based on the previous work, we designed the solution to:</a:t>
            </a:r>
          </a:p>
          <a:p>
            <a:pPr marL="285750" indent="-285750">
              <a:buFont typeface="Arial" panose="020B0604020202020204" pitchFamily="34" charset="0"/>
              <a:buChar char="•"/>
            </a:pPr>
            <a:r>
              <a:rPr lang="pt-PT" dirty="0" smtClean="0"/>
              <a:t>Detect the conflict in a merge scenario, by applying, for example, Changes-Matchet</a:t>
            </a:r>
          </a:p>
          <a:p>
            <a:pPr marL="285750" indent="-285750">
              <a:buFont typeface="Arial" panose="020B0604020202020204" pitchFamily="34" charset="0"/>
              <a:buChar char="•"/>
            </a:pPr>
            <a:r>
              <a:rPr lang="pt-PT" dirty="0" smtClean="0"/>
              <a:t>Prompt the LLM to explain the conflict</a:t>
            </a:r>
          </a:p>
          <a:p>
            <a:pPr marL="285750" indent="-285750">
              <a:buFont typeface="Arial" panose="020B0604020202020204" pitchFamily="34" charset="0"/>
              <a:buChar char="•"/>
            </a:pPr>
            <a:r>
              <a:rPr lang="pt-PT" dirty="0" smtClean="0"/>
              <a:t>Prompt the LLM to generate a test to highlight the explained conflict</a:t>
            </a:r>
          </a:p>
          <a:p>
            <a:pPr marL="285750" indent="-285750">
              <a:buFont typeface="Arial" panose="020B0604020202020204" pitchFamily="34" charset="0"/>
              <a:buChar char="•"/>
            </a:pPr>
            <a:r>
              <a:rPr lang="pt-PT" dirty="0" smtClean="0"/>
              <a:t>Prompt the LLM for correction of generated tests, if they fail to compile for some reason, for a limited number of times.</a:t>
            </a:r>
          </a:p>
          <a:p>
            <a:r>
              <a:rPr lang="pt-PT" dirty="0" smtClean="0"/>
              <a:t>The developed tool should then generate tests for problematic merge scenarios, hopefully achieving higher recall than previous solutions.</a:t>
            </a:r>
            <a:endParaRPr lang="pt-PT" dirty="0"/>
          </a:p>
        </p:txBody>
      </p:sp>
    </p:spTree>
    <p:extLst>
      <p:ext uri="{BB962C8B-B14F-4D97-AF65-F5344CB8AC3E}">
        <p14:creationId xmlns:p14="http://schemas.microsoft.com/office/powerpoint/2010/main" val="89960677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92</TotalTime>
  <Words>841</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Wingdings 2</vt:lpstr>
      <vt:lpstr>Frame</vt:lpstr>
      <vt:lpstr>Automatic Detection of Semantic Conflicts in Merge Commits via LLMs </vt:lpstr>
      <vt:lpstr>Semantic Conflicts – Context and Motivation</vt:lpstr>
      <vt:lpstr>Goals</vt:lpstr>
      <vt:lpstr>Related Work – Semantic Conflict Detection</vt:lpstr>
      <vt:lpstr>Related Work – Changes Matcher</vt:lpstr>
      <vt:lpstr>Related Work – Test Generation with LLMs</vt:lpstr>
      <vt:lpstr>Related Work – Test Generation with LLMs  Example Prompt</vt:lpstr>
      <vt:lpstr>Related Work – Test Generation with LLMs  Intention Prompting</vt:lpstr>
      <vt:lpstr>Future Work – Proposed Solution</vt:lpstr>
      <vt:lpstr>Future Work - Gantt</vt:lpstr>
      <vt:lpstr>Preliminary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Detection of Semantic Conflicts in Merge Commits via LLMs </dc:title>
  <dc:creator>duartesardao@sapo.pt</dc:creator>
  <cp:lastModifiedBy>duartesardao@sapo.pt</cp:lastModifiedBy>
  <cp:revision>11</cp:revision>
  <dcterms:created xsi:type="dcterms:W3CDTF">2024-01-21T20:24:44Z</dcterms:created>
  <dcterms:modified xsi:type="dcterms:W3CDTF">2024-01-24T21:03:06Z</dcterms:modified>
</cp:coreProperties>
</file>