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12192000" cy="1625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284" y="-1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660416"/>
            <a:ext cx="10363200" cy="5659496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8538164"/>
            <a:ext cx="9144000" cy="3924769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765E0-3C7A-47ED-9B64-DA681E75DA07}" type="datetimeFigureOut">
              <a:rPr lang="pt-PT" smtClean="0"/>
              <a:t>14/12/2018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58E87-725E-4F65-9FC3-6F4688D9F0D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68640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765E0-3C7A-47ED-9B64-DA681E75DA07}" type="datetimeFigureOut">
              <a:rPr lang="pt-PT" smtClean="0"/>
              <a:t>14/12/2018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58E87-725E-4F65-9FC3-6F4688D9F0D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10863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865481"/>
            <a:ext cx="2628900" cy="13776209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865481"/>
            <a:ext cx="7734300" cy="13776209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765E0-3C7A-47ED-9B64-DA681E75DA07}" type="datetimeFigureOut">
              <a:rPr lang="pt-PT" smtClean="0"/>
              <a:t>14/12/2018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58E87-725E-4F65-9FC3-6F4688D9F0D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19360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765E0-3C7A-47ED-9B64-DA681E75DA07}" type="datetimeFigureOut">
              <a:rPr lang="pt-PT" smtClean="0"/>
              <a:t>14/12/2018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58E87-725E-4F65-9FC3-6F4688D9F0D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67135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4052716"/>
            <a:ext cx="10515600" cy="6762043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0878731"/>
            <a:ext cx="10515600" cy="355599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765E0-3C7A-47ED-9B64-DA681E75DA07}" type="datetimeFigureOut">
              <a:rPr lang="pt-PT" smtClean="0"/>
              <a:t>14/12/2018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58E87-725E-4F65-9FC3-6F4688D9F0D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37300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4327407"/>
            <a:ext cx="5181600" cy="10314283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4327407"/>
            <a:ext cx="5181600" cy="10314283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765E0-3C7A-47ED-9B64-DA681E75DA07}" type="datetimeFigureOut">
              <a:rPr lang="pt-PT" smtClean="0"/>
              <a:t>14/12/2018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58E87-725E-4F65-9FC3-6F4688D9F0D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68424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65485"/>
            <a:ext cx="10515600" cy="3142075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3984979"/>
            <a:ext cx="5157787" cy="1952977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5937956"/>
            <a:ext cx="5157787" cy="873383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3984979"/>
            <a:ext cx="5183188" cy="1952977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5937956"/>
            <a:ext cx="5183188" cy="873383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765E0-3C7A-47ED-9B64-DA681E75DA07}" type="datetimeFigureOut">
              <a:rPr lang="pt-PT" smtClean="0"/>
              <a:t>14/12/2018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58E87-725E-4F65-9FC3-6F4688D9F0D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2959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765E0-3C7A-47ED-9B64-DA681E75DA07}" type="datetimeFigureOut">
              <a:rPr lang="pt-PT" smtClean="0"/>
              <a:t>14/12/2018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58E87-725E-4F65-9FC3-6F4688D9F0D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12679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765E0-3C7A-47ED-9B64-DA681E75DA07}" type="datetimeFigureOut">
              <a:rPr lang="pt-PT" smtClean="0"/>
              <a:t>14/12/2018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58E87-725E-4F65-9FC3-6F4688D9F0D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84307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083733"/>
            <a:ext cx="3932237" cy="3793067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340567"/>
            <a:ext cx="6172200" cy="11552296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76800"/>
            <a:ext cx="3932237" cy="9034875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765E0-3C7A-47ED-9B64-DA681E75DA07}" type="datetimeFigureOut">
              <a:rPr lang="pt-PT" smtClean="0"/>
              <a:t>14/12/2018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58E87-725E-4F65-9FC3-6F4688D9F0D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12281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083733"/>
            <a:ext cx="3932237" cy="3793067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2340567"/>
            <a:ext cx="6172200" cy="11552296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76800"/>
            <a:ext cx="3932237" cy="9034875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765E0-3C7A-47ED-9B64-DA681E75DA07}" type="datetimeFigureOut">
              <a:rPr lang="pt-PT" smtClean="0"/>
              <a:t>14/12/2018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58E87-725E-4F65-9FC3-6F4688D9F0D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92173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865485"/>
            <a:ext cx="10515600" cy="3142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4327407"/>
            <a:ext cx="10515600" cy="10314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5066908"/>
            <a:ext cx="27432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9765E0-3C7A-47ED-9B64-DA681E75DA07}" type="datetimeFigureOut">
              <a:rPr lang="pt-PT" smtClean="0"/>
              <a:t>14/12/2018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5066908"/>
            <a:ext cx="41148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5066908"/>
            <a:ext cx="27432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B58E87-725E-4F65-9FC3-6F4688D9F0D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55711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E47CE10B-2A65-4524-A6C9-E93AF49C0B11}"/>
              </a:ext>
            </a:extLst>
          </p:cNvPr>
          <p:cNvSpPr/>
          <p:nvPr/>
        </p:nvSpPr>
        <p:spPr>
          <a:xfrm>
            <a:off x="4833116" y="2476499"/>
            <a:ext cx="6868841" cy="1094832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PT" sz="2000" dirty="0">
                <a:solidFill>
                  <a:srgbClr val="002060"/>
                </a:solidFill>
              </a:rPr>
              <a:t>CONSENSUS</a:t>
            </a:r>
            <a:r>
              <a:rPr lang="pt-PT" sz="2400" dirty="0">
                <a:solidFill>
                  <a:srgbClr val="002060"/>
                </a:solidFill>
              </a:rPr>
              <a:t> </a:t>
            </a:r>
            <a:r>
              <a:rPr lang="pt-PT" sz="2000" dirty="0">
                <a:solidFill>
                  <a:srgbClr val="002060"/>
                </a:solidFill>
              </a:rPr>
              <a:t>ALGORITHM</a:t>
            </a:r>
            <a:endParaRPr lang="pt-PT" sz="2400" dirty="0">
              <a:solidFill>
                <a:srgbClr val="002060"/>
              </a:solidFill>
            </a:endParaRPr>
          </a:p>
          <a:p>
            <a:r>
              <a:rPr lang="pt-PT" dirty="0">
                <a:solidFill>
                  <a:srgbClr val="002060"/>
                </a:solidFill>
              </a:rPr>
              <a:t>(NEGOTIATION</a:t>
            </a:r>
            <a:r>
              <a:rPr lang="pt-PT" dirty="0"/>
              <a:t> </a:t>
            </a:r>
            <a:r>
              <a:rPr lang="pt-PT" dirty="0">
                <a:solidFill>
                  <a:srgbClr val="002060"/>
                </a:solidFill>
              </a:rPr>
              <a:t>STATE)</a:t>
            </a:r>
            <a:endParaRPr lang="pt-PT" sz="2400" dirty="0">
              <a:solidFill>
                <a:srgbClr val="002060"/>
              </a:solidFill>
            </a:endParaRPr>
          </a:p>
        </p:txBody>
      </p:sp>
      <p:sp>
        <p:nvSpPr>
          <p:cNvPr id="7" name="Losango 6">
            <a:extLst>
              <a:ext uri="{FF2B5EF4-FFF2-40B4-BE49-F238E27FC236}">
                <a16:creationId xmlns:a16="http://schemas.microsoft.com/office/drawing/2014/main" id="{1176A090-28FA-4EC7-83B4-4451FBE3BE1B}"/>
              </a:ext>
            </a:extLst>
          </p:cNvPr>
          <p:cNvSpPr/>
          <p:nvPr/>
        </p:nvSpPr>
        <p:spPr>
          <a:xfrm>
            <a:off x="1460185" y="8289221"/>
            <a:ext cx="2112451" cy="110049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pt-PT" b="1" dirty="0" err="1"/>
              <a:t>Occupancy</a:t>
            </a:r>
            <a:r>
              <a:rPr lang="pt-PT" b="1" dirty="0"/>
              <a:t> </a:t>
            </a:r>
            <a:r>
              <a:rPr lang="pt-PT" b="1" dirty="0" err="1"/>
              <a:t>change</a:t>
            </a:r>
            <a:r>
              <a:rPr lang="pt-PT" b="1" dirty="0"/>
              <a:t>?</a:t>
            </a:r>
          </a:p>
        </p:txBody>
      </p:sp>
      <p:sp>
        <p:nvSpPr>
          <p:cNvPr id="8" name="Losango 7">
            <a:extLst>
              <a:ext uri="{FF2B5EF4-FFF2-40B4-BE49-F238E27FC236}">
                <a16:creationId xmlns:a16="http://schemas.microsoft.com/office/drawing/2014/main" id="{C630C039-7791-4E97-8BFC-6E16E360C718}"/>
              </a:ext>
            </a:extLst>
          </p:cNvPr>
          <p:cNvSpPr/>
          <p:nvPr/>
        </p:nvSpPr>
        <p:spPr>
          <a:xfrm>
            <a:off x="1256984" y="3364631"/>
            <a:ext cx="2518852" cy="165294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pt-PT" b="1" dirty="0" err="1"/>
              <a:t>Received</a:t>
            </a:r>
            <a:r>
              <a:rPr lang="pt-PT" b="1" dirty="0"/>
              <a:t> </a:t>
            </a:r>
            <a:r>
              <a:rPr lang="pt-PT" b="1" dirty="0" err="1"/>
              <a:t>negotiation</a:t>
            </a:r>
            <a:r>
              <a:rPr lang="pt-PT" b="1" dirty="0"/>
              <a:t> </a:t>
            </a:r>
            <a:r>
              <a:rPr lang="pt-PT" b="1" dirty="0" err="1"/>
              <a:t>request</a:t>
            </a:r>
            <a:r>
              <a:rPr lang="pt-PT" b="1" dirty="0"/>
              <a:t>?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7F62774A-9B5F-4114-B965-BD351DF170FF}"/>
              </a:ext>
            </a:extLst>
          </p:cNvPr>
          <p:cNvSpPr/>
          <p:nvPr/>
        </p:nvSpPr>
        <p:spPr>
          <a:xfrm>
            <a:off x="7449472" y="3022419"/>
            <a:ext cx="1790700" cy="889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b="1" dirty="0"/>
              <a:t>Compute local </a:t>
            </a:r>
            <a:r>
              <a:rPr lang="pt-PT" b="1" dirty="0" err="1"/>
              <a:t>solution</a:t>
            </a:r>
            <a:endParaRPr lang="pt-PT" b="1" dirty="0"/>
          </a:p>
        </p:txBody>
      </p:sp>
      <p:sp>
        <p:nvSpPr>
          <p:cNvPr id="12" name="Losango 11">
            <a:extLst>
              <a:ext uri="{FF2B5EF4-FFF2-40B4-BE49-F238E27FC236}">
                <a16:creationId xmlns:a16="http://schemas.microsoft.com/office/drawing/2014/main" id="{8684FC31-91CB-4461-AB1E-2F91A9AC8F3B}"/>
              </a:ext>
            </a:extLst>
          </p:cNvPr>
          <p:cNvSpPr/>
          <p:nvPr/>
        </p:nvSpPr>
        <p:spPr>
          <a:xfrm>
            <a:off x="7089936" y="6004902"/>
            <a:ext cx="2509777" cy="1650742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pt-PT" b="1" dirty="0" err="1"/>
              <a:t>Received</a:t>
            </a:r>
            <a:r>
              <a:rPr lang="pt-PT" b="1" dirty="0"/>
              <a:t> </a:t>
            </a:r>
            <a:r>
              <a:rPr lang="pt-PT" b="1" dirty="0" err="1"/>
              <a:t>other</a:t>
            </a:r>
            <a:r>
              <a:rPr lang="pt-PT" b="1" dirty="0"/>
              <a:t> </a:t>
            </a:r>
            <a:r>
              <a:rPr lang="pt-PT" b="1" dirty="0" err="1"/>
              <a:t>agents</a:t>
            </a:r>
            <a:r>
              <a:rPr lang="pt-PT" b="1" dirty="0"/>
              <a:t>’ </a:t>
            </a:r>
            <a:r>
              <a:rPr lang="pt-PT" b="1" dirty="0" err="1"/>
              <a:t>solution</a:t>
            </a:r>
            <a:r>
              <a:rPr lang="pt-PT" b="1" dirty="0"/>
              <a:t>?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F614624E-2F11-4FF8-AFB5-0154B1CD2A29}"/>
              </a:ext>
            </a:extLst>
          </p:cNvPr>
          <p:cNvSpPr/>
          <p:nvPr/>
        </p:nvSpPr>
        <p:spPr>
          <a:xfrm>
            <a:off x="7442839" y="8247762"/>
            <a:ext cx="1790700" cy="889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b="1" dirty="0" err="1"/>
              <a:t>Recompute</a:t>
            </a:r>
            <a:r>
              <a:rPr lang="pt-PT" b="1" dirty="0"/>
              <a:t> </a:t>
            </a:r>
            <a:r>
              <a:rPr lang="pt-PT" b="1" dirty="0" err="1"/>
              <a:t>lagrangians</a:t>
            </a:r>
            <a:endParaRPr lang="pt-PT" b="1" dirty="0"/>
          </a:p>
        </p:txBody>
      </p:sp>
      <p:sp>
        <p:nvSpPr>
          <p:cNvPr id="14" name="Losango 13">
            <a:extLst>
              <a:ext uri="{FF2B5EF4-FFF2-40B4-BE49-F238E27FC236}">
                <a16:creationId xmlns:a16="http://schemas.microsoft.com/office/drawing/2014/main" id="{55D0B97B-48FC-4D1D-9677-3389301A32D4}"/>
              </a:ext>
            </a:extLst>
          </p:cNvPr>
          <p:cNvSpPr/>
          <p:nvPr/>
        </p:nvSpPr>
        <p:spPr>
          <a:xfrm>
            <a:off x="7258676" y="9728881"/>
            <a:ext cx="2172299" cy="110049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pt-PT" b="1" dirty="0" err="1"/>
              <a:t>Solution</a:t>
            </a:r>
            <a:r>
              <a:rPr lang="pt-PT" b="1" dirty="0"/>
              <a:t> </a:t>
            </a:r>
            <a:r>
              <a:rPr lang="pt-PT" b="1" dirty="0" err="1"/>
              <a:t>converged</a:t>
            </a:r>
            <a:r>
              <a:rPr lang="pt-PT" b="1" dirty="0"/>
              <a:t>?</a:t>
            </a: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23126DFF-D61E-419D-8CD2-1D5865A3C263}"/>
              </a:ext>
            </a:extLst>
          </p:cNvPr>
          <p:cNvSpPr/>
          <p:nvPr/>
        </p:nvSpPr>
        <p:spPr>
          <a:xfrm>
            <a:off x="7354076" y="11696618"/>
            <a:ext cx="1981497" cy="965200"/>
          </a:xfrm>
          <a:prstGeom prst="roundRect">
            <a:avLst>
              <a:gd name="adj" fmla="val 311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b="1" dirty="0" err="1"/>
              <a:t>End</a:t>
            </a:r>
            <a:r>
              <a:rPr lang="pt-PT" b="1" dirty="0"/>
              <a:t> </a:t>
            </a:r>
            <a:r>
              <a:rPr lang="pt-PT" b="1" dirty="0" err="1"/>
              <a:t>consensus</a:t>
            </a:r>
            <a:endParaRPr lang="pt-PT" b="1" dirty="0"/>
          </a:p>
          <a:p>
            <a:pPr algn="ctr"/>
            <a:r>
              <a:rPr lang="pt-PT" b="1" dirty="0" err="1"/>
              <a:t>Update</a:t>
            </a:r>
            <a:r>
              <a:rPr lang="pt-PT" b="1" dirty="0"/>
              <a:t> local </a:t>
            </a:r>
            <a:r>
              <a:rPr lang="pt-PT" b="1" dirty="0" err="1"/>
              <a:t>references</a:t>
            </a:r>
            <a:endParaRPr lang="pt-PT" b="1" dirty="0"/>
          </a:p>
        </p:txBody>
      </p:sp>
      <p:cxnSp>
        <p:nvCxnSpPr>
          <p:cNvPr id="18" name="Conexão reta unidirecional 17">
            <a:extLst>
              <a:ext uri="{FF2B5EF4-FFF2-40B4-BE49-F238E27FC236}">
                <a16:creationId xmlns:a16="http://schemas.microsoft.com/office/drawing/2014/main" id="{46909DBD-94E1-43A0-A8CA-F06F3693F899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 flipH="1">
            <a:off x="8338189" y="7655644"/>
            <a:ext cx="6636" cy="592118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xão reta unidirecional 20">
            <a:extLst>
              <a:ext uri="{FF2B5EF4-FFF2-40B4-BE49-F238E27FC236}">
                <a16:creationId xmlns:a16="http://schemas.microsoft.com/office/drawing/2014/main" id="{30C8DAAE-B10E-47EE-B168-622E065C4906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>
            <a:off x="8338189" y="9136762"/>
            <a:ext cx="6637" cy="592119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xão reta unidirecional 23">
            <a:extLst>
              <a:ext uri="{FF2B5EF4-FFF2-40B4-BE49-F238E27FC236}">
                <a16:creationId xmlns:a16="http://schemas.microsoft.com/office/drawing/2014/main" id="{7CA1EAA7-756E-490A-AE0F-1211ED89E53C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flipH="1">
            <a:off x="8344825" y="10829376"/>
            <a:ext cx="1" cy="867242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Paralelogramo 34">
            <a:extLst>
              <a:ext uri="{FF2B5EF4-FFF2-40B4-BE49-F238E27FC236}">
                <a16:creationId xmlns:a16="http://schemas.microsoft.com/office/drawing/2014/main" id="{05BBB0E4-A723-4B1B-9EE8-A4C2B62A646D}"/>
              </a:ext>
            </a:extLst>
          </p:cNvPr>
          <p:cNvSpPr/>
          <p:nvPr/>
        </p:nvSpPr>
        <p:spPr>
          <a:xfrm>
            <a:off x="7507216" y="4470787"/>
            <a:ext cx="1675211" cy="643496"/>
          </a:xfrm>
          <a:prstGeom prst="parallelogram">
            <a:avLst>
              <a:gd name="adj" fmla="val 264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b="1" dirty="0" err="1"/>
              <a:t>Send</a:t>
            </a:r>
            <a:r>
              <a:rPr lang="pt-PT" b="1" dirty="0"/>
              <a:t> local </a:t>
            </a:r>
            <a:r>
              <a:rPr lang="pt-PT" b="1" dirty="0" err="1"/>
              <a:t>solution</a:t>
            </a:r>
            <a:endParaRPr lang="pt-PT" b="1" dirty="0"/>
          </a:p>
        </p:txBody>
      </p:sp>
      <p:cxnSp>
        <p:nvCxnSpPr>
          <p:cNvPr id="41" name="Conexão reta unidirecional 40">
            <a:extLst>
              <a:ext uri="{FF2B5EF4-FFF2-40B4-BE49-F238E27FC236}">
                <a16:creationId xmlns:a16="http://schemas.microsoft.com/office/drawing/2014/main" id="{C043358A-FBF9-4814-A2EB-E52B0192456C}"/>
              </a:ext>
            </a:extLst>
          </p:cNvPr>
          <p:cNvCxnSpPr>
            <a:cxnSpLocks/>
            <a:stCxn id="9" idx="2"/>
            <a:endCxn id="35" idx="0"/>
          </p:cNvCxnSpPr>
          <p:nvPr/>
        </p:nvCxnSpPr>
        <p:spPr>
          <a:xfrm>
            <a:off x="8344822" y="3911419"/>
            <a:ext cx="0" cy="559368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xão reta unidirecional 45">
            <a:extLst>
              <a:ext uri="{FF2B5EF4-FFF2-40B4-BE49-F238E27FC236}">
                <a16:creationId xmlns:a16="http://schemas.microsoft.com/office/drawing/2014/main" id="{ADAA68E5-4A9F-4B2C-B6D3-DA13225D2E22}"/>
              </a:ext>
            </a:extLst>
          </p:cNvPr>
          <p:cNvCxnSpPr>
            <a:cxnSpLocks/>
            <a:stCxn id="35" idx="4"/>
            <a:endCxn id="12" idx="0"/>
          </p:cNvCxnSpPr>
          <p:nvPr/>
        </p:nvCxnSpPr>
        <p:spPr>
          <a:xfrm>
            <a:off x="8344822" y="5114283"/>
            <a:ext cx="3" cy="890619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Losango 54">
            <a:extLst>
              <a:ext uri="{FF2B5EF4-FFF2-40B4-BE49-F238E27FC236}">
                <a16:creationId xmlns:a16="http://schemas.microsoft.com/office/drawing/2014/main" id="{5E2EB593-AAED-454D-9C21-01E5E70DC95B}"/>
              </a:ext>
            </a:extLst>
          </p:cNvPr>
          <p:cNvSpPr/>
          <p:nvPr/>
        </p:nvSpPr>
        <p:spPr>
          <a:xfrm>
            <a:off x="5241626" y="5091466"/>
            <a:ext cx="2361559" cy="110049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pt-PT" b="1" dirty="0" err="1"/>
              <a:t>Other</a:t>
            </a:r>
            <a:r>
              <a:rPr lang="pt-PT" b="1" dirty="0"/>
              <a:t> </a:t>
            </a:r>
            <a:r>
              <a:rPr lang="pt-PT" b="1" dirty="0" err="1"/>
              <a:t>agent</a:t>
            </a:r>
            <a:r>
              <a:rPr lang="pt-PT" b="1" dirty="0"/>
              <a:t> </a:t>
            </a:r>
            <a:r>
              <a:rPr lang="pt-PT" b="1" dirty="0" err="1"/>
              <a:t>converged</a:t>
            </a:r>
            <a:r>
              <a:rPr lang="pt-PT" b="1" dirty="0"/>
              <a:t>?</a:t>
            </a:r>
          </a:p>
        </p:txBody>
      </p:sp>
      <p:cxnSp>
        <p:nvCxnSpPr>
          <p:cNvPr id="56" name="Conexão: Ângulo Reto 55">
            <a:extLst>
              <a:ext uri="{FF2B5EF4-FFF2-40B4-BE49-F238E27FC236}">
                <a16:creationId xmlns:a16="http://schemas.microsoft.com/office/drawing/2014/main" id="{E72A4D96-1B2C-4081-99F2-6E0598A9EF74}"/>
              </a:ext>
            </a:extLst>
          </p:cNvPr>
          <p:cNvCxnSpPr>
            <a:cxnSpLocks/>
            <a:stCxn id="12" idx="1"/>
            <a:endCxn id="55" idx="2"/>
          </p:cNvCxnSpPr>
          <p:nvPr/>
        </p:nvCxnSpPr>
        <p:spPr>
          <a:xfrm rot="10800000">
            <a:off x="6422406" y="6191961"/>
            <a:ext cx="667530" cy="638312"/>
          </a:xfrm>
          <a:prstGeom prst="bentConnector2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xão reta unidirecional 61">
            <a:extLst>
              <a:ext uri="{FF2B5EF4-FFF2-40B4-BE49-F238E27FC236}">
                <a16:creationId xmlns:a16="http://schemas.microsoft.com/office/drawing/2014/main" id="{01D80E06-4A01-451C-926E-F76193BE663B}"/>
              </a:ext>
            </a:extLst>
          </p:cNvPr>
          <p:cNvCxnSpPr>
            <a:cxnSpLocks/>
            <a:stCxn id="55" idx="3"/>
          </p:cNvCxnSpPr>
          <p:nvPr/>
        </p:nvCxnSpPr>
        <p:spPr>
          <a:xfrm>
            <a:off x="7603185" y="5641714"/>
            <a:ext cx="697386" cy="10596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xão: Ângulo Reto 64">
            <a:extLst>
              <a:ext uri="{FF2B5EF4-FFF2-40B4-BE49-F238E27FC236}">
                <a16:creationId xmlns:a16="http://schemas.microsoft.com/office/drawing/2014/main" id="{314003D7-6FD0-4412-A0C9-32F4FC52A738}"/>
              </a:ext>
            </a:extLst>
          </p:cNvPr>
          <p:cNvCxnSpPr>
            <a:cxnSpLocks/>
            <a:stCxn id="55" idx="1"/>
            <a:endCxn id="15" idx="1"/>
          </p:cNvCxnSpPr>
          <p:nvPr/>
        </p:nvCxnSpPr>
        <p:spPr>
          <a:xfrm rot="10800000" flipH="1" flipV="1">
            <a:off x="5241626" y="5641714"/>
            <a:ext cx="2112450" cy="6537504"/>
          </a:xfrm>
          <a:prstGeom prst="bentConnector3">
            <a:avLst>
              <a:gd name="adj1" fmla="val -10822"/>
            </a:avLst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xão: Ângulo Reto 69">
            <a:extLst>
              <a:ext uri="{FF2B5EF4-FFF2-40B4-BE49-F238E27FC236}">
                <a16:creationId xmlns:a16="http://schemas.microsoft.com/office/drawing/2014/main" id="{BEB157B4-2788-47F6-824A-862C793FEE08}"/>
              </a:ext>
            </a:extLst>
          </p:cNvPr>
          <p:cNvCxnSpPr>
            <a:cxnSpLocks/>
            <a:stCxn id="15" idx="2"/>
            <a:endCxn id="75" idx="2"/>
          </p:cNvCxnSpPr>
          <p:nvPr/>
        </p:nvCxnSpPr>
        <p:spPr>
          <a:xfrm rot="5400000" flipH="1">
            <a:off x="4900284" y="9217278"/>
            <a:ext cx="1069429" cy="5819652"/>
          </a:xfrm>
          <a:prstGeom prst="bentConnector3">
            <a:avLst>
              <a:gd name="adj1" fmla="val -21376"/>
            </a:avLst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tângulo 74">
            <a:extLst>
              <a:ext uri="{FF2B5EF4-FFF2-40B4-BE49-F238E27FC236}">
                <a16:creationId xmlns:a16="http://schemas.microsoft.com/office/drawing/2014/main" id="{E7E2977E-B6F9-4452-ACDF-91CB1096BDA7}"/>
              </a:ext>
            </a:extLst>
          </p:cNvPr>
          <p:cNvSpPr/>
          <p:nvPr/>
        </p:nvSpPr>
        <p:spPr>
          <a:xfrm>
            <a:off x="1126045" y="10152725"/>
            <a:ext cx="2798256" cy="1439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800" b="1" dirty="0"/>
              <a:t>NORMAL EXECUTION</a:t>
            </a:r>
          </a:p>
        </p:txBody>
      </p:sp>
      <p:sp>
        <p:nvSpPr>
          <p:cNvPr id="81" name="Paralelogramo 80">
            <a:extLst>
              <a:ext uri="{FF2B5EF4-FFF2-40B4-BE49-F238E27FC236}">
                <a16:creationId xmlns:a16="http://schemas.microsoft.com/office/drawing/2014/main" id="{0BA1C019-AB61-4DD2-82F4-67838239C410}"/>
              </a:ext>
            </a:extLst>
          </p:cNvPr>
          <p:cNvSpPr/>
          <p:nvPr/>
        </p:nvSpPr>
        <p:spPr>
          <a:xfrm>
            <a:off x="1616355" y="6596437"/>
            <a:ext cx="1817634" cy="876016"/>
          </a:xfrm>
          <a:prstGeom prst="parallelogram">
            <a:avLst>
              <a:gd name="adj" fmla="val 264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b="1" dirty="0" err="1"/>
              <a:t>Send</a:t>
            </a:r>
            <a:r>
              <a:rPr lang="pt-PT" b="1" dirty="0"/>
              <a:t> </a:t>
            </a:r>
            <a:r>
              <a:rPr lang="pt-PT" b="1" dirty="0" err="1"/>
              <a:t>Negotiation</a:t>
            </a:r>
            <a:r>
              <a:rPr lang="pt-PT" b="1" dirty="0"/>
              <a:t> </a:t>
            </a:r>
            <a:r>
              <a:rPr lang="pt-PT" b="1" dirty="0" err="1"/>
              <a:t>Request</a:t>
            </a:r>
            <a:endParaRPr lang="pt-PT" b="1" dirty="0"/>
          </a:p>
        </p:txBody>
      </p:sp>
      <p:cxnSp>
        <p:nvCxnSpPr>
          <p:cNvPr id="100" name="Conexão: Ângulo Reto 99">
            <a:extLst>
              <a:ext uri="{FF2B5EF4-FFF2-40B4-BE49-F238E27FC236}">
                <a16:creationId xmlns:a16="http://schemas.microsoft.com/office/drawing/2014/main" id="{5F01687A-F7BF-4EE6-99E0-13B4C0A11386}"/>
              </a:ext>
            </a:extLst>
          </p:cNvPr>
          <p:cNvCxnSpPr>
            <a:cxnSpLocks/>
            <a:stCxn id="14" idx="3"/>
            <a:endCxn id="9" idx="3"/>
          </p:cNvCxnSpPr>
          <p:nvPr/>
        </p:nvCxnSpPr>
        <p:spPr>
          <a:xfrm flipH="1" flipV="1">
            <a:off x="9240172" y="3466919"/>
            <a:ext cx="190803" cy="6812210"/>
          </a:xfrm>
          <a:prstGeom prst="bentConnector3">
            <a:avLst>
              <a:gd name="adj1" fmla="val -785417"/>
            </a:avLst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exão reta unidirecional 109">
            <a:extLst>
              <a:ext uri="{FF2B5EF4-FFF2-40B4-BE49-F238E27FC236}">
                <a16:creationId xmlns:a16="http://schemas.microsoft.com/office/drawing/2014/main" id="{51620581-FBC3-4434-A4BE-46627E8621B5}"/>
              </a:ext>
            </a:extLst>
          </p:cNvPr>
          <p:cNvCxnSpPr>
            <a:cxnSpLocks/>
            <a:stCxn id="75" idx="0"/>
            <a:endCxn id="7" idx="2"/>
          </p:cNvCxnSpPr>
          <p:nvPr/>
        </p:nvCxnSpPr>
        <p:spPr>
          <a:xfrm flipH="1" flipV="1">
            <a:off x="2516411" y="9389716"/>
            <a:ext cx="8762" cy="763009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exão reta unidirecional 112">
            <a:extLst>
              <a:ext uri="{FF2B5EF4-FFF2-40B4-BE49-F238E27FC236}">
                <a16:creationId xmlns:a16="http://schemas.microsoft.com/office/drawing/2014/main" id="{5F284903-C556-4B8F-B0BE-D871B7609FE5}"/>
              </a:ext>
            </a:extLst>
          </p:cNvPr>
          <p:cNvCxnSpPr>
            <a:cxnSpLocks/>
            <a:stCxn id="7" idx="0"/>
            <a:endCxn id="81" idx="4"/>
          </p:cNvCxnSpPr>
          <p:nvPr/>
        </p:nvCxnSpPr>
        <p:spPr>
          <a:xfrm flipV="1">
            <a:off x="2516411" y="7472453"/>
            <a:ext cx="8761" cy="816768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exão: Ângulo Reto 115">
            <a:extLst>
              <a:ext uri="{FF2B5EF4-FFF2-40B4-BE49-F238E27FC236}">
                <a16:creationId xmlns:a16="http://schemas.microsoft.com/office/drawing/2014/main" id="{99120F0C-85A1-41A9-8722-F3D76A9B6740}"/>
              </a:ext>
            </a:extLst>
          </p:cNvPr>
          <p:cNvCxnSpPr>
            <a:cxnSpLocks/>
            <a:stCxn id="7" idx="1"/>
            <a:endCxn id="75" idx="1"/>
          </p:cNvCxnSpPr>
          <p:nvPr/>
        </p:nvCxnSpPr>
        <p:spPr>
          <a:xfrm rot="10800000" flipV="1">
            <a:off x="1126045" y="8839469"/>
            <a:ext cx="334140" cy="2033088"/>
          </a:xfrm>
          <a:prstGeom prst="bentConnector3">
            <a:avLst>
              <a:gd name="adj1" fmla="val 192109"/>
            </a:avLst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exão: Ângulo Reto 119">
            <a:extLst>
              <a:ext uri="{FF2B5EF4-FFF2-40B4-BE49-F238E27FC236}">
                <a16:creationId xmlns:a16="http://schemas.microsoft.com/office/drawing/2014/main" id="{C99DCCDC-E2DA-4AE1-AFF0-F871C3EDFE36}"/>
              </a:ext>
            </a:extLst>
          </p:cNvPr>
          <p:cNvCxnSpPr>
            <a:cxnSpLocks/>
            <a:stCxn id="75" idx="3"/>
            <a:endCxn id="8" idx="2"/>
          </p:cNvCxnSpPr>
          <p:nvPr/>
        </p:nvCxnSpPr>
        <p:spPr>
          <a:xfrm flipH="1" flipV="1">
            <a:off x="2516410" y="5017575"/>
            <a:ext cx="1407891" cy="5854982"/>
          </a:xfrm>
          <a:prstGeom prst="bentConnector4">
            <a:avLst>
              <a:gd name="adj1" fmla="val -16237"/>
              <a:gd name="adj2" fmla="val 92371"/>
            </a:avLst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exão: Ângulo Reto 125">
            <a:extLst>
              <a:ext uri="{FF2B5EF4-FFF2-40B4-BE49-F238E27FC236}">
                <a16:creationId xmlns:a16="http://schemas.microsoft.com/office/drawing/2014/main" id="{5F45E1BF-BFC7-4495-8712-3A2BE4F2DBF1}"/>
              </a:ext>
            </a:extLst>
          </p:cNvPr>
          <p:cNvCxnSpPr>
            <a:cxnSpLocks/>
            <a:stCxn id="81" idx="5"/>
            <a:endCxn id="9" idx="0"/>
          </p:cNvCxnSpPr>
          <p:nvPr/>
        </p:nvCxnSpPr>
        <p:spPr>
          <a:xfrm rot="10800000" flipH="1">
            <a:off x="1732054" y="3022419"/>
            <a:ext cx="6612767" cy="4012026"/>
          </a:xfrm>
          <a:prstGeom prst="bentConnector4">
            <a:avLst>
              <a:gd name="adj1" fmla="val -19995"/>
              <a:gd name="adj2" fmla="val 131655"/>
            </a:avLst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exão: Ângulo Reto 142">
            <a:extLst>
              <a:ext uri="{FF2B5EF4-FFF2-40B4-BE49-F238E27FC236}">
                <a16:creationId xmlns:a16="http://schemas.microsoft.com/office/drawing/2014/main" id="{0103FDF7-4668-4DEE-90E7-F20939120009}"/>
              </a:ext>
            </a:extLst>
          </p:cNvPr>
          <p:cNvCxnSpPr>
            <a:cxnSpLocks/>
            <a:stCxn id="8" idx="1"/>
          </p:cNvCxnSpPr>
          <p:nvPr/>
        </p:nvCxnSpPr>
        <p:spPr>
          <a:xfrm rot="10800000" flipV="1">
            <a:off x="804326" y="4191102"/>
            <a:ext cx="452659" cy="4648365"/>
          </a:xfrm>
          <a:prstGeom prst="bentConnector2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exão: Ângulo Reto 147">
            <a:extLst>
              <a:ext uri="{FF2B5EF4-FFF2-40B4-BE49-F238E27FC236}">
                <a16:creationId xmlns:a16="http://schemas.microsoft.com/office/drawing/2014/main" id="{4B255C1A-B82C-441A-B48D-AEF91F7E6C29}"/>
              </a:ext>
            </a:extLst>
          </p:cNvPr>
          <p:cNvCxnSpPr>
            <a:cxnSpLocks/>
            <a:stCxn id="8" idx="0"/>
          </p:cNvCxnSpPr>
          <p:nvPr/>
        </p:nvCxnSpPr>
        <p:spPr>
          <a:xfrm rot="5400000" flipH="1" flipV="1">
            <a:off x="4825888" y="-154301"/>
            <a:ext cx="1209454" cy="5828411"/>
          </a:xfrm>
          <a:prstGeom prst="bentConnector2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CaixaDeTexto 154">
            <a:extLst>
              <a:ext uri="{FF2B5EF4-FFF2-40B4-BE49-F238E27FC236}">
                <a16:creationId xmlns:a16="http://schemas.microsoft.com/office/drawing/2014/main" id="{583D0628-0342-450A-9B19-57C45DF4CA29}"/>
              </a:ext>
            </a:extLst>
          </p:cNvPr>
          <p:cNvSpPr txBox="1"/>
          <p:nvPr/>
        </p:nvSpPr>
        <p:spPr>
          <a:xfrm>
            <a:off x="5120273" y="5252200"/>
            <a:ext cx="3176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b="1" dirty="0">
                <a:solidFill>
                  <a:srgbClr val="002060"/>
                </a:solidFill>
              </a:rPr>
              <a:t>Y</a:t>
            </a:r>
          </a:p>
        </p:txBody>
      </p:sp>
      <p:sp>
        <p:nvSpPr>
          <p:cNvPr id="156" name="CaixaDeTexto 155">
            <a:extLst>
              <a:ext uri="{FF2B5EF4-FFF2-40B4-BE49-F238E27FC236}">
                <a16:creationId xmlns:a16="http://schemas.microsoft.com/office/drawing/2014/main" id="{1CF9F57C-2D0D-4A32-8C1E-6F1B78942A2C}"/>
              </a:ext>
            </a:extLst>
          </p:cNvPr>
          <p:cNvSpPr txBox="1"/>
          <p:nvPr/>
        </p:nvSpPr>
        <p:spPr>
          <a:xfrm>
            <a:off x="7475428" y="5258060"/>
            <a:ext cx="3176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b="1" dirty="0">
                <a:solidFill>
                  <a:srgbClr val="002060"/>
                </a:solidFill>
              </a:rPr>
              <a:t>N</a:t>
            </a:r>
          </a:p>
        </p:txBody>
      </p:sp>
      <p:sp>
        <p:nvSpPr>
          <p:cNvPr id="157" name="CaixaDeTexto 156">
            <a:extLst>
              <a:ext uri="{FF2B5EF4-FFF2-40B4-BE49-F238E27FC236}">
                <a16:creationId xmlns:a16="http://schemas.microsoft.com/office/drawing/2014/main" id="{B8672126-2BAA-4B98-8BE5-C5B3F1F764C0}"/>
              </a:ext>
            </a:extLst>
          </p:cNvPr>
          <p:cNvSpPr txBox="1"/>
          <p:nvPr/>
        </p:nvSpPr>
        <p:spPr>
          <a:xfrm>
            <a:off x="8363750" y="10794363"/>
            <a:ext cx="3176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b="1" dirty="0">
                <a:solidFill>
                  <a:srgbClr val="002060"/>
                </a:solidFill>
              </a:rPr>
              <a:t>Y</a:t>
            </a:r>
          </a:p>
        </p:txBody>
      </p:sp>
      <p:sp>
        <p:nvSpPr>
          <p:cNvPr id="158" name="CaixaDeTexto 157">
            <a:extLst>
              <a:ext uri="{FF2B5EF4-FFF2-40B4-BE49-F238E27FC236}">
                <a16:creationId xmlns:a16="http://schemas.microsoft.com/office/drawing/2014/main" id="{8232C6E2-48C6-46CB-9836-F79219A6A32B}"/>
              </a:ext>
            </a:extLst>
          </p:cNvPr>
          <p:cNvSpPr txBox="1"/>
          <p:nvPr/>
        </p:nvSpPr>
        <p:spPr>
          <a:xfrm>
            <a:off x="9329903" y="9879018"/>
            <a:ext cx="3176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b="1" dirty="0">
                <a:solidFill>
                  <a:srgbClr val="002060"/>
                </a:solidFill>
              </a:rPr>
              <a:t>N</a:t>
            </a:r>
          </a:p>
        </p:txBody>
      </p:sp>
      <p:sp>
        <p:nvSpPr>
          <p:cNvPr id="159" name="CaixaDeTexto 158">
            <a:extLst>
              <a:ext uri="{FF2B5EF4-FFF2-40B4-BE49-F238E27FC236}">
                <a16:creationId xmlns:a16="http://schemas.microsoft.com/office/drawing/2014/main" id="{65ADFA9D-8134-4F51-B982-B9FAB6D58DD0}"/>
              </a:ext>
            </a:extLst>
          </p:cNvPr>
          <p:cNvSpPr txBox="1"/>
          <p:nvPr/>
        </p:nvSpPr>
        <p:spPr>
          <a:xfrm>
            <a:off x="6762381" y="6449112"/>
            <a:ext cx="3176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b="1" dirty="0">
                <a:solidFill>
                  <a:srgbClr val="002060"/>
                </a:solidFill>
              </a:rPr>
              <a:t>N</a:t>
            </a:r>
          </a:p>
        </p:txBody>
      </p:sp>
      <p:sp>
        <p:nvSpPr>
          <p:cNvPr id="160" name="CaixaDeTexto 159">
            <a:extLst>
              <a:ext uri="{FF2B5EF4-FFF2-40B4-BE49-F238E27FC236}">
                <a16:creationId xmlns:a16="http://schemas.microsoft.com/office/drawing/2014/main" id="{3C5EB46B-C1D4-49FE-8257-A67CB2ECC822}"/>
              </a:ext>
            </a:extLst>
          </p:cNvPr>
          <p:cNvSpPr txBox="1"/>
          <p:nvPr/>
        </p:nvSpPr>
        <p:spPr>
          <a:xfrm>
            <a:off x="8017239" y="7627732"/>
            <a:ext cx="3176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b="1" dirty="0">
                <a:solidFill>
                  <a:srgbClr val="002060"/>
                </a:solidFill>
              </a:rPr>
              <a:t>Y</a:t>
            </a:r>
          </a:p>
        </p:txBody>
      </p:sp>
      <p:sp>
        <p:nvSpPr>
          <p:cNvPr id="161" name="CaixaDeTexto 160">
            <a:extLst>
              <a:ext uri="{FF2B5EF4-FFF2-40B4-BE49-F238E27FC236}">
                <a16:creationId xmlns:a16="http://schemas.microsoft.com/office/drawing/2014/main" id="{F1AEF7A7-C1ED-4D71-AA14-F54884264095}"/>
              </a:ext>
            </a:extLst>
          </p:cNvPr>
          <p:cNvSpPr txBox="1"/>
          <p:nvPr/>
        </p:nvSpPr>
        <p:spPr>
          <a:xfrm>
            <a:off x="2528653" y="7920176"/>
            <a:ext cx="3176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b="1" dirty="0">
                <a:solidFill>
                  <a:srgbClr val="002060"/>
                </a:solidFill>
              </a:rPr>
              <a:t>Y</a:t>
            </a:r>
          </a:p>
        </p:txBody>
      </p:sp>
      <p:sp>
        <p:nvSpPr>
          <p:cNvPr id="162" name="CaixaDeTexto 161">
            <a:extLst>
              <a:ext uri="{FF2B5EF4-FFF2-40B4-BE49-F238E27FC236}">
                <a16:creationId xmlns:a16="http://schemas.microsoft.com/office/drawing/2014/main" id="{1F6DB14C-1225-4A3A-B03E-D8E116CCBF2E}"/>
              </a:ext>
            </a:extLst>
          </p:cNvPr>
          <p:cNvSpPr txBox="1"/>
          <p:nvPr/>
        </p:nvSpPr>
        <p:spPr>
          <a:xfrm>
            <a:off x="2516408" y="3061110"/>
            <a:ext cx="3176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b="1" dirty="0">
                <a:solidFill>
                  <a:srgbClr val="002060"/>
                </a:solidFill>
              </a:rPr>
              <a:t>Y</a:t>
            </a:r>
          </a:p>
        </p:txBody>
      </p:sp>
      <p:sp>
        <p:nvSpPr>
          <p:cNvPr id="163" name="CaixaDeTexto 162">
            <a:extLst>
              <a:ext uri="{FF2B5EF4-FFF2-40B4-BE49-F238E27FC236}">
                <a16:creationId xmlns:a16="http://schemas.microsoft.com/office/drawing/2014/main" id="{B942D095-5C5C-455E-905D-DA758C74455C}"/>
              </a:ext>
            </a:extLst>
          </p:cNvPr>
          <p:cNvSpPr txBox="1"/>
          <p:nvPr/>
        </p:nvSpPr>
        <p:spPr>
          <a:xfrm>
            <a:off x="939350" y="3790991"/>
            <a:ext cx="3176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b="1" dirty="0">
                <a:solidFill>
                  <a:srgbClr val="002060"/>
                </a:solidFill>
              </a:rPr>
              <a:t>N</a:t>
            </a:r>
          </a:p>
        </p:txBody>
      </p:sp>
      <p:sp>
        <p:nvSpPr>
          <p:cNvPr id="164" name="CaixaDeTexto 163">
            <a:extLst>
              <a:ext uri="{FF2B5EF4-FFF2-40B4-BE49-F238E27FC236}">
                <a16:creationId xmlns:a16="http://schemas.microsoft.com/office/drawing/2014/main" id="{E9410984-6B2B-4499-8732-83484229FC14}"/>
              </a:ext>
            </a:extLst>
          </p:cNvPr>
          <p:cNvSpPr txBox="1"/>
          <p:nvPr/>
        </p:nvSpPr>
        <p:spPr>
          <a:xfrm>
            <a:off x="1132266" y="8443675"/>
            <a:ext cx="3176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b="1" dirty="0">
                <a:solidFill>
                  <a:srgbClr val="002060"/>
                </a:solidFill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236507279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</TotalTime>
  <Words>54</Words>
  <Application>Microsoft Office PowerPoint</Application>
  <PresentationFormat>Personalizados</PresentationFormat>
  <Paragraphs>24</Paragraphs>
  <Slides>1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Lourenço Pato</dc:creator>
  <cp:lastModifiedBy>Lourenço Pato</cp:lastModifiedBy>
  <cp:revision>6</cp:revision>
  <dcterms:created xsi:type="dcterms:W3CDTF">2018-12-03T15:26:30Z</dcterms:created>
  <dcterms:modified xsi:type="dcterms:W3CDTF">2018-12-14T16:15:42Z</dcterms:modified>
</cp:coreProperties>
</file>