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281" r:id="rId5"/>
    <p:sldId id="354" r:id="rId6"/>
    <p:sldId id="283" r:id="rId7"/>
    <p:sldId id="360" r:id="rId8"/>
    <p:sldId id="361" r:id="rId9"/>
    <p:sldId id="364" r:id="rId10"/>
    <p:sldId id="365" r:id="rId11"/>
    <p:sldId id="366" r:id="rId12"/>
    <p:sldId id="367" r:id="rId13"/>
    <p:sldId id="362" r:id="rId14"/>
    <p:sldId id="368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5379-3B5A-4DFF-B31E-3CE560A4B292}" type="datetime1">
              <a:rPr lang="pt-PT" smtClean="0"/>
              <a:t>29/06/2021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6FB8B7-5B8A-4F63-910D-B640A21B898D}" type="datetime1">
              <a:rPr lang="pt-PT" noProof="0" smtClean="0"/>
              <a:t>29/06/2021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P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32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6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9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o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2" name="Marcador de Posição do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3" name="Marcador de Posição d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4" name="Marcador de Posição d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5" name="Marcador de Posição d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2" name="Marcador de Posição d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7" name="Marcador de Posição do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8" name="Marcador de Posição do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04/09/20XX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3724" y="4008009"/>
            <a:ext cx="2326547" cy="8576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Duarte Cunha </a:t>
            </a:r>
          </a:p>
          <a:p>
            <a:pPr rtl="0"/>
            <a:r>
              <a:rPr lang="pt-PT" sz="1400" dirty="0"/>
              <a:t>Nº 2219096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60DE6-4685-46BC-948A-38656BFE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84" y="2084024"/>
            <a:ext cx="1299274" cy="1648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D25573-1B0C-4BFD-96C4-97306BC8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94" y="2306835"/>
            <a:ext cx="2409370" cy="13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D375-96EF-4C97-9DBA-AA3227B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67DCA-F0E1-4967-8A33-17C790F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/>
              <a:t>Requisitos:</a:t>
            </a:r>
          </a:p>
          <a:p>
            <a:pPr>
              <a:buFontTx/>
              <a:buChar char="-"/>
            </a:pPr>
            <a:r>
              <a:rPr lang="pt-PT" sz="1800" dirty="0"/>
              <a:t>É necessário haver uma ligação à </a:t>
            </a:r>
            <a:r>
              <a:rPr lang="pt-PT" sz="1800" dirty="0" smtClean="0"/>
              <a:t>internet.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 smtClean="0"/>
              <a:t>Ter um portátil ou um desktop com Windows.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Vantagens:</a:t>
            </a:r>
          </a:p>
          <a:p>
            <a:pPr>
              <a:buFontTx/>
              <a:buChar char="-"/>
            </a:pPr>
            <a:r>
              <a:rPr lang="pt-PT" sz="1800" dirty="0"/>
              <a:t>É </a:t>
            </a:r>
            <a:r>
              <a:rPr lang="pt-PT" sz="1800" dirty="0" smtClean="0"/>
              <a:t>eficiente </a:t>
            </a:r>
            <a:r>
              <a:rPr lang="pt-PT" sz="1800" dirty="0"/>
              <a:t>e </a:t>
            </a:r>
            <a:r>
              <a:rPr lang="pt-PT" sz="1800" dirty="0" smtClean="0"/>
              <a:t>rápido. 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/>
              <a:t>Agora gerir uma biblioteca é simples e “</a:t>
            </a:r>
            <a:r>
              <a:rPr lang="pt-PT" sz="1800" dirty="0" err="1"/>
              <a:t>user</a:t>
            </a:r>
            <a:r>
              <a:rPr lang="pt-PT" sz="1800" dirty="0"/>
              <a:t> </a:t>
            </a:r>
            <a:r>
              <a:rPr lang="pt-PT" sz="1800" dirty="0" err="1"/>
              <a:t>friendly</a:t>
            </a:r>
            <a:r>
              <a:rPr lang="pt-PT" sz="1800" dirty="0" smtClean="0"/>
              <a:t>”.</a:t>
            </a:r>
            <a:endParaRPr lang="pt-PT" sz="1800" dirty="0"/>
          </a:p>
          <a:p>
            <a:pPr>
              <a:buFontTx/>
              <a:buChar char="-"/>
            </a:pPr>
            <a:r>
              <a:rPr lang="pt-PT" sz="1800" dirty="0"/>
              <a:t>Tem um </a:t>
            </a:r>
            <a:r>
              <a:rPr lang="pt-PT" sz="1800" dirty="0" smtClean="0"/>
              <a:t>bom desempenho.</a:t>
            </a:r>
          </a:p>
          <a:p>
            <a:pPr>
              <a:buFontTx/>
              <a:buChar char="-"/>
            </a:pPr>
            <a:r>
              <a:rPr lang="pt-PT" sz="1800" dirty="0" smtClean="0"/>
              <a:t>É grátis!</a:t>
            </a:r>
            <a:endParaRPr lang="pt-PT" sz="18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22B64E-0685-44FE-9F50-B77E549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10</a:t>
            </a:fld>
            <a:endParaRPr lang="pt-PT" noProof="0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BAE46E83-E5B3-4D1F-8CD5-570BCC8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 smtClean="0">
                <a:latin typeface="+mj-lt"/>
                <a:ea typeface="+mj-ea"/>
                <a:cs typeface="+mj-cs"/>
              </a:rPr>
              <a:t>Questões!?</a:t>
            </a:r>
            <a:endParaRPr lang="pt-PT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651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0603433" cy="2825496"/>
          </a:xfrm>
        </p:spPr>
        <p:txBody>
          <a:bodyPr rtlCol="0"/>
          <a:lstStyle/>
          <a:p>
            <a:pPr rtl="0"/>
            <a:r>
              <a:rPr lang="pt-PT" dirty="0"/>
              <a:t>- O Bookie é um programa que virtualiza uma biblioteca.</a:t>
            </a:r>
          </a:p>
          <a:p>
            <a:pPr rtl="0"/>
            <a:r>
              <a:rPr lang="pt-PT" dirty="0"/>
              <a:t>- É um programa rápido e eficaz nos processos de requisição e devolução.</a:t>
            </a:r>
          </a:p>
          <a:p>
            <a:pPr rtl="0"/>
            <a:r>
              <a:rPr lang="pt-PT" dirty="0"/>
              <a:t>- Ajuda a gerir facilmente uma biblioteca.</a:t>
            </a:r>
          </a:p>
          <a:p>
            <a:pPr rtl="0"/>
            <a:r>
              <a:rPr lang="pt-PT" dirty="0"/>
              <a:t>- Tem todas a funções e informações </a:t>
            </a:r>
            <a:r>
              <a:rPr lang="pt-PT" dirty="0" smtClean="0"/>
              <a:t>necessárias.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538" y="6347961"/>
            <a:ext cx="753078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6" name="Marcador de Posição do Rodapé 2">
            <a:extLst>
              <a:ext uri="{FF2B5EF4-FFF2-40B4-BE49-F238E27FC236}">
                <a16:creationId xmlns:a16="http://schemas.microsoft.com/office/drawing/2014/main" id="{66779D41-7F57-447A-B5C7-7907F7FEEC8A}"/>
              </a:ext>
            </a:extLst>
          </p:cNvPr>
          <p:cNvSpPr txBox="1">
            <a:spLocks/>
          </p:cNvSpPr>
          <p:nvPr/>
        </p:nvSpPr>
        <p:spPr>
          <a:xfrm>
            <a:off x="725382" y="6387706"/>
            <a:ext cx="1833694" cy="285634"/>
          </a:xfrm>
          <a:prstGeom prst="rect">
            <a:avLst/>
          </a:prstGeom>
        </p:spPr>
        <p:txBody>
          <a:bodyPr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sz="120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Tecnologias e Bibliotecas</a:t>
            </a: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08B7AE-7268-4A5D-B46F-97F63C3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50" y="4808578"/>
            <a:ext cx="1547771" cy="1547771"/>
          </a:xfrm>
          <a:prstGeom prst="rect">
            <a:avLst/>
          </a:prstGeom>
        </p:spPr>
      </p:pic>
      <p:pic>
        <p:nvPicPr>
          <p:cNvPr id="12" name="Imagem 11" descr="Uma imagem com texto, ClipArt&#10;&#10;Descrição gerada automaticamente">
            <a:extLst>
              <a:ext uri="{FF2B5EF4-FFF2-40B4-BE49-F238E27FC236}">
                <a16:creationId xmlns:a16="http://schemas.microsoft.com/office/drawing/2014/main" id="{38C08963-2C07-4C6F-9361-FEB23F7D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44" y="4655991"/>
            <a:ext cx="3031974" cy="17054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8063553-1BB6-4FF7-B522-71BB5262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613" y="4699439"/>
            <a:ext cx="1618590" cy="1618590"/>
          </a:xfrm>
          <a:prstGeom prst="rect">
            <a:avLst/>
          </a:prstGeom>
        </p:spPr>
      </p:pic>
      <p:sp>
        <p:nvSpPr>
          <p:cNvPr id="11" name="Marcador de Posição do Rodapé 2">
            <a:extLst>
              <a:ext uri="{FF2B5EF4-FFF2-40B4-BE49-F238E27FC236}">
                <a16:creationId xmlns:a16="http://schemas.microsoft.com/office/drawing/2014/main" id="{D74496ED-9F0D-451F-BE3B-E5A8B2B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89" y="2587311"/>
            <a:ext cx="1449495" cy="14494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21" y="2499987"/>
            <a:ext cx="1536820" cy="153682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7562" y="2200053"/>
            <a:ext cx="190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Planificação: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37562" y="4194633"/>
            <a:ext cx="212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Desenvolvimento: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8" y="2499987"/>
            <a:ext cx="1536820" cy="15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Como funciona?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24208673-0D56-49E0-893D-BAF21061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9" y="2318780"/>
            <a:ext cx="2633807" cy="3893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824CB68-BCB1-4A67-AAF9-2E39B2C98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51" t="21706" r="26046" b="22446"/>
          <a:stretch/>
        </p:blipFill>
        <p:spPr>
          <a:xfrm>
            <a:off x="4082699" y="3036325"/>
            <a:ext cx="2491530" cy="245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BEBDC3-7A29-41BB-8092-D8AD01F21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" t="515" r="28308"/>
          <a:stretch/>
        </p:blipFill>
        <p:spPr>
          <a:xfrm>
            <a:off x="7015662" y="2737311"/>
            <a:ext cx="4415104" cy="3060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5FB4C828-5A40-4A57-8400-4EF46C7C87CC}"/>
              </a:ext>
            </a:extLst>
          </p:cNvPr>
          <p:cNvSpPr/>
          <p:nvPr/>
        </p:nvSpPr>
        <p:spPr>
          <a:xfrm>
            <a:off x="3696076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4BD67DBD-E104-4FFE-818C-36206D8B9EC4}"/>
              </a:ext>
            </a:extLst>
          </p:cNvPr>
          <p:cNvSpPr/>
          <p:nvPr/>
        </p:nvSpPr>
        <p:spPr>
          <a:xfrm>
            <a:off x="6617202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E9AB7386-2DEC-4A58-AB0F-3595E15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6EB252-FFC2-4CDE-BC24-202A893D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669E1-7502-43E4-B168-28F104E4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t="5378" r="3783" b="37254"/>
          <a:stretch/>
        </p:blipFill>
        <p:spPr>
          <a:xfrm>
            <a:off x="1254829" y="1451294"/>
            <a:ext cx="4655890" cy="2340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04AA0F-CE37-4053-8EE9-3B55DE2B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29" y="3791823"/>
            <a:ext cx="4655890" cy="1356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2EB4AD-20F9-4041-B487-CCDA8E77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76" y="1137785"/>
            <a:ext cx="2797607" cy="4582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Marcador de Posição do Rodapé 2">
            <a:extLst>
              <a:ext uri="{FF2B5EF4-FFF2-40B4-BE49-F238E27FC236}">
                <a16:creationId xmlns:a16="http://schemas.microsoft.com/office/drawing/2014/main" id="{69EC1005-0F75-4C12-843B-88D0C8C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2391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302978-0B7A-4877-92BA-778FD033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6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3B205-A5B5-4E97-BE1E-547C68E7D5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 b="-1"/>
          <a:stretch/>
        </p:blipFill>
        <p:spPr bwMode="auto">
          <a:xfrm>
            <a:off x="1048771" y="3705836"/>
            <a:ext cx="4700766" cy="136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189C30-33DA-4BEE-938E-65DC2E9D9D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71" y="1302618"/>
            <a:ext cx="4700766" cy="2403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4734E4-8C18-49EF-A834-B5BE9361601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404"/>
          <a:stretch/>
        </p:blipFill>
        <p:spPr bwMode="auto">
          <a:xfrm>
            <a:off x="6501469" y="1302618"/>
            <a:ext cx="4496498" cy="3768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Marcador de Posição do Rodapé 2">
            <a:extLst>
              <a:ext uri="{FF2B5EF4-FFF2-40B4-BE49-F238E27FC236}">
                <a16:creationId xmlns:a16="http://schemas.microsoft.com/office/drawing/2014/main" id="{A8EAAA1F-2834-42AA-9DFD-E3D0D5BA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379"/>
            <a:ext cx="4114800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388622C3-3180-487C-8F0D-6454BFCC1BBE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AABCA-C514-4F90-91F0-368033B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7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4257A-B475-460F-9F81-5370F06E21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674"/>
          <a:stretch/>
        </p:blipFill>
        <p:spPr bwMode="auto">
          <a:xfrm>
            <a:off x="1075049" y="1367406"/>
            <a:ext cx="4727478" cy="3615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28FE9C-4CB0-4E8E-9B50-2FD8B446E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6370048" y="2074202"/>
            <a:ext cx="4713605" cy="2189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33D13D0-AFFB-40E2-BB3E-A2BE13E5B608}"/>
              </a:ext>
            </a:extLst>
          </p:cNvPr>
          <p:cNvSpPr/>
          <p:nvPr/>
        </p:nvSpPr>
        <p:spPr>
          <a:xfrm>
            <a:off x="6786665" y="354930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2F1077-6DA8-4252-B41D-E72361206E2F}"/>
              </a:ext>
            </a:extLst>
          </p:cNvPr>
          <p:cNvSpPr/>
          <p:nvPr/>
        </p:nvSpPr>
        <p:spPr>
          <a:xfrm>
            <a:off x="6826739" y="3592240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15B0AD-C59D-4CF7-BDB1-F1E5617EAE10}"/>
              </a:ext>
            </a:extLst>
          </p:cNvPr>
          <p:cNvSpPr/>
          <p:nvPr/>
        </p:nvSpPr>
        <p:spPr>
          <a:xfrm rot="10800000">
            <a:off x="5887580" y="3168942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9CB572-BF83-4CA8-AB4F-38841EB2AB9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741" r="3797" b="13678"/>
          <a:stretch/>
        </p:blipFill>
        <p:spPr bwMode="auto">
          <a:xfrm>
            <a:off x="5508082" y="4267648"/>
            <a:ext cx="1565921" cy="20868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62ECC12-FE88-4F0E-A55F-D49F41F02EF1}"/>
              </a:ext>
            </a:extLst>
          </p:cNvPr>
          <p:cNvSpPr/>
          <p:nvPr/>
        </p:nvSpPr>
        <p:spPr>
          <a:xfrm rot="1994726">
            <a:off x="5202669" y="4339110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Marcador de Posição do Rodapé 2">
            <a:extLst>
              <a:ext uri="{FF2B5EF4-FFF2-40B4-BE49-F238E27FC236}">
                <a16:creationId xmlns:a16="http://schemas.microsoft.com/office/drawing/2014/main" id="{B7A83C24-8F91-4F27-90E3-F32C60C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0412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DBB73B-2A61-4C10-93AF-54CB2E8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8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228BA-5991-4B66-ABD3-08A7F1AA1B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7482" y="2600325"/>
            <a:ext cx="3634105" cy="1657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7AE0E8-7216-4A57-A22E-5E81C11662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4" y="2049780"/>
            <a:ext cx="4933950" cy="2758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25A5D70-2221-43D1-9899-B0FE74CE414A}"/>
              </a:ext>
            </a:extLst>
          </p:cNvPr>
          <p:cNvSpPr/>
          <p:nvPr/>
        </p:nvSpPr>
        <p:spPr>
          <a:xfrm rot="10800000">
            <a:off x="6382531" y="337656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65057-09CE-4E9B-8D53-AD4E23C75A41}"/>
              </a:ext>
            </a:extLst>
          </p:cNvPr>
          <p:cNvSpPr/>
          <p:nvPr/>
        </p:nvSpPr>
        <p:spPr>
          <a:xfrm>
            <a:off x="8053403" y="404425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157E4-414C-42D2-A172-D43E837FB02B}"/>
              </a:ext>
            </a:extLst>
          </p:cNvPr>
          <p:cNvSpPr/>
          <p:nvPr/>
        </p:nvSpPr>
        <p:spPr>
          <a:xfrm>
            <a:off x="8096458" y="4087188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637CC158-AC4B-4264-9341-B63ACFE541F4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FCE501-3E96-4289-BE1E-2B2F9E63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9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A3CE46-8613-46EC-8744-0779560C35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8" y="1670623"/>
            <a:ext cx="6271293" cy="351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DA67114-3BE5-42E2-961A-ECA560DAB704}"/>
              </a:ext>
            </a:extLst>
          </p:cNvPr>
          <p:cNvSpPr/>
          <p:nvPr/>
        </p:nvSpPr>
        <p:spPr>
          <a:xfrm rot="7229742">
            <a:off x="3780430" y="3092970"/>
            <a:ext cx="903342" cy="918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8F38B5-7DE4-43D5-BBF4-7A4E28270552}"/>
              </a:ext>
            </a:extLst>
          </p:cNvPr>
          <p:cNvSpPr/>
          <p:nvPr/>
        </p:nvSpPr>
        <p:spPr>
          <a:xfrm rot="7229742">
            <a:off x="5924757" y="3610037"/>
            <a:ext cx="1677670" cy="160401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5621465-A8B4-48EC-B7BC-BA04DEA346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61312" y="3162915"/>
            <a:ext cx="2244931" cy="4169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6331E5C-85B5-452A-94D0-148BC21ACA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002890" y="3941295"/>
            <a:ext cx="2227937" cy="11114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1FA706A-7D98-48DF-985D-60EE972961D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 b="6930"/>
          <a:stretch/>
        </p:blipFill>
        <p:spPr bwMode="auto">
          <a:xfrm>
            <a:off x="6507052" y="3663377"/>
            <a:ext cx="508000" cy="152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1478F9C-BF8E-46C1-BA4D-029AC0CB0F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7810692" y="2168392"/>
            <a:ext cx="3683110" cy="1850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3FFAEE8-9057-461B-A02D-1128CB50490F}"/>
              </a:ext>
            </a:extLst>
          </p:cNvPr>
          <p:cNvSpPr/>
          <p:nvPr/>
        </p:nvSpPr>
        <p:spPr>
          <a:xfrm>
            <a:off x="8188672" y="3412027"/>
            <a:ext cx="260492" cy="233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9636F5-0A9E-4E81-B31F-2A40C62E417D}"/>
              </a:ext>
            </a:extLst>
          </p:cNvPr>
          <p:cNvSpPr/>
          <p:nvPr/>
        </p:nvSpPr>
        <p:spPr>
          <a:xfrm>
            <a:off x="8222315" y="3448317"/>
            <a:ext cx="193207" cy="1608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CC1B050-C9A4-4BD0-8036-9034233A52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20" y="4330158"/>
            <a:ext cx="19812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67448CE-2E62-47D9-9798-2D7DA88B94CD}"/>
              </a:ext>
            </a:extLst>
          </p:cNvPr>
          <p:cNvSpPr/>
          <p:nvPr/>
        </p:nvSpPr>
        <p:spPr>
          <a:xfrm rot="20326227">
            <a:off x="6930467" y="3562843"/>
            <a:ext cx="978089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5FF19CE2-205F-4A5B-832F-D583CBC3E9B3}"/>
              </a:ext>
            </a:extLst>
          </p:cNvPr>
          <p:cNvSpPr/>
          <p:nvPr/>
        </p:nvSpPr>
        <p:spPr>
          <a:xfrm rot="4403479">
            <a:off x="8164341" y="3886025"/>
            <a:ext cx="59264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77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7_TF89213316_Win32_OJ108761954" id="{2E41ECA4-F49D-4F15-A35B-FB92108C7062}" vid="{6B93D803-7F14-40FC-88D8-F49564FF30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FD039141DDC4499E1BBBD03B1B2E28" ma:contentTypeVersion="9" ma:contentTypeDescription="Criar um novo documento." ma:contentTypeScope="" ma:versionID="05e0323238debb09865de7ec65e92366">
  <xsd:schema xmlns:xsd="http://www.w3.org/2001/XMLSchema" xmlns:xs="http://www.w3.org/2001/XMLSchema" xmlns:p="http://schemas.microsoft.com/office/2006/metadata/properties" xmlns:ns2="a7d27ad8-fec7-4792-be29-8057ccc8456d" targetNamespace="http://schemas.microsoft.com/office/2006/metadata/properties" ma:root="true" ma:fieldsID="c20ee1cc94ca1db72272cbcd57e2977c" ns2:_="">
    <xsd:import namespace="a7d27ad8-fec7-4792-be29-8057ccc8456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27ad8-fec7-4792-be29-8057ccc8456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7d27ad8-fec7-4792-be29-8057ccc8456d" xsi:nil="true"/>
    <ReferenceId xmlns="a7d27ad8-fec7-4792-be29-8057ccc845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51276-74C4-45A6-9682-38617F111087}"/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99</TotalTime>
  <Words>160</Words>
  <Application>Microsoft Office PowerPoint</Application>
  <PresentationFormat>Ecrã Panorâmico</PresentationFormat>
  <Paragraphs>47</Paragraphs>
  <Slides>11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Segoe UI</vt:lpstr>
      <vt:lpstr>AccentBoxVTI</vt:lpstr>
      <vt:lpstr>Apresentação do PowerPoint</vt:lpstr>
      <vt:lpstr>Introdução</vt:lpstr>
      <vt:lpstr>Tecnologias e Bibliotecas</vt:lpstr>
      <vt:lpstr>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e Requisitos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Bookie  |  Biblioteca Virtual </dc:title>
  <dc:creator>Duarte Cunha</dc:creator>
  <cp:lastModifiedBy>, Duarte Lopes Cunha</cp:lastModifiedBy>
  <cp:revision>39</cp:revision>
  <dcterms:created xsi:type="dcterms:W3CDTF">2021-06-27T16:33:22Z</dcterms:created>
  <dcterms:modified xsi:type="dcterms:W3CDTF">2021-06-29T11:20:38Z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0x0101009DFD039141DDC4499E1BBBD03B1B2E28</vt:lpwstr>
  </property>
</Properties>
</file>