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4"/>
  </p:notesMasterIdLst>
  <p:sldIdLst>
    <p:sldId id="256" r:id="rId2"/>
    <p:sldId id="257" r:id="rId3"/>
    <p:sldId id="407" r:id="rId4"/>
    <p:sldId id="408" r:id="rId5"/>
    <p:sldId id="344" r:id="rId6"/>
    <p:sldId id="404" r:id="rId7"/>
    <p:sldId id="450" r:id="rId8"/>
    <p:sldId id="366" r:id="rId9"/>
    <p:sldId id="455" r:id="rId10"/>
    <p:sldId id="456" r:id="rId11"/>
    <p:sldId id="448" r:id="rId12"/>
    <p:sldId id="451" r:id="rId13"/>
    <p:sldId id="449" r:id="rId14"/>
    <p:sldId id="452" r:id="rId15"/>
    <p:sldId id="453" r:id="rId16"/>
    <p:sldId id="454" r:id="rId17"/>
    <p:sldId id="457" r:id="rId18"/>
    <p:sldId id="416" r:id="rId19"/>
    <p:sldId id="368" r:id="rId20"/>
    <p:sldId id="417" r:id="rId21"/>
    <p:sldId id="418" r:id="rId22"/>
    <p:sldId id="343" r:id="rId23"/>
    <p:sldId id="345" r:id="rId24"/>
    <p:sldId id="346" r:id="rId25"/>
    <p:sldId id="423" r:id="rId26"/>
    <p:sldId id="420" r:id="rId27"/>
    <p:sldId id="421" r:id="rId28"/>
    <p:sldId id="422" r:id="rId29"/>
    <p:sldId id="424" r:id="rId30"/>
    <p:sldId id="425" r:id="rId31"/>
    <p:sldId id="426" r:id="rId32"/>
    <p:sldId id="427" r:id="rId33"/>
    <p:sldId id="413" r:id="rId34"/>
    <p:sldId id="431" r:id="rId35"/>
    <p:sldId id="432" r:id="rId36"/>
    <p:sldId id="433" r:id="rId37"/>
    <p:sldId id="434" r:id="rId38"/>
    <p:sldId id="443" r:id="rId39"/>
    <p:sldId id="438" r:id="rId40"/>
    <p:sldId id="439" r:id="rId41"/>
    <p:sldId id="442" r:id="rId42"/>
    <p:sldId id="293" r:id="rId4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176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B00F4-F2BA-4EAA-85C6-75BA08B07A47}" type="datetimeFigureOut">
              <a:rPr lang="pt-BR" smtClean="0"/>
              <a:pPr/>
              <a:t>02/12/2014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D37F7-5674-437E-9E88-87408E18A0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62651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err="1" smtClean="0">
                <a:solidFill>
                  <a:schemeClr val="tx2"/>
                </a:solidFill>
              </a:rPr>
              <a:t>Abbre</a:t>
            </a:r>
            <a:r>
              <a:rPr lang="pt-BR" sz="1200" dirty="0" smtClean="0">
                <a:solidFill>
                  <a:schemeClr val="tx2"/>
                </a:solidFill>
              </a:rPr>
              <a:t> (alto do Rio Amazonas), </a:t>
            </a:r>
            <a:r>
              <a:rPr lang="pt-BR" sz="1200" dirty="0" err="1" smtClean="0">
                <a:solidFill>
                  <a:schemeClr val="tx2"/>
                </a:solidFill>
              </a:rPr>
              <a:t>Lacustris</a:t>
            </a:r>
            <a:r>
              <a:rPr lang="pt-BR" sz="1200" dirty="0" smtClean="0">
                <a:solidFill>
                  <a:schemeClr val="tx2"/>
                </a:solidFill>
              </a:rPr>
              <a:t> (alto do Rio Paraná), </a:t>
            </a:r>
            <a:r>
              <a:rPr lang="pt-BR" sz="1200" dirty="0" err="1" smtClean="0">
                <a:solidFill>
                  <a:schemeClr val="tx2"/>
                </a:solidFill>
              </a:rPr>
              <a:t>Altus</a:t>
            </a:r>
            <a:r>
              <a:rPr lang="pt-BR" sz="1200" dirty="0" smtClean="0">
                <a:solidFill>
                  <a:schemeClr val="tx2"/>
                </a:solidFill>
              </a:rPr>
              <a:t> (baixo do Rio Amazonas) e Pantaneiro (bacia do Rio Paraguai)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D37F7-5674-437E-9E88-87408E18A0C8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chemeClr val="tx2"/>
                </a:solidFill>
              </a:rPr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D37F7-5674-437E-9E88-87408E18A0C8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D37F7-5674-437E-9E88-87408E18A0C8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5957-24CF-4821-AAE5-0CF5CC1C67B2}" type="datetimeFigureOut">
              <a:rPr lang="pt-BR" smtClean="0"/>
              <a:pPr/>
              <a:t>02/12/2014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3FB9-402D-47A9-837E-63F57D26D6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5957-24CF-4821-AAE5-0CF5CC1C67B2}" type="datetimeFigureOut">
              <a:rPr lang="pt-BR" smtClean="0"/>
              <a:pPr/>
              <a:t>02/12/2014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3FB9-402D-47A9-837E-63F57D26D6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5957-24CF-4821-AAE5-0CF5CC1C67B2}" type="datetimeFigureOut">
              <a:rPr lang="pt-BR" smtClean="0"/>
              <a:pPr/>
              <a:t>02/12/2014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3FB9-402D-47A9-837E-63F57D26D6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5957-24CF-4821-AAE5-0CF5CC1C67B2}" type="datetimeFigureOut">
              <a:rPr lang="pt-BR" smtClean="0"/>
              <a:pPr/>
              <a:t>02/12/2014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3FB9-402D-47A9-837E-63F57D26D6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5957-24CF-4821-AAE5-0CF5CC1C67B2}" type="datetimeFigureOut">
              <a:rPr lang="pt-BR" smtClean="0"/>
              <a:pPr/>
              <a:t>02/12/2014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3FB9-402D-47A9-837E-63F57D26D6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5957-24CF-4821-AAE5-0CF5CC1C67B2}" type="datetimeFigureOut">
              <a:rPr lang="pt-BR" smtClean="0"/>
              <a:pPr/>
              <a:t>02/12/2014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3FB9-402D-47A9-837E-63F57D26D6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5957-24CF-4821-AAE5-0CF5CC1C67B2}" type="datetimeFigureOut">
              <a:rPr lang="pt-BR" smtClean="0"/>
              <a:pPr/>
              <a:t>02/12/2014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3FB9-402D-47A9-837E-63F57D26D6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5957-24CF-4821-AAE5-0CF5CC1C67B2}" type="datetimeFigureOut">
              <a:rPr lang="pt-BR" smtClean="0"/>
              <a:pPr/>
              <a:t>02/12/2014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3FB9-402D-47A9-837E-63F57D26D6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5957-24CF-4821-AAE5-0CF5CC1C67B2}" type="datetimeFigureOut">
              <a:rPr lang="pt-BR" smtClean="0"/>
              <a:pPr/>
              <a:t>02/12/2014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3FB9-402D-47A9-837E-63F57D26D6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5957-24CF-4821-AAE5-0CF5CC1C67B2}" type="datetimeFigureOut">
              <a:rPr lang="pt-BR" smtClean="0"/>
              <a:pPr/>
              <a:t>02/12/2014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3FB9-402D-47A9-837E-63F57D26D6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5957-24CF-4821-AAE5-0CF5CC1C67B2}" type="datetimeFigureOut">
              <a:rPr lang="pt-BR" smtClean="0"/>
              <a:pPr/>
              <a:t>02/12/2014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A5B3FB9-402D-47A9-837E-63F57D26D63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3F95957-24CF-4821-AAE5-0CF5CC1C67B2}" type="datetimeFigureOut">
              <a:rPr lang="pt-BR" smtClean="0"/>
              <a:pPr/>
              <a:t>02/12/2014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5B3FB9-402D-47A9-837E-63F57D26D63E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2700" b="1" dirty="0" smtClean="0"/>
              <a:t/>
            </a:r>
            <a:br>
              <a:rPr lang="pt-BR" sz="2700" b="1" dirty="0" smtClean="0"/>
            </a:br>
            <a:r>
              <a:rPr lang="pt-BR" sz="2700" cap="all" dirty="0" smtClean="0"/>
              <a:t> </a:t>
            </a:r>
            <a:r>
              <a:rPr lang="pt-BR" sz="2900" cap="all" dirty="0" smtClean="0">
                <a:solidFill>
                  <a:schemeClr val="tx1"/>
                </a:solidFill>
                <a:effectLst/>
              </a:rPr>
              <a:t>Estudo taxonômico das espécies de </a:t>
            </a:r>
            <a:r>
              <a:rPr lang="pt-BR" sz="2900" cap="all" dirty="0" err="1" smtClean="0">
                <a:solidFill>
                  <a:schemeClr val="tx1"/>
                </a:solidFill>
                <a:effectLst/>
              </a:rPr>
              <a:t>Acestrorhynchus</a:t>
            </a:r>
            <a:r>
              <a:rPr lang="pt-BR" sz="2900" cap="all" dirty="0" smtClean="0">
                <a:solidFill>
                  <a:schemeClr val="tx1"/>
                </a:solidFill>
                <a:effectLst/>
              </a:rPr>
              <a:t> do grupo </a:t>
            </a:r>
            <a:r>
              <a:rPr lang="pt-BR" sz="2900" cap="all" dirty="0" err="1" smtClean="0">
                <a:solidFill>
                  <a:schemeClr val="tx1"/>
                </a:solidFill>
                <a:effectLst/>
              </a:rPr>
              <a:t>lacustris</a:t>
            </a:r>
            <a:r>
              <a:rPr lang="pt-BR" sz="2900" cap="all" dirty="0" smtClean="0">
                <a:solidFill>
                  <a:schemeClr val="tx1"/>
                </a:solidFill>
                <a:effectLst/>
              </a:rPr>
              <a:t> (</a:t>
            </a:r>
            <a:r>
              <a:rPr lang="pt-BR" sz="2900" cap="all" dirty="0" err="1" smtClean="0">
                <a:solidFill>
                  <a:schemeClr val="tx1"/>
                </a:solidFill>
                <a:effectLst/>
              </a:rPr>
              <a:t>Ostariophysi</a:t>
            </a:r>
            <a:r>
              <a:rPr lang="pt-BR" sz="2900" cap="all" dirty="0" smtClean="0">
                <a:solidFill>
                  <a:schemeClr val="tx1"/>
                </a:solidFill>
                <a:effectLst/>
              </a:rPr>
              <a:t>:</a:t>
            </a:r>
            <a:br>
              <a:rPr lang="pt-BR" sz="2900" cap="all" dirty="0" smtClean="0">
                <a:solidFill>
                  <a:schemeClr val="tx1"/>
                </a:solidFill>
                <a:effectLst/>
              </a:rPr>
            </a:br>
            <a:r>
              <a:rPr lang="pt-BR" sz="2900" cap="all" dirty="0" err="1" smtClean="0">
                <a:solidFill>
                  <a:schemeClr val="tx1"/>
                </a:solidFill>
                <a:effectLst/>
              </a:rPr>
              <a:t>Characiformes</a:t>
            </a:r>
            <a:r>
              <a:rPr lang="pt-BR" sz="2900" cap="all" dirty="0" smtClean="0">
                <a:solidFill>
                  <a:schemeClr val="tx1"/>
                </a:solidFill>
                <a:effectLst/>
              </a:rPr>
              <a:t>), com discussão sobre o padrão distribucional de todas as espécies do gênero.</a:t>
            </a:r>
            <a:r>
              <a:rPr lang="pt-BR" sz="2900" dirty="0" smtClean="0">
                <a:solidFill>
                  <a:schemeClr val="tx1"/>
                </a:solidFill>
                <a:effectLst/>
              </a:rPr>
              <a:t/>
            </a:r>
            <a:br>
              <a:rPr lang="pt-BR" sz="2900" dirty="0" smtClean="0">
                <a:solidFill>
                  <a:schemeClr val="tx1"/>
                </a:solidFill>
                <a:effectLst/>
              </a:rPr>
            </a:br>
            <a:endParaRPr lang="pt-BR" sz="29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5445224"/>
            <a:ext cx="8784976" cy="1008112"/>
          </a:xfrm>
        </p:spPr>
        <p:txBody>
          <a:bodyPr>
            <a:noAutofit/>
          </a:bodyPr>
          <a:lstStyle/>
          <a:p>
            <a:pPr algn="l"/>
            <a:r>
              <a:rPr lang="pt-BR" sz="2000" b="1" dirty="0" smtClean="0"/>
              <a:t>Aluno: Leandro </a:t>
            </a:r>
            <a:r>
              <a:rPr lang="pt-BR" sz="2000" b="1" dirty="0"/>
              <a:t>Duarte </a:t>
            </a:r>
          </a:p>
          <a:p>
            <a:pPr algn="l"/>
            <a:r>
              <a:rPr lang="pt-BR" sz="2000" b="1" dirty="0" smtClean="0"/>
              <a:t>Orientadora: </a:t>
            </a:r>
            <a:r>
              <a:rPr lang="pt-BR" sz="2000" b="1" dirty="0" err="1" smtClean="0"/>
              <a:t>Profª</a:t>
            </a:r>
            <a:r>
              <a:rPr lang="pt-BR" sz="2000" b="1" dirty="0" smtClean="0"/>
              <a:t>. Dra Cláudia Peixoto</a:t>
            </a:r>
            <a:endParaRPr lang="pt-BR" sz="2000" b="1" dirty="0"/>
          </a:p>
          <a:p>
            <a:pPr algn="l"/>
            <a:r>
              <a:rPr lang="pt-BR" sz="2000" b="1" dirty="0" smtClean="0"/>
              <a:t>Pesquisadoras: Maria Del Carmen </a:t>
            </a:r>
            <a:r>
              <a:rPr lang="pt-BR" sz="2000" b="1" dirty="0" err="1" smtClean="0"/>
              <a:t>Paradeda</a:t>
            </a:r>
            <a:endParaRPr lang="pt-BR" sz="2000" b="1" dirty="0" smtClean="0"/>
          </a:p>
          <a:p>
            <a:pPr algn="l"/>
            <a:r>
              <a:rPr lang="pt-BR" sz="2000" b="1" dirty="0" smtClean="0"/>
              <a:t>		 </a:t>
            </a:r>
            <a:r>
              <a:rPr lang="pt-BR" sz="2000" b="1" dirty="0" err="1" smtClean="0"/>
              <a:t>Profª</a:t>
            </a:r>
            <a:r>
              <a:rPr lang="pt-BR" sz="2000" b="1" dirty="0" smtClean="0"/>
              <a:t>. Dra Mônica de Toledo </a:t>
            </a:r>
            <a:r>
              <a:rPr lang="pt-BR" sz="2000" b="1" dirty="0" err="1" smtClean="0"/>
              <a:t>Piza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Ragazzo</a:t>
            </a:r>
            <a:r>
              <a:rPr lang="pt-BR" sz="2000" b="1" dirty="0"/>
              <a:t>	</a:t>
            </a:r>
          </a:p>
          <a:p>
            <a:pPr algn="l"/>
            <a:r>
              <a:rPr lang="pt-BR" sz="2000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Distância da Peitoral à Pélvica (DPEIPEL)</a:t>
            </a:r>
            <a:endParaRPr lang="pt-BR" sz="4000" dirty="0"/>
          </a:p>
        </p:txBody>
      </p:sp>
      <p:pic>
        <p:nvPicPr>
          <p:cNvPr id="4" name="Imagem 3" descr="DPEIPEL.jpg"/>
          <p:cNvPicPr>
            <a:picLocks noChangeAspect="1"/>
          </p:cNvPicPr>
          <p:nvPr/>
        </p:nvPicPr>
        <p:blipFill>
          <a:blip r:embed="rId2" cstate="print"/>
          <a:srcRect l="2812" b="5624"/>
          <a:stretch>
            <a:fillRect/>
          </a:stretch>
        </p:blipFill>
        <p:spPr>
          <a:xfrm>
            <a:off x="2455480" y="1960552"/>
            <a:ext cx="4774971" cy="463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Comprimento do Pedúnculo Caudal ponderado(CPC*)</a:t>
            </a:r>
            <a:endParaRPr lang="pt-BR" sz="4000" dirty="0"/>
          </a:p>
        </p:txBody>
      </p:sp>
      <p:pic>
        <p:nvPicPr>
          <p:cNvPr id="9" name="Imagem 8" descr="CPC.jpg"/>
          <p:cNvPicPr/>
          <p:nvPr/>
        </p:nvPicPr>
        <p:blipFill>
          <a:blip r:embed="rId2" cstate="print"/>
          <a:srcRect l="3031" b="6061"/>
          <a:stretch>
            <a:fillRect/>
          </a:stretch>
        </p:blipFill>
        <p:spPr>
          <a:xfrm>
            <a:off x="2528245" y="2277312"/>
            <a:ext cx="4087510" cy="39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Distância da Peitoral à Pélvica ponderada (DPEIPEL*)</a:t>
            </a:r>
            <a:endParaRPr lang="pt-BR" sz="4000" dirty="0"/>
          </a:p>
        </p:txBody>
      </p:sp>
      <p:pic>
        <p:nvPicPr>
          <p:cNvPr id="5" name="Imagem 4" descr="DPEIPEL.jpg"/>
          <p:cNvPicPr/>
          <p:nvPr/>
        </p:nvPicPr>
        <p:blipFill>
          <a:blip r:embed="rId2" cstate="print"/>
          <a:srcRect l="3031" t="9092" b="6061"/>
          <a:stretch>
            <a:fillRect/>
          </a:stretch>
        </p:blipFill>
        <p:spPr>
          <a:xfrm>
            <a:off x="2525947" y="2228753"/>
            <a:ext cx="4092105" cy="3576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000" dirty="0" smtClean="0"/>
              <a:t>Distância da Peitoral à Pélvica (DPEIPEL) x Comprimento do Pedúnculo Caudal (CPC)</a:t>
            </a:r>
            <a:endParaRPr lang="pt-BR" sz="3000" dirty="0"/>
          </a:p>
        </p:txBody>
      </p:sp>
      <p:pic>
        <p:nvPicPr>
          <p:cNvPr id="5" name="Imagem 4" descr="ACxCP.jpg"/>
          <p:cNvPicPr>
            <a:picLocks noChangeAspect="1"/>
          </p:cNvPicPr>
          <p:nvPr/>
        </p:nvPicPr>
        <p:blipFill>
          <a:blip r:embed="rId2" cstate="print"/>
          <a:srcRect l="8605" t="2868" r="69179" b="78178"/>
          <a:stretch>
            <a:fillRect/>
          </a:stretch>
        </p:blipFill>
        <p:spPr>
          <a:xfrm>
            <a:off x="0" y="2780928"/>
            <a:ext cx="1421977" cy="1213228"/>
          </a:xfrm>
          <a:prstGeom prst="rect">
            <a:avLst/>
          </a:prstGeom>
        </p:spPr>
      </p:pic>
      <p:pic>
        <p:nvPicPr>
          <p:cNvPr id="6" name="Imagem 5" descr="CPCxDPEIPEL.jpg"/>
          <p:cNvPicPr>
            <a:picLocks noChangeAspect="1"/>
          </p:cNvPicPr>
          <p:nvPr/>
        </p:nvPicPr>
        <p:blipFill>
          <a:blip r:embed="rId3" cstate="print"/>
          <a:srcRect t="21654"/>
          <a:stretch>
            <a:fillRect/>
          </a:stretch>
        </p:blipFill>
        <p:spPr>
          <a:xfrm>
            <a:off x="1517244" y="1881376"/>
            <a:ext cx="6295116" cy="4932000"/>
          </a:xfrm>
          <a:prstGeom prst="rect">
            <a:avLst/>
          </a:prstGeom>
        </p:spPr>
      </p:pic>
      <p:sp>
        <p:nvSpPr>
          <p:cNvPr id="58370" name="Oval 2"/>
          <p:cNvSpPr>
            <a:spLocks noChangeArrowheads="1"/>
          </p:cNvSpPr>
          <p:nvPr/>
        </p:nvSpPr>
        <p:spPr bwMode="auto">
          <a:xfrm>
            <a:off x="2843808" y="4221088"/>
            <a:ext cx="2952328" cy="1584176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8371" name="Oval 3"/>
          <p:cNvSpPr>
            <a:spLocks noChangeArrowheads="1"/>
          </p:cNvSpPr>
          <p:nvPr/>
        </p:nvSpPr>
        <p:spPr bwMode="auto">
          <a:xfrm>
            <a:off x="4355976" y="3403079"/>
            <a:ext cx="2880320" cy="9620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 rot="20797164">
            <a:off x="3471444" y="2412132"/>
            <a:ext cx="3115673" cy="1030381"/>
          </a:xfrm>
          <a:prstGeom prst="ellips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 rot="20770954">
            <a:off x="2289605" y="3458018"/>
            <a:ext cx="1712890" cy="922924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DPEIPELxCPC.jpg"/>
          <p:cNvPicPr>
            <a:picLocks noChangeAspect="1"/>
          </p:cNvPicPr>
          <p:nvPr/>
        </p:nvPicPr>
        <p:blipFill>
          <a:blip r:embed="rId2" cstate="print"/>
          <a:srcRect t="22083"/>
          <a:stretch>
            <a:fillRect/>
          </a:stretch>
        </p:blipFill>
        <p:spPr>
          <a:xfrm>
            <a:off x="1582663" y="1886553"/>
            <a:ext cx="5869657" cy="457347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000" dirty="0" smtClean="0"/>
              <a:t>Distância da Peitoral à Pélvica ponderada (DPEIPEL*) x Comprimento do Pedúnculo Caudal ponderado (CPC*)</a:t>
            </a:r>
            <a:endParaRPr lang="pt-BR" sz="3000" dirty="0"/>
          </a:p>
        </p:txBody>
      </p:sp>
      <p:pic>
        <p:nvPicPr>
          <p:cNvPr id="5" name="Imagem 4" descr="ACxCP.jpg"/>
          <p:cNvPicPr>
            <a:picLocks noChangeAspect="1"/>
          </p:cNvPicPr>
          <p:nvPr/>
        </p:nvPicPr>
        <p:blipFill>
          <a:blip r:embed="rId3" cstate="print"/>
          <a:srcRect l="8605" t="2868" r="69179" b="78178"/>
          <a:stretch>
            <a:fillRect/>
          </a:stretch>
        </p:blipFill>
        <p:spPr>
          <a:xfrm>
            <a:off x="0" y="2780928"/>
            <a:ext cx="1421977" cy="1213228"/>
          </a:xfrm>
          <a:prstGeom prst="rect">
            <a:avLst/>
          </a:prstGeom>
        </p:spPr>
      </p:pic>
      <p:sp>
        <p:nvSpPr>
          <p:cNvPr id="58370" name="Oval 2"/>
          <p:cNvSpPr>
            <a:spLocks noChangeArrowheads="1"/>
          </p:cNvSpPr>
          <p:nvPr/>
        </p:nvSpPr>
        <p:spPr bwMode="auto">
          <a:xfrm>
            <a:off x="2627784" y="3573016"/>
            <a:ext cx="2952328" cy="144016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8371" name="Oval 3"/>
          <p:cNvSpPr>
            <a:spLocks noChangeArrowheads="1"/>
          </p:cNvSpPr>
          <p:nvPr/>
        </p:nvSpPr>
        <p:spPr bwMode="auto">
          <a:xfrm rot="13556747">
            <a:off x="4881568" y="3127664"/>
            <a:ext cx="1775428" cy="9620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 rot="21144880">
            <a:off x="3491880" y="1988840"/>
            <a:ext cx="3089239" cy="936104"/>
          </a:xfrm>
          <a:prstGeom prst="ellips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 rot="560594">
            <a:off x="2270806" y="2913993"/>
            <a:ext cx="2842886" cy="652064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Método Hierárquico: DPEIPEL x CPC</a:t>
            </a:r>
            <a:endParaRPr lang="pt-BR" sz="4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899592" y="2132856"/>
          <a:ext cx="2286000" cy="1428750"/>
        </p:xfrm>
        <a:graphic>
          <a:graphicData uri="http://schemas.openxmlformats.org/drawingml/2006/table">
            <a:tbl>
              <a:tblPr/>
              <a:tblGrid>
                <a:gridCol w="1066800"/>
                <a:gridCol w="609600"/>
                <a:gridCol w="609600"/>
              </a:tblGrid>
              <a:tr h="20955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Total de Grupos k=2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238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75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899592" y="4005064"/>
          <a:ext cx="2806700" cy="1428750"/>
        </p:xfrm>
        <a:graphic>
          <a:graphicData uri="http://schemas.openxmlformats.org/drawingml/2006/table">
            <a:tbl>
              <a:tblPr/>
              <a:tblGrid>
                <a:gridCol w="977900"/>
                <a:gridCol w="609600"/>
                <a:gridCol w="609600"/>
                <a:gridCol w="6096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de Grupos k=3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119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56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4184352" y="4016474"/>
          <a:ext cx="3556000" cy="1428750"/>
        </p:xfrm>
        <a:graphic>
          <a:graphicData uri="http://schemas.openxmlformats.org/drawingml/2006/table">
            <a:tbl>
              <a:tblPr/>
              <a:tblGrid>
                <a:gridCol w="974420"/>
                <a:gridCol w="673868"/>
                <a:gridCol w="635904"/>
                <a:gridCol w="635904"/>
                <a:gridCol w="635904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de Grupos k=4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119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56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89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3735660" y="2132856"/>
          <a:ext cx="4076700" cy="1428750"/>
        </p:xfrm>
        <a:graphic>
          <a:graphicData uri="http://schemas.openxmlformats.org/drawingml/2006/table">
            <a:tbl>
              <a:tblPr/>
              <a:tblGrid>
                <a:gridCol w="1028700"/>
                <a:gridCol w="609600"/>
                <a:gridCol w="609600"/>
                <a:gridCol w="609600"/>
                <a:gridCol w="609600"/>
                <a:gridCol w="6096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de Grupos k=5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119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56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89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46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Método Hierárquico: DPEIPEL* x CPC*</a:t>
            </a:r>
            <a:endParaRPr lang="pt-BR" sz="4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061864" y="2276872"/>
          <a:ext cx="2286000" cy="1428750"/>
        </p:xfrm>
        <a:graphic>
          <a:graphicData uri="http://schemas.openxmlformats.org/drawingml/2006/table">
            <a:tbl>
              <a:tblPr/>
              <a:tblGrid>
                <a:gridCol w="1066800"/>
                <a:gridCol w="609600"/>
                <a:gridCol w="609600"/>
              </a:tblGrid>
              <a:tr h="20955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Total de Grupos k=2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79%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238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75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043608" y="4149080"/>
          <a:ext cx="2806700" cy="1428750"/>
        </p:xfrm>
        <a:graphic>
          <a:graphicData uri="http://schemas.openxmlformats.org/drawingml/2006/table">
            <a:tbl>
              <a:tblPr/>
              <a:tblGrid>
                <a:gridCol w="977900"/>
                <a:gridCol w="609600"/>
                <a:gridCol w="609600"/>
                <a:gridCol w="6096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de Grupos k=3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165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70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4616400" y="4160490"/>
          <a:ext cx="3556000" cy="1428750"/>
        </p:xfrm>
        <a:graphic>
          <a:graphicData uri="http://schemas.openxmlformats.org/drawingml/2006/table">
            <a:tbl>
              <a:tblPr/>
              <a:tblGrid>
                <a:gridCol w="974420"/>
                <a:gridCol w="673868"/>
                <a:gridCol w="635904"/>
                <a:gridCol w="635904"/>
                <a:gridCol w="635904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de Grupos k=4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70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4095700" y="2276872"/>
          <a:ext cx="4076700" cy="1428750"/>
        </p:xfrm>
        <a:graphic>
          <a:graphicData uri="http://schemas.openxmlformats.org/drawingml/2006/table">
            <a:tbl>
              <a:tblPr/>
              <a:tblGrid>
                <a:gridCol w="1028700"/>
                <a:gridCol w="609600"/>
                <a:gridCol w="609600"/>
                <a:gridCol w="609600"/>
                <a:gridCol w="609600"/>
                <a:gridCol w="6096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de Grupos k=5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70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Método Hierárquico 6 (EAB + EAC + EPC + ELL + DM + VT +VPC)</a:t>
            </a:r>
            <a:endParaRPr lang="pt-BR" sz="4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899592" y="2276872"/>
          <a:ext cx="2286000" cy="1428750"/>
        </p:xfrm>
        <a:graphic>
          <a:graphicData uri="http://schemas.openxmlformats.org/drawingml/2006/table">
            <a:tbl>
              <a:tblPr/>
              <a:tblGrid>
                <a:gridCol w="1066800"/>
                <a:gridCol w="609600"/>
                <a:gridCol w="609600"/>
              </a:tblGrid>
              <a:tr h="20955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Total de Grupos k=2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89%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01204" y="4221088"/>
          <a:ext cx="2806700" cy="1428750"/>
        </p:xfrm>
        <a:graphic>
          <a:graphicData uri="http://schemas.openxmlformats.org/drawingml/2006/table">
            <a:tbl>
              <a:tblPr/>
              <a:tblGrid>
                <a:gridCol w="977900"/>
                <a:gridCol w="609600"/>
                <a:gridCol w="609600"/>
                <a:gridCol w="6096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de Grupos k=3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89%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56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4328368" y="4088482"/>
          <a:ext cx="3556000" cy="1428750"/>
        </p:xfrm>
        <a:graphic>
          <a:graphicData uri="http://schemas.openxmlformats.org/drawingml/2006/table">
            <a:tbl>
              <a:tblPr/>
              <a:tblGrid>
                <a:gridCol w="974420"/>
                <a:gridCol w="673868"/>
                <a:gridCol w="635904"/>
                <a:gridCol w="635904"/>
                <a:gridCol w="635904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de Grupos k=4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56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3807668" y="2288282"/>
          <a:ext cx="4076700" cy="1428750"/>
        </p:xfrm>
        <a:graphic>
          <a:graphicData uri="http://schemas.openxmlformats.org/drawingml/2006/table">
            <a:tbl>
              <a:tblPr/>
              <a:tblGrid>
                <a:gridCol w="1028700"/>
                <a:gridCol w="609600"/>
                <a:gridCol w="609600"/>
                <a:gridCol w="609600"/>
                <a:gridCol w="609600"/>
                <a:gridCol w="6096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de Grupos k=5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Componentes Principais </a:t>
            </a:r>
            <a:endParaRPr lang="pt-BR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Objetivos</a:t>
            </a:r>
            <a:endParaRPr lang="pt-BR" sz="4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2348880"/>
            <a:ext cx="741682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120000"/>
              <a:buFont typeface="Arial" pitchFamily="34" charset="0"/>
              <a:buChar char="•"/>
            </a:pPr>
            <a:r>
              <a:rPr lang="pt-BR" sz="2200" dirty="0" smtClean="0">
                <a:solidFill>
                  <a:schemeClr val="tx2"/>
                </a:solidFill>
              </a:rPr>
              <a:t>Redução da dimensionalidade dos dados;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120000"/>
              <a:buFont typeface="Arial" pitchFamily="34" charset="0"/>
              <a:buChar char="•"/>
            </a:pPr>
            <a:r>
              <a:rPr lang="pt-BR" sz="2200" dirty="0" smtClean="0">
                <a:solidFill>
                  <a:schemeClr val="tx2"/>
                </a:solidFill>
              </a:rPr>
              <a:t>Obtenção de combinações interpretáveis das variáveis originais;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120000"/>
              <a:buFont typeface="Arial" pitchFamily="34" charset="0"/>
              <a:buChar char="•"/>
            </a:pPr>
            <a:r>
              <a:rPr lang="pt-BR" sz="2200" dirty="0" smtClean="0">
                <a:solidFill>
                  <a:schemeClr val="tx2"/>
                </a:solidFill>
              </a:rPr>
              <a:t>Descrição e entendimento da estrutura de correlação entre as variáveis.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Introdução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48"/>
              </a:spcAft>
              <a:buFont typeface="Wingdings" pitchFamily="2" charset="2"/>
              <a:buChar char="v"/>
            </a:pPr>
            <a:r>
              <a:rPr lang="pt-BR" dirty="0" smtClean="0">
                <a:solidFill>
                  <a:schemeClr val="tx2"/>
                </a:solidFill>
              </a:rPr>
              <a:t>Atualmente são reconhecidas 4 espécies de </a:t>
            </a:r>
            <a:r>
              <a:rPr lang="pt-BR" dirty="0" err="1" smtClean="0">
                <a:solidFill>
                  <a:schemeClr val="tx2"/>
                </a:solidFill>
              </a:rPr>
              <a:t>Acestrorhynchus</a:t>
            </a:r>
            <a:r>
              <a:rPr lang="pt-BR" dirty="0" smtClean="0">
                <a:solidFill>
                  <a:schemeClr val="tx2"/>
                </a:solidFill>
              </a:rPr>
              <a:t> do grupo </a:t>
            </a:r>
            <a:r>
              <a:rPr lang="pt-BR" dirty="0" err="1" smtClean="0">
                <a:solidFill>
                  <a:schemeClr val="tx2"/>
                </a:solidFill>
              </a:rPr>
              <a:t>Lacustris</a:t>
            </a:r>
            <a:r>
              <a:rPr lang="pt-BR" dirty="0" smtClean="0">
                <a:solidFill>
                  <a:schemeClr val="tx2"/>
                </a:solidFill>
              </a:rPr>
              <a:t>: A. </a:t>
            </a:r>
            <a:r>
              <a:rPr lang="pt-BR" dirty="0" err="1" smtClean="0">
                <a:solidFill>
                  <a:schemeClr val="tx2"/>
                </a:solidFill>
              </a:rPr>
              <a:t>Abbreviatus</a:t>
            </a:r>
            <a:r>
              <a:rPr lang="pt-BR" dirty="0" smtClean="0">
                <a:solidFill>
                  <a:schemeClr val="tx2"/>
                </a:solidFill>
              </a:rPr>
              <a:t>, A. </a:t>
            </a:r>
            <a:r>
              <a:rPr lang="pt-BR" dirty="0" err="1" smtClean="0">
                <a:solidFill>
                  <a:schemeClr val="tx2"/>
                </a:solidFill>
              </a:rPr>
              <a:t>Lacustris</a:t>
            </a:r>
            <a:r>
              <a:rPr lang="pt-BR" dirty="0" smtClean="0">
                <a:solidFill>
                  <a:schemeClr val="tx2"/>
                </a:solidFill>
              </a:rPr>
              <a:t>, A. </a:t>
            </a:r>
            <a:r>
              <a:rPr lang="pt-BR" dirty="0" err="1" smtClean="0">
                <a:solidFill>
                  <a:schemeClr val="tx2"/>
                </a:solidFill>
              </a:rPr>
              <a:t>Altus</a:t>
            </a:r>
            <a:r>
              <a:rPr lang="pt-BR" dirty="0" smtClean="0">
                <a:solidFill>
                  <a:schemeClr val="tx2"/>
                </a:solidFill>
              </a:rPr>
              <a:t> e A. Pantaneiro;</a:t>
            </a:r>
          </a:p>
          <a:p>
            <a:pPr>
              <a:spcAft>
                <a:spcPts val="648"/>
              </a:spcAft>
              <a:buFont typeface="Wingdings" pitchFamily="2" charset="2"/>
              <a:buChar char="v"/>
            </a:pPr>
            <a:r>
              <a:rPr lang="pt-BR" dirty="0" smtClean="0">
                <a:solidFill>
                  <a:schemeClr val="tx2"/>
                </a:solidFill>
              </a:rPr>
              <a:t>As espécies foram determinadas basicamente por suas localizações geográficas;</a:t>
            </a:r>
          </a:p>
          <a:p>
            <a:pPr>
              <a:spcAft>
                <a:spcPts val="648"/>
              </a:spcAft>
              <a:buFont typeface="Wingdings" pitchFamily="2" charset="2"/>
              <a:buChar char="v"/>
            </a:pPr>
            <a:r>
              <a:rPr lang="pt-BR" dirty="0" smtClean="0">
                <a:solidFill>
                  <a:schemeClr val="tx2"/>
                </a:solidFill>
              </a:rPr>
              <a:t>Questiona-se: Considerando os dados morfológicos dos peixes, existem quantas espécies?</a:t>
            </a:r>
          </a:p>
          <a:p>
            <a:pPr marL="514350" indent="-155575">
              <a:buNone/>
            </a:pPr>
            <a:endParaRPr lang="pt-BR" sz="27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v"/>
            </a:pPr>
            <a:endParaRPr lang="pt-BR" sz="27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39552" y="2348881"/>
            <a:ext cx="756084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120000"/>
              <a:buFont typeface="Arial" pitchFamily="34" charset="0"/>
              <a:buChar char="•"/>
            </a:pPr>
            <a:r>
              <a:rPr lang="pt-BR" sz="2200" dirty="0" smtClean="0">
                <a:solidFill>
                  <a:schemeClr val="tx2"/>
                </a:solidFill>
              </a:rPr>
              <a:t>Componentes principais (7 componentes): Z1, Z2, ..., Z7, em que:</a:t>
            </a:r>
          </a:p>
          <a:p>
            <a:pPr>
              <a:buClr>
                <a:schemeClr val="accent3"/>
              </a:buClr>
              <a:buSzPct val="120000"/>
            </a:pPr>
            <a:r>
              <a:rPr lang="pt-BR" sz="2200" dirty="0" smtClean="0">
                <a:solidFill>
                  <a:schemeClr val="tx2"/>
                </a:solidFill>
              </a:rPr>
              <a:t>      </a:t>
            </a:r>
            <a:r>
              <a:rPr lang="pt-BR" sz="2000" dirty="0" smtClean="0">
                <a:solidFill>
                  <a:schemeClr val="tx2"/>
                </a:solidFill>
              </a:rPr>
              <a:t>Z1 = </a:t>
            </a:r>
            <a:r>
              <a:rPr lang="el-GR" sz="2000" dirty="0" smtClean="0">
                <a:solidFill>
                  <a:schemeClr val="tx2"/>
                </a:solidFill>
              </a:rPr>
              <a:t>α</a:t>
            </a:r>
            <a:r>
              <a:rPr lang="pt-BR" sz="2000" dirty="0" smtClean="0">
                <a:solidFill>
                  <a:schemeClr val="tx2"/>
                </a:solidFill>
              </a:rPr>
              <a:t>11 ST + </a:t>
            </a:r>
            <a:r>
              <a:rPr lang="el-GR" sz="2000" dirty="0" smtClean="0">
                <a:solidFill>
                  <a:schemeClr val="tx2"/>
                </a:solidFill>
              </a:rPr>
              <a:t>α</a:t>
            </a:r>
            <a:r>
              <a:rPr lang="pt-BR" sz="2000" dirty="0" smtClean="0">
                <a:solidFill>
                  <a:schemeClr val="tx2"/>
                </a:solidFill>
              </a:rPr>
              <a:t>21 SMU +</a:t>
            </a:r>
            <a:r>
              <a:rPr lang="el-GR" sz="2000" dirty="0" smtClean="0">
                <a:solidFill>
                  <a:schemeClr val="tx2"/>
                </a:solidFill>
              </a:rPr>
              <a:t> α</a:t>
            </a:r>
            <a:r>
              <a:rPr lang="pt-BR" sz="2000" dirty="0" smtClean="0">
                <a:solidFill>
                  <a:schemeClr val="tx2"/>
                </a:solidFill>
              </a:rPr>
              <a:t>31 SMC + </a:t>
            </a:r>
            <a:r>
              <a:rPr lang="el-GR" sz="2000" dirty="0" smtClean="0">
                <a:solidFill>
                  <a:schemeClr val="tx2"/>
                </a:solidFill>
              </a:rPr>
              <a:t>α</a:t>
            </a:r>
            <a:r>
              <a:rPr lang="pt-BR" sz="2000" dirty="0" smtClean="0">
                <a:solidFill>
                  <a:schemeClr val="tx2"/>
                </a:solidFill>
              </a:rPr>
              <a:t>41 CPC + </a:t>
            </a:r>
            <a:r>
              <a:rPr lang="el-GR" sz="2000" dirty="0" smtClean="0">
                <a:solidFill>
                  <a:schemeClr val="tx2"/>
                </a:solidFill>
              </a:rPr>
              <a:t>α</a:t>
            </a:r>
            <a:r>
              <a:rPr lang="pt-BR" sz="2000" dirty="0" smtClean="0">
                <a:solidFill>
                  <a:schemeClr val="tx2"/>
                </a:solidFill>
              </a:rPr>
              <a:t>51 DPEIPEL +</a:t>
            </a:r>
          </a:p>
          <a:p>
            <a:pPr>
              <a:buClr>
                <a:schemeClr val="accent3"/>
              </a:buClr>
              <a:buSzPct val="120000"/>
            </a:pPr>
            <a:r>
              <a:rPr lang="pt-BR" sz="2000" dirty="0" smtClean="0">
                <a:solidFill>
                  <a:schemeClr val="tx2"/>
                </a:solidFill>
              </a:rPr>
              <a:t>       </a:t>
            </a:r>
            <a:r>
              <a:rPr lang="el-GR" sz="2000" dirty="0" smtClean="0">
                <a:solidFill>
                  <a:schemeClr val="tx2"/>
                </a:solidFill>
              </a:rPr>
              <a:t>α</a:t>
            </a:r>
            <a:r>
              <a:rPr lang="pt-BR" sz="2000" dirty="0" smtClean="0">
                <a:solidFill>
                  <a:schemeClr val="tx2"/>
                </a:solidFill>
              </a:rPr>
              <a:t>61 ELL +</a:t>
            </a:r>
            <a:r>
              <a:rPr lang="el-GR" sz="2000" dirty="0" smtClean="0">
                <a:solidFill>
                  <a:schemeClr val="tx2"/>
                </a:solidFill>
              </a:rPr>
              <a:t> α</a:t>
            </a:r>
            <a:r>
              <a:rPr lang="pt-BR" sz="2000" dirty="0" smtClean="0">
                <a:solidFill>
                  <a:schemeClr val="tx2"/>
                </a:solidFill>
              </a:rPr>
              <a:t>71 DM;</a:t>
            </a:r>
          </a:p>
          <a:p>
            <a:pPr>
              <a:buClr>
                <a:schemeClr val="accent3"/>
              </a:buClr>
              <a:buSzPct val="120000"/>
            </a:pPr>
            <a:r>
              <a:rPr lang="pt-BR" sz="2000" dirty="0" smtClean="0">
                <a:solidFill>
                  <a:schemeClr val="tx2"/>
                </a:solidFill>
              </a:rPr>
              <a:t>      Z2 = </a:t>
            </a:r>
            <a:r>
              <a:rPr lang="el-GR" sz="2000" dirty="0" smtClean="0">
                <a:solidFill>
                  <a:schemeClr val="tx2"/>
                </a:solidFill>
              </a:rPr>
              <a:t>α</a:t>
            </a:r>
            <a:r>
              <a:rPr lang="pt-BR" sz="2000" dirty="0" smtClean="0">
                <a:solidFill>
                  <a:schemeClr val="tx2"/>
                </a:solidFill>
              </a:rPr>
              <a:t>12 ST + </a:t>
            </a:r>
            <a:r>
              <a:rPr lang="el-GR" sz="2000" dirty="0" smtClean="0">
                <a:solidFill>
                  <a:schemeClr val="tx2"/>
                </a:solidFill>
              </a:rPr>
              <a:t>α</a:t>
            </a:r>
            <a:r>
              <a:rPr lang="pt-BR" sz="2000" dirty="0" smtClean="0">
                <a:solidFill>
                  <a:schemeClr val="tx2"/>
                </a:solidFill>
              </a:rPr>
              <a:t>22 SMU +</a:t>
            </a:r>
            <a:r>
              <a:rPr lang="el-GR" sz="2000" dirty="0" smtClean="0">
                <a:solidFill>
                  <a:schemeClr val="tx2"/>
                </a:solidFill>
              </a:rPr>
              <a:t> α</a:t>
            </a:r>
            <a:r>
              <a:rPr lang="pt-BR" sz="2000" dirty="0" smtClean="0">
                <a:solidFill>
                  <a:schemeClr val="tx2"/>
                </a:solidFill>
              </a:rPr>
              <a:t>32 SMC + </a:t>
            </a:r>
            <a:r>
              <a:rPr lang="el-GR" sz="2000" dirty="0" smtClean="0">
                <a:solidFill>
                  <a:schemeClr val="tx2"/>
                </a:solidFill>
              </a:rPr>
              <a:t>α</a:t>
            </a:r>
            <a:r>
              <a:rPr lang="pt-BR" sz="2000" dirty="0" smtClean="0">
                <a:solidFill>
                  <a:schemeClr val="tx2"/>
                </a:solidFill>
              </a:rPr>
              <a:t>42 CPC + </a:t>
            </a:r>
            <a:r>
              <a:rPr lang="el-GR" sz="2000" dirty="0" smtClean="0">
                <a:solidFill>
                  <a:schemeClr val="tx2"/>
                </a:solidFill>
              </a:rPr>
              <a:t>α</a:t>
            </a:r>
            <a:r>
              <a:rPr lang="pt-BR" sz="2000" dirty="0" smtClean="0">
                <a:solidFill>
                  <a:schemeClr val="tx2"/>
                </a:solidFill>
              </a:rPr>
              <a:t>52 DPEIPEL +</a:t>
            </a:r>
          </a:p>
          <a:p>
            <a:pPr>
              <a:buClr>
                <a:schemeClr val="accent3"/>
              </a:buClr>
              <a:buSzPct val="120000"/>
            </a:pPr>
            <a:r>
              <a:rPr lang="pt-BR" sz="2000" dirty="0" smtClean="0">
                <a:solidFill>
                  <a:schemeClr val="tx2"/>
                </a:solidFill>
              </a:rPr>
              <a:t>       </a:t>
            </a:r>
            <a:r>
              <a:rPr lang="el-GR" sz="2000" dirty="0" smtClean="0">
                <a:solidFill>
                  <a:schemeClr val="tx2"/>
                </a:solidFill>
              </a:rPr>
              <a:t>α</a:t>
            </a:r>
            <a:r>
              <a:rPr lang="pt-BR" sz="2000" dirty="0" smtClean="0">
                <a:solidFill>
                  <a:schemeClr val="tx2"/>
                </a:solidFill>
              </a:rPr>
              <a:t>62 ELL +</a:t>
            </a:r>
            <a:r>
              <a:rPr lang="el-GR" sz="2000" dirty="0" smtClean="0">
                <a:solidFill>
                  <a:schemeClr val="tx2"/>
                </a:solidFill>
              </a:rPr>
              <a:t> α</a:t>
            </a:r>
            <a:r>
              <a:rPr lang="pt-BR" sz="2000" dirty="0" smtClean="0">
                <a:solidFill>
                  <a:schemeClr val="tx2"/>
                </a:solidFill>
              </a:rPr>
              <a:t>72 DM;</a:t>
            </a:r>
          </a:p>
          <a:p>
            <a:pPr>
              <a:buClr>
                <a:schemeClr val="accent3"/>
              </a:buClr>
              <a:buSzPct val="120000"/>
            </a:pPr>
            <a:r>
              <a:rPr lang="pt-BR" sz="2000" dirty="0" smtClean="0">
                <a:solidFill>
                  <a:schemeClr val="tx2"/>
                </a:solidFill>
              </a:rPr>
              <a:t>       ...</a:t>
            </a:r>
          </a:p>
          <a:p>
            <a:pPr>
              <a:buClr>
                <a:schemeClr val="accent3"/>
              </a:buClr>
              <a:buSzPct val="120000"/>
            </a:pPr>
            <a:r>
              <a:rPr lang="pt-BR" sz="2000" dirty="0" smtClean="0">
                <a:solidFill>
                  <a:schemeClr val="tx2"/>
                </a:solidFill>
              </a:rPr>
              <a:t>       Z7 = </a:t>
            </a:r>
            <a:r>
              <a:rPr lang="el-GR" sz="2000" dirty="0" smtClean="0">
                <a:solidFill>
                  <a:schemeClr val="tx2"/>
                </a:solidFill>
              </a:rPr>
              <a:t>α</a:t>
            </a:r>
            <a:r>
              <a:rPr lang="pt-BR" sz="2000" dirty="0" smtClean="0">
                <a:solidFill>
                  <a:schemeClr val="tx2"/>
                </a:solidFill>
              </a:rPr>
              <a:t>17 ST + </a:t>
            </a:r>
            <a:r>
              <a:rPr lang="el-GR" sz="2000" dirty="0" smtClean="0">
                <a:solidFill>
                  <a:schemeClr val="tx2"/>
                </a:solidFill>
              </a:rPr>
              <a:t>α</a:t>
            </a:r>
            <a:r>
              <a:rPr lang="pt-BR" sz="2000" dirty="0" smtClean="0">
                <a:solidFill>
                  <a:schemeClr val="tx2"/>
                </a:solidFill>
              </a:rPr>
              <a:t>27 SMU +</a:t>
            </a:r>
            <a:r>
              <a:rPr lang="el-GR" sz="2000" dirty="0" smtClean="0">
                <a:solidFill>
                  <a:schemeClr val="tx2"/>
                </a:solidFill>
              </a:rPr>
              <a:t> α</a:t>
            </a:r>
            <a:r>
              <a:rPr lang="pt-BR" sz="2000" dirty="0" smtClean="0">
                <a:solidFill>
                  <a:schemeClr val="tx2"/>
                </a:solidFill>
              </a:rPr>
              <a:t>37 SMC + </a:t>
            </a:r>
            <a:r>
              <a:rPr lang="el-GR" sz="2000" dirty="0" smtClean="0">
                <a:solidFill>
                  <a:schemeClr val="tx2"/>
                </a:solidFill>
              </a:rPr>
              <a:t>α</a:t>
            </a:r>
            <a:r>
              <a:rPr lang="pt-BR" sz="2000" dirty="0" smtClean="0">
                <a:solidFill>
                  <a:schemeClr val="tx2"/>
                </a:solidFill>
              </a:rPr>
              <a:t>47 CPC + </a:t>
            </a:r>
            <a:r>
              <a:rPr lang="el-GR" sz="2000" dirty="0" smtClean="0">
                <a:solidFill>
                  <a:schemeClr val="tx2"/>
                </a:solidFill>
              </a:rPr>
              <a:t>α</a:t>
            </a:r>
            <a:r>
              <a:rPr lang="pt-BR" sz="2000" dirty="0" smtClean="0">
                <a:solidFill>
                  <a:schemeClr val="tx2"/>
                </a:solidFill>
              </a:rPr>
              <a:t>57 DPEIPEL +</a:t>
            </a:r>
          </a:p>
          <a:p>
            <a:pPr>
              <a:buClr>
                <a:schemeClr val="accent3"/>
              </a:buClr>
              <a:buSzPct val="120000"/>
            </a:pPr>
            <a:r>
              <a:rPr lang="pt-BR" sz="2000" dirty="0" smtClean="0">
                <a:solidFill>
                  <a:schemeClr val="tx2"/>
                </a:solidFill>
              </a:rPr>
              <a:t>       </a:t>
            </a:r>
            <a:r>
              <a:rPr lang="el-GR" sz="2000" dirty="0" smtClean="0">
                <a:solidFill>
                  <a:schemeClr val="tx2"/>
                </a:solidFill>
              </a:rPr>
              <a:t>α</a:t>
            </a:r>
            <a:r>
              <a:rPr lang="pt-BR" sz="2000" dirty="0" smtClean="0">
                <a:solidFill>
                  <a:schemeClr val="tx2"/>
                </a:solidFill>
              </a:rPr>
              <a:t>67 ELL +</a:t>
            </a:r>
            <a:r>
              <a:rPr lang="el-GR" sz="2000" dirty="0" smtClean="0">
                <a:solidFill>
                  <a:schemeClr val="tx2"/>
                </a:solidFill>
              </a:rPr>
              <a:t> α</a:t>
            </a:r>
            <a:r>
              <a:rPr lang="pt-BR" sz="2000" dirty="0" smtClean="0">
                <a:solidFill>
                  <a:schemeClr val="tx2"/>
                </a:solidFill>
              </a:rPr>
              <a:t>77 DM;</a:t>
            </a:r>
          </a:p>
          <a:p>
            <a:pPr>
              <a:buClr>
                <a:schemeClr val="accent3"/>
              </a:buClr>
              <a:buSzPct val="120000"/>
            </a:pPr>
            <a:endParaRPr lang="pt-BR" sz="2200" dirty="0" smtClean="0">
              <a:solidFill>
                <a:schemeClr val="tx2"/>
              </a:solidFill>
            </a:endParaRPr>
          </a:p>
          <a:p>
            <a:pPr>
              <a:buClr>
                <a:schemeClr val="accent3"/>
              </a:buClr>
              <a:buSzPct val="120000"/>
              <a:buFont typeface="Arial" pitchFamily="34" charset="0"/>
              <a:buChar char="•"/>
            </a:pPr>
            <a:r>
              <a:rPr lang="pt-BR" sz="2200" dirty="0" smtClean="0">
                <a:solidFill>
                  <a:schemeClr val="tx2"/>
                </a:solidFill>
              </a:rPr>
              <a:t>Quantas e quais componentes usar?</a:t>
            </a:r>
            <a:endParaRPr lang="pt-BR" sz="2200" dirty="0"/>
          </a:p>
        </p:txBody>
      </p:sp>
      <p:sp>
        <p:nvSpPr>
          <p:cNvPr id="4" name="Chave esquerda 3"/>
          <p:cNvSpPr/>
          <p:nvPr/>
        </p:nvSpPr>
        <p:spPr>
          <a:xfrm>
            <a:off x="467544" y="3140968"/>
            <a:ext cx="659504" cy="22322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4400" dirty="0" smtClean="0"/>
              <a:t>Modelo 1: ST + SMU + SMC + CPC + DPEIPEL + ELL + DM (7 variáveis)</a:t>
            </a:r>
            <a:endParaRPr lang="pt-B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39552" y="2348881"/>
            <a:ext cx="756084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120000"/>
              <a:buFont typeface="Arial" pitchFamily="34" charset="0"/>
              <a:buChar char="•"/>
            </a:pPr>
            <a:r>
              <a:rPr lang="pt-BR" sz="2200" dirty="0" smtClean="0">
                <a:solidFill>
                  <a:schemeClr val="tx2"/>
                </a:solidFill>
              </a:rPr>
              <a:t>Var (Z1) ≥ Var (Z2) ≥ ... ≥ Var (Z7);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120000"/>
              <a:buFont typeface="Arial" pitchFamily="34" charset="0"/>
              <a:buChar char="•"/>
            </a:pPr>
            <a:r>
              <a:rPr lang="pt-BR" sz="2200" dirty="0" smtClean="0">
                <a:solidFill>
                  <a:schemeClr val="tx2"/>
                </a:solidFill>
              </a:rPr>
              <a:t>Acumular 60% a 70% da variabilidade dos dados;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120000"/>
            </a:pPr>
            <a:endParaRPr lang="pt-BR" sz="22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4400" dirty="0" smtClean="0"/>
              <a:t>Escolha das componentes principais</a:t>
            </a:r>
            <a:endParaRPr lang="pt-BR" sz="44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547664" y="3284984"/>
          <a:ext cx="6095997" cy="1672926"/>
        </p:xfrm>
        <a:graphic>
          <a:graphicData uri="http://schemas.openxmlformats.org/drawingml/2006/table">
            <a:tbl>
              <a:tblPr/>
              <a:tblGrid>
                <a:gridCol w="1837491"/>
                <a:gridCol w="608358"/>
                <a:gridCol w="608358"/>
                <a:gridCol w="608358"/>
                <a:gridCol w="608358"/>
                <a:gridCol w="608358"/>
                <a:gridCol w="608358"/>
                <a:gridCol w="608358"/>
              </a:tblGrid>
              <a:tr h="214167">
                <a:tc>
                  <a:txBody>
                    <a:bodyPr/>
                    <a:lstStyle/>
                    <a:p>
                      <a:pPr algn="ctr" fontAlgn="b"/>
                      <a:endParaRPr lang="pt-BR" sz="13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Z1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Z2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Z3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Z4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Z5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Z6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Z7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8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-0,51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-0,08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-0,08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0,11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0,29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-0,23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0,76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48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SMU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-0,49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-0,04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0,06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0,27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0,08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-0,59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-0,57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48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SMC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-0,34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0,19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0,56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0,39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-0,51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0,35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0,10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48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CPC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-0,47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-0,08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-0,06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-0,17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0,48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0,66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-0,29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48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DPEIPEL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-0,24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0,69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0,08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-0,65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-0,10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-0,17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0,01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48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ELL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-0,16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0,31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-0,81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0,30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-0,33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0,15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-0,03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16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DM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-0,29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-0,61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-0,13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-0,47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-0,55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-0,02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0,00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547664" y="5157192"/>
          <a:ext cx="6096001" cy="1046030"/>
        </p:xfrm>
        <a:graphic>
          <a:graphicData uri="http://schemas.openxmlformats.org/drawingml/2006/table">
            <a:tbl>
              <a:tblPr/>
              <a:tblGrid>
                <a:gridCol w="1880419"/>
                <a:gridCol w="602226"/>
                <a:gridCol w="602226"/>
                <a:gridCol w="602226"/>
                <a:gridCol w="602226"/>
                <a:gridCol w="602226"/>
                <a:gridCol w="602226"/>
                <a:gridCol w="602226"/>
              </a:tblGrid>
              <a:tr h="212008">
                <a:tc>
                  <a:txBody>
                    <a:bodyPr/>
                    <a:lstStyle/>
                    <a:p>
                      <a:pPr algn="ctr" fontAlgn="b"/>
                      <a:endParaRPr lang="pt-BR" sz="13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Z1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Z2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Z3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Z4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Z5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Z6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Z7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7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Variância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3,47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1,14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1,06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0,57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0,44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0,25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0,07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27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Desvio Padrão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1,86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1,07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1,03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0,75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0,66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0,5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0,27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7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Proporção da Variância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50%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16%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15%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8%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6%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1%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00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Proporção Acumulada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50%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66%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81%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89%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95%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99%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err="1" smtClean="0"/>
              <a:t>Screeplot</a:t>
            </a:r>
            <a:r>
              <a:rPr lang="pt-BR" sz="4000" dirty="0" smtClean="0"/>
              <a:t> do Modelo 1</a:t>
            </a:r>
            <a:endParaRPr lang="pt-BR" sz="4000" dirty="0"/>
          </a:p>
        </p:txBody>
      </p:sp>
      <p:pic>
        <p:nvPicPr>
          <p:cNvPr id="7" name="Imagem 6" descr="Modelo 8.jpg"/>
          <p:cNvPicPr>
            <a:picLocks noChangeAspect="1"/>
          </p:cNvPicPr>
          <p:nvPr/>
        </p:nvPicPr>
        <p:blipFill>
          <a:blip r:embed="rId2" cstate="print"/>
          <a:srcRect l="2812" t="8436"/>
          <a:stretch>
            <a:fillRect/>
          </a:stretch>
        </p:blipFill>
        <p:spPr>
          <a:xfrm>
            <a:off x="2121460" y="1981982"/>
            <a:ext cx="4898252" cy="4614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err="1" smtClean="0"/>
              <a:t>Xyplot</a:t>
            </a:r>
            <a:r>
              <a:rPr lang="pt-BR" sz="4000" dirty="0" smtClean="0"/>
              <a:t> de Z2 x Z1</a:t>
            </a:r>
            <a:endParaRPr lang="pt-BR" sz="4000" dirty="0"/>
          </a:p>
        </p:txBody>
      </p:sp>
      <p:pic>
        <p:nvPicPr>
          <p:cNvPr id="6" name="Imagem 5" descr="Modelo 8.jpg"/>
          <p:cNvPicPr>
            <a:picLocks noChangeAspect="1"/>
          </p:cNvPicPr>
          <p:nvPr/>
        </p:nvPicPr>
        <p:blipFill>
          <a:blip r:embed="rId2" cstate="print"/>
          <a:srcRect t="12373"/>
          <a:stretch>
            <a:fillRect/>
          </a:stretch>
        </p:blipFill>
        <p:spPr>
          <a:xfrm>
            <a:off x="1805065" y="1916832"/>
            <a:ext cx="5431231" cy="475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Dispersão de Z2 x Z1</a:t>
            </a:r>
            <a:endParaRPr lang="pt-BR" sz="4000" dirty="0"/>
          </a:p>
        </p:txBody>
      </p:sp>
      <p:pic>
        <p:nvPicPr>
          <p:cNvPr id="6" name="Imagem 5" descr="modelo 8.jpg"/>
          <p:cNvPicPr>
            <a:picLocks noChangeAspect="1"/>
          </p:cNvPicPr>
          <p:nvPr/>
        </p:nvPicPr>
        <p:blipFill>
          <a:blip r:embed="rId2" cstate="print"/>
          <a:srcRect t="21991"/>
          <a:stretch>
            <a:fillRect/>
          </a:stretch>
        </p:blipFill>
        <p:spPr>
          <a:xfrm>
            <a:off x="1653390" y="1889330"/>
            <a:ext cx="5942946" cy="4636014"/>
          </a:xfrm>
          <a:prstGeom prst="rect">
            <a:avLst/>
          </a:prstGeom>
        </p:spPr>
      </p:pic>
      <p:pic>
        <p:nvPicPr>
          <p:cNvPr id="7" name="Imagem 6" descr="ACxCP.jpg"/>
          <p:cNvPicPr>
            <a:picLocks noChangeAspect="1"/>
          </p:cNvPicPr>
          <p:nvPr/>
        </p:nvPicPr>
        <p:blipFill>
          <a:blip r:embed="rId3" cstate="print"/>
          <a:srcRect l="8605" t="2868" r="69179" b="78178"/>
          <a:stretch>
            <a:fillRect/>
          </a:stretch>
        </p:blipFill>
        <p:spPr>
          <a:xfrm>
            <a:off x="0" y="2780928"/>
            <a:ext cx="1421977" cy="1213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Método Hierárquico 1</a:t>
            </a:r>
            <a:endParaRPr lang="pt-BR" sz="4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922040" y="2060848"/>
          <a:ext cx="2209800" cy="1428750"/>
        </p:xfrm>
        <a:graphic>
          <a:graphicData uri="http://schemas.openxmlformats.org/drawingml/2006/table">
            <a:tbl>
              <a:tblPr/>
              <a:tblGrid>
                <a:gridCol w="975756"/>
                <a:gridCol w="621805"/>
                <a:gridCol w="612239"/>
              </a:tblGrid>
              <a:tr h="20955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de Grupos k=2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238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75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899592" y="3933056"/>
          <a:ext cx="2806700" cy="1428750"/>
        </p:xfrm>
        <a:graphic>
          <a:graphicData uri="http://schemas.openxmlformats.org/drawingml/2006/table">
            <a:tbl>
              <a:tblPr/>
              <a:tblGrid>
                <a:gridCol w="977900"/>
                <a:gridCol w="609600"/>
                <a:gridCol w="609600"/>
                <a:gridCol w="6096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de Grupos k=3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65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4788024" y="3933056"/>
          <a:ext cx="3416300" cy="1428750"/>
        </p:xfrm>
        <a:graphic>
          <a:graphicData uri="http://schemas.openxmlformats.org/drawingml/2006/table">
            <a:tbl>
              <a:tblPr/>
              <a:tblGrid>
                <a:gridCol w="977900"/>
                <a:gridCol w="609600"/>
                <a:gridCol w="609600"/>
                <a:gridCol w="609600"/>
                <a:gridCol w="6096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de Grupos k=4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69%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65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118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86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4139952" y="2132856"/>
          <a:ext cx="4025900" cy="1428750"/>
        </p:xfrm>
        <a:graphic>
          <a:graphicData uri="http://schemas.openxmlformats.org/drawingml/2006/table">
            <a:tbl>
              <a:tblPr/>
              <a:tblGrid>
                <a:gridCol w="977900"/>
                <a:gridCol w="609600"/>
                <a:gridCol w="609600"/>
                <a:gridCol w="609600"/>
                <a:gridCol w="609600"/>
                <a:gridCol w="6096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Total de Grupos k=5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65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58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86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60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err="1" smtClean="0"/>
              <a:t>Screeplot</a:t>
            </a:r>
            <a:r>
              <a:rPr lang="pt-BR" sz="4000" dirty="0" smtClean="0"/>
              <a:t> do Modelo 2 (ST + SMU + SMC + CPC + DPEIPEL)</a:t>
            </a:r>
            <a:endParaRPr lang="pt-BR" sz="4000" dirty="0"/>
          </a:p>
        </p:txBody>
      </p:sp>
      <p:pic>
        <p:nvPicPr>
          <p:cNvPr id="4" name="Imagem 3" descr="Modelo 9.jpg"/>
          <p:cNvPicPr>
            <a:picLocks noChangeAspect="1"/>
          </p:cNvPicPr>
          <p:nvPr/>
        </p:nvPicPr>
        <p:blipFill>
          <a:blip r:embed="rId2" cstate="print"/>
          <a:srcRect l="2812" t="8436"/>
          <a:stretch>
            <a:fillRect/>
          </a:stretch>
        </p:blipFill>
        <p:spPr>
          <a:xfrm>
            <a:off x="2193591" y="1982152"/>
            <a:ext cx="4898689" cy="46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err="1" smtClean="0"/>
              <a:t>Xyplot</a:t>
            </a:r>
            <a:r>
              <a:rPr lang="pt-BR" sz="4000" dirty="0" smtClean="0"/>
              <a:t> de Z2 x Z1</a:t>
            </a:r>
            <a:endParaRPr lang="pt-BR" sz="4000" dirty="0"/>
          </a:p>
        </p:txBody>
      </p:sp>
      <p:pic>
        <p:nvPicPr>
          <p:cNvPr id="4" name="Imagem 3" descr="Modelo 9.jpg"/>
          <p:cNvPicPr>
            <a:picLocks noChangeAspect="1"/>
          </p:cNvPicPr>
          <p:nvPr/>
        </p:nvPicPr>
        <p:blipFill>
          <a:blip r:embed="rId2" cstate="print"/>
          <a:srcRect t="12486"/>
          <a:stretch>
            <a:fillRect/>
          </a:stretch>
        </p:blipFill>
        <p:spPr>
          <a:xfrm>
            <a:off x="1835696" y="1838176"/>
            <a:ext cx="5685057" cy="497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Dispersão de Z2 x Z1</a:t>
            </a:r>
            <a:endParaRPr lang="pt-BR" sz="4000" dirty="0"/>
          </a:p>
        </p:txBody>
      </p:sp>
      <p:pic>
        <p:nvPicPr>
          <p:cNvPr id="7" name="Imagem 6" descr="ACxCP.jpg"/>
          <p:cNvPicPr>
            <a:picLocks noChangeAspect="1"/>
          </p:cNvPicPr>
          <p:nvPr/>
        </p:nvPicPr>
        <p:blipFill>
          <a:blip r:embed="rId2" cstate="print"/>
          <a:srcRect l="8605" t="2868" r="69179" b="78178"/>
          <a:stretch>
            <a:fillRect/>
          </a:stretch>
        </p:blipFill>
        <p:spPr>
          <a:xfrm>
            <a:off x="0" y="2780928"/>
            <a:ext cx="1421977" cy="1213228"/>
          </a:xfrm>
          <a:prstGeom prst="rect">
            <a:avLst/>
          </a:prstGeom>
        </p:spPr>
      </p:pic>
      <p:pic>
        <p:nvPicPr>
          <p:cNvPr id="5" name="Imagem 4" descr="modelo 9.jpg"/>
          <p:cNvPicPr>
            <a:picLocks noChangeAspect="1"/>
          </p:cNvPicPr>
          <p:nvPr/>
        </p:nvPicPr>
        <p:blipFill>
          <a:blip r:embed="rId3" cstate="print"/>
          <a:srcRect t="21935"/>
          <a:stretch>
            <a:fillRect/>
          </a:stretch>
        </p:blipFill>
        <p:spPr>
          <a:xfrm>
            <a:off x="1726632" y="2087191"/>
            <a:ext cx="5869704" cy="4582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Método Hierárquico 2</a:t>
            </a:r>
            <a:endParaRPr lang="pt-BR" sz="4000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899592" y="2132856"/>
          <a:ext cx="2209800" cy="1428750"/>
        </p:xfrm>
        <a:graphic>
          <a:graphicData uri="http://schemas.openxmlformats.org/drawingml/2006/table">
            <a:tbl>
              <a:tblPr/>
              <a:tblGrid>
                <a:gridCol w="975756"/>
                <a:gridCol w="621805"/>
                <a:gridCol w="612239"/>
              </a:tblGrid>
              <a:tr h="20955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Total de Grupos k=2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245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973212" y="4221088"/>
          <a:ext cx="2806700" cy="1428750"/>
        </p:xfrm>
        <a:graphic>
          <a:graphicData uri="http://schemas.openxmlformats.org/drawingml/2006/table">
            <a:tbl>
              <a:tblPr/>
              <a:tblGrid>
                <a:gridCol w="977900"/>
                <a:gridCol w="609600"/>
                <a:gridCol w="609600"/>
                <a:gridCol w="6096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de Grupos k=3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59%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185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60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4828108" y="4232498"/>
          <a:ext cx="3416300" cy="1428750"/>
        </p:xfrm>
        <a:graphic>
          <a:graphicData uri="http://schemas.openxmlformats.org/drawingml/2006/table">
            <a:tbl>
              <a:tblPr/>
              <a:tblGrid>
                <a:gridCol w="977900"/>
                <a:gridCol w="609600"/>
                <a:gridCol w="609600"/>
                <a:gridCol w="609600"/>
                <a:gridCol w="6096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de Grupos k=4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59%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128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57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60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4218508" y="2132856"/>
          <a:ext cx="4025900" cy="1428750"/>
        </p:xfrm>
        <a:graphic>
          <a:graphicData uri="http://schemas.openxmlformats.org/drawingml/2006/table">
            <a:tbl>
              <a:tblPr/>
              <a:tblGrid>
                <a:gridCol w="977900"/>
                <a:gridCol w="609600"/>
                <a:gridCol w="609600"/>
                <a:gridCol w="609600"/>
                <a:gridCol w="609600"/>
                <a:gridCol w="6096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Total de Grupos k=5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69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59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57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60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Distribuição atual das espécies</a:t>
            </a:r>
            <a:endParaRPr lang="pt-BR" sz="4000" dirty="0"/>
          </a:p>
        </p:txBody>
      </p:sp>
      <p:pic>
        <p:nvPicPr>
          <p:cNvPr id="4" name="Espaço Reservado para Conteúdo 3" descr="Diapositiva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45708" y="1935163"/>
            <a:ext cx="5852583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err="1" smtClean="0"/>
              <a:t>Screeplot</a:t>
            </a:r>
            <a:r>
              <a:rPr lang="pt-BR" sz="4000" dirty="0" smtClean="0"/>
              <a:t> do Modelo 3 (EAB + EAC + EPC + ELL + DM + VT +VPC)</a:t>
            </a:r>
            <a:endParaRPr lang="pt-BR" sz="4000" dirty="0"/>
          </a:p>
        </p:txBody>
      </p:sp>
      <p:pic>
        <p:nvPicPr>
          <p:cNvPr id="5" name="Imagem 4" descr="Modelo 13.jpg"/>
          <p:cNvPicPr>
            <a:picLocks noChangeAspect="1"/>
          </p:cNvPicPr>
          <p:nvPr/>
        </p:nvPicPr>
        <p:blipFill>
          <a:blip r:embed="rId2" cstate="print"/>
          <a:srcRect t="10002"/>
          <a:stretch>
            <a:fillRect/>
          </a:stretch>
        </p:blipFill>
        <p:spPr>
          <a:xfrm>
            <a:off x="2123728" y="1916832"/>
            <a:ext cx="5128092" cy="46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err="1" smtClean="0"/>
              <a:t>Xyplot</a:t>
            </a:r>
            <a:r>
              <a:rPr lang="pt-BR" sz="4000" dirty="0" smtClean="0"/>
              <a:t> de Z2 x Z1</a:t>
            </a:r>
            <a:endParaRPr lang="pt-BR" sz="4000" dirty="0"/>
          </a:p>
        </p:txBody>
      </p:sp>
      <p:pic>
        <p:nvPicPr>
          <p:cNvPr id="3" name="Imagem 2" descr="Modelo 13.jpg"/>
          <p:cNvPicPr>
            <a:picLocks noChangeAspect="1"/>
          </p:cNvPicPr>
          <p:nvPr/>
        </p:nvPicPr>
        <p:blipFill>
          <a:blip r:embed="rId2" cstate="print"/>
          <a:srcRect t="12373"/>
          <a:stretch>
            <a:fillRect/>
          </a:stretch>
        </p:blipFill>
        <p:spPr>
          <a:xfrm>
            <a:off x="2117040" y="2049174"/>
            <a:ext cx="4615200" cy="40441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Dispersão de Z2 x Z1</a:t>
            </a:r>
            <a:endParaRPr lang="pt-BR" sz="4000" dirty="0"/>
          </a:p>
        </p:txBody>
      </p:sp>
      <p:pic>
        <p:nvPicPr>
          <p:cNvPr id="7" name="Imagem 6" descr="ACxCP.jpg"/>
          <p:cNvPicPr>
            <a:picLocks noChangeAspect="1"/>
          </p:cNvPicPr>
          <p:nvPr/>
        </p:nvPicPr>
        <p:blipFill>
          <a:blip r:embed="rId2" cstate="print"/>
          <a:srcRect l="8605" t="2868" r="69179" b="78178"/>
          <a:stretch>
            <a:fillRect/>
          </a:stretch>
        </p:blipFill>
        <p:spPr>
          <a:xfrm>
            <a:off x="0" y="2780928"/>
            <a:ext cx="1421977" cy="1213228"/>
          </a:xfrm>
          <a:prstGeom prst="rect">
            <a:avLst/>
          </a:prstGeom>
        </p:spPr>
      </p:pic>
      <p:pic>
        <p:nvPicPr>
          <p:cNvPr id="4" name="Imagem 3" descr="modelo 13.jpg"/>
          <p:cNvPicPr>
            <a:picLocks noChangeAspect="1"/>
          </p:cNvPicPr>
          <p:nvPr/>
        </p:nvPicPr>
        <p:blipFill>
          <a:blip r:embed="rId3" cstate="print"/>
          <a:srcRect t="21935"/>
          <a:stretch>
            <a:fillRect/>
          </a:stretch>
        </p:blipFill>
        <p:spPr>
          <a:xfrm>
            <a:off x="1612335" y="1910144"/>
            <a:ext cx="5911993" cy="46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Método Hierárquico 3</a:t>
            </a:r>
            <a:endParaRPr lang="pt-BR" sz="4000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899592" y="2060848"/>
          <a:ext cx="2184401" cy="1466850"/>
        </p:xfrm>
        <a:graphic>
          <a:graphicData uri="http://schemas.openxmlformats.org/drawingml/2006/table">
            <a:tbl>
              <a:tblPr/>
              <a:tblGrid>
                <a:gridCol w="977232"/>
                <a:gridCol w="622746"/>
                <a:gridCol w="584423"/>
              </a:tblGrid>
              <a:tr h="20955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de Grupos k=2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98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755576" y="4293096"/>
          <a:ext cx="2730500" cy="1466850"/>
        </p:xfrm>
        <a:graphic>
          <a:graphicData uri="http://schemas.openxmlformats.org/drawingml/2006/table">
            <a:tbl>
              <a:tblPr/>
              <a:tblGrid>
                <a:gridCol w="981323"/>
                <a:gridCol w="583059"/>
                <a:gridCol w="583059"/>
                <a:gridCol w="583059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de Grupos k=3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66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5148064" y="4293096"/>
          <a:ext cx="3416300" cy="1428750"/>
        </p:xfrm>
        <a:graphic>
          <a:graphicData uri="http://schemas.openxmlformats.org/drawingml/2006/table">
            <a:tbl>
              <a:tblPr/>
              <a:tblGrid>
                <a:gridCol w="977900"/>
                <a:gridCol w="609600"/>
                <a:gridCol w="609600"/>
                <a:gridCol w="609600"/>
                <a:gridCol w="6096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de Grupos k=4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69%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66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4499992" y="2060848"/>
          <a:ext cx="4025900" cy="1428750"/>
        </p:xfrm>
        <a:graphic>
          <a:graphicData uri="http://schemas.openxmlformats.org/drawingml/2006/table">
            <a:tbl>
              <a:tblPr/>
              <a:tblGrid>
                <a:gridCol w="977900"/>
                <a:gridCol w="609600"/>
                <a:gridCol w="609600"/>
                <a:gridCol w="609600"/>
                <a:gridCol w="609600"/>
                <a:gridCol w="6096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de Grupos k=5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69%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32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err="1" smtClean="0"/>
              <a:t>Screeplot</a:t>
            </a:r>
            <a:r>
              <a:rPr lang="pt-BR" sz="4000" dirty="0" smtClean="0"/>
              <a:t> do Modelo 4 (SMUT + SMUC + SMCT + CPC* + DPEIPEL*)</a:t>
            </a:r>
            <a:endParaRPr lang="pt-BR" sz="4000" dirty="0"/>
          </a:p>
        </p:txBody>
      </p:sp>
      <p:pic>
        <p:nvPicPr>
          <p:cNvPr id="3" name="Imagem 2" descr="Modelo 16.jpg"/>
          <p:cNvPicPr>
            <a:picLocks noChangeAspect="1"/>
          </p:cNvPicPr>
          <p:nvPr/>
        </p:nvPicPr>
        <p:blipFill>
          <a:blip r:embed="rId2" cstate="print"/>
          <a:srcRect l="2812" t="9561"/>
          <a:stretch>
            <a:fillRect/>
          </a:stretch>
        </p:blipFill>
        <p:spPr>
          <a:xfrm>
            <a:off x="2132643" y="2054160"/>
            <a:ext cx="4959637" cy="46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err="1" smtClean="0"/>
              <a:t>Xyplot</a:t>
            </a:r>
            <a:r>
              <a:rPr lang="pt-BR" sz="4000" dirty="0" smtClean="0"/>
              <a:t> de Z2 x Z1</a:t>
            </a:r>
            <a:endParaRPr lang="pt-BR" sz="4000" dirty="0"/>
          </a:p>
        </p:txBody>
      </p:sp>
      <p:pic>
        <p:nvPicPr>
          <p:cNvPr id="3" name="Imagem 2" descr="Modelo 16.jpg"/>
          <p:cNvPicPr>
            <a:picLocks noChangeAspect="1"/>
          </p:cNvPicPr>
          <p:nvPr/>
        </p:nvPicPr>
        <p:blipFill>
          <a:blip r:embed="rId2" cstate="print"/>
          <a:srcRect t="12373"/>
          <a:stretch>
            <a:fillRect/>
          </a:stretch>
        </p:blipFill>
        <p:spPr>
          <a:xfrm>
            <a:off x="1897426" y="1982152"/>
            <a:ext cx="5266862" cy="46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Dispersão de Z2 x Z1</a:t>
            </a:r>
            <a:endParaRPr lang="pt-BR" sz="4000" dirty="0"/>
          </a:p>
        </p:txBody>
      </p:sp>
      <p:pic>
        <p:nvPicPr>
          <p:cNvPr id="7" name="Imagem 6" descr="ACxCP.jpg"/>
          <p:cNvPicPr>
            <a:picLocks noChangeAspect="1"/>
          </p:cNvPicPr>
          <p:nvPr/>
        </p:nvPicPr>
        <p:blipFill>
          <a:blip r:embed="rId2" cstate="print"/>
          <a:srcRect l="8605" t="2868" r="69179" b="78178"/>
          <a:stretch>
            <a:fillRect/>
          </a:stretch>
        </p:blipFill>
        <p:spPr>
          <a:xfrm>
            <a:off x="0" y="2780928"/>
            <a:ext cx="1421977" cy="1213228"/>
          </a:xfrm>
          <a:prstGeom prst="rect">
            <a:avLst/>
          </a:prstGeom>
        </p:spPr>
      </p:pic>
      <p:pic>
        <p:nvPicPr>
          <p:cNvPr id="5" name="Imagem 4" descr="modelo 16.jpg"/>
          <p:cNvPicPr>
            <a:picLocks noChangeAspect="1"/>
          </p:cNvPicPr>
          <p:nvPr/>
        </p:nvPicPr>
        <p:blipFill>
          <a:blip r:embed="rId3" cstate="print"/>
          <a:srcRect t="21935"/>
          <a:stretch>
            <a:fillRect/>
          </a:stretch>
        </p:blipFill>
        <p:spPr>
          <a:xfrm>
            <a:off x="1798584" y="2015183"/>
            <a:ext cx="5869760" cy="4582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Método Hierárquico 4 (</a:t>
            </a:r>
            <a:r>
              <a:rPr lang="de-DE" sz="4000" dirty="0" smtClean="0"/>
              <a:t>SMUT + SMUC + SMCT + CPC* + DPEIPEL*</a:t>
            </a:r>
            <a:r>
              <a:rPr lang="pt-BR" sz="4000" dirty="0" smtClean="0"/>
              <a:t>)</a:t>
            </a:r>
            <a:endParaRPr lang="pt-BR" sz="4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778024" y="2132856"/>
          <a:ext cx="2209800" cy="1428750"/>
        </p:xfrm>
        <a:graphic>
          <a:graphicData uri="http://schemas.openxmlformats.org/drawingml/2006/table">
            <a:tbl>
              <a:tblPr/>
              <a:tblGrid>
                <a:gridCol w="975756"/>
                <a:gridCol w="621805"/>
                <a:gridCol w="612239"/>
              </a:tblGrid>
              <a:tr h="20955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de Grupos k=2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167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757188" y="4088482"/>
          <a:ext cx="2806700" cy="1428750"/>
        </p:xfrm>
        <a:graphic>
          <a:graphicData uri="http://schemas.openxmlformats.org/drawingml/2006/table">
            <a:tbl>
              <a:tblPr/>
              <a:tblGrid>
                <a:gridCol w="977900"/>
                <a:gridCol w="609600"/>
                <a:gridCol w="609600"/>
                <a:gridCol w="6096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de Grupos k=3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79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88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4644008" y="4160490"/>
          <a:ext cx="3416300" cy="1428750"/>
        </p:xfrm>
        <a:graphic>
          <a:graphicData uri="http://schemas.openxmlformats.org/drawingml/2006/table">
            <a:tbl>
              <a:tblPr/>
              <a:tblGrid>
                <a:gridCol w="977900"/>
                <a:gridCol w="609600"/>
                <a:gridCol w="609600"/>
                <a:gridCol w="609600"/>
                <a:gridCol w="6096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de Grupos k=4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79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88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68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4074492" y="2144266"/>
          <a:ext cx="4025900" cy="1428750"/>
        </p:xfrm>
        <a:graphic>
          <a:graphicData uri="http://schemas.openxmlformats.org/drawingml/2006/table">
            <a:tbl>
              <a:tblPr/>
              <a:tblGrid>
                <a:gridCol w="977900"/>
                <a:gridCol w="609600"/>
                <a:gridCol w="609600"/>
                <a:gridCol w="609600"/>
                <a:gridCol w="609600"/>
                <a:gridCol w="6096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de Grupos k=5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88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68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err="1" smtClean="0"/>
              <a:t>Screeplot</a:t>
            </a:r>
            <a:r>
              <a:rPr lang="pt-BR" sz="4000" dirty="0" smtClean="0"/>
              <a:t> do Modelo 5 (</a:t>
            </a:r>
            <a:r>
              <a:rPr lang="de-DE" sz="4000" dirty="0" smtClean="0"/>
              <a:t>SMUT + SMUC + SMCT + CPC* + DPEIPEL* + ELL + DM</a:t>
            </a:r>
            <a:r>
              <a:rPr lang="pt-BR" sz="4000" dirty="0" smtClean="0"/>
              <a:t>)</a:t>
            </a:r>
            <a:endParaRPr lang="pt-BR" sz="4000" dirty="0"/>
          </a:p>
        </p:txBody>
      </p:sp>
      <p:pic>
        <p:nvPicPr>
          <p:cNvPr id="4" name="Imagem 3" descr="Modelo 22.jpg"/>
          <p:cNvPicPr>
            <a:picLocks noChangeAspect="1"/>
          </p:cNvPicPr>
          <p:nvPr/>
        </p:nvPicPr>
        <p:blipFill>
          <a:blip r:embed="rId2" cstate="print"/>
          <a:srcRect l="2812" t="9561"/>
          <a:stretch>
            <a:fillRect/>
          </a:stretch>
        </p:blipFill>
        <p:spPr>
          <a:xfrm>
            <a:off x="2123728" y="1982152"/>
            <a:ext cx="4959618" cy="46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Método Hierárquico 5</a:t>
            </a:r>
            <a:endParaRPr lang="pt-BR" sz="4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94048" y="2060848"/>
          <a:ext cx="2209800" cy="1428750"/>
        </p:xfrm>
        <a:graphic>
          <a:graphicData uri="http://schemas.openxmlformats.org/drawingml/2006/table">
            <a:tbl>
              <a:tblPr/>
              <a:tblGrid>
                <a:gridCol w="975756"/>
                <a:gridCol w="621805"/>
                <a:gridCol w="612239"/>
              </a:tblGrid>
              <a:tr h="20955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Total de Grupos k=2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79%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197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116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971600" y="4077072"/>
          <a:ext cx="2806700" cy="1428750"/>
        </p:xfrm>
        <a:graphic>
          <a:graphicData uri="http://schemas.openxmlformats.org/drawingml/2006/table">
            <a:tbl>
              <a:tblPr/>
              <a:tblGrid>
                <a:gridCol w="977900"/>
                <a:gridCol w="609600"/>
                <a:gridCol w="609600"/>
                <a:gridCol w="6096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de Grupos k=3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116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4828108" y="4088482"/>
          <a:ext cx="3416300" cy="1428750"/>
        </p:xfrm>
        <a:graphic>
          <a:graphicData uri="http://schemas.openxmlformats.org/drawingml/2006/table">
            <a:tbl>
              <a:tblPr/>
              <a:tblGrid>
                <a:gridCol w="977900"/>
                <a:gridCol w="609600"/>
                <a:gridCol w="609600"/>
                <a:gridCol w="609600"/>
                <a:gridCol w="6096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de Grupos k=4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4283968" y="2072258"/>
          <a:ext cx="4025900" cy="1428750"/>
        </p:xfrm>
        <a:graphic>
          <a:graphicData uri="http://schemas.openxmlformats.org/drawingml/2006/table">
            <a:tbl>
              <a:tblPr/>
              <a:tblGrid>
                <a:gridCol w="977900"/>
                <a:gridCol w="609600"/>
                <a:gridCol w="609600"/>
                <a:gridCol w="609600"/>
                <a:gridCol w="609600"/>
                <a:gridCol w="6096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de Grupos k=5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58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Espécies reconhecidas do grupo </a:t>
            </a:r>
            <a:r>
              <a:rPr lang="pt-BR" sz="4000" dirty="0" err="1" smtClean="0"/>
              <a:t>Lacustris</a:t>
            </a:r>
            <a:r>
              <a:rPr lang="pt-BR" sz="4000" dirty="0" smtClean="0"/>
              <a:t> </a:t>
            </a:r>
            <a:endParaRPr lang="pt-BR" sz="4000" dirty="0"/>
          </a:p>
        </p:txBody>
      </p:sp>
      <p:pic>
        <p:nvPicPr>
          <p:cNvPr id="6" name="Espaço Reservado para Conteúdo 5" descr="Fotos das especies de Acestrorhynchu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5708" y="1935163"/>
            <a:ext cx="5852583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err="1" smtClean="0"/>
              <a:t>Screeplot</a:t>
            </a:r>
            <a:r>
              <a:rPr lang="pt-BR" sz="4000" dirty="0" smtClean="0"/>
              <a:t> do Modelo 6 (25 variáveis)</a:t>
            </a:r>
            <a:endParaRPr lang="pt-BR" sz="4000" dirty="0"/>
          </a:p>
        </p:txBody>
      </p:sp>
      <p:pic>
        <p:nvPicPr>
          <p:cNvPr id="5" name="Imagem 4" descr="Modelo 23.jpg"/>
          <p:cNvPicPr/>
          <p:nvPr/>
        </p:nvPicPr>
        <p:blipFill>
          <a:blip r:embed="rId2" cstate="print"/>
          <a:srcRect l="5552" t="11249" b="5624"/>
          <a:stretch>
            <a:fillRect/>
          </a:stretch>
        </p:blipFill>
        <p:spPr>
          <a:xfrm>
            <a:off x="1763688" y="2204864"/>
            <a:ext cx="5848834" cy="396044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267744" y="1953707"/>
            <a:ext cx="57098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pt-BR" sz="1500" kern="0" dirty="0" smtClean="0">
                <a:solidFill>
                  <a:srgbClr val="000000"/>
                </a:solidFill>
                <a:latin typeface="Arial"/>
                <a:ea typeface="Times New Roman"/>
                <a:cs typeface="DejaVu Sans"/>
              </a:rPr>
              <a:t>32%</a:t>
            </a:r>
            <a:endParaRPr lang="pt-BR" sz="1500" kern="150" dirty="0">
              <a:latin typeface="Liberation Serif"/>
              <a:ea typeface="DejaVu Sans"/>
              <a:cs typeface="DejaVu San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1800" y="4185955"/>
            <a:ext cx="57098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pt-BR" sz="1500" kern="0" dirty="0" smtClean="0">
                <a:solidFill>
                  <a:srgbClr val="000000"/>
                </a:solidFill>
                <a:latin typeface="Arial"/>
                <a:ea typeface="Times New Roman"/>
                <a:cs typeface="DejaVu Sans"/>
              </a:rPr>
              <a:t>12%</a:t>
            </a:r>
            <a:endParaRPr lang="pt-BR" sz="1500" kern="150" dirty="0">
              <a:latin typeface="Liberation Serif"/>
              <a:ea typeface="DejaVu Sans"/>
              <a:cs typeface="DejaVu San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75856" y="4473987"/>
            <a:ext cx="4635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500" kern="0" dirty="0" smtClean="0">
                <a:solidFill>
                  <a:srgbClr val="000000"/>
                </a:solidFill>
                <a:latin typeface="Arial"/>
                <a:ea typeface="Times New Roman"/>
                <a:cs typeface="DejaVu Sans"/>
              </a:rPr>
              <a:t>9%</a:t>
            </a:r>
            <a:endParaRPr lang="pt-BR" sz="1500" dirty="0"/>
          </a:p>
        </p:txBody>
      </p:sp>
      <p:sp>
        <p:nvSpPr>
          <p:cNvPr id="10" name="Retângulo 9"/>
          <p:cNvSpPr/>
          <p:nvPr/>
        </p:nvSpPr>
        <p:spPr>
          <a:xfrm>
            <a:off x="3748372" y="4618003"/>
            <a:ext cx="4635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pt-BR" sz="1500" kern="0" dirty="0" smtClean="0">
                <a:solidFill>
                  <a:srgbClr val="000000"/>
                </a:solidFill>
                <a:latin typeface="Arial"/>
                <a:ea typeface="Times New Roman"/>
                <a:cs typeface="DejaVu Sans"/>
              </a:rPr>
              <a:t>7%</a:t>
            </a:r>
            <a:endParaRPr lang="pt-BR" sz="1500" kern="150" dirty="0">
              <a:latin typeface="Liberation Serif"/>
              <a:ea typeface="DejaVu Sans"/>
              <a:cs typeface="DejaVu Sans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16016" y="4834027"/>
            <a:ext cx="4635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pt-BR" sz="1500" kern="0" dirty="0" smtClean="0">
                <a:solidFill>
                  <a:srgbClr val="000000"/>
                </a:solidFill>
                <a:latin typeface="Arial"/>
                <a:ea typeface="Times New Roman"/>
                <a:cs typeface="DejaVu Sans"/>
              </a:rPr>
              <a:t>5%</a:t>
            </a:r>
            <a:endParaRPr lang="pt-BR" sz="1500" kern="150" dirty="0">
              <a:latin typeface="Liberation Serif"/>
              <a:ea typeface="DejaVu Sans"/>
              <a:cs typeface="DejaVu Sans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220072" y="4978043"/>
            <a:ext cx="4635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pt-BR" sz="1500" kern="0" dirty="0" smtClean="0">
                <a:solidFill>
                  <a:srgbClr val="000000"/>
                </a:solidFill>
                <a:latin typeface="Arial"/>
                <a:ea typeface="Times New Roman"/>
                <a:cs typeface="DejaVu Sans"/>
              </a:rPr>
              <a:t>4%</a:t>
            </a:r>
            <a:endParaRPr lang="pt-BR" sz="1500" kern="150" dirty="0">
              <a:latin typeface="Liberation Serif"/>
              <a:ea typeface="DejaVu Sans"/>
              <a:cs typeface="DejaVu Sans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211960" y="4653136"/>
            <a:ext cx="4635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pt-BR" sz="1500" kern="0" dirty="0" smtClean="0">
                <a:solidFill>
                  <a:srgbClr val="000000"/>
                </a:solidFill>
                <a:latin typeface="Arial"/>
                <a:ea typeface="Times New Roman"/>
                <a:cs typeface="DejaVu Sans"/>
              </a:rPr>
              <a:t>7%</a:t>
            </a:r>
            <a:endParaRPr lang="pt-BR" sz="1500" kern="150" dirty="0">
              <a:latin typeface="Liberation Serif"/>
              <a:ea typeface="DejaVu Sans"/>
              <a:cs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Método Hierárquico 6</a:t>
            </a:r>
            <a:endParaRPr lang="pt-BR" sz="4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71600" y="2132856"/>
          <a:ext cx="2209800" cy="1428750"/>
        </p:xfrm>
        <a:graphic>
          <a:graphicData uri="http://schemas.openxmlformats.org/drawingml/2006/table">
            <a:tbl>
              <a:tblPr/>
              <a:tblGrid>
                <a:gridCol w="975756"/>
                <a:gridCol w="621805"/>
                <a:gridCol w="612239"/>
              </a:tblGrid>
              <a:tr h="20955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de Grupos k=2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146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971600" y="3933056"/>
          <a:ext cx="2806700" cy="1428750"/>
        </p:xfrm>
        <a:graphic>
          <a:graphicData uri="http://schemas.openxmlformats.org/drawingml/2006/table">
            <a:tbl>
              <a:tblPr/>
              <a:tblGrid>
                <a:gridCol w="977900"/>
                <a:gridCol w="609600"/>
                <a:gridCol w="609600"/>
                <a:gridCol w="6096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de Grupos k=3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89%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98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48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4972124" y="4005064"/>
          <a:ext cx="3416300" cy="1428750"/>
        </p:xfrm>
        <a:graphic>
          <a:graphicData uri="http://schemas.openxmlformats.org/drawingml/2006/table">
            <a:tbl>
              <a:tblPr/>
              <a:tblGrid>
                <a:gridCol w="977900"/>
                <a:gridCol w="609600"/>
                <a:gridCol w="609600"/>
                <a:gridCol w="609600"/>
                <a:gridCol w="6096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de Grupos k=4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89%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59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39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4355976" y="2060848"/>
          <a:ext cx="4025900" cy="1428750"/>
        </p:xfrm>
        <a:graphic>
          <a:graphicData uri="http://schemas.openxmlformats.org/drawingml/2006/table">
            <a:tbl>
              <a:tblPr/>
              <a:tblGrid>
                <a:gridCol w="977900"/>
                <a:gridCol w="609600"/>
                <a:gridCol w="609600"/>
                <a:gridCol w="609600"/>
                <a:gridCol w="609600"/>
                <a:gridCol w="6096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de Grupos k=5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89%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32%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39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Conclusões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861672"/>
          </a:xfrm>
        </p:spPr>
        <p:txBody>
          <a:bodyPr>
            <a:normAutofit fontScale="92500"/>
          </a:bodyPr>
          <a:lstStyle/>
          <a:p>
            <a:pPr>
              <a:spcAft>
                <a:spcPts val="624"/>
              </a:spcAft>
            </a:pPr>
            <a:r>
              <a:rPr lang="pt-BR" dirty="0" smtClean="0">
                <a:solidFill>
                  <a:schemeClr val="tx2"/>
                </a:solidFill>
              </a:rPr>
              <a:t>As 4 espécies em estudo apresentaram pequenas diferenças em cada característica morfológica analisada. Contudo, observando as características conjuntamente, percebe-se que as 4 espécies parecem ser diferentes;</a:t>
            </a:r>
          </a:p>
          <a:p>
            <a:pPr>
              <a:spcAft>
                <a:spcPts val="624"/>
              </a:spcAft>
            </a:pPr>
            <a:r>
              <a:rPr lang="pt-BR" dirty="0" smtClean="0">
                <a:solidFill>
                  <a:schemeClr val="tx2"/>
                </a:solidFill>
              </a:rPr>
              <a:t> As variáveis ponderadas (pelo Comprimento Padrão, Altura do Corpo ou Comprimento da Cabeça) ajudaram na diferenciação das 4 espécies. 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9552" y="4725144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Obrigado!</a:t>
            </a:r>
            <a:endParaRPr kumimoji="0" lang="pt-B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Amostra e Variáveis de Estudo</a:t>
            </a:r>
            <a:endParaRPr lang="pt-BR" sz="4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2348880"/>
            <a:ext cx="813690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  <a:buSzPct val="120000"/>
              <a:buFont typeface="Arial" pitchFamily="34" charset="0"/>
              <a:buChar char="•"/>
            </a:pPr>
            <a:r>
              <a:rPr lang="pt-BR" sz="2200" dirty="0" smtClean="0">
                <a:solidFill>
                  <a:schemeClr val="tx2"/>
                </a:solidFill>
              </a:rPr>
              <a:t>Amostra com 378 peixes;</a:t>
            </a:r>
          </a:p>
          <a:p>
            <a:pPr>
              <a:buClr>
                <a:schemeClr val="accent3"/>
              </a:buClr>
              <a:buSzPct val="120000"/>
            </a:pPr>
            <a:endParaRPr lang="pt-BR" sz="2200" dirty="0" smtClean="0">
              <a:solidFill>
                <a:schemeClr val="tx2"/>
              </a:solidFill>
            </a:endParaRPr>
          </a:p>
          <a:p>
            <a:pPr>
              <a:buClr>
                <a:schemeClr val="accent3"/>
              </a:buClr>
              <a:buSzPct val="120000"/>
              <a:buFont typeface="Arial" pitchFamily="34" charset="0"/>
              <a:buChar char="•"/>
            </a:pPr>
            <a:r>
              <a:rPr lang="pt-BR" sz="2200" dirty="0" smtClean="0">
                <a:solidFill>
                  <a:schemeClr val="tx2"/>
                </a:solidFill>
              </a:rPr>
              <a:t>Variáveis </a:t>
            </a:r>
            <a:r>
              <a:rPr lang="pt-BR" sz="2200" dirty="0" err="1" smtClean="0">
                <a:solidFill>
                  <a:schemeClr val="tx2"/>
                </a:solidFill>
              </a:rPr>
              <a:t>morfométricas</a:t>
            </a:r>
            <a:r>
              <a:rPr lang="pt-BR" sz="2200" dirty="0" smtClean="0">
                <a:solidFill>
                  <a:schemeClr val="tx2"/>
                </a:solidFill>
              </a:rPr>
              <a:t> (comprimentos e distâncias);</a:t>
            </a:r>
          </a:p>
          <a:p>
            <a:pPr>
              <a:buClr>
                <a:schemeClr val="accent3"/>
              </a:buClr>
              <a:buSzPct val="120000"/>
              <a:buFont typeface="Arial" pitchFamily="34" charset="0"/>
              <a:buChar char="•"/>
            </a:pPr>
            <a:endParaRPr lang="pt-BR" sz="2200" dirty="0" smtClean="0">
              <a:solidFill>
                <a:schemeClr val="tx2"/>
              </a:solidFill>
            </a:endParaRPr>
          </a:p>
          <a:p>
            <a:pPr>
              <a:buClr>
                <a:schemeClr val="accent3"/>
              </a:buClr>
              <a:buSzPct val="120000"/>
              <a:buFont typeface="Arial" pitchFamily="34" charset="0"/>
              <a:buChar char="•"/>
            </a:pPr>
            <a:r>
              <a:rPr lang="pt-BR" sz="2200" dirty="0" smtClean="0">
                <a:solidFill>
                  <a:schemeClr val="tx2"/>
                </a:solidFill>
              </a:rPr>
              <a:t>Variáveis </a:t>
            </a:r>
            <a:r>
              <a:rPr lang="pt-BR" sz="2200" dirty="0" err="1" smtClean="0">
                <a:solidFill>
                  <a:schemeClr val="tx2"/>
                </a:solidFill>
              </a:rPr>
              <a:t>merísticas</a:t>
            </a:r>
            <a:r>
              <a:rPr lang="pt-BR" sz="2200" dirty="0" smtClean="0">
                <a:solidFill>
                  <a:schemeClr val="tx2"/>
                </a:solidFill>
              </a:rPr>
              <a:t> (contagens de vértebras e escamas);</a:t>
            </a:r>
          </a:p>
          <a:p>
            <a:pPr>
              <a:buClr>
                <a:schemeClr val="accent3"/>
              </a:buClr>
              <a:buSzPct val="120000"/>
            </a:pPr>
            <a:endParaRPr lang="pt-BR" sz="2200" dirty="0" smtClean="0">
              <a:solidFill>
                <a:schemeClr val="tx2"/>
              </a:solidFill>
            </a:endParaRPr>
          </a:p>
          <a:p>
            <a:pPr>
              <a:buClr>
                <a:schemeClr val="accent3"/>
              </a:buClr>
              <a:buSzPct val="120000"/>
              <a:buFont typeface="Arial" pitchFamily="34" charset="0"/>
              <a:buChar char="•"/>
            </a:pPr>
            <a:r>
              <a:rPr lang="pt-BR" sz="2200" dirty="0" smtClean="0">
                <a:solidFill>
                  <a:schemeClr val="tx2"/>
                </a:solidFill>
              </a:rPr>
              <a:t>Variáveis “áreas” (Aproximações de áreas através do produto das medidas de comprimento e de altura);</a:t>
            </a:r>
          </a:p>
          <a:p>
            <a:pPr>
              <a:buClr>
                <a:schemeClr val="accent3"/>
              </a:buClr>
              <a:buSzPct val="120000"/>
              <a:buFont typeface="Arial" pitchFamily="34" charset="0"/>
              <a:buChar char="•"/>
            </a:pPr>
            <a:endParaRPr lang="pt-BR" sz="2200" dirty="0" smtClean="0">
              <a:solidFill>
                <a:schemeClr val="tx2"/>
              </a:solidFill>
            </a:endParaRPr>
          </a:p>
          <a:p>
            <a:pPr>
              <a:buClr>
                <a:schemeClr val="accent3"/>
              </a:buClr>
              <a:buSzPct val="120000"/>
              <a:buFont typeface="Arial" pitchFamily="34" charset="0"/>
              <a:buChar char="•"/>
            </a:pPr>
            <a:r>
              <a:rPr lang="pt-BR" sz="2200" dirty="0" smtClean="0">
                <a:solidFill>
                  <a:schemeClr val="tx2"/>
                </a:solidFill>
              </a:rPr>
              <a:t>Variável Formato da cauda (dois tipos: A e B).</a:t>
            </a:r>
          </a:p>
          <a:p>
            <a:pPr>
              <a:buClr>
                <a:schemeClr val="accent3"/>
              </a:buClr>
              <a:buSzPct val="120000"/>
              <a:buFont typeface="Arial" pitchFamily="34" charset="0"/>
              <a:buChar char="•"/>
            </a:pPr>
            <a:endParaRPr lang="pt-BR" sz="2000" dirty="0" smtClean="0">
              <a:solidFill>
                <a:schemeClr val="tx2"/>
              </a:solidFill>
            </a:endParaRPr>
          </a:p>
          <a:p>
            <a:pPr>
              <a:buClr>
                <a:schemeClr val="accent3"/>
              </a:buClr>
              <a:buSzPct val="120000"/>
              <a:buFont typeface="Arial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Formato da Cauda</a:t>
            </a:r>
            <a:endParaRPr lang="pt-BR" sz="4000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2339753" y="2708920"/>
          <a:ext cx="4176464" cy="1800200"/>
        </p:xfrm>
        <a:graphic>
          <a:graphicData uri="http://schemas.openxmlformats.org/drawingml/2006/table">
            <a:tbl>
              <a:tblPr/>
              <a:tblGrid>
                <a:gridCol w="1368151"/>
                <a:gridCol w="792088"/>
                <a:gridCol w="648072"/>
                <a:gridCol w="527183"/>
                <a:gridCol w="840970"/>
              </a:tblGrid>
              <a:tr h="30941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Faltantes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Abbreviatus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18 (50%)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18 (50%)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48 (57%)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953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Altus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17 (50%)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17 (50%)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20 (37%)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953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Lacustris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 (22%)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7 (78%)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85 (90%)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4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Pantaneiro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8 (12%)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59 (88%)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79 (54%)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232 (61%)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986399"/>
            <a:ext cx="1584176" cy="273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2060848"/>
            <a:ext cx="1835266" cy="273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8" y="4941168"/>
            <a:ext cx="114545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83011" y="4941368"/>
            <a:ext cx="989189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/>
          <p:nvPr/>
        </p:nvSpPr>
        <p:spPr>
          <a:xfrm>
            <a:off x="971600" y="501317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259632" y="4653136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812360" y="4653136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Exemplos de Dados </a:t>
            </a:r>
            <a:r>
              <a:rPr lang="pt-BR" dirty="0" err="1" smtClean="0"/>
              <a:t>Morfométricos</a:t>
            </a:r>
            <a:endParaRPr lang="pt-BR" dirty="0"/>
          </a:p>
        </p:txBody>
      </p:sp>
      <p:pic>
        <p:nvPicPr>
          <p:cNvPr id="4" name="Espaço Reservado para Conteúdo 3" descr="MPEG 2766 2 IM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2229254"/>
            <a:ext cx="8229600" cy="3801255"/>
          </a:xfrm>
        </p:spPr>
      </p:pic>
      <p:sp>
        <p:nvSpPr>
          <p:cNvPr id="5" name="Retângulo 4"/>
          <p:cNvSpPr/>
          <p:nvPr/>
        </p:nvSpPr>
        <p:spPr>
          <a:xfrm>
            <a:off x="7380312" y="5517232"/>
            <a:ext cx="1080120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Análise Descritiva</a:t>
            </a:r>
            <a:endParaRPr lang="pt-BR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r>
              <a:rPr lang="pt-BR" sz="2200" dirty="0" err="1" smtClean="0">
                <a:solidFill>
                  <a:schemeClr val="tx2"/>
                </a:solidFill>
              </a:rPr>
              <a:t>Univariada</a:t>
            </a:r>
            <a:r>
              <a:rPr lang="pt-BR" sz="2200" dirty="0" smtClean="0">
                <a:solidFill>
                  <a:schemeClr val="tx2"/>
                </a:solidFill>
              </a:rPr>
              <a:t>: Gráficos de </a:t>
            </a:r>
            <a:r>
              <a:rPr lang="pt-BR" sz="2200" dirty="0" err="1" smtClean="0">
                <a:solidFill>
                  <a:schemeClr val="tx2"/>
                </a:solidFill>
              </a:rPr>
              <a:t>Boxplots</a:t>
            </a:r>
            <a:r>
              <a:rPr lang="pt-BR" sz="2200" dirty="0" smtClean="0">
                <a:solidFill>
                  <a:schemeClr val="tx2"/>
                </a:solidFill>
              </a:rPr>
              <a:t> e Histogramas das variáveis </a:t>
            </a:r>
            <a:r>
              <a:rPr lang="pt-BR" sz="2200" dirty="0" err="1" smtClean="0">
                <a:solidFill>
                  <a:schemeClr val="tx2"/>
                </a:solidFill>
              </a:rPr>
              <a:t>morfométricas</a:t>
            </a:r>
            <a:r>
              <a:rPr lang="pt-BR" sz="2200" dirty="0" smtClean="0">
                <a:solidFill>
                  <a:schemeClr val="tx2"/>
                </a:solidFill>
              </a:rPr>
              <a:t> (originais e ponderadas) e </a:t>
            </a:r>
            <a:r>
              <a:rPr lang="pt-BR" sz="2200" dirty="0" err="1" smtClean="0">
                <a:solidFill>
                  <a:schemeClr val="tx2"/>
                </a:solidFill>
              </a:rPr>
              <a:t>merísticas</a:t>
            </a:r>
            <a:r>
              <a:rPr lang="pt-BR" sz="2200" dirty="0" smtClean="0">
                <a:solidFill>
                  <a:schemeClr val="tx2"/>
                </a:solidFill>
              </a:rPr>
              <a:t>;</a:t>
            </a:r>
          </a:p>
          <a:p>
            <a:r>
              <a:rPr lang="pt-BR" sz="2200" dirty="0" smtClean="0">
                <a:solidFill>
                  <a:schemeClr val="tx2"/>
                </a:solidFill>
              </a:rPr>
              <a:t>Bivariada: Gráficos de Dispersões;</a:t>
            </a:r>
          </a:p>
          <a:p>
            <a:r>
              <a:rPr lang="pt-BR" sz="2200" dirty="0" smtClean="0">
                <a:solidFill>
                  <a:schemeClr val="tx2"/>
                </a:solidFill>
              </a:rPr>
              <a:t>Multivariada: Análise de Agrupamentos.</a:t>
            </a:r>
            <a:endParaRPr lang="pt-BR" sz="2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Comprimento do Pedúnculo Caudal (CPC)</a:t>
            </a:r>
            <a:endParaRPr lang="pt-BR" sz="4000" dirty="0"/>
          </a:p>
        </p:txBody>
      </p:sp>
      <p:pic>
        <p:nvPicPr>
          <p:cNvPr id="5" name="Imagem 4" descr="CPC.jpg"/>
          <p:cNvPicPr>
            <a:picLocks noChangeAspect="1"/>
          </p:cNvPicPr>
          <p:nvPr/>
        </p:nvPicPr>
        <p:blipFill>
          <a:blip r:embed="rId2" cstate="print"/>
          <a:srcRect l="2812" b="5624"/>
          <a:stretch>
            <a:fillRect/>
          </a:stretch>
        </p:blipFill>
        <p:spPr>
          <a:xfrm>
            <a:off x="2267744" y="1960552"/>
            <a:ext cx="4774971" cy="463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5379</TotalTime>
  <Words>2503</Words>
  <Application>Microsoft Office PowerPoint</Application>
  <PresentationFormat>Apresentação na tela (4:3)</PresentationFormat>
  <Paragraphs>1252</Paragraphs>
  <Slides>42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3" baseType="lpstr">
      <vt:lpstr>Fluxo</vt:lpstr>
      <vt:lpstr>  Estudo taxonômico das espécies de Acestrorhynchus do grupo lacustris (Ostariophysi: Characiformes), com discussão sobre o padrão distribucional de todas as espécies do gênero. </vt:lpstr>
      <vt:lpstr>Introdução</vt:lpstr>
      <vt:lpstr>Distribuição atual das espécies</vt:lpstr>
      <vt:lpstr>Espécies reconhecidas do grupo Lacustris </vt:lpstr>
      <vt:lpstr>Amostra e Variáveis de Estudo</vt:lpstr>
      <vt:lpstr>Formato da Cauda</vt:lpstr>
      <vt:lpstr>Exemplos de Dados Morfométricos</vt:lpstr>
      <vt:lpstr>Análise Descritiva</vt:lpstr>
      <vt:lpstr>Comprimento do Pedúnculo Caudal (CPC)</vt:lpstr>
      <vt:lpstr>Distância da Peitoral à Pélvica (DPEIPEL)</vt:lpstr>
      <vt:lpstr>Comprimento do Pedúnculo Caudal ponderado(CPC*)</vt:lpstr>
      <vt:lpstr>Distância da Peitoral à Pélvica ponderada (DPEIPEL*)</vt:lpstr>
      <vt:lpstr>Distância da Peitoral à Pélvica (DPEIPEL) x Comprimento do Pedúnculo Caudal (CPC)</vt:lpstr>
      <vt:lpstr>Distância da Peitoral à Pélvica ponderada (DPEIPEL*) x Comprimento do Pedúnculo Caudal ponderado (CPC*)</vt:lpstr>
      <vt:lpstr>Método Hierárquico: DPEIPEL x CPC</vt:lpstr>
      <vt:lpstr>Método Hierárquico: DPEIPEL* x CPC*</vt:lpstr>
      <vt:lpstr>Método Hierárquico 6 (EAB + EAC + EPC + ELL + DM + VT +VPC)</vt:lpstr>
      <vt:lpstr>Componentes Principais </vt:lpstr>
      <vt:lpstr>Objetivos</vt:lpstr>
      <vt:lpstr>           Modelo 1: ST + SMU + SMC + CPC + DPEIPEL + ELL + DM (7 variáveis)</vt:lpstr>
      <vt:lpstr>           Escolha das componentes principais</vt:lpstr>
      <vt:lpstr>Screeplot do Modelo 1</vt:lpstr>
      <vt:lpstr>Xyplot de Z2 x Z1</vt:lpstr>
      <vt:lpstr>Dispersão de Z2 x Z1</vt:lpstr>
      <vt:lpstr>Método Hierárquico 1</vt:lpstr>
      <vt:lpstr>Screeplot do Modelo 2 (ST + SMU + SMC + CPC + DPEIPEL)</vt:lpstr>
      <vt:lpstr>Xyplot de Z2 x Z1</vt:lpstr>
      <vt:lpstr>Dispersão de Z2 x Z1</vt:lpstr>
      <vt:lpstr>Método Hierárquico 2</vt:lpstr>
      <vt:lpstr>Screeplot do Modelo 3 (EAB + EAC + EPC + ELL + DM + VT +VPC)</vt:lpstr>
      <vt:lpstr>Xyplot de Z2 x Z1</vt:lpstr>
      <vt:lpstr>Dispersão de Z2 x Z1</vt:lpstr>
      <vt:lpstr>Método Hierárquico 3</vt:lpstr>
      <vt:lpstr>Screeplot do Modelo 4 (SMUT + SMUC + SMCT + CPC* + DPEIPEL*)</vt:lpstr>
      <vt:lpstr>Xyplot de Z2 x Z1</vt:lpstr>
      <vt:lpstr>Dispersão de Z2 x Z1</vt:lpstr>
      <vt:lpstr>Método Hierárquico 4 (SMUT + SMUC + SMCT + CPC* + DPEIPEL*)</vt:lpstr>
      <vt:lpstr>Screeplot do Modelo 5 (SMUT + SMUC + SMCT + CPC* + DPEIPEL* + ELL + DM)</vt:lpstr>
      <vt:lpstr>Método Hierárquico 5</vt:lpstr>
      <vt:lpstr>Screeplot do Modelo 6 (25 variáveis)</vt:lpstr>
      <vt:lpstr>Método Hierárquico 6</vt:lpstr>
      <vt:lpstr>Conclusões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leandrod</dc:creator>
  <cp:lastModifiedBy>leandrod</cp:lastModifiedBy>
  <cp:revision>507</cp:revision>
  <dcterms:created xsi:type="dcterms:W3CDTF">2014-04-17T20:53:19Z</dcterms:created>
  <dcterms:modified xsi:type="dcterms:W3CDTF">2014-12-02T19:59:40Z</dcterms:modified>
</cp:coreProperties>
</file>