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4"/>
  </p:notesMasterIdLst>
  <p:sldIdLst>
    <p:sldId id="256" r:id="rId2"/>
    <p:sldId id="340" r:id="rId3"/>
    <p:sldId id="341" r:id="rId4"/>
    <p:sldId id="342" r:id="rId5"/>
    <p:sldId id="288" r:id="rId6"/>
    <p:sldId id="306" r:id="rId7"/>
    <p:sldId id="343" r:id="rId8"/>
    <p:sldId id="344" r:id="rId9"/>
    <p:sldId id="345" r:id="rId10"/>
    <p:sldId id="346" r:id="rId11"/>
    <p:sldId id="347" r:id="rId12"/>
    <p:sldId id="355" r:id="rId13"/>
    <p:sldId id="373" r:id="rId14"/>
    <p:sldId id="368" r:id="rId15"/>
    <p:sldId id="367" r:id="rId16"/>
    <p:sldId id="369" r:id="rId17"/>
    <p:sldId id="370" r:id="rId18"/>
    <p:sldId id="371" r:id="rId19"/>
    <p:sldId id="372" r:id="rId20"/>
    <p:sldId id="375" r:id="rId21"/>
    <p:sldId id="374" r:id="rId22"/>
    <p:sldId id="380" r:id="rId23"/>
    <p:sldId id="376" r:id="rId24"/>
    <p:sldId id="379" r:id="rId25"/>
    <p:sldId id="356" r:id="rId26"/>
    <p:sldId id="357" r:id="rId27"/>
    <p:sldId id="358" r:id="rId28"/>
    <p:sldId id="359" r:id="rId29"/>
    <p:sldId id="360" r:id="rId30"/>
    <p:sldId id="269" r:id="rId31"/>
    <p:sldId id="348" r:id="rId32"/>
    <p:sldId id="349" r:id="rId33"/>
    <p:sldId id="351" r:id="rId34"/>
    <p:sldId id="352" r:id="rId35"/>
    <p:sldId id="353" r:id="rId36"/>
    <p:sldId id="350" r:id="rId37"/>
    <p:sldId id="329" r:id="rId38"/>
    <p:sldId id="381" r:id="rId39"/>
    <p:sldId id="382" r:id="rId40"/>
    <p:sldId id="383" r:id="rId41"/>
    <p:sldId id="384" r:id="rId42"/>
    <p:sldId id="385" r:id="rId43"/>
    <p:sldId id="394" r:id="rId44"/>
    <p:sldId id="389" r:id="rId45"/>
    <p:sldId id="395" r:id="rId46"/>
    <p:sldId id="354" r:id="rId47"/>
    <p:sldId id="362" r:id="rId48"/>
    <p:sldId id="363" r:id="rId49"/>
    <p:sldId id="364" r:id="rId50"/>
    <p:sldId id="365" r:id="rId51"/>
    <p:sldId id="366" r:id="rId52"/>
    <p:sldId id="293" r:id="rId5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176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B00F4-F2BA-4EAA-85C6-75BA08B07A47}" type="datetimeFigureOut">
              <a:rPr lang="pt-BR" smtClean="0"/>
              <a:pPr/>
              <a:t>11/06/2014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D37F7-5674-437E-9E88-87408E18A0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62651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5957-24CF-4821-AAE5-0CF5CC1C67B2}" type="datetimeFigureOut">
              <a:rPr lang="pt-BR" smtClean="0"/>
              <a:pPr/>
              <a:t>11/06/2014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3FB9-402D-47A9-837E-63F57D26D63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5957-24CF-4821-AAE5-0CF5CC1C67B2}" type="datetimeFigureOut">
              <a:rPr lang="pt-BR" smtClean="0"/>
              <a:pPr/>
              <a:t>11/06/2014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3FB9-402D-47A9-837E-63F57D26D63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5957-24CF-4821-AAE5-0CF5CC1C67B2}" type="datetimeFigureOut">
              <a:rPr lang="pt-BR" smtClean="0"/>
              <a:pPr/>
              <a:t>11/06/2014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3FB9-402D-47A9-837E-63F57D26D63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5957-24CF-4821-AAE5-0CF5CC1C67B2}" type="datetimeFigureOut">
              <a:rPr lang="pt-BR" smtClean="0"/>
              <a:pPr/>
              <a:t>11/06/2014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3FB9-402D-47A9-837E-63F57D26D63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5957-24CF-4821-AAE5-0CF5CC1C67B2}" type="datetimeFigureOut">
              <a:rPr lang="pt-BR" smtClean="0"/>
              <a:pPr/>
              <a:t>11/06/2014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3FB9-402D-47A9-837E-63F57D26D63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5957-24CF-4821-AAE5-0CF5CC1C67B2}" type="datetimeFigureOut">
              <a:rPr lang="pt-BR" smtClean="0"/>
              <a:pPr/>
              <a:t>11/06/2014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3FB9-402D-47A9-837E-63F57D26D63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5957-24CF-4821-AAE5-0CF5CC1C67B2}" type="datetimeFigureOut">
              <a:rPr lang="pt-BR" smtClean="0"/>
              <a:pPr/>
              <a:t>11/06/2014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3FB9-402D-47A9-837E-63F57D26D63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5957-24CF-4821-AAE5-0CF5CC1C67B2}" type="datetimeFigureOut">
              <a:rPr lang="pt-BR" smtClean="0"/>
              <a:pPr/>
              <a:t>11/06/2014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3FB9-402D-47A9-837E-63F57D26D63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5957-24CF-4821-AAE5-0CF5CC1C67B2}" type="datetimeFigureOut">
              <a:rPr lang="pt-BR" smtClean="0"/>
              <a:pPr/>
              <a:t>11/06/2014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3FB9-402D-47A9-837E-63F57D26D63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5957-24CF-4821-AAE5-0CF5CC1C67B2}" type="datetimeFigureOut">
              <a:rPr lang="pt-BR" smtClean="0"/>
              <a:pPr/>
              <a:t>11/06/2014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3FB9-402D-47A9-837E-63F57D26D63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5957-24CF-4821-AAE5-0CF5CC1C67B2}" type="datetimeFigureOut">
              <a:rPr lang="pt-BR" smtClean="0"/>
              <a:pPr/>
              <a:t>11/06/2014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A5B3FB9-402D-47A9-837E-63F57D26D63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3F95957-24CF-4821-AAE5-0CF5CC1C67B2}" type="datetimeFigureOut">
              <a:rPr lang="pt-BR" smtClean="0"/>
              <a:pPr/>
              <a:t>11/06/2014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A5B3FB9-402D-47A9-837E-63F57D26D63E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700" b="1" dirty="0"/>
              <a:t>INDICADORES SOCIAIS E A PERCEPÇÃO DA QUALIDADE DE VIDA EM ATLETAS</a:t>
            </a:r>
            <a:endParaRPr lang="pt-BR" sz="27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5445224"/>
            <a:ext cx="8784976" cy="1008112"/>
          </a:xfrm>
        </p:spPr>
        <p:txBody>
          <a:bodyPr>
            <a:noAutofit/>
          </a:bodyPr>
          <a:lstStyle/>
          <a:p>
            <a:pPr algn="l"/>
            <a:r>
              <a:rPr lang="pt-BR" sz="2000" b="1" dirty="0"/>
              <a:t>Alunos: Felipe Martins e Leandro Duarte </a:t>
            </a:r>
          </a:p>
          <a:p>
            <a:pPr algn="l"/>
            <a:r>
              <a:rPr lang="pt-BR" sz="2000" b="1" dirty="0" smtClean="0"/>
              <a:t>Orientadora: </a:t>
            </a:r>
            <a:r>
              <a:rPr lang="pt-BR" sz="2000" b="1" dirty="0" err="1" smtClean="0"/>
              <a:t>Profª</a:t>
            </a:r>
            <a:r>
              <a:rPr lang="pt-BR" sz="2000" b="1" dirty="0" smtClean="0"/>
              <a:t>. Dra Gisela Tunes da Silva</a:t>
            </a:r>
            <a:endParaRPr lang="pt-BR" sz="2000" b="1" dirty="0"/>
          </a:p>
          <a:p>
            <a:pPr algn="l"/>
            <a:r>
              <a:rPr lang="pt-BR" sz="2000" b="1" dirty="0"/>
              <a:t>Pesquisadora: </a:t>
            </a:r>
            <a:r>
              <a:rPr lang="pt-BR" sz="2000" b="1" dirty="0" err="1" smtClean="0"/>
              <a:t>Profª</a:t>
            </a:r>
            <a:r>
              <a:rPr lang="pt-BR" sz="2000" b="1" dirty="0" smtClean="0"/>
              <a:t>. </a:t>
            </a:r>
            <a:r>
              <a:rPr lang="pt-BR" sz="2000" b="1" dirty="0"/>
              <a:t>Dra. Ana Lúcia Padrão dos Santos	</a:t>
            </a:r>
          </a:p>
          <a:p>
            <a:pPr algn="l"/>
            <a:r>
              <a:rPr lang="pt-BR" sz="2000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1412776"/>
            <a:ext cx="2160240" cy="72234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Salário</a:t>
            </a:r>
            <a:endParaRPr lang="pt-BR" sz="40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220072" y="1484784"/>
            <a:ext cx="2232248" cy="722344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Educação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923928" y="4653136"/>
            <a:ext cx="4680520" cy="36230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Médio Completo x Superior Incompleto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07504" y="4509120"/>
            <a:ext cx="3672408" cy="504056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 0 a 2 x De 2 a 5 x Mais que 5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Imagem 6" descr="PieSalH.png"/>
          <p:cNvPicPr>
            <a:picLocks noChangeAspect="1"/>
          </p:cNvPicPr>
          <p:nvPr/>
        </p:nvPicPr>
        <p:blipFill>
          <a:blip r:embed="rId2" cstate="print"/>
          <a:srcRect l="21721" t="23357" r="17377" b="30788"/>
          <a:stretch>
            <a:fillRect/>
          </a:stretch>
        </p:blipFill>
        <p:spPr>
          <a:xfrm>
            <a:off x="179512" y="2636912"/>
            <a:ext cx="3532693" cy="1554905"/>
          </a:xfrm>
          <a:prstGeom prst="rect">
            <a:avLst/>
          </a:prstGeom>
        </p:spPr>
      </p:pic>
      <p:pic>
        <p:nvPicPr>
          <p:cNvPr id="8" name="Imagem 7" descr="PieEscH.png"/>
          <p:cNvPicPr>
            <a:picLocks noChangeAspect="1"/>
          </p:cNvPicPr>
          <p:nvPr/>
        </p:nvPicPr>
        <p:blipFill>
          <a:blip r:embed="rId3" cstate="print"/>
          <a:srcRect l="14895" t="26542" r="3103" b="31850"/>
          <a:stretch>
            <a:fillRect/>
          </a:stretch>
        </p:blipFill>
        <p:spPr>
          <a:xfrm>
            <a:off x="3923928" y="2636912"/>
            <a:ext cx="4355976" cy="1292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556792"/>
            <a:ext cx="2160240" cy="72234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Saúde</a:t>
            </a:r>
            <a:endParaRPr lang="pt-BR" sz="40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355976" y="1556792"/>
            <a:ext cx="4536504" cy="72008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Atividade Esportiva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4427984" y="4653136"/>
            <a:ext cx="4032448" cy="432048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Até 20 horas x Mais que 20 horas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323528" y="4509120"/>
            <a:ext cx="3744416" cy="864096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SUS x Plano de Saúde e Médico Particular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Imagem 6" descr="PieAtivH.png"/>
          <p:cNvPicPr>
            <a:picLocks noChangeAspect="1"/>
          </p:cNvPicPr>
          <p:nvPr/>
        </p:nvPicPr>
        <p:blipFill>
          <a:blip r:embed="rId2" cstate="print"/>
          <a:srcRect l="15205" t="20172" r="8689" b="23357"/>
          <a:stretch>
            <a:fillRect/>
          </a:stretch>
        </p:blipFill>
        <p:spPr>
          <a:xfrm>
            <a:off x="4427984" y="2564904"/>
            <a:ext cx="4067944" cy="1764480"/>
          </a:xfrm>
          <a:prstGeom prst="rect">
            <a:avLst/>
          </a:prstGeom>
        </p:spPr>
      </p:pic>
      <p:pic>
        <p:nvPicPr>
          <p:cNvPr id="8" name="Imagem 7" descr="PieSauH.png"/>
          <p:cNvPicPr>
            <a:picLocks noChangeAspect="1"/>
          </p:cNvPicPr>
          <p:nvPr/>
        </p:nvPicPr>
        <p:blipFill>
          <a:blip r:embed="rId3" cstate="print"/>
          <a:srcRect l="21721" t="23357" r="24824" b="31850"/>
          <a:stretch>
            <a:fillRect/>
          </a:stretch>
        </p:blipFill>
        <p:spPr>
          <a:xfrm>
            <a:off x="251520" y="2708920"/>
            <a:ext cx="3100692" cy="1518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08912" cy="122413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Análise Inferencial</a:t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Obtenção do Modelo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3816424"/>
          </a:xfrm>
        </p:spPr>
        <p:txBody>
          <a:bodyPr>
            <a:normAutofit/>
          </a:bodyPr>
          <a:lstStyle/>
          <a:p>
            <a:r>
              <a:rPr lang="pt-BR" sz="2500" dirty="0" smtClean="0">
                <a:solidFill>
                  <a:schemeClr val="tx2"/>
                </a:solidFill>
              </a:rPr>
              <a:t>Seleção das variáveis que serão adicionadas inicialmente ao modelo: Testes </a:t>
            </a:r>
            <a:r>
              <a:rPr lang="pt-BR" sz="2500" dirty="0" err="1" smtClean="0">
                <a:solidFill>
                  <a:schemeClr val="tx2"/>
                </a:solidFill>
              </a:rPr>
              <a:t>Univariados</a:t>
            </a:r>
            <a:r>
              <a:rPr lang="pt-BR" sz="2500" dirty="0" smtClean="0">
                <a:solidFill>
                  <a:schemeClr val="tx2"/>
                </a:solidFill>
              </a:rPr>
              <a:t> com o Valor do </a:t>
            </a:r>
            <a:r>
              <a:rPr lang="el-GR" sz="2500" dirty="0" smtClean="0">
                <a:solidFill>
                  <a:schemeClr val="tx2"/>
                </a:solidFill>
              </a:rPr>
              <a:t>α</a:t>
            </a:r>
            <a:r>
              <a:rPr lang="pt-BR" sz="2500" dirty="0" smtClean="0">
                <a:solidFill>
                  <a:schemeClr val="tx2"/>
                </a:solidFill>
              </a:rPr>
              <a:t> (nível de significância) adotado de 20%;</a:t>
            </a:r>
          </a:p>
          <a:p>
            <a:r>
              <a:rPr lang="pt-BR" sz="2500" dirty="0" smtClean="0">
                <a:solidFill>
                  <a:schemeClr val="tx2"/>
                </a:solidFill>
              </a:rPr>
              <a:t>Junção das variáveis significativas no modelo: Testes Multivariados com </a:t>
            </a:r>
            <a:r>
              <a:rPr lang="el-GR" sz="2500" dirty="0" smtClean="0">
                <a:solidFill>
                  <a:schemeClr val="tx2"/>
                </a:solidFill>
              </a:rPr>
              <a:t>α</a:t>
            </a:r>
            <a:r>
              <a:rPr lang="pt-BR" sz="2500" dirty="0" smtClean="0">
                <a:solidFill>
                  <a:schemeClr val="tx2"/>
                </a:solidFill>
              </a:rPr>
              <a:t> = 10%;</a:t>
            </a:r>
          </a:p>
          <a:p>
            <a:pPr>
              <a:buNone/>
            </a:pPr>
            <a:endParaRPr lang="pt-BR" sz="27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Testes de Hipóteses </a:t>
            </a:r>
            <a:r>
              <a:rPr lang="pt-BR" dirty="0" err="1" smtClean="0"/>
              <a:t>Univariados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1781552"/>
          </a:xfrm>
        </p:spPr>
        <p:txBody>
          <a:bodyPr>
            <a:normAutofit/>
          </a:bodyPr>
          <a:lstStyle/>
          <a:p>
            <a:r>
              <a:rPr lang="pt-BR" sz="2700" dirty="0" smtClean="0">
                <a:solidFill>
                  <a:schemeClr val="tx2"/>
                </a:solidFill>
              </a:rPr>
              <a:t>Teste T para variáveis com apenas uma categoria;</a:t>
            </a:r>
          </a:p>
          <a:p>
            <a:r>
              <a:rPr lang="pt-BR" sz="2700" dirty="0" smtClean="0">
                <a:solidFill>
                  <a:schemeClr val="tx2"/>
                </a:solidFill>
              </a:rPr>
              <a:t>Teste F para variáveis com mais de uma categoria.</a:t>
            </a:r>
          </a:p>
          <a:p>
            <a:r>
              <a:rPr lang="pt-BR" sz="2700" dirty="0" smtClean="0">
                <a:solidFill>
                  <a:schemeClr val="tx2"/>
                </a:solidFill>
              </a:rPr>
              <a:t>O Valor do </a:t>
            </a:r>
            <a:r>
              <a:rPr lang="el-GR" sz="2700" dirty="0" smtClean="0">
                <a:solidFill>
                  <a:schemeClr val="tx2"/>
                </a:solidFill>
              </a:rPr>
              <a:t>α</a:t>
            </a:r>
            <a:r>
              <a:rPr lang="pt-BR" sz="2700" dirty="0" smtClean="0">
                <a:solidFill>
                  <a:schemeClr val="tx2"/>
                </a:solidFill>
              </a:rPr>
              <a:t> (nível de significância) adotado foi 20%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8"/>
          <p:cNvSpPr txBox="1">
            <a:spLocks/>
          </p:cNvSpPr>
          <p:nvPr/>
        </p:nvSpPr>
        <p:spPr>
          <a:xfrm>
            <a:off x="609600" y="8564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IQV Geral</a:t>
            </a:r>
            <a:endParaRPr kumimoji="0" lang="pt-BR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3327400" y="2190750"/>
          <a:ext cx="2489199" cy="2476500"/>
        </p:xfrm>
        <a:graphic>
          <a:graphicData uri="http://schemas.openxmlformats.org/drawingml/2006/table">
            <a:tbl>
              <a:tblPr/>
              <a:tblGrid>
                <a:gridCol w="849816"/>
                <a:gridCol w="751516"/>
                <a:gridCol w="405882"/>
                <a:gridCol w="48198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Estatística 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g.l.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p-valor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Gênero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-1,715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1,789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Raça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-0,261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0,795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Religião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-0,167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0,869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Trabalho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-0,567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Saúde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-1,873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Ativ. Esport.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0,886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Estatística 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g.l.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p-valor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Moradia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1,907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0,166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Renda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0,752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Salário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1,189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8"/>
          <p:cNvSpPr txBox="1">
            <a:spLocks/>
          </p:cNvSpPr>
          <p:nvPr/>
        </p:nvSpPr>
        <p:spPr>
          <a:xfrm>
            <a:off x="609600" y="8564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IQV Saúde</a:t>
            </a:r>
            <a:endParaRPr kumimoji="0" lang="pt-BR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333750" y="2190750"/>
          <a:ext cx="2476500" cy="2476500"/>
        </p:xfrm>
        <a:graphic>
          <a:graphicData uri="http://schemas.openxmlformats.org/drawingml/2006/table">
            <a:tbl>
              <a:tblPr/>
              <a:tblGrid>
                <a:gridCol w="836056"/>
                <a:gridCol w="750551"/>
                <a:gridCol w="408527"/>
                <a:gridCol w="481366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Estatística 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g.l.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p-valor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Gênero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-2,075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2,450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Raça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0,709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Religião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-0,338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0,738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Trabalho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-1,395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0,173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Saúde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-2,214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Ativ. Esport.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-0,363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0,719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Estatística 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g.l.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p-valor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Moradia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2,988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Renda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0,735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Salário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2,709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8"/>
          <p:cNvSpPr txBox="1">
            <a:spLocks/>
          </p:cNvSpPr>
          <p:nvPr/>
        </p:nvSpPr>
        <p:spPr>
          <a:xfrm>
            <a:off x="609600" y="8564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IQV Família</a:t>
            </a:r>
            <a:endParaRPr kumimoji="0" lang="pt-BR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333750" y="2190750"/>
          <a:ext cx="2476500" cy="2476500"/>
        </p:xfrm>
        <a:graphic>
          <a:graphicData uri="http://schemas.openxmlformats.org/drawingml/2006/table">
            <a:tbl>
              <a:tblPr/>
              <a:tblGrid>
                <a:gridCol w="849810"/>
                <a:gridCol w="735657"/>
                <a:gridCol w="409051"/>
                <a:gridCol w="481982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Estatística 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g.l.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p-valor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Gênero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1,042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-1,608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0,118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Raça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-0,617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Religião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-0,586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Trabalho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1,186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Saúde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0,984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Ativ. Esport.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1,728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Estatística 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g.l.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p-valor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Moradia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0,745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Renda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0,852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Salário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0,124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8"/>
          <p:cNvSpPr txBox="1">
            <a:spLocks/>
          </p:cNvSpPr>
          <p:nvPr/>
        </p:nvSpPr>
        <p:spPr>
          <a:xfrm>
            <a:off x="609600" y="8564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IQV Socioeconômico</a:t>
            </a:r>
            <a:endParaRPr kumimoji="0" lang="pt-BR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333750" y="2190750"/>
          <a:ext cx="2476500" cy="2476500"/>
        </p:xfrm>
        <a:graphic>
          <a:graphicData uri="http://schemas.openxmlformats.org/drawingml/2006/table">
            <a:tbl>
              <a:tblPr/>
              <a:tblGrid>
                <a:gridCol w="849810"/>
                <a:gridCol w="735657"/>
                <a:gridCol w="409051"/>
                <a:gridCol w="481982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Estatística 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g.l.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p-valor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Gênero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-2,234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1,970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Raça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-0,696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Religião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-0,349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0,729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Trabalho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-0,512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0,612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Saúde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-1,819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Ativ. Esport.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-0,791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Estatística 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g.l.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p-valor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Moradia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2,911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Renda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0,962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Salário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2,845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8"/>
          <p:cNvSpPr txBox="1">
            <a:spLocks/>
          </p:cNvSpPr>
          <p:nvPr/>
        </p:nvSpPr>
        <p:spPr>
          <a:xfrm>
            <a:off x="609600" y="8564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IQV Psicológico</a:t>
            </a:r>
            <a:endParaRPr kumimoji="0" lang="pt-BR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3327400" y="2190750"/>
          <a:ext cx="2489200" cy="2476500"/>
        </p:xfrm>
        <a:graphic>
          <a:graphicData uri="http://schemas.openxmlformats.org/drawingml/2006/table">
            <a:tbl>
              <a:tblPr/>
              <a:tblGrid>
                <a:gridCol w="848735"/>
                <a:gridCol w="750560"/>
                <a:gridCol w="408533"/>
                <a:gridCol w="481372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Estatística 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g.l.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p-valor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Gênero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-1,017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1,411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0,168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Raça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-0,561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Religião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0,981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Trabalho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0,170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0,866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Saúde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-1,133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Ativ. Esport.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0,984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Estatística 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g.l.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p-valor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Moradia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1,1279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0,3371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Renda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0,9613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0,3935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Salário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0,4579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0,6368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Objetivo do Estudo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2700" dirty="0" smtClean="0">
                <a:solidFill>
                  <a:schemeClr val="tx2"/>
                </a:solidFill>
              </a:rPr>
              <a:t>Definir o perfil dos atletas de handebol e remo de acordo com os padrões socioeconômicos;</a:t>
            </a:r>
          </a:p>
          <a:p>
            <a:pPr lvl="0"/>
            <a:r>
              <a:rPr lang="pt-BR" sz="2700" dirty="0" smtClean="0">
                <a:solidFill>
                  <a:schemeClr val="tx2"/>
                </a:solidFill>
              </a:rPr>
              <a:t>Investigar a relação entre esses atributos socioeconômicos e o IQV; </a:t>
            </a:r>
          </a:p>
          <a:p>
            <a:pPr lvl="0"/>
            <a:r>
              <a:rPr lang="pt-BR" sz="2700" dirty="0" smtClean="0">
                <a:solidFill>
                  <a:schemeClr val="tx2"/>
                </a:solidFill>
              </a:rPr>
              <a:t>Analisar o comportamento do IQV Geral e de seus 4 domínios, individualmente. </a:t>
            </a:r>
          </a:p>
          <a:p>
            <a:pPr lvl="0"/>
            <a:endParaRPr lang="pt-BR" sz="2100" dirty="0"/>
          </a:p>
          <a:p>
            <a:pPr>
              <a:buNone/>
            </a:pPr>
            <a:endParaRPr lang="pt-BR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Testes de Hipóteses Multivariados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1781552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pt-BR" sz="2800" dirty="0" smtClean="0">
                <a:solidFill>
                  <a:schemeClr val="tx2"/>
                </a:solidFill>
              </a:rPr>
              <a:t>Exclusão das variáveis menos significativas (uma por vez), considerando </a:t>
            </a:r>
            <a:r>
              <a:rPr lang="el-GR" sz="2700" dirty="0" smtClean="0">
                <a:solidFill>
                  <a:schemeClr val="tx2"/>
                </a:solidFill>
              </a:rPr>
              <a:t>α</a:t>
            </a:r>
            <a:r>
              <a:rPr lang="pt-BR" sz="2700" dirty="0" smtClean="0">
                <a:solidFill>
                  <a:schemeClr val="tx2"/>
                </a:solidFill>
              </a:rPr>
              <a:t> = 10%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8"/>
          <p:cNvSpPr txBox="1">
            <a:spLocks/>
          </p:cNvSpPr>
          <p:nvPr/>
        </p:nvSpPr>
        <p:spPr>
          <a:xfrm>
            <a:off x="609600" y="8564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Exemplo: IQV Geral</a:t>
            </a:r>
            <a:endParaRPr kumimoji="0" lang="pt-BR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419872" y="2204864"/>
          <a:ext cx="2336800" cy="3429000"/>
        </p:xfrm>
        <a:graphic>
          <a:graphicData uri="http://schemas.openxmlformats.org/drawingml/2006/table">
            <a:tbl>
              <a:tblPr/>
              <a:tblGrid>
                <a:gridCol w="607948"/>
                <a:gridCol w="607948"/>
                <a:gridCol w="522455"/>
                <a:gridCol w="598449"/>
              </a:tblGrid>
              <a:tr h="1905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Passo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g.l.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p-valor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Genero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0,978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Saude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Moradia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g.l.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p-valor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Passo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Genero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Saude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Moradia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g.l.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p-valor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Passo 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Genero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Saude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0,175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g.l.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p-valor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Passo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Saude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611560" y="5877272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tx2"/>
                </a:solidFill>
              </a:rPr>
              <a:t>Conclusão: Apenas a variável Saúde será considera no modelo do IQV Geral.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8"/>
          <p:cNvSpPr txBox="1">
            <a:spLocks/>
          </p:cNvSpPr>
          <p:nvPr/>
        </p:nvSpPr>
        <p:spPr>
          <a:xfrm>
            <a:off x="609600" y="8564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Variáveis utilizadas nos </a:t>
            </a:r>
            <a:r>
              <a:rPr lang="pt-BR" sz="5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IQVs</a:t>
            </a:r>
            <a:endParaRPr kumimoji="0" lang="pt-BR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3816424"/>
          </a:xfrm>
        </p:spPr>
        <p:txBody>
          <a:bodyPr>
            <a:normAutofit/>
          </a:bodyPr>
          <a:lstStyle/>
          <a:p>
            <a:r>
              <a:rPr lang="pt-BR" sz="2500" dirty="0" smtClean="0">
                <a:solidFill>
                  <a:schemeClr val="tx2"/>
                </a:solidFill>
              </a:rPr>
              <a:t>IQV Geral: Saúde</a:t>
            </a:r>
          </a:p>
          <a:p>
            <a:r>
              <a:rPr lang="pt-BR" sz="2500" dirty="0" smtClean="0">
                <a:solidFill>
                  <a:schemeClr val="tx2"/>
                </a:solidFill>
              </a:rPr>
              <a:t>IQV Saúde: Sexo</a:t>
            </a:r>
          </a:p>
          <a:p>
            <a:r>
              <a:rPr lang="pt-BR" sz="2500" dirty="0" smtClean="0">
                <a:solidFill>
                  <a:schemeClr val="tx2"/>
                </a:solidFill>
              </a:rPr>
              <a:t>IQV Família: Atividade Esportiva</a:t>
            </a:r>
          </a:p>
          <a:p>
            <a:r>
              <a:rPr lang="pt-BR" sz="2500" dirty="0" smtClean="0">
                <a:solidFill>
                  <a:schemeClr val="tx2"/>
                </a:solidFill>
              </a:rPr>
              <a:t>IQV Socioeconômico: Sexo, Moradia e Salário</a:t>
            </a:r>
          </a:p>
          <a:p>
            <a:r>
              <a:rPr lang="pt-BR" sz="2500" dirty="0" smtClean="0">
                <a:solidFill>
                  <a:schemeClr val="tx2"/>
                </a:solidFill>
              </a:rPr>
              <a:t>IQV Psicológico: Nenhuma</a:t>
            </a:r>
          </a:p>
          <a:p>
            <a:pPr>
              <a:buNone/>
            </a:pPr>
            <a:endParaRPr lang="pt-BR" sz="2500" dirty="0" smtClean="0">
              <a:solidFill>
                <a:schemeClr val="tx2"/>
              </a:solidFill>
            </a:endParaRPr>
          </a:p>
          <a:p>
            <a:endParaRPr lang="pt-BR" sz="25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pt-BR" sz="27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Modelo IQV Geral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7308304" y="1124744"/>
          <a:ext cx="1512168" cy="792087"/>
        </p:xfrm>
        <a:graphic>
          <a:graphicData uri="http://schemas.openxmlformats.org/drawingml/2006/table">
            <a:tbl>
              <a:tblPr/>
              <a:tblGrid>
                <a:gridCol w="813266"/>
                <a:gridCol w="698902"/>
              </a:tblGrid>
              <a:tr h="26402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Coeficientes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α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22,62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5292080" y="2852936"/>
            <a:ext cx="23762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tx2"/>
                </a:solidFill>
              </a:rPr>
              <a:t>Estimativas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67544" y="2276872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IQV Saúde</a:t>
            </a:r>
            <a:endParaRPr kumimoji="0" lang="pt-BR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7308304" y="2708920"/>
          <a:ext cx="1512168" cy="864096"/>
        </p:xfrm>
        <a:graphic>
          <a:graphicData uri="http://schemas.openxmlformats.org/drawingml/2006/table">
            <a:tbl>
              <a:tblPr/>
              <a:tblGrid>
                <a:gridCol w="756084"/>
                <a:gridCol w="756084"/>
              </a:tblGrid>
              <a:tr h="28803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Coeficientes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α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22,89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β1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Título 1"/>
          <p:cNvSpPr txBox="1">
            <a:spLocks/>
          </p:cNvSpPr>
          <p:nvPr/>
        </p:nvSpPr>
        <p:spPr>
          <a:xfrm>
            <a:off x="467544" y="4005064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IQV Família</a:t>
            </a:r>
            <a:endParaRPr kumimoji="0" lang="pt-BR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7308304" y="4437112"/>
          <a:ext cx="1541016" cy="792087"/>
        </p:xfrm>
        <a:graphic>
          <a:graphicData uri="http://schemas.openxmlformats.org/drawingml/2006/table">
            <a:tbl>
              <a:tblPr/>
              <a:tblGrid>
                <a:gridCol w="870097"/>
                <a:gridCol w="670919"/>
              </a:tblGrid>
              <a:tr h="26402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Coeficientes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α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25,62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β1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-1,99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Modelo IQV Socioeconômico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7544" y="2996952"/>
            <a:ext cx="23762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tx2"/>
                </a:solidFill>
              </a:rPr>
              <a:t>Estimativas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419872" y="2780928"/>
          <a:ext cx="1219200" cy="1261491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18021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Coeficientes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80213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α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22,84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0213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β1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0213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γ1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-3,13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0213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γ2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-2,36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0213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θ1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0213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θ2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-0,71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08912" cy="122413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Análise de Resíduos</a:t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IQV Geral</a:t>
            </a:r>
            <a:endParaRPr lang="pt-BR" dirty="0"/>
          </a:p>
        </p:txBody>
      </p:sp>
      <p:pic>
        <p:nvPicPr>
          <p:cNvPr id="11" name="Imagem 10" descr="ResHandGeral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2060848"/>
            <a:ext cx="5501005" cy="3438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IQV Saúde</a:t>
            </a:r>
            <a:endParaRPr lang="pt-BR" dirty="0"/>
          </a:p>
        </p:txBody>
      </p:sp>
      <p:pic>
        <p:nvPicPr>
          <p:cNvPr id="4" name="Imagem 3" descr="ResHandSaud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2204864"/>
            <a:ext cx="5500800" cy="343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IQV Família</a:t>
            </a:r>
            <a:endParaRPr lang="pt-BR" dirty="0"/>
          </a:p>
        </p:txBody>
      </p:sp>
      <p:pic>
        <p:nvPicPr>
          <p:cNvPr id="4" name="Imagem 3" descr="ResHandFam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2132856"/>
            <a:ext cx="5500800" cy="343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IQV Socioeconômico</a:t>
            </a:r>
            <a:endParaRPr lang="pt-BR" dirty="0"/>
          </a:p>
        </p:txBody>
      </p:sp>
      <p:pic>
        <p:nvPicPr>
          <p:cNvPr id="4" name="Imagem 3" descr="ResHandSoc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2060848"/>
            <a:ext cx="5500800" cy="343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Principais Variáveis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700" dirty="0" smtClean="0">
                <a:solidFill>
                  <a:schemeClr val="tx2"/>
                </a:solidFill>
              </a:rPr>
              <a:t>Índices de Qualidade de Vida</a:t>
            </a:r>
          </a:p>
          <a:p>
            <a:pPr>
              <a:buFont typeface="Wingdings" pitchFamily="2" charset="2"/>
              <a:buChar char="v"/>
            </a:pPr>
            <a:r>
              <a:rPr lang="pt-BR" sz="2700" dirty="0" smtClean="0">
                <a:solidFill>
                  <a:schemeClr val="tx2"/>
                </a:solidFill>
              </a:rPr>
              <a:t>IQV GERAL</a:t>
            </a:r>
          </a:p>
          <a:p>
            <a:r>
              <a:rPr lang="pt-BR" sz="2700" dirty="0" smtClean="0">
                <a:solidFill>
                  <a:schemeClr val="tx2"/>
                </a:solidFill>
              </a:rPr>
              <a:t>IQV Saúde</a:t>
            </a:r>
          </a:p>
          <a:p>
            <a:r>
              <a:rPr lang="pt-BR" sz="2700" dirty="0" smtClean="0">
                <a:solidFill>
                  <a:schemeClr val="tx2"/>
                </a:solidFill>
              </a:rPr>
              <a:t>IQV Família</a:t>
            </a:r>
          </a:p>
          <a:p>
            <a:r>
              <a:rPr lang="pt-BR" sz="2700" dirty="0" smtClean="0">
                <a:solidFill>
                  <a:schemeClr val="tx2"/>
                </a:solidFill>
              </a:rPr>
              <a:t>IQV Socioeconômico</a:t>
            </a:r>
          </a:p>
          <a:p>
            <a:r>
              <a:rPr lang="pt-BR" sz="2700" dirty="0" smtClean="0">
                <a:solidFill>
                  <a:schemeClr val="tx2"/>
                </a:solidFill>
              </a:rPr>
              <a:t>IQV Psicológico e funcional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Esporte: Remo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632" y="2132856"/>
            <a:ext cx="1162472" cy="72234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Sexo</a:t>
            </a:r>
            <a:endParaRPr lang="pt-BR" sz="40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868144" y="2132856"/>
            <a:ext cx="1162472" cy="722344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Raça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Agrupamentos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323528" y="4581128"/>
            <a:ext cx="3168352" cy="72234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Masculino x Feminino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4932040" y="4581128"/>
            <a:ext cx="3240360" cy="72234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Branca x Outras 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Espaço Reservado para Conteúdo 4" descr="PieGen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1721" t="26542" r="19860" b="31850"/>
          <a:stretch>
            <a:fillRect/>
          </a:stretch>
        </p:blipFill>
        <p:spPr>
          <a:xfrm>
            <a:off x="251520" y="3068960"/>
            <a:ext cx="2987823" cy="1244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m 13" descr="PieRacR.png"/>
          <p:cNvPicPr>
            <a:picLocks noChangeAspect="1"/>
          </p:cNvPicPr>
          <p:nvPr/>
        </p:nvPicPr>
        <p:blipFill>
          <a:blip r:embed="rId3" cstate="print"/>
          <a:srcRect l="24824" t="21233" r="21721" b="21233"/>
          <a:stretch>
            <a:fillRect/>
          </a:stretch>
        </p:blipFill>
        <p:spPr>
          <a:xfrm>
            <a:off x="4860032" y="2924944"/>
            <a:ext cx="2664296" cy="1676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1556792"/>
            <a:ext cx="1872208" cy="72234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Religião</a:t>
            </a:r>
            <a:endParaRPr lang="pt-BR" sz="40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436096" y="1556792"/>
            <a:ext cx="2232248" cy="722344"/>
          </a:xfrm>
          <a:prstGeom prst="rect">
            <a:avLst/>
          </a:prstGeom>
        </p:spPr>
        <p:txBody>
          <a:bodyPr vert="horz" lIns="0" rIns="0" bIns="0" anchor="b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0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Estado Civil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436096" y="4653136"/>
            <a:ext cx="2808312" cy="72234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Casado x Solteiro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251520" y="4941168"/>
            <a:ext cx="3600400" cy="43431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Católica x Outras x Sem Religião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Imagem 7" descr="PieRelR.png"/>
          <p:cNvPicPr>
            <a:picLocks noChangeAspect="1"/>
          </p:cNvPicPr>
          <p:nvPr/>
        </p:nvPicPr>
        <p:blipFill>
          <a:blip r:embed="rId2" cstate="print"/>
          <a:srcRect l="22342" t="21233" r="18618" b="21233"/>
          <a:stretch>
            <a:fillRect/>
          </a:stretch>
        </p:blipFill>
        <p:spPr>
          <a:xfrm>
            <a:off x="251520" y="2852936"/>
            <a:ext cx="3203848" cy="1825090"/>
          </a:xfrm>
          <a:prstGeom prst="rect">
            <a:avLst/>
          </a:prstGeom>
        </p:spPr>
      </p:pic>
      <p:pic>
        <p:nvPicPr>
          <p:cNvPr id="9" name="Imagem 8" descr="PieECiR.png"/>
          <p:cNvPicPr>
            <a:picLocks noChangeAspect="1"/>
          </p:cNvPicPr>
          <p:nvPr/>
        </p:nvPicPr>
        <p:blipFill>
          <a:blip r:embed="rId3" cstate="print"/>
          <a:srcRect l="33513" t="23357" r="27307" b="23357"/>
          <a:stretch>
            <a:fillRect/>
          </a:stretch>
        </p:blipFill>
        <p:spPr>
          <a:xfrm>
            <a:off x="5436096" y="2924944"/>
            <a:ext cx="2132670" cy="1695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1412776"/>
            <a:ext cx="2160240" cy="72234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Renda</a:t>
            </a:r>
            <a:endParaRPr lang="pt-BR" sz="40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64088" y="1412776"/>
            <a:ext cx="2232248" cy="722344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0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Trabalho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4355976" y="4221088"/>
            <a:ext cx="2808312" cy="72234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Trabalha x Não Trabalha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0" y="4365104"/>
            <a:ext cx="3923928" cy="72008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Apoio da Família x Sozinho x Contribui com a Família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Imagem 7" descr="PieRenR.png"/>
          <p:cNvPicPr>
            <a:picLocks noChangeAspect="1"/>
          </p:cNvPicPr>
          <p:nvPr/>
        </p:nvPicPr>
        <p:blipFill>
          <a:blip r:embed="rId2" cstate="print"/>
          <a:srcRect l="11792" t="23357" r="12412" b="26542"/>
          <a:stretch>
            <a:fillRect/>
          </a:stretch>
        </p:blipFill>
        <p:spPr>
          <a:xfrm>
            <a:off x="0" y="2420888"/>
            <a:ext cx="3856142" cy="1490032"/>
          </a:xfrm>
          <a:prstGeom prst="rect">
            <a:avLst/>
          </a:prstGeom>
        </p:spPr>
      </p:pic>
      <p:pic>
        <p:nvPicPr>
          <p:cNvPr id="9" name="Imagem 8" descr="PieTrabR.png"/>
          <p:cNvPicPr>
            <a:picLocks noChangeAspect="1"/>
          </p:cNvPicPr>
          <p:nvPr/>
        </p:nvPicPr>
        <p:blipFill>
          <a:blip r:embed="rId3" cstate="print"/>
          <a:srcRect l="9309" t="24418" r="3103" b="27603"/>
          <a:stretch>
            <a:fillRect/>
          </a:stretch>
        </p:blipFill>
        <p:spPr>
          <a:xfrm>
            <a:off x="4355976" y="2420888"/>
            <a:ext cx="4355976" cy="1461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68760"/>
            <a:ext cx="2160240" cy="72234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Salário</a:t>
            </a:r>
            <a:endParaRPr lang="pt-BR" sz="40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148064" y="1268760"/>
            <a:ext cx="2232248" cy="722344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Educação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4067944" y="4509120"/>
            <a:ext cx="4608512" cy="864096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Médio Completo x Superior Incompleto x Superior/Pós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251520" y="4365104"/>
            <a:ext cx="2808312" cy="72234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Até 2 x Mais que 2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Imagem 8" descr="PieSalR.png"/>
          <p:cNvPicPr>
            <a:picLocks noChangeAspect="1"/>
          </p:cNvPicPr>
          <p:nvPr/>
        </p:nvPicPr>
        <p:blipFill>
          <a:blip r:embed="rId2" cstate="print"/>
          <a:srcRect l="24824" t="21233" r="21721" b="26542"/>
          <a:stretch>
            <a:fillRect/>
          </a:stretch>
        </p:blipFill>
        <p:spPr>
          <a:xfrm>
            <a:off x="251520" y="2492896"/>
            <a:ext cx="3100687" cy="1770919"/>
          </a:xfrm>
          <a:prstGeom prst="rect">
            <a:avLst/>
          </a:prstGeom>
        </p:spPr>
      </p:pic>
      <p:pic>
        <p:nvPicPr>
          <p:cNvPr id="10" name="Imagem 9" descr="PieEscoR.png"/>
          <p:cNvPicPr>
            <a:picLocks noChangeAspect="1"/>
          </p:cNvPicPr>
          <p:nvPr/>
        </p:nvPicPr>
        <p:blipFill>
          <a:blip r:embed="rId3" cstate="print"/>
          <a:srcRect l="8068" t="19110" r="6827" b="31850"/>
          <a:stretch>
            <a:fillRect/>
          </a:stretch>
        </p:blipFill>
        <p:spPr>
          <a:xfrm>
            <a:off x="4139952" y="2564904"/>
            <a:ext cx="4283968" cy="1577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2160240" cy="72234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Saúde</a:t>
            </a:r>
            <a:endParaRPr lang="pt-BR" sz="40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139952" y="1340768"/>
            <a:ext cx="4248472" cy="722344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Atividade Esportiva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4283968" y="4437112"/>
            <a:ext cx="3960440" cy="50632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Até 15 horas x Mais que 15 horas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251520" y="4221088"/>
            <a:ext cx="3168352" cy="72234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SUS x Plano de Saúde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Imagem 8" descr="PieSauR.png"/>
          <p:cNvPicPr>
            <a:picLocks noChangeAspect="1"/>
          </p:cNvPicPr>
          <p:nvPr/>
        </p:nvPicPr>
        <p:blipFill>
          <a:blip r:embed="rId2" cstate="print"/>
          <a:srcRect l="18618" t="21233" r="21721" b="29727"/>
          <a:stretch>
            <a:fillRect/>
          </a:stretch>
        </p:blipFill>
        <p:spPr>
          <a:xfrm>
            <a:off x="251520" y="2420888"/>
            <a:ext cx="3460716" cy="1662906"/>
          </a:xfrm>
          <a:prstGeom prst="rect">
            <a:avLst/>
          </a:prstGeom>
        </p:spPr>
      </p:pic>
      <p:pic>
        <p:nvPicPr>
          <p:cNvPr id="10" name="Imagem 9" descr="PieAtivR.png"/>
          <p:cNvPicPr>
            <a:picLocks noChangeAspect="1"/>
          </p:cNvPicPr>
          <p:nvPr/>
        </p:nvPicPr>
        <p:blipFill>
          <a:blip r:embed="rId3" cstate="print"/>
          <a:srcRect l="15515" t="21233" r="11792" b="30788"/>
          <a:stretch>
            <a:fillRect/>
          </a:stretch>
        </p:blipFill>
        <p:spPr>
          <a:xfrm>
            <a:off x="4355976" y="2564904"/>
            <a:ext cx="3923928" cy="15139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3491880" y="1484784"/>
            <a:ext cx="2232248" cy="722344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Moradia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2915816" y="4437112"/>
            <a:ext cx="3096344" cy="72234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Casa/Família x Casa/Outros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323528" y="4509120"/>
            <a:ext cx="2808312" cy="72234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Espaço Reservado para Conteúdo 12" descr="PieMor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2342" t="23357" r="15515" b="26542"/>
          <a:stretch>
            <a:fillRect/>
          </a:stretch>
        </p:blipFill>
        <p:spPr>
          <a:xfrm>
            <a:off x="2915816" y="2708920"/>
            <a:ext cx="3275856" cy="154391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08912" cy="122413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Análise Inferencial</a:t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8"/>
          <p:cNvSpPr txBox="1">
            <a:spLocks/>
          </p:cNvSpPr>
          <p:nvPr/>
        </p:nvSpPr>
        <p:spPr>
          <a:xfrm>
            <a:off x="609600" y="8564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IQV Geral</a:t>
            </a:r>
            <a:endParaRPr kumimoji="0" lang="pt-BR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327400" y="2095500"/>
          <a:ext cx="2489199" cy="2667000"/>
        </p:xfrm>
        <a:graphic>
          <a:graphicData uri="http://schemas.openxmlformats.org/drawingml/2006/table">
            <a:tbl>
              <a:tblPr/>
              <a:tblGrid>
                <a:gridCol w="849816"/>
                <a:gridCol w="751516"/>
                <a:gridCol w="405882"/>
                <a:gridCol w="481985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Estatística 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g.l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p-valor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Gênero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0,176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0,861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Raça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-1,237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Estado Civil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0,631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Moradia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-0,912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Trabalho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0,129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0,898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Salário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-0,197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0,845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Saúde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-1,377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0,176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Ativ. Esport.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1,248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Estatística 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g.l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p-valor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Religião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3,117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Renda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0,901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Educação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0,764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8"/>
          <p:cNvSpPr txBox="1">
            <a:spLocks/>
          </p:cNvSpPr>
          <p:nvPr/>
        </p:nvSpPr>
        <p:spPr>
          <a:xfrm>
            <a:off x="609600" y="8564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IQV Saúde</a:t>
            </a:r>
            <a:endParaRPr kumimoji="0" lang="pt-BR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327400" y="2095500"/>
          <a:ext cx="2489199" cy="2667000"/>
        </p:xfrm>
        <a:graphic>
          <a:graphicData uri="http://schemas.openxmlformats.org/drawingml/2006/table">
            <a:tbl>
              <a:tblPr/>
              <a:tblGrid>
                <a:gridCol w="849816"/>
                <a:gridCol w="751516"/>
                <a:gridCol w="405882"/>
                <a:gridCol w="481985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Estatística 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g.l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p-valor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Gênero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0,713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Raça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-0,798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Estado Civil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1,273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Moradia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-1,168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Trabalho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0,831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Salário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-0,466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0,644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Saúde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-0,977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Ativ. Esport.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0,751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Estatística 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g.l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p-valor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Religião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2,843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Renda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0,774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Educação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1,516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Demais Variáveis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pt-BR" sz="2700" dirty="0" smtClean="0">
                <a:solidFill>
                  <a:schemeClr val="tx2"/>
                </a:solidFill>
              </a:rPr>
              <a:t>Sexo</a:t>
            </a:r>
          </a:p>
          <a:p>
            <a:r>
              <a:rPr lang="pt-BR" sz="2700" dirty="0" smtClean="0">
                <a:solidFill>
                  <a:schemeClr val="tx2"/>
                </a:solidFill>
              </a:rPr>
              <a:t>Idade</a:t>
            </a:r>
          </a:p>
          <a:p>
            <a:r>
              <a:rPr lang="pt-BR" sz="2700" dirty="0" smtClean="0">
                <a:solidFill>
                  <a:schemeClr val="tx2"/>
                </a:solidFill>
              </a:rPr>
              <a:t>Raça</a:t>
            </a:r>
          </a:p>
          <a:p>
            <a:r>
              <a:rPr lang="pt-BR" sz="2700" dirty="0" smtClean="0">
                <a:solidFill>
                  <a:schemeClr val="tx2"/>
                </a:solidFill>
              </a:rPr>
              <a:t>Religião</a:t>
            </a:r>
          </a:p>
          <a:p>
            <a:r>
              <a:rPr lang="pt-BR" sz="2700" dirty="0" smtClean="0">
                <a:solidFill>
                  <a:schemeClr val="tx2"/>
                </a:solidFill>
              </a:rPr>
              <a:t>Estado Civil</a:t>
            </a:r>
          </a:p>
          <a:p>
            <a:r>
              <a:rPr lang="pt-BR" sz="2700" dirty="0" smtClean="0">
                <a:solidFill>
                  <a:schemeClr val="tx2"/>
                </a:solidFill>
              </a:rPr>
              <a:t>Filhos</a:t>
            </a:r>
          </a:p>
          <a:p>
            <a:r>
              <a:rPr lang="pt-BR" sz="2700" dirty="0" smtClean="0">
                <a:solidFill>
                  <a:schemeClr val="tx2"/>
                </a:solidFill>
              </a:rPr>
              <a:t>Moradia</a:t>
            </a:r>
          </a:p>
          <a:p>
            <a:r>
              <a:rPr lang="pt-BR" sz="2700" dirty="0" smtClean="0">
                <a:solidFill>
                  <a:schemeClr val="tx2"/>
                </a:solidFill>
              </a:rPr>
              <a:t>Renda</a:t>
            </a:r>
          </a:p>
          <a:p>
            <a:r>
              <a:rPr lang="pt-BR" sz="2700" dirty="0" smtClean="0">
                <a:solidFill>
                  <a:schemeClr val="tx2"/>
                </a:solidFill>
              </a:rPr>
              <a:t>Trabalho</a:t>
            </a:r>
          </a:p>
          <a:p>
            <a:r>
              <a:rPr lang="pt-BR" sz="2700" dirty="0" smtClean="0">
                <a:solidFill>
                  <a:schemeClr val="tx2"/>
                </a:solidFill>
              </a:rPr>
              <a:t>Salário</a:t>
            </a:r>
          </a:p>
          <a:p>
            <a:r>
              <a:rPr lang="pt-BR" sz="2700" dirty="0" smtClean="0">
                <a:solidFill>
                  <a:schemeClr val="tx2"/>
                </a:solidFill>
              </a:rPr>
              <a:t>Educação</a:t>
            </a:r>
          </a:p>
          <a:p>
            <a:r>
              <a:rPr lang="pt-BR" sz="2700" dirty="0" smtClean="0">
                <a:solidFill>
                  <a:schemeClr val="tx2"/>
                </a:solidFill>
              </a:rPr>
              <a:t>Saúde</a:t>
            </a:r>
          </a:p>
          <a:p>
            <a:r>
              <a:rPr lang="pt-BR" sz="2700" dirty="0" smtClean="0">
                <a:solidFill>
                  <a:schemeClr val="tx2"/>
                </a:solidFill>
              </a:rPr>
              <a:t>Atividade Esportiva</a:t>
            </a:r>
          </a:p>
          <a:p>
            <a:r>
              <a:rPr lang="pt-BR" sz="2700" dirty="0" smtClean="0">
                <a:solidFill>
                  <a:schemeClr val="tx2"/>
                </a:solidFill>
              </a:rPr>
              <a:t>Localidade</a:t>
            </a:r>
            <a:endParaRPr lang="pt-BR" sz="27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8"/>
          <p:cNvSpPr txBox="1">
            <a:spLocks/>
          </p:cNvSpPr>
          <p:nvPr/>
        </p:nvSpPr>
        <p:spPr>
          <a:xfrm>
            <a:off x="609600" y="8564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IQV Família</a:t>
            </a:r>
            <a:endParaRPr kumimoji="0" lang="pt-BR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327400" y="2095500"/>
          <a:ext cx="2489199" cy="2667000"/>
        </p:xfrm>
        <a:graphic>
          <a:graphicData uri="http://schemas.openxmlformats.org/drawingml/2006/table">
            <a:tbl>
              <a:tblPr/>
              <a:tblGrid>
                <a:gridCol w="849816"/>
                <a:gridCol w="751516"/>
                <a:gridCol w="405882"/>
                <a:gridCol w="481985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Estatística 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g.l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p-valor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Gênero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-1,840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Raça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-1,525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0,135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Estado Civil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-0,563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Moradia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0,880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Trabalho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-0,603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Salário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-0,059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0,953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Saúde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-1,371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0,178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Ativ. Esport.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2,609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Estatística 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g.l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p-valor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Religião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2,511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Renda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2,765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Educação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0,165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0,848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8"/>
          <p:cNvSpPr txBox="1">
            <a:spLocks/>
          </p:cNvSpPr>
          <p:nvPr/>
        </p:nvSpPr>
        <p:spPr>
          <a:xfrm>
            <a:off x="609600" y="8564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IQV Socioeconômico</a:t>
            </a:r>
            <a:endParaRPr kumimoji="0" lang="pt-BR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327400" y="2095500"/>
          <a:ext cx="2489199" cy="2667000"/>
        </p:xfrm>
        <a:graphic>
          <a:graphicData uri="http://schemas.openxmlformats.org/drawingml/2006/table">
            <a:tbl>
              <a:tblPr/>
              <a:tblGrid>
                <a:gridCol w="849816"/>
                <a:gridCol w="751516"/>
                <a:gridCol w="405882"/>
                <a:gridCol w="481985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Estatística 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g.l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p-valor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Gênero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-0,329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0,744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Raça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-0,761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Estado Civil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-0,202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0,841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Moradia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-1,186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Trabalho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0,989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Salário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0,703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Saúde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-1,025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Ativ. Esport.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1,823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Estatística 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g.l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p-valor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Religião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1,181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Renda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0,979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Educação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0,661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8"/>
          <p:cNvSpPr txBox="1">
            <a:spLocks/>
          </p:cNvSpPr>
          <p:nvPr/>
        </p:nvSpPr>
        <p:spPr>
          <a:xfrm>
            <a:off x="609600" y="8564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IQV Psicológico</a:t>
            </a:r>
            <a:endParaRPr kumimoji="0" lang="pt-BR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327400" y="2095500"/>
          <a:ext cx="2489199" cy="2667000"/>
        </p:xfrm>
        <a:graphic>
          <a:graphicData uri="http://schemas.openxmlformats.org/drawingml/2006/table">
            <a:tbl>
              <a:tblPr/>
              <a:tblGrid>
                <a:gridCol w="849816"/>
                <a:gridCol w="751516"/>
                <a:gridCol w="405882"/>
                <a:gridCol w="481985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Estatística 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g.l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p-valor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Gênero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Raça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-1,955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Estado Civil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0,923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Moradia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-0,231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0,819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Trabalho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-0,882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Salário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-0,438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0,664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Saúde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-1,657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0,105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Ativ. Esport.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0,980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Estatística 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g.l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p-valor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Religião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2,989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Renda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1,713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0,193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6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Educação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0,980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8"/>
          <p:cNvSpPr txBox="1">
            <a:spLocks/>
          </p:cNvSpPr>
          <p:nvPr/>
        </p:nvSpPr>
        <p:spPr>
          <a:xfrm>
            <a:off x="609600" y="8564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Variáveis utilizadas nos </a:t>
            </a:r>
            <a:r>
              <a:rPr lang="pt-BR" sz="5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IQVs</a:t>
            </a:r>
            <a:endParaRPr kumimoji="0" lang="pt-BR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3816424"/>
          </a:xfrm>
        </p:spPr>
        <p:txBody>
          <a:bodyPr>
            <a:normAutofit/>
          </a:bodyPr>
          <a:lstStyle/>
          <a:p>
            <a:r>
              <a:rPr lang="pt-BR" sz="2500" dirty="0" smtClean="0">
                <a:solidFill>
                  <a:schemeClr val="tx2"/>
                </a:solidFill>
              </a:rPr>
              <a:t>IQV Geral: Religião</a:t>
            </a:r>
          </a:p>
          <a:p>
            <a:r>
              <a:rPr lang="pt-BR" sz="2500" dirty="0" smtClean="0">
                <a:solidFill>
                  <a:schemeClr val="tx2"/>
                </a:solidFill>
              </a:rPr>
              <a:t>IQV Saúde: Religião</a:t>
            </a:r>
          </a:p>
          <a:p>
            <a:r>
              <a:rPr lang="pt-BR" sz="2500" dirty="0" smtClean="0">
                <a:solidFill>
                  <a:schemeClr val="tx2"/>
                </a:solidFill>
              </a:rPr>
              <a:t>IQV Família: Raça, Saúde, Atividade Esportiva, Religião e Renda</a:t>
            </a:r>
          </a:p>
          <a:p>
            <a:r>
              <a:rPr lang="pt-BR" sz="2500" dirty="0" smtClean="0">
                <a:solidFill>
                  <a:schemeClr val="tx2"/>
                </a:solidFill>
              </a:rPr>
              <a:t>IQV Socioeconômico: Atividade Esportiva</a:t>
            </a:r>
          </a:p>
          <a:p>
            <a:r>
              <a:rPr lang="pt-BR" sz="2500" dirty="0" smtClean="0">
                <a:solidFill>
                  <a:schemeClr val="tx2"/>
                </a:solidFill>
              </a:rPr>
              <a:t>IQV Psicológico: Raça, Saúde e Religião</a:t>
            </a:r>
          </a:p>
          <a:p>
            <a:pPr>
              <a:buNone/>
            </a:pPr>
            <a:endParaRPr lang="pt-BR" sz="2500" dirty="0" smtClean="0">
              <a:solidFill>
                <a:schemeClr val="tx2"/>
              </a:solidFill>
            </a:endParaRPr>
          </a:p>
          <a:p>
            <a:endParaRPr lang="pt-BR" sz="25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pt-BR" sz="27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Modelo IQV Geral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220072" y="2780928"/>
            <a:ext cx="23762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tx2"/>
                </a:solidFill>
              </a:rPr>
              <a:t>Estimativas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7380312" y="1052736"/>
          <a:ext cx="1584176" cy="864096"/>
        </p:xfrm>
        <a:graphic>
          <a:graphicData uri="http://schemas.openxmlformats.org/drawingml/2006/table">
            <a:tbl>
              <a:tblPr/>
              <a:tblGrid>
                <a:gridCol w="792088"/>
                <a:gridCol w="792088"/>
              </a:tblGrid>
              <a:tr h="21602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Coeficientes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α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22,06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β1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β2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-2,39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Título 1"/>
          <p:cNvSpPr txBox="1">
            <a:spLocks/>
          </p:cNvSpPr>
          <p:nvPr/>
        </p:nvSpPr>
        <p:spPr>
          <a:xfrm>
            <a:off x="467544" y="2204864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IQV Saúde</a:t>
            </a:r>
            <a:endParaRPr kumimoji="0" lang="pt-BR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7380312" y="2708920"/>
          <a:ext cx="1440160" cy="936104"/>
        </p:xfrm>
        <a:graphic>
          <a:graphicData uri="http://schemas.openxmlformats.org/drawingml/2006/table">
            <a:tbl>
              <a:tblPr/>
              <a:tblGrid>
                <a:gridCol w="720080"/>
                <a:gridCol w="720080"/>
              </a:tblGrid>
              <a:tr h="23402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Coeficientes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34026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α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21,30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β1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β2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-2,46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Título 1"/>
          <p:cNvSpPr txBox="1">
            <a:spLocks/>
          </p:cNvSpPr>
          <p:nvPr/>
        </p:nvSpPr>
        <p:spPr>
          <a:xfrm>
            <a:off x="395536" y="378904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IQV Família</a:t>
            </a:r>
            <a:endParaRPr kumimoji="0" lang="pt-BR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7380312" y="4149080"/>
          <a:ext cx="1447800" cy="1714500"/>
        </p:xfrm>
        <a:graphic>
          <a:graphicData uri="http://schemas.openxmlformats.org/drawingml/2006/table">
            <a:tbl>
              <a:tblPr/>
              <a:tblGrid>
                <a:gridCol w="838200"/>
                <a:gridCol w="609600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Coeficientes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α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22,66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β1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γ1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μ1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-2,84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ω1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ω2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ρ1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ρ2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-2,54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Modelo IQV Socioeconômico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7544" y="2060848"/>
            <a:ext cx="23762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tx2"/>
                </a:solidFill>
              </a:rPr>
              <a:t>Estimativas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2987824" y="1988840"/>
          <a:ext cx="1584176" cy="864096"/>
        </p:xfrm>
        <a:graphic>
          <a:graphicData uri="http://schemas.openxmlformats.org/drawingml/2006/table">
            <a:tbl>
              <a:tblPr/>
              <a:tblGrid>
                <a:gridCol w="792088"/>
                <a:gridCol w="792088"/>
              </a:tblGrid>
              <a:tr h="21602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Coeficientes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α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22,06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β1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β2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-2,39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Título 1"/>
          <p:cNvSpPr txBox="1">
            <a:spLocks/>
          </p:cNvSpPr>
          <p:nvPr/>
        </p:nvSpPr>
        <p:spPr>
          <a:xfrm>
            <a:off x="539552" y="3212976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IQV Psicológico</a:t>
            </a:r>
            <a:endParaRPr kumimoji="0" lang="pt-BR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39552" y="4509120"/>
            <a:ext cx="23762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tx2"/>
                </a:solidFill>
              </a:rPr>
              <a:t>Estimativas</a:t>
            </a: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2987824" y="4509120"/>
          <a:ext cx="1219200" cy="11430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Coeficientes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α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20,15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β1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γ1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λ1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λ2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-3,55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08912" cy="122413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Análise de Resíduos</a:t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IQV Geral</a:t>
            </a:r>
            <a:endParaRPr lang="pt-BR" dirty="0"/>
          </a:p>
        </p:txBody>
      </p:sp>
      <p:pic>
        <p:nvPicPr>
          <p:cNvPr id="4" name="Imagem 3" descr="ResRemoGeral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2132856"/>
            <a:ext cx="5500800" cy="343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IQV Saúde</a:t>
            </a:r>
            <a:endParaRPr lang="pt-BR" dirty="0"/>
          </a:p>
        </p:txBody>
      </p:sp>
      <p:pic>
        <p:nvPicPr>
          <p:cNvPr id="5" name="Imagem 4" descr="ResRemoSaud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2132856"/>
            <a:ext cx="5500800" cy="343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IQV Família</a:t>
            </a:r>
            <a:endParaRPr lang="pt-BR" dirty="0"/>
          </a:p>
        </p:txBody>
      </p:sp>
      <p:pic>
        <p:nvPicPr>
          <p:cNvPr id="5" name="Imagem 4" descr="ResRemoFam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2132856"/>
            <a:ext cx="5500800" cy="343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Esporte: Handebol 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IQV Socioeconômico</a:t>
            </a:r>
            <a:endParaRPr lang="pt-BR" dirty="0"/>
          </a:p>
        </p:txBody>
      </p:sp>
      <p:pic>
        <p:nvPicPr>
          <p:cNvPr id="5" name="Imagem 4" descr="ResRemoSoc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2060848"/>
            <a:ext cx="5500800" cy="343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IQV Psicológico</a:t>
            </a:r>
            <a:endParaRPr lang="pt-BR" dirty="0"/>
          </a:p>
        </p:txBody>
      </p:sp>
      <p:pic>
        <p:nvPicPr>
          <p:cNvPr id="3" name="Imagem 2" descr="ResRemoPsi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2060848"/>
            <a:ext cx="5500800" cy="343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Conclusões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2"/>
                </a:solidFill>
              </a:rPr>
              <a:t>As categorias das variáveis socioeconômicas foram agrupadas para possibilitar comparações; </a:t>
            </a:r>
          </a:p>
          <a:p>
            <a:r>
              <a:rPr lang="pt-BR" dirty="0" smtClean="0">
                <a:solidFill>
                  <a:schemeClr val="tx2"/>
                </a:solidFill>
              </a:rPr>
              <a:t>Houve ao menos uma variável que apresentou alguma diferença significativa entre as categorias agrupadas;</a:t>
            </a:r>
          </a:p>
          <a:p>
            <a:r>
              <a:rPr lang="pt-BR" dirty="0" smtClean="0">
                <a:solidFill>
                  <a:schemeClr val="tx2"/>
                </a:solidFill>
              </a:rPr>
              <a:t>Foram apresentados modelos para os índices de qualidade de vida;</a:t>
            </a:r>
          </a:p>
          <a:p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11560" y="4437112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Obrigado!</a:t>
            </a:r>
            <a:endParaRPr kumimoji="0" lang="pt-BR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632" y="2132856"/>
            <a:ext cx="1162472" cy="72234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Sexo</a:t>
            </a:r>
            <a:endParaRPr lang="pt-BR" sz="4000" dirty="0"/>
          </a:p>
        </p:txBody>
      </p:sp>
      <p:pic>
        <p:nvPicPr>
          <p:cNvPr id="7" name="Imagem 6" descr="PieGenH.png"/>
          <p:cNvPicPr>
            <a:picLocks noChangeAspect="1"/>
          </p:cNvPicPr>
          <p:nvPr/>
        </p:nvPicPr>
        <p:blipFill>
          <a:blip r:embed="rId2" cstate="print"/>
          <a:srcRect l="24204" t="26542" r="17377" b="31850"/>
          <a:stretch>
            <a:fillRect/>
          </a:stretch>
        </p:blipFill>
        <p:spPr>
          <a:xfrm>
            <a:off x="107504" y="2924944"/>
            <a:ext cx="3347864" cy="1393895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5868144" y="2132856"/>
            <a:ext cx="1162472" cy="722344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Raça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Imagem 8" descr="PieRacH.png"/>
          <p:cNvPicPr>
            <a:picLocks noChangeAspect="1"/>
          </p:cNvPicPr>
          <p:nvPr/>
        </p:nvPicPr>
        <p:blipFill>
          <a:blip r:embed="rId3" cstate="print"/>
          <a:srcRect l="30410" t="26542" r="20480" b="31850"/>
          <a:stretch>
            <a:fillRect/>
          </a:stretch>
        </p:blipFill>
        <p:spPr>
          <a:xfrm>
            <a:off x="5076056" y="2924944"/>
            <a:ext cx="2812919" cy="1393200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Agrupamentos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323528" y="4581128"/>
            <a:ext cx="3168352" cy="72234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Masculino x Feminino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4932040" y="4581128"/>
            <a:ext cx="3240360" cy="72234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Branca x Parda e Negra 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1484784"/>
            <a:ext cx="1872208" cy="72234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Religião</a:t>
            </a:r>
            <a:endParaRPr lang="pt-BR" sz="40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148064" y="1556792"/>
            <a:ext cx="2232248" cy="722344"/>
          </a:xfrm>
          <a:prstGeom prst="rect">
            <a:avLst/>
          </a:prstGeom>
        </p:spPr>
        <p:txBody>
          <a:bodyPr vert="horz" lIns="0" rIns="0" bIns="0" anchor="b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0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Estado Civil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148064" y="4365104"/>
            <a:ext cx="2808312" cy="72234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Casado x Solteiro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Imagem 9" descr="PieRelH.png"/>
          <p:cNvPicPr>
            <a:picLocks noChangeAspect="1"/>
          </p:cNvPicPr>
          <p:nvPr/>
        </p:nvPicPr>
        <p:blipFill>
          <a:blip r:embed="rId2" cstate="print"/>
          <a:srcRect l="26066" t="24418" r="18618" b="31850"/>
          <a:stretch>
            <a:fillRect/>
          </a:stretch>
        </p:blipFill>
        <p:spPr>
          <a:xfrm>
            <a:off x="467544" y="2492896"/>
            <a:ext cx="2960327" cy="1368152"/>
          </a:xfrm>
          <a:prstGeom prst="rect">
            <a:avLst/>
          </a:prstGeom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323528" y="4653136"/>
            <a:ext cx="3600400" cy="72234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Católica x Protestante, Espírita e Outra 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5" name="Imagem 14" descr="PieECiH.png"/>
          <p:cNvPicPr>
            <a:picLocks noChangeAspect="1"/>
          </p:cNvPicPr>
          <p:nvPr/>
        </p:nvPicPr>
        <p:blipFill>
          <a:blip r:embed="rId3" cstate="print"/>
          <a:srcRect l="35995" t="21233" r="24824" b="29727"/>
          <a:stretch>
            <a:fillRect/>
          </a:stretch>
        </p:blipFill>
        <p:spPr>
          <a:xfrm>
            <a:off x="5220072" y="2492896"/>
            <a:ext cx="2272766" cy="1662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1412776"/>
            <a:ext cx="2160240" cy="722344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Localidade</a:t>
            </a:r>
            <a:endParaRPr lang="pt-BR" sz="40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436096" y="1484784"/>
            <a:ext cx="2232248" cy="722344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Moradia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4355976" y="4869160"/>
            <a:ext cx="3744416" cy="72234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Casa/Sozinho x Casa/Família x Casa/Outros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611560" y="4509120"/>
            <a:ext cx="2808312" cy="72234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Brasil x Exterior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Imagem 7" descr="PieLocH.png"/>
          <p:cNvPicPr>
            <a:picLocks noChangeAspect="1"/>
          </p:cNvPicPr>
          <p:nvPr/>
        </p:nvPicPr>
        <p:blipFill>
          <a:blip r:embed="rId2" cstate="print"/>
          <a:srcRect l="29789" t="21233" r="21721" b="31850"/>
          <a:stretch>
            <a:fillRect/>
          </a:stretch>
        </p:blipFill>
        <p:spPr>
          <a:xfrm>
            <a:off x="611560" y="2708920"/>
            <a:ext cx="2812712" cy="1590912"/>
          </a:xfrm>
          <a:prstGeom prst="rect">
            <a:avLst/>
          </a:prstGeom>
        </p:spPr>
      </p:pic>
      <p:pic>
        <p:nvPicPr>
          <p:cNvPr id="9" name="Imagem 8" descr="PieMorH.png"/>
          <p:cNvPicPr>
            <a:picLocks noChangeAspect="1"/>
          </p:cNvPicPr>
          <p:nvPr/>
        </p:nvPicPr>
        <p:blipFill>
          <a:blip r:embed="rId3" cstate="print"/>
          <a:srcRect l="18618" t="23357" r="16757" b="31850"/>
          <a:stretch>
            <a:fillRect/>
          </a:stretch>
        </p:blipFill>
        <p:spPr>
          <a:xfrm>
            <a:off x="4355976" y="2780928"/>
            <a:ext cx="3748721" cy="1518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484784"/>
            <a:ext cx="2160240" cy="72234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Renda</a:t>
            </a:r>
            <a:endParaRPr lang="pt-BR" sz="40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580112" y="1484784"/>
            <a:ext cx="2232248" cy="722344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0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Trabalho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004048" y="4509120"/>
            <a:ext cx="2808312" cy="72234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Trabalha x Não Trabalha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0" y="4653136"/>
            <a:ext cx="4355976" cy="93610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Apoio da Família x Sozinho x Contribui com a Família</a:t>
            </a:r>
          </a:p>
        </p:txBody>
      </p:sp>
      <p:pic>
        <p:nvPicPr>
          <p:cNvPr id="10" name="Imagem 9" descr="PieRenH.png"/>
          <p:cNvPicPr>
            <a:picLocks noChangeAspect="1"/>
          </p:cNvPicPr>
          <p:nvPr/>
        </p:nvPicPr>
        <p:blipFill>
          <a:blip r:embed="rId2" cstate="print"/>
          <a:srcRect l="9930" t="20172" r="7447" b="30788"/>
          <a:stretch>
            <a:fillRect/>
          </a:stretch>
        </p:blipFill>
        <p:spPr>
          <a:xfrm>
            <a:off x="0" y="2780928"/>
            <a:ext cx="4499992" cy="1561341"/>
          </a:xfrm>
          <a:prstGeom prst="rect">
            <a:avLst/>
          </a:prstGeom>
        </p:spPr>
      </p:pic>
      <p:pic>
        <p:nvPicPr>
          <p:cNvPr id="11" name="Imagem 10" descr="PieTrabH.png"/>
          <p:cNvPicPr>
            <a:picLocks noChangeAspect="1"/>
          </p:cNvPicPr>
          <p:nvPr/>
        </p:nvPicPr>
        <p:blipFill>
          <a:blip r:embed="rId3" cstate="print"/>
          <a:srcRect l="14895" t="22295" b="31850"/>
          <a:stretch>
            <a:fillRect/>
          </a:stretch>
        </p:blipFill>
        <p:spPr>
          <a:xfrm>
            <a:off x="4610969" y="2780928"/>
            <a:ext cx="4533031" cy="15717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2985</TotalTime>
  <Words>1345</Words>
  <Application>Microsoft Office PowerPoint</Application>
  <PresentationFormat>Apresentação na tela (4:3)</PresentationFormat>
  <Paragraphs>780</Paragraphs>
  <Slides>52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3" baseType="lpstr">
      <vt:lpstr>Fluxo</vt:lpstr>
      <vt:lpstr>INDICADORES SOCIAIS E A PERCEPÇÃO DA QUALIDADE DE VIDA EM ATLETAS</vt:lpstr>
      <vt:lpstr>Objetivo do Estudo</vt:lpstr>
      <vt:lpstr>Principais Variáveis</vt:lpstr>
      <vt:lpstr>Demais Variáveis</vt:lpstr>
      <vt:lpstr>Esporte: Handebol </vt:lpstr>
      <vt:lpstr>Sexo</vt:lpstr>
      <vt:lpstr>Religião</vt:lpstr>
      <vt:lpstr>Localidade</vt:lpstr>
      <vt:lpstr>Renda</vt:lpstr>
      <vt:lpstr>Salário</vt:lpstr>
      <vt:lpstr>Saúde</vt:lpstr>
      <vt:lpstr>Análise Inferencial </vt:lpstr>
      <vt:lpstr>Obtenção do Modelo</vt:lpstr>
      <vt:lpstr>Testes de Hipóteses Univariados</vt:lpstr>
      <vt:lpstr>Slide 15</vt:lpstr>
      <vt:lpstr>Slide 16</vt:lpstr>
      <vt:lpstr>Slide 17</vt:lpstr>
      <vt:lpstr>Slide 18</vt:lpstr>
      <vt:lpstr>Slide 19</vt:lpstr>
      <vt:lpstr>Testes de Hipóteses Multivariados</vt:lpstr>
      <vt:lpstr>Slide 21</vt:lpstr>
      <vt:lpstr>Slide 22</vt:lpstr>
      <vt:lpstr>Modelo IQV Geral</vt:lpstr>
      <vt:lpstr>Modelo IQV Socioeconômico</vt:lpstr>
      <vt:lpstr>Análise de Resíduos </vt:lpstr>
      <vt:lpstr>IQV Geral</vt:lpstr>
      <vt:lpstr>IQV Saúde</vt:lpstr>
      <vt:lpstr>IQV Família</vt:lpstr>
      <vt:lpstr>IQV Socioeconômico</vt:lpstr>
      <vt:lpstr>Esporte: Remo</vt:lpstr>
      <vt:lpstr>Sexo</vt:lpstr>
      <vt:lpstr>Religião</vt:lpstr>
      <vt:lpstr>Renda</vt:lpstr>
      <vt:lpstr>Salário</vt:lpstr>
      <vt:lpstr>Saúde</vt:lpstr>
      <vt:lpstr>Slide 36</vt:lpstr>
      <vt:lpstr>Análise Inferencial </vt:lpstr>
      <vt:lpstr>Slide 38</vt:lpstr>
      <vt:lpstr>Slide 39</vt:lpstr>
      <vt:lpstr>Slide 40</vt:lpstr>
      <vt:lpstr>Slide 41</vt:lpstr>
      <vt:lpstr>Slide 42</vt:lpstr>
      <vt:lpstr>Slide 43</vt:lpstr>
      <vt:lpstr>Modelo IQV Geral</vt:lpstr>
      <vt:lpstr>Modelo IQV Socioeconômico</vt:lpstr>
      <vt:lpstr>Análise de Resíduos </vt:lpstr>
      <vt:lpstr>IQV Geral</vt:lpstr>
      <vt:lpstr>IQV Saúde</vt:lpstr>
      <vt:lpstr>IQV Família</vt:lpstr>
      <vt:lpstr>IQV Socioeconômico</vt:lpstr>
      <vt:lpstr>IQV Psicológico</vt:lpstr>
      <vt:lpstr>Conclusões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leandrod</dc:creator>
  <cp:lastModifiedBy>leandrod</cp:lastModifiedBy>
  <cp:revision>277</cp:revision>
  <dcterms:created xsi:type="dcterms:W3CDTF">2014-04-17T20:53:19Z</dcterms:created>
  <dcterms:modified xsi:type="dcterms:W3CDTF">2014-06-11T13:46:24Z</dcterms:modified>
</cp:coreProperties>
</file>