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354" r:id="rId3"/>
    <p:sldId id="372" r:id="rId4"/>
    <p:sldId id="421" r:id="rId5"/>
    <p:sldId id="377" r:id="rId6"/>
    <p:sldId id="422" r:id="rId7"/>
    <p:sldId id="423" r:id="rId8"/>
    <p:sldId id="426" r:id="rId9"/>
    <p:sldId id="427" r:id="rId10"/>
    <p:sldId id="425" r:id="rId11"/>
    <p:sldId id="428" r:id="rId12"/>
    <p:sldId id="429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C5B"/>
    <a:srgbClr val="FFD05B"/>
    <a:srgbClr val="FFBC02"/>
    <a:srgbClr val="535353"/>
    <a:srgbClr val="B48500"/>
    <a:srgbClr val="BD9577"/>
    <a:srgbClr val="54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08" autoAdjust="0"/>
    <p:restoredTop sz="96208" autoAdjust="0"/>
  </p:normalViewPr>
  <p:slideViewPr>
    <p:cSldViewPr snapToGrid="0">
      <p:cViewPr varScale="1">
        <p:scale>
          <a:sx n="116" d="100"/>
          <a:sy n="116" d="100"/>
        </p:scale>
        <p:origin x="200" y="3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69CED-119F-FA4E-9C8C-E9278959E1B1}" type="datetimeFigureOut">
              <a:rPr lang="es-ES_tradnl" smtClean="0"/>
              <a:t>17/4/24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D9753E-A97D-3748-B11B-A668608F87D8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37520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F2C75-8D0D-4FFC-8A04-855BF35DA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BF0D41-9707-4A4E-B19B-18C03ED11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6CBFDE-0421-4C66-AAA9-C3EC6DCDE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493E-BA40-4357-B8F2-1E1129DE8407}" type="datetimeFigureOut">
              <a:rPr lang="es-ES" smtClean="0"/>
              <a:t>17/4/24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8BCB37-1BA1-4DD0-9751-006F5134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4961E9-BDCE-4A78-9F82-FF2C3F60C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DC54-59A7-4B8B-8FDB-0074006C8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853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7D7A1-7E6F-4DDC-BDCD-586666EB1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D4F4CE-806C-42AA-A768-F47B44B93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00D452-1BBF-4469-905F-F2D3DDC1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493E-BA40-4357-B8F2-1E1129DE8407}" type="datetimeFigureOut">
              <a:rPr lang="es-ES" smtClean="0"/>
              <a:t>17/4/24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39836B-06FB-4394-832F-41BEDD23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58B994-E7A0-4178-B149-2764C08EC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DC54-59A7-4B8B-8FDB-0074006C8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61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7F3408B-0570-4277-9CDA-FE68D6AA1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7929E1-3383-478A-9A05-F68F64269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3BFED6-5629-4990-B762-E05DB513F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493E-BA40-4357-B8F2-1E1129DE8407}" type="datetimeFigureOut">
              <a:rPr lang="es-ES" smtClean="0"/>
              <a:t>17/4/24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44ABA4-B291-49EC-857F-084D162B7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0197A9-702E-4404-98C1-269CAE375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DC54-59A7-4B8B-8FDB-0074006C8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542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73D516-A2D4-4E8A-B513-FC3F31552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AC2A1A-E7B3-41D1-9A76-ED0D6806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5A4857-D431-40A0-98AF-BD6680BA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493E-BA40-4357-B8F2-1E1129DE8407}" type="datetimeFigureOut">
              <a:rPr lang="es-ES" smtClean="0"/>
              <a:t>17/4/24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AD98F3-E67C-471C-BC15-C83112B3C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5C5EEC-3CFF-435A-B7DC-A6640DB8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DC54-59A7-4B8B-8FDB-0074006C8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632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B361E2-16D1-4396-B5DB-A97DAB5B5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8493CA-64FC-4DC3-A557-CA5D10C1B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CA1E98-4072-417C-A43D-FAC9D84E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493E-BA40-4357-B8F2-1E1129DE8407}" type="datetimeFigureOut">
              <a:rPr lang="es-ES" smtClean="0"/>
              <a:t>17/4/24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E4EFA8-CAA3-4BC9-ACFD-7230EAB9D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FAC742-9570-41B4-94F8-0F2B16F8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DC54-59A7-4B8B-8FDB-0074006C8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610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B5E91-13F7-4A4B-BB4E-DA47D9D7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3CCE23-DD76-4229-90BB-279D92C3C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0F96AAE-15FB-422C-8BD2-60C02C16F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9555E9-540B-4646-BA1A-CD397E331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493E-BA40-4357-B8F2-1E1129DE8407}" type="datetimeFigureOut">
              <a:rPr lang="es-ES" smtClean="0"/>
              <a:t>17/4/24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415F4B-1D82-4B1F-B0A5-FCFB5B63E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21E6C0-11F3-41AE-8423-7C888FE10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DC54-59A7-4B8B-8FDB-0074006C8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71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80D8F4-CF06-4330-B736-9F2998E9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1372D7-451F-4AB5-B13D-77DA02F21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D1C877-F9A8-4A1F-844A-D298709AC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8C2DE2A-D1AF-44BA-BF95-3F7071D44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1C3D9A-F837-4752-823B-4D845DD1E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ACC5853-D731-4FA1-9058-34E60B28F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493E-BA40-4357-B8F2-1E1129DE8407}" type="datetimeFigureOut">
              <a:rPr lang="es-ES" smtClean="0"/>
              <a:t>17/4/24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501D3EB-5E31-4619-A2C4-EFE9DE91E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F35301E-8880-4EBE-9CE0-B34F7763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DC54-59A7-4B8B-8FDB-0074006C8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670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B0A81-449B-4E31-9283-9373D5856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58DCBD-7543-41D1-BE3F-4F3EC2252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493E-BA40-4357-B8F2-1E1129DE8407}" type="datetimeFigureOut">
              <a:rPr lang="es-ES" smtClean="0"/>
              <a:t>17/4/24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4CB53B7-1010-47BC-9234-0C6CDAE6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34CDBF-1F78-4DF2-9464-5ACD6945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DC54-59A7-4B8B-8FDB-0074006C8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298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5CF9DF-1940-4A68-8542-EE83A425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493E-BA40-4357-B8F2-1E1129DE8407}" type="datetimeFigureOut">
              <a:rPr lang="es-ES" smtClean="0"/>
              <a:t>17/4/24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A701528-9568-498C-ADD0-7E1DE8E3E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A69065-5CFB-476A-BA89-795335B7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DC54-59A7-4B8B-8FDB-0074006C8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6442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34517-09B5-42C2-B4C4-A045DDDE5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9F2323-0040-40BC-93DF-9F1CE0E38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68D45B-B159-4431-98C9-633CD0F3B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98C157-94C9-4D31-A593-C449F99A3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493E-BA40-4357-B8F2-1E1129DE8407}" type="datetimeFigureOut">
              <a:rPr lang="es-ES" smtClean="0"/>
              <a:t>17/4/24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9101BC-95EF-4614-BDB8-1201F7BB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96DE04-32F5-4F99-8410-3F8DAAB07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DC54-59A7-4B8B-8FDB-0074006C8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7893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0A376-3765-4C8F-9E19-01CE6FE17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DB04711-4A55-4D39-85BD-1191EC7DC3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648710-AB17-413B-BDC3-8ABC734D1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8BA1CF-A388-481A-BF20-32C7ABAC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493E-BA40-4357-B8F2-1E1129DE8407}" type="datetimeFigureOut">
              <a:rPr lang="es-ES" smtClean="0"/>
              <a:t>17/4/24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686B00-E50A-4A2D-A9E9-75F825C5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CA9362-3BFE-45D5-B0C2-42D0B350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2DC54-59A7-4B8B-8FDB-0074006C85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8886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1E5C8C9-5B64-4E3C-A665-38A38DA42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A4E472-35AB-4E12-9416-08FB154C7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BB8169-739A-44F6-ABB1-0207F68372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fld id="{A075493E-BA40-4357-B8F2-1E1129DE8407}" type="datetimeFigureOut">
              <a:rPr lang="es-ES" smtClean="0"/>
              <a:pPr/>
              <a:t>17/4/24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19C14B-4755-46A7-9F9D-BE89709C22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70B6D8-F542-46AD-8F67-1B80E874E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</a:defRPr>
            </a:lvl1pPr>
          </a:lstStyle>
          <a:p>
            <a:fld id="{25A2DC54-59A7-4B8B-8FDB-0074006C854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205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Nuclio\123295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1" t="20312" r="-354" b="23438"/>
          <a:stretch/>
        </p:blipFill>
        <p:spPr bwMode="auto">
          <a:xfrm>
            <a:off x="-139700" y="-139700"/>
            <a:ext cx="12573000" cy="699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7EE6FC3-B5DC-4BB7-B913-DCE84D0B4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800" y="-69850"/>
            <a:ext cx="12191999" cy="685800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406AF9A-E87A-4BB0-89C2-C2A8B73C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676" y="1583791"/>
            <a:ext cx="8219090" cy="1513471"/>
          </a:xfrm>
        </p:spPr>
        <p:txBody>
          <a:bodyPr>
            <a:normAutofit/>
          </a:bodyPr>
          <a:lstStyle/>
          <a:p>
            <a:r>
              <a:rPr lang="es-ES" sz="4000" dirty="0" err="1">
                <a:solidFill>
                  <a:schemeClr val="bg1"/>
                </a:solidFill>
                <a:latin typeface="Arial Rounded MT Bold" panose="020F0704030504030204" pitchFamily="34" charset="77"/>
              </a:rPr>
              <a:t>Harder</a:t>
            </a:r>
            <a:r>
              <a:rPr lang="es-ES" sz="40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, </a:t>
            </a:r>
            <a:r>
              <a:rPr lang="es-ES" sz="4000" dirty="0" err="1">
                <a:solidFill>
                  <a:schemeClr val="bg1"/>
                </a:solidFill>
                <a:latin typeface="Arial Rounded MT Bold" panose="020F0704030504030204" pitchFamily="34" charset="77"/>
              </a:rPr>
              <a:t>Better</a:t>
            </a:r>
            <a:r>
              <a:rPr lang="es-ES" sz="40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, </a:t>
            </a:r>
            <a:r>
              <a:rPr lang="es-ES" sz="4000" dirty="0" err="1">
                <a:solidFill>
                  <a:schemeClr val="bg1"/>
                </a:solidFill>
                <a:latin typeface="Arial Rounded MT Bold" panose="020F0704030504030204" pitchFamily="34" charset="77"/>
              </a:rPr>
              <a:t>Faster</a:t>
            </a:r>
            <a:r>
              <a:rPr lang="es-ES" sz="40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, </a:t>
            </a:r>
            <a:r>
              <a:rPr lang="es-ES" sz="4000" dirty="0" err="1">
                <a:solidFill>
                  <a:schemeClr val="bg1"/>
                </a:solidFill>
                <a:latin typeface="Arial Rounded MT Bold" panose="020F0704030504030204" pitchFamily="34" charset="77"/>
              </a:rPr>
              <a:t>Stronger</a:t>
            </a:r>
            <a:endParaRPr lang="es-ES" sz="4000" dirty="0">
              <a:solidFill>
                <a:schemeClr val="bg1"/>
              </a:solidFill>
              <a:latin typeface="Arial Rounded MT Bold" panose="020F0704030504030204" pitchFamily="34" charset="77"/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E62C6F6-EDBA-401F-87C2-22DC0D12087F}"/>
              </a:ext>
            </a:extLst>
          </p:cNvPr>
          <p:cNvCxnSpPr>
            <a:cxnSpLocks/>
          </p:cNvCxnSpPr>
          <p:nvPr/>
        </p:nvCxnSpPr>
        <p:spPr>
          <a:xfrm>
            <a:off x="343852" y="2860646"/>
            <a:ext cx="38421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8CDD5E4-2A25-48EC-AFA2-C064FBEB25D1}"/>
              </a:ext>
            </a:extLst>
          </p:cNvPr>
          <p:cNvSpPr txBox="1"/>
          <p:nvPr/>
        </p:nvSpPr>
        <p:spPr>
          <a:xfrm>
            <a:off x="276042" y="2927759"/>
            <a:ext cx="3909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ES" dirty="0">
              <a:latin typeface="Segoe UI" panose="020B0502040204020203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7F3B424-0287-4090-8B92-D953F44695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784" y="6017447"/>
            <a:ext cx="1957434" cy="58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09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Nuclio\123295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1" t="20312" r="-354" b="23438"/>
          <a:stretch/>
        </p:blipFill>
        <p:spPr bwMode="auto">
          <a:xfrm>
            <a:off x="-139700" y="-139700"/>
            <a:ext cx="12573000" cy="699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2859239C-4DFC-472B-A7D6-835EF891B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"/>
            <a:ext cx="12190902" cy="6840000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58C8B045-47E4-440F-8BED-F985FF52B3FB}"/>
              </a:ext>
            </a:extLst>
          </p:cNvPr>
          <p:cNvSpPr txBox="1"/>
          <p:nvPr/>
        </p:nvSpPr>
        <p:spPr>
          <a:xfrm>
            <a:off x="7120824" y="2828835"/>
            <a:ext cx="4930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Pre-</a:t>
            </a:r>
            <a:r>
              <a:rPr lang="es-ES" sz="3600" dirty="0" err="1">
                <a:solidFill>
                  <a:schemeClr val="bg1"/>
                </a:solidFill>
                <a:latin typeface="Arial Rounded MT Bold" panose="020F0704030504030204" pitchFamily="34" charset="77"/>
              </a:rPr>
              <a:t>Processing</a:t>
            </a:r>
            <a:r>
              <a:rPr lang="es-ES" sz="36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: </a:t>
            </a:r>
            <a:r>
              <a:rPr lang="es-ES" sz="3600" dirty="0" err="1">
                <a:solidFill>
                  <a:schemeClr val="bg1"/>
                </a:solidFill>
                <a:latin typeface="Arial Rounded MT Bold" panose="020F0704030504030204" pitchFamily="34" charset="77"/>
              </a:rPr>
              <a:t>Make</a:t>
            </a:r>
            <a:r>
              <a:rPr lang="es-ES" sz="36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 </a:t>
            </a:r>
            <a:r>
              <a:rPr lang="es-ES" sz="3600" dirty="0" err="1">
                <a:solidFill>
                  <a:schemeClr val="bg1"/>
                </a:solidFill>
                <a:latin typeface="Arial Rounded MT Bold" panose="020F0704030504030204" pitchFamily="34" charset="77"/>
              </a:rPr>
              <a:t>us</a:t>
            </a:r>
            <a:r>
              <a:rPr lang="es-ES" sz="36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 </a:t>
            </a:r>
            <a:r>
              <a:rPr lang="es-ES" sz="3600" dirty="0" err="1">
                <a:solidFill>
                  <a:schemeClr val="bg1"/>
                </a:solidFill>
                <a:latin typeface="Arial Rounded MT Bold" panose="020F0704030504030204" pitchFamily="34" charset="77"/>
              </a:rPr>
              <a:t>Stronger</a:t>
            </a:r>
            <a:endParaRPr lang="es-ES" sz="3600" dirty="0">
              <a:solidFill>
                <a:schemeClr val="bg1"/>
              </a:solidFill>
              <a:latin typeface="Arial Rounded MT Bold" panose="020F0704030504030204" pitchFamily="34" charset="77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B83E95F5-0830-4A80-AED4-8070F87ED6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857" y="4473332"/>
            <a:ext cx="1437014" cy="431104"/>
          </a:xfrm>
          <a:prstGeom prst="rect">
            <a:avLst/>
          </a:prstGeom>
        </p:spPr>
      </p:pic>
      <p:sp>
        <p:nvSpPr>
          <p:cNvPr id="7" name="CuadroTexto 15">
            <a:extLst>
              <a:ext uri="{FF2B5EF4-FFF2-40B4-BE49-F238E27FC236}">
                <a16:creationId xmlns:a16="http://schemas.microsoft.com/office/drawing/2014/main" id="{4AB6C3ED-9CE6-461B-9BA6-8EE20A934A3F}"/>
              </a:ext>
            </a:extLst>
          </p:cNvPr>
          <p:cNvSpPr txBox="1"/>
          <p:nvPr/>
        </p:nvSpPr>
        <p:spPr>
          <a:xfrm>
            <a:off x="5196834" y="2714109"/>
            <a:ext cx="15297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04</a:t>
            </a:r>
            <a:endParaRPr lang="es-ES" sz="1600" dirty="0">
              <a:solidFill>
                <a:schemeClr val="bg1"/>
              </a:solidFill>
              <a:latin typeface="Arial Rounded MT Bold" panose="020F070403050403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67905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14">
            <a:extLst>
              <a:ext uri="{FF2B5EF4-FFF2-40B4-BE49-F238E27FC236}">
                <a16:creationId xmlns:a16="http://schemas.microsoft.com/office/drawing/2014/main" id="{6B7D0574-5D39-41E3-8887-6C36C9919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29"/>
          <a:stretch/>
        </p:blipFill>
        <p:spPr>
          <a:xfrm>
            <a:off x="0" y="0"/>
            <a:ext cx="5512363" cy="729842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CBA618C7-5FB3-4A10-8D4D-BA0A09A6DD9E}"/>
              </a:ext>
            </a:extLst>
          </p:cNvPr>
          <p:cNvSpPr txBox="1">
            <a:spLocks/>
          </p:cNvSpPr>
          <p:nvPr/>
        </p:nvSpPr>
        <p:spPr>
          <a:xfrm>
            <a:off x="91090" y="-43181"/>
            <a:ext cx="6400800" cy="830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>
                <a:solidFill>
                  <a:schemeClr val="bg1"/>
                </a:solidFill>
              </a:rPr>
              <a:t>Pre-</a:t>
            </a:r>
            <a:r>
              <a:rPr lang="es-ES" sz="1800" dirty="0" err="1">
                <a:solidFill>
                  <a:schemeClr val="bg1"/>
                </a:solidFill>
              </a:rPr>
              <a:t>processing</a:t>
            </a:r>
            <a:r>
              <a:rPr lang="es-ES" sz="1800" dirty="0">
                <a:solidFill>
                  <a:schemeClr val="bg1"/>
                </a:solidFill>
              </a:rPr>
              <a:t>: </a:t>
            </a:r>
            <a:r>
              <a:rPr lang="es-ES" sz="1800" dirty="0" err="1">
                <a:solidFill>
                  <a:schemeClr val="bg1"/>
                </a:solidFill>
              </a:rPr>
              <a:t>Make</a:t>
            </a:r>
            <a:r>
              <a:rPr lang="es-ES" sz="1800" dirty="0">
                <a:solidFill>
                  <a:schemeClr val="bg1"/>
                </a:solidFill>
              </a:rPr>
              <a:t> </a:t>
            </a:r>
            <a:r>
              <a:rPr lang="es-ES" sz="1800" dirty="0" err="1">
                <a:solidFill>
                  <a:schemeClr val="bg1"/>
                </a:solidFill>
              </a:rPr>
              <a:t>us</a:t>
            </a:r>
            <a:r>
              <a:rPr lang="es-ES" sz="1800" dirty="0">
                <a:solidFill>
                  <a:schemeClr val="bg1"/>
                </a:solidFill>
              </a:rPr>
              <a:t> </a:t>
            </a:r>
            <a:r>
              <a:rPr lang="es-ES" sz="1800" dirty="0" err="1">
                <a:solidFill>
                  <a:schemeClr val="bg1"/>
                </a:solidFill>
              </a:rPr>
              <a:t>Stronger</a:t>
            </a:r>
            <a:endParaRPr lang="es-ES" sz="1800" dirty="0">
              <a:solidFill>
                <a:schemeClr val="bg1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F69A688-131B-9443-AA90-4C42D5A146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465" y="152518"/>
            <a:ext cx="1597404" cy="479221"/>
          </a:xfrm>
          <a:prstGeom prst="rect">
            <a:avLst/>
          </a:prstGeom>
        </p:spPr>
      </p:pic>
      <p:sp>
        <p:nvSpPr>
          <p:cNvPr id="29" name="TextBox 3">
            <a:extLst>
              <a:ext uri="{FF2B5EF4-FFF2-40B4-BE49-F238E27FC236}">
                <a16:creationId xmlns:a16="http://schemas.microsoft.com/office/drawing/2014/main" id="{C21D5F21-9E34-5745-B997-0F663DF13B28}"/>
              </a:ext>
            </a:extLst>
          </p:cNvPr>
          <p:cNvSpPr txBox="1"/>
          <p:nvPr/>
        </p:nvSpPr>
        <p:spPr>
          <a:xfrm>
            <a:off x="555171" y="830510"/>
            <a:ext cx="10807388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s-ES" sz="4000" dirty="0">
                <a:latin typeface="+mj-lt"/>
              </a:rPr>
              <a:t>¿Qué es la fase de “Pre-</a:t>
            </a:r>
            <a:r>
              <a:rPr lang="es-ES" sz="4000" dirty="0" err="1">
                <a:latin typeface="+mj-lt"/>
              </a:rPr>
              <a:t>processing</a:t>
            </a:r>
            <a:r>
              <a:rPr lang="es-ES" sz="4000" dirty="0">
                <a:latin typeface="+mj-lt"/>
              </a:rPr>
              <a:t>”?</a:t>
            </a:r>
            <a:endParaRPr lang="en-US" sz="4000" dirty="0">
              <a:latin typeface="+mj-lt"/>
            </a:endParaRPr>
          </a:p>
        </p:txBody>
      </p:sp>
      <p:sp>
        <p:nvSpPr>
          <p:cNvPr id="108" name="TextBox 110">
            <a:extLst>
              <a:ext uri="{FF2B5EF4-FFF2-40B4-BE49-F238E27FC236}">
                <a16:creationId xmlns:a16="http://schemas.microsoft.com/office/drawing/2014/main" id="{8F8466BE-6B6C-FD46-BBC8-FA247CABB1C7}"/>
              </a:ext>
            </a:extLst>
          </p:cNvPr>
          <p:cNvSpPr txBox="1"/>
          <p:nvPr/>
        </p:nvSpPr>
        <p:spPr>
          <a:xfrm>
            <a:off x="555170" y="1467691"/>
            <a:ext cx="7043391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buClr>
                <a:schemeClr val="accent4"/>
              </a:buClr>
            </a:pPr>
            <a:r>
              <a:rPr lang="es-ES_tradnl" sz="1400" dirty="0">
                <a:latin typeface="+mj-lt"/>
              </a:rPr>
              <a:t>“Pre-</a:t>
            </a:r>
            <a:r>
              <a:rPr lang="es-ES_tradnl" sz="1400" dirty="0" err="1">
                <a:latin typeface="+mj-lt"/>
              </a:rPr>
              <a:t>processing</a:t>
            </a:r>
            <a:r>
              <a:rPr lang="es-ES_tradnl" sz="1400" dirty="0">
                <a:latin typeface="+mj-lt"/>
              </a:rPr>
              <a:t>” es la fase donde se </a:t>
            </a:r>
            <a:r>
              <a:rPr lang="es-ES_tradnl" sz="1400" b="1" dirty="0">
                <a:latin typeface="+mj-lt"/>
              </a:rPr>
              <a:t>preparan los datos con el objetivo que el modelo a realizar pueda interpretar adecuadamente los datos</a:t>
            </a:r>
            <a:r>
              <a:rPr lang="es-ES_tradnl" sz="1400" dirty="0">
                <a:latin typeface="+mj-lt"/>
              </a:rPr>
              <a:t>, por ejemplo en el caso de redes neuronales solo se pueden ingresar valores numéricos, si en los datos hay valores de texto la red neuronal no va poder interpretarlo</a:t>
            </a:r>
          </a:p>
          <a:p>
            <a:pPr algn="just">
              <a:buClr>
                <a:schemeClr val="accent4"/>
              </a:buClr>
            </a:pPr>
            <a:endParaRPr lang="es-ES_tradnl" sz="1400" dirty="0">
              <a:latin typeface="+mj-lt"/>
            </a:endParaRPr>
          </a:p>
          <a:p>
            <a:pPr algn="just">
              <a:buClr>
                <a:schemeClr val="accent4"/>
              </a:buClr>
            </a:pPr>
            <a:r>
              <a:rPr lang="es-ES_tradnl" sz="1400" dirty="0">
                <a:latin typeface="+mj-lt"/>
              </a:rPr>
              <a:t>Se verán los siguientes tipos de pre-procesamiento:</a:t>
            </a:r>
          </a:p>
          <a:p>
            <a:pPr algn="just">
              <a:buClr>
                <a:schemeClr val="accent4"/>
              </a:buClr>
            </a:pPr>
            <a:endParaRPr lang="es-ES_tradnl" sz="1400" dirty="0">
              <a:latin typeface="+mj-lt"/>
            </a:endParaRPr>
          </a:p>
          <a:p>
            <a:pPr marL="285750" indent="-285750" algn="just">
              <a:buClr>
                <a:schemeClr val="accent4"/>
              </a:buClr>
              <a:buFontTx/>
              <a:buChar char="-"/>
            </a:pPr>
            <a:r>
              <a:rPr lang="es-ES_tradnl" sz="1400" dirty="0">
                <a:latin typeface="+mj-lt"/>
              </a:rPr>
              <a:t>Convertir variables categóricas a numéricas: </a:t>
            </a:r>
            <a:r>
              <a:rPr lang="es-ES_tradnl" sz="1400" dirty="0" err="1">
                <a:latin typeface="+mj-lt"/>
              </a:rPr>
              <a:t>OneHotEncoding</a:t>
            </a:r>
            <a:r>
              <a:rPr lang="es-ES_tradnl" sz="1400" dirty="0">
                <a:latin typeface="+mj-lt"/>
              </a:rPr>
              <a:t> </a:t>
            </a:r>
          </a:p>
          <a:p>
            <a:pPr marL="285750" indent="-285750" algn="just">
              <a:buClr>
                <a:schemeClr val="accent4"/>
              </a:buClr>
              <a:buFontTx/>
              <a:buChar char="-"/>
            </a:pPr>
            <a:r>
              <a:rPr lang="es-ES_tradnl" sz="1400" dirty="0" err="1">
                <a:latin typeface="+mj-lt"/>
              </a:rPr>
              <a:t>Discretizar</a:t>
            </a:r>
            <a:r>
              <a:rPr lang="es-ES_tradnl" sz="1400" dirty="0">
                <a:latin typeface="+mj-lt"/>
              </a:rPr>
              <a:t> variables continuas</a:t>
            </a:r>
          </a:p>
          <a:p>
            <a:pPr marL="285750" indent="-285750" algn="just">
              <a:buClr>
                <a:schemeClr val="accent4"/>
              </a:buClr>
              <a:buFontTx/>
              <a:buChar char="-"/>
            </a:pPr>
            <a:r>
              <a:rPr lang="es-ES_tradnl" sz="1400" dirty="0">
                <a:latin typeface="+mj-lt"/>
              </a:rPr>
              <a:t>Correlaciones</a:t>
            </a:r>
          </a:p>
          <a:p>
            <a:pPr marL="285750" indent="-285750" algn="just">
              <a:buClr>
                <a:schemeClr val="accent4"/>
              </a:buClr>
              <a:buFontTx/>
              <a:buChar char="-"/>
            </a:pPr>
            <a:r>
              <a:rPr lang="es-ES_tradnl" sz="1400" dirty="0">
                <a:latin typeface="+mj-lt"/>
              </a:rPr>
              <a:t>Normalizar datos</a:t>
            </a:r>
          </a:p>
          <a:p>
            <a:pPr marL="285750" indent="-285750" algn="just">
              <a:buClr>
                <a:schemeClr val="accent4"/>
              </a:buClr>
              <a:buFontTx/>
              <a:buChar char="-"/>
            </a:pPr>
            <a:r>
              <a:rPr lang="es-ES_tradnl" sz="1400" dirty="0">
                <a:latin typeface="+mj-lt"/>
              </a:rPr>
              <a:t>Estandarizar datos</a:t>
            </a:r>
          </a:p>
        </p:txBody>
      </p:sp>
      <p:grpSp>
        <p:nvGrpSpPr>
          <p:cNvPr id="6" name="5 Grupo"/>
          <p:cNvGrpSpPr>
            <a:grpSpLocks noChangeAspect="1"/>
          </p:cNvGrpSpPr>
          <p:nvPr/>
        </p:nvGrpSpPr>
        <p:grpSpPr>
          <a:xfrm>
            <a:off x="4472425" y="43861"/>
            <a:ext cx="432000" cy="432000"/>
            <a:chOff x="908180" y="4115247"/>
            <a:chExt cx="1078992" cy="1078992"/>
          </a:xfrm>
        </p:grpSpPr>
        <p:sp>
          <p:nvSpPr>
            <p:cNvPr id="39" name="Teardrop 30">
              <a:extLst>
                <a:ext uri="{FF2B5EF4-FFF2-40B4-BE49-F238E27FC236}">
                  <a16:creationId xmlns:a16="http://schemas.microsoft.com/office/drawing/2014/main" id="{A9BABE26-C576-A54E-929A-E2779AEB581D}"/>
                </a:ext>
              </a:extLst>
            </p:cNvPr>
            <p:cNvSpPr/>
            <p:nvPr/>
          </p:nvSpPr>
          <p:spPr>
            <a:xfrm rot="8100000">
              <a:off x="908180" y="4115247"/>
              <a:ext cx="1078992" cy="1078992"/>
            </a:xfrm>
            <a:prstGeom prst="teardrop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1 Elipse"/>
            <p:cNvSpPr/>
            <p:nvPr/>
          </p:nvSpPr>
          <p:spPr>
            <a:xfrm>
              <a:off x="1022878" y="4233921"/>
              <a:ext cx="849599" cy="849599"/>
            </a:xfrm>
            <a:prstGeom prst="ellipse">
              <a:avLst/>
            </a:prstGeom>
            <a:solidFill>
              <a:srgbClr val="FFD0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3" descr="C:\Nuclio\tabler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867" y="140391"/>
            <a:ext cx="242124" cy="24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Nuclio\1200px-Scikit_learn_logo_small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01" y="4223773"/>
            <a:ext cx="2994404" cy="161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Nuclio\proceso (1)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8088" y="2514600"/>
            <a:ext cx="3638385" cy="363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742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14">
            <a:extLst>
              <a:ext uri="{FF2B5EF4-FFF2-40B4-BE49-F238E27FC236}">
                <a16:creationId xmlns:a16="http://schemas.microsoft.com/office/drawing/2014/main" id="{6B7D0574-5D39-41E3-8887-6C36C9919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29"/>
          <a:stretch/>
        </p:blipFill>
        <p:spPr>
          <a:xfrm>
            <a:off x="0" y="0"/>
            <a:ext cx="5512363" cy="729842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CBA618C7-5FB3-4A10-8D4D-BA0A09A6DD9E}"/>
              </a:ext>
            </a:extLst>
          </p:cNvPr>
          <p:cNvSpPr txBox="1">
            <a:spLocks/>
          </p:cNvSpPr>
          <p:nvPr/>
        </p:nvSpPr>
        <p:spPr>
          <a:xfrm>
            <a:off x="91090" y="-43181"/>
            <a:ext cx="6400800" cy="830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 err="1">
                <a:solidFill>
                  <a:schemeClr val="bg1"/>
                </a:solidFill>
              </a:rPr>
              <a:t>Harder</a:t>
            </a:r>
            <a:r>
              <a:rPr lang="es-ES" sz="1800" dirty="0">
                <a:solidFill>
                  <a:schemeClr val="bg1"/>
                </a:solidFill>
              </a:rPr>
              <a:t>, </a:t>
            </a:r>
            <a:r>
              <a:rPr lang="es-ES" sz="1800" dirty="0" err="1">
                <a:solidFill>
                  <a:schemeClr val="bg1"/>
                </a:solidFill>
              </a:rPr>
              <a:t>Better</a:t>
            </a:r>
            <a:r>
              <a:rPr lang="es-ES" sz="1800" dirty="0">
                <a:solidFill>
                  <a:schemeClr val="bg1"/>
                </a:solidFill>
              </a:rPr>
              <a:t>, </a:t>
            </a:r>
            <a:r>
              <a:rPr lang="es-ES" sz="1800" dirty="0" err="1">
                <a:solidFill>
                  <a:schemeClr val="bg1"/>
                </a:solidFill>
              </a:rPr>
              <a:t>Faster</a:t>
            </a:r>
            <a:r>
              <a:rPr lang="es-ES" sz="1800" dirty="0">
                <a:solidFill>
                  <a:schemeClr val="bg1"/>
                </a:solidFill>
              </a:rPr>
              <a:t>, </a:t>
            </a:r>
            <a:r>
              <a:rPr lang="es-ES" sz="1800" dirty="0" err="1">
                <a:solidFill>
                  <a:schemeClr val="bg1"/>
                </a:solidFill>
              </a:rPr>
              <a:t>Stronger</a:t>
            </a:r>
            <a:endParaRPr lang="es-ES" sz="1800" dirty="0">
              <a:solidFill>
                <a:schemeClr val="bg1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F69A688-131B-9443-AA90-4C42D5A146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465" y="152518"/>
            <a:ext cx="1597404" cy="479221"/>
          </a:xfrm>
          <a:prstGeom prst="rect">
            <a:avLst/>
          </a:prstGeom>
        </p:spPr>
      </p:pic>
      <p:sp>
        <p:nvSpPr>
          <p:cNvPr id="29" name="TextBox 3">
            <a:extLst>
              <a:ext uri="{FF2B5EF4-FFF2-40B4-BE49-F238E27FC236}">
                <a16:creationId xmlns:a16="http://schemas.microsoft.com/office/drawing/2014/main" id="{C21D5F21-9E34-5745-B997-0F663DF13B28}"/>
              </a:ext>
            </a:extLst>
          </p:cNvPr>
          <p:cNvSpPr txBox="1"/>
          <p:nvPr/>
        </p:nvSpPr>
        <p:spPr>
          <a:xfrm>
            <a:off x="555171" y="830510"/>
            <a:ext cx="10807388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s-ES" sz="4000" dirty="0">
                <a:latin typeface="+mj-lt"/>
              </a:rPr>
              <a:t>Ejercicios: Análisis de </a:t>
            </a:r>
            <a:r>
              <a:rPr lang="es-ES" sz="4000" dirty="0" err="1">
                <a:latin typeface="+mj-lt"/>
              </a:rPr>
              <a:t>Datasets</a:t>
            </a:r>
            <a:endParaRPr lang="en-US" sz="4000" dirty="0">
              <a:latin typeface="+mj-lt"/>
            </a:endParaRPr>
          </a:p>
        </p:txBody>
      </p:sp>
      <p:sp>
        <p:nvSpPr>
          <p:cNvPr id="108" name="TextBox 110">
            <a:extLst>
              <a:ext uri="{FF2B5EF4-FFF2-40B4-BE49-F238E27FC236}">
                <a16:creationId xmlns:a16="http://schemas.microsoft.com/office/drawing/2014/main" id="{8F8466BE-6B6C-FD46-BBC8-FA247CABB1C7}"/>
              </a:ext>
            </a:extLst>
          </p:cNvPr>
          <p:cNvSpPr txBox="1"/>
          <p:nvPr/>
        </p:nvSpPr>
        <p:spPr>
          <a:xfrm>
            <a:off x="555170" y="1429591"/>
            <a:ext cx="8531680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buClr>
                <a:schemeClr val="accent4"/>
              </a:buClr>
            </a:pPr>
            <a:r>
              <a:rPr lang="es-ES_tradnl" sz="1400" dirty="0">
                <a:latin typeface="+mj-lt"/>
              </a:rPr>
              <a:t>Un </a:t>
            </a:r>
            <a:r>
              <a:rPr lang="es-ES_tradnl" sz="1400" b="1" dirty="0" err="1">
                <a:latin typeface="+mj-lt"/>
              </a:rPr>
              <a:t>Dataset</a:t>
            </a:r>
            <a:r>
              <a:rPr lang="es-ES_tradnl" sz="1400" dirty="0">
                <a:latin typeface="+mj-lt"/>
              </a:rPr>
              <a:t>, como su nombre lo indica, es un </a:t>
            </a:r>
            <a:r>
              <a:rPr lang="es-ES_tradnl" sz="1400" b="1" dirty="0">
                <a:latin typeface="+mj-lt"/>
              </a:rPr>
              <a:t>conjunto de datos que se utilizan para realizar modelos de machine </a:t>
            </a:r>
            <a:r>
              <a:rPr lang="es-ES_tradnl" sz="1400" b="1" dirty="0" err="1">
                <a:latin typeface="+mj-lt"/>
              </a:rPr>
              <a:t>learning</a:t>
            </a:r>
            <a:r>
              <a:rPr lang="es-ES_tradnl" sz="1400" b="1" dirty="0">
                <a:latin typeface="+mj-lt"/>
              </a:rPr>
              <a:t>.</a:t>
            </a:r>
          </a:p>
          <a:p>
            <a:pPr algn="just">
              <a:buClr>
                <a:schemeClr val="accent4"/>
              </a:buClr>
            </a:pPr>
            <a:r>
              <a:rPr lang="es-ES_tradnl" sz="1400" dirty="0">
                <a:latin typeface="+mj-lt"/>
              </a:rPr>
              <a:t>Se van a trabajar distintos </a:t>
            </a:r>
            <a:r>
              <a:rPr lang="es-ES_tradnl" sz="1400" dirty="0" err="1">
                <a:latin typeface="+mj-lt"/>
              </a:rPr>
              <a:t>datasets</a:t>
            </a:r>
            <a:r>
              <a:rPr lang="es-ES_tradnl" sz="1400" dirty="0">
                <a:latin typeface="+mj-lt"/>
              </a:rPr>
              <a:t> con el objetivo de practicar las 4 fases de tratamiento de datos.</a:t>
            </a:r>
          </a:p>
          <a:p>
            <a:pPr algn="just">
              <a:buClr>
                <a:schemeClr val="accent4"/>
              </a:buClr>
            </a:pPr>
            <a:r>
              <a:rPr lang="es-ES_tradnl" sz="1400" dirty="0">
                <a:latin typeface="+mj-lt"/>
              </a:rPr>
              <a:t>Estas fases a su vez pueden tener varias iteraciones ¡Hasta quedar el </a:t>
            </a:r>
            <a:r>
              <a:rPr lang="es-ES_tradnl" sz="1400" dirty="0" err="1">
                <a:latin typeface="+mj-lt"/>
              </a:rPr>
              <a:t>dataset</a:t>
            </a:r>
            <a:r>
              <a:rPr lang="es-ES_tradnl" sz="1400" dirty="0">
                <a:latin typeface="+mj-lt"/>
              </a:rPr>
              <a:t> listo para realizar modelos de machine </a:t>
            </a:r>
            <a:r>
              <a:rPr lang="es-ES_tradnl" sz="1400" dirty="0" err="1">
                <a:latin typeface="+mj-lt"/>
              </a:rPr>
              <a:t>learning</a:t>
            </a:r>
            <a:r>
              <a:rPr lang="es-ES_tradnl" sz="1400" dirty="0">
                <a:latin typeface="+mj-lt"/>
              </a:rPr>
              <a:t>!</a:t>
            </a:r>
          </a:p>
        </p:txBody>
      </p:sp>
      <p:grpSp>
        <p:nvGrpSpPr>
          <p:cNvPr id="9" name="8 Grupo"/>
          <p:cNvGrpSpPr/>
          <p:nvPr/>
        </p:nvGrpSpPr>
        <p:grpSpPr>
          <a:xfrm>
            <a:off x="8767535" y="3208260"/>
            <a:ext cx="2027622" cy="2405080"/>
            <a:chOff x="7518493" y="1994260"/>
            <a:chExt cx="2027622" cy="2405080"/>
          </a:xfrm>
        </p:grpSpPr>
        <p:sp>
          <p:nvSpPr>
            <p:cNvPr id="20" name="Rectangle 5">
              <a:extLst>
                <a:ext uri="{FF2B5EF4-FFF2-40B4-BE49-F238E27FC236}">
                  <a16:creationId xmlns:a16="http://schemas.microsoft.com/office/drawing/2014/main" id="{C970FC3D-D3BF-9D44-8646-00C4BDC2727B}"/>
                </a:ext>
              </a:extLst>
            </p:cNvPr>
            <p:cNvSpPr/>
            <p:nvPr/>
          </p:nvSpPr>
          <p:spPr>
            <a:xfrm>
              <a:off x="7518498" y="3486952"/>
              <a:ext cx="2027617" cy="1170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ardrop 30">
              <a:extLst>
                <a:ext uri="{FF2B5EF4-FFF2-40B4-BE49-F238E27FC236}">
                  <a16:creationId xmlns:a16="http://schemas.microsoft.com/office/drawing/2014/main" id="{A9BABE26-C576-A54E-929A-E2779AEB581D}"/>
                </a:ext>
              </a:extLst>
            </p:cNvPr>
            <p:cNvSpPr/>
            <p:nvPr/>
          </p:nvSpPr>
          <p:spPr>
            <a:xfrm rot="8100000">
              <a:off x="7974254" y="1994260"/>
              <a:ext cx="1078992" cy="1078992"/>
            </a:xfrm>
            <a:prstGeom prst="teardrop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68">
              <a:extLst>
                <a:ext uri="{FF2B5EF4-FFF2-40B4-BE49-F238E27FC236}">
                  <a16:creationId xmlns:a16="http://schemas.microsoft.com/office/drawing/2014/main" id="{22C09FB6-3F87-3041-994B-B461E28C7074}"/>
                </a:ext>
              </a:extLst>
            </p:cNvPr>
            <p:cNvSpPr txBox="1"/>
            <p:nvPr/>
          </p:nvSpPr>
          <p:spPr>
            <a:xfrm>
              <a:off x="7518493" y="3783787"/>
              <a:ext cx="2027622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latin typeface="+mj-lt"/>
                </a:rPr>
                <a:t>Pre-processing:</a:t>
              </a:r>
            </a:p>
            <a:p>
              <a:pPr algn="ctr"/>
              <a:r>
                <a:rPr lang="en-US" sz="2000" b="1" dirty="0">
                  <a:latin typeface="+mj-lt"/>
                </a:rPr>
                <a:t>Make us Stronger</a:t>
              </a:r>
            </a:p>
          </p:txBody>
        </p:sp>
        <p:sp>
          <p:nvSpPr>
            <p:cNvPr id="24" name="23 Elipse"/>
            <p:cNvSpPr/>
            <p:nvPr/>
          </p:nvSpPr>
          <p:spPr>
            <a:xfrm>
              <a:off x="8107506" y="2123412"/>
              <a:ext cx="849600" cy="849600"/>
            </a:xfrm>
            <a:prstGeom prst="ellipse">
              <a:avLst/>
            </a:prstGeom>
            <a:solidFill>
              <a:srgbClr val="FFD0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5" descr="C:\Nuclio\proces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1591" y="2271764"/>
              <a:ext cx="552896" cy="552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30 Grupo"/>
          <p:cNvGrpSpPr/>
          <p:nvPr/>
        </p:nvGrpSpPr>
        <p:grpSpPr>
          <a:xfrm>
            <a:off x="3495746" y="3208260"/>
            <a:ext cx="2027622" cy="2364260"/>
            <a:chOff x="1650677" y="2893660"/>
            <a:chExt cx="2027622" cy="2364260"/>
          </a:xfrm>
        </p:grpSpPr>
        <p:sp>
          <p:nvSpPr>
            <p:cNvPr id="32" name="Rectangle 5">
              <a:extLst>
                <a:ext uri="{FF2B5EF4-FFF2-40B4-BE49-F238E27FC236}">
                  <a16:creationId xmlns:a16="http://schemas.microsoft.com/office/drawing/2014/main" id="{C970FC3D-D3BF-9D44-8646-00C4BDC2727B}"/>
                </a:ext>
              </a:extLst>
            </p:cNvPr>
            <p:cNvSpPr/>
            <p:nvPr/>
          </p:nvSpPr>
          <p:spPr>
            <a:xfrm>
              <a:off x="1650682" y="4386352"/>
              <a:ext cx="2027617" cy="1170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ardrop 30">
              <a:extLst>
                <a:ext uri="{FF2B5EF4-FFF2-40B4-BE49-F238E27FC236}">
                  <a16:creationId xmlns:a16="http://schemas.microsoft.com/office/drawing/2014/main" id="{A9BABE26-C576-A54E-929A-E2779AEB581D}"/>
                </a:ext>
              </a:extLst>
            </p:cNvPr>
            <p:cNvSpPr/>
            <p:nvPr/>
          </p:nvSpPr>
          <p:spPr>
            <a:xfrm rot="8100000">
              <a:off x="2106438" y="2893660"/>
              <a:ext cx="1078992" cy="1078992"/>
            </a:xfrm>
            <a:prstGeom prst="teardrop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68">
              <a:extLst>
                <a:ext uri="{FF2B5EF4-FFF2-40B4-BE49-F238E27FC236}">
                  <a16:creationId xmlns:a16="http://schemas.microsoft.com/office/drawing/2014/main" id="{22C09FB6-3F87-3041-994B-B461E28C7074}"/>
                </a:ext>
              </a:extLst>
            </p:cNvPr>
            <p:cNvSpPr txBox="1"/>
            <p:nvPr/>
          </p:nvSpPr>
          <p:spPr>
            <a:xfrm>
              <a:off x="1650677" y="4642367"/>
              <a:ext cx="2027622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latin typeface="+mj-lt"/>
                </a:rPr>
                <a:t>Data Cleaning:</a:t>
              </a:r>
            </a:p>
            <a:p>
              <a:pPr algn="ctr"/>
              <a:r>
                <a:rPr lang="en-US" sz="2000" b="1" dirty="0">
                  <a:latin typeface="+mj-lt"/>
                </a:rPr>
                <a:t>Make it Better</a:t>
              </a:r>
            </a:p>
          </p:txBody>
        </p:sp>
        <p:sp>
          <p:nvSpPr>
            <p:cNvPr id="35" name="34 Elipse"/>
            <p:cNvSpPr/>
            <p:nvPr/>
          </p:nvSpPr>
          <p:spPr>
            <a:xfrm>
              <a:off x="2239690" y="3022812"/>
              <a:ext cx="849600" cy="849600"/>
            </a:xfrm>
            <a:prstGeom prst="ellipse">
              <a:avLst/>
            </a:prstGeom>
            <a:solidFill>
              <a:srgbClr val="FFD0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4" descr="C:\Nuclio\escoba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3932" y="3125031"/>
              <a:ext cx="597230" cy="5972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7 Grupo"/>
          <p:cNvGrpSpPr/>
          <p:nvPr/>
        </p:nvGrpSpPr>
        <p:grpSpPr>
          <a:xfrm>
            <a:off x="6022015" y="3208260"/>
            <a:ext cx="2027622" cy="2405080"/>
            <a:chOff x="5080701" y="2547818"/>
            <a:chExt cx="2027622" cy="2405080"/>
          </a:xfrm>
        </p:grpSpPr>
        <p:sp>
          <p:nvSpPr>
            <p:cNvPr id="37" name="Rectangle 5">
              <a:extLst>
                <a:ext uri="{FF2B5EF4-FFF2-40B4-BE49-F238E27FC236}">
                  <a16:creationId xmlns:a16="http://schemas.microsoft.com/office/drawing/2014/main" id="{C970FC3D-D3BF-9D44-8646-00C4BDC2727B}"/>
                </a:ext>
              </a:extLst>
            </p:cNvPr>
            <p:cNvSpPr/>
            <p:nvPr/>
          </p:nvSpPr>
          <p:spPr>
            <a:xfrm>
              <a:off x="5080706" y="4040510"/>
              <a:ext cx="2027617" cy="1170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ardrop 30">
              <a:extLst>
                <a:ext uri="{FF2B5EF4-FFF2-40B4-BE49-F238E27FC236}">
                  <a16:creationId xmlns:a16="http://schemas.microsoft.com/office/drawing/2014/main" id="{A9BABE26-C576-A54E-929A-E2779AEB581D}"/>
                </a:ext>
              </a:extLst>
            </p:cNvPr>
            <p:cNvSpPr/>
            <p:nvPr/>
          </p:nvSpPr>
          <p:spPr>
            <a:xfrm rot="8100000">
              <a:off x="5536462" y="2547818"/>
              <a:ext cx="1078992" cy="1078992"/>
            </a:xfrm>
            <a:prstGeom prst="teardrop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68">
              <a:extLst>
                <a:ext uri="{FF2B5EF4-FFF2-40B4-BE49-F238E27FC236}">
                  <a16:creationId xmlns:a16="http://schemas.microsoft.com/office/drawing/2014/main" id="{22C09FB6-3F87-3041-994B-B461E28C7074}"/>
                </a:ext>
              </a:extLst>
            </p:cNvPr>
            <p:cNvSpPr txBox="1"/>
            <p:nvPr/>
          </p:nvSpPr>
          <p:spPr>
            <a:xfrm>
              <a:off x="5080701" y="4337345"/>
              <a:ext cx="2027622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latin typeface="+mj-lt"/>
                </a:rPr>
                <a:t>Visualization:</a:t>
              </a:r>
            </a:p>
            <a:p>
              <a:pPr algn="ctr"/>
              <a:r>
                <a:rPr lang="en-US" sz="2000" b="1" dirty="0">
                  <a:latin typeface="+mj-lt"/>
                </a:rPr>
                <a:t>Do it Faster</a:t>
              </a:r>
            </a:p>
          </p:txBody>
        </p:sp>
        <p:sp>
          <p:nvSpPr>
            <p:cNvPr id="41" name="40 Elipse"/>
            <p:cNvSpPr/>
            <p:nvPr/>
          </p:nvSpPr>
          <p:spPr>
            <a:xfrm>
              <a:off x="5669714" y="2676970"/>
              <a:ext cx="849600" cy="849600"/>
            </a:xfrm>
            <a:prstGeom prst="ellipse">
              <a:avLst/>
            </a:prstGeom>
            <a:solidFill>
              <a:srgbClr val="FFD0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2" name="Picture 3" descr="C:\Nuclio\tablero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3799" y="2810352"/>
              <a:ext cx="612410" cy="612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6 Grupo"/>
          <p:cNvGrpSpPr/>
          <p:nvPr/>
        </p:nvGrpSpPr>
        <p:grpSpPr>
          <a:xfrm>
            <a:off x="936729" y="3262922"/>
            <a:ext cx="2027622" cy="2631558"/>
            <a:chOff x="433865" y="4121167"/>
            <a:chExt cx="2027622" cy="2631558"/>
          </a:xfrm>
        </p:grpSpPr>
        <p:sp>
          <p:nvSpPr>
            <p:cNvPr id="26" name="Rectangle 37">
              <a:extLst>
                <a:ext uri="{FF2B5EF4-FFF2-40B4-BE49-F238E27FC236}">
                  <a16:creationId xmlns:a16="http://schemas.microsoft.com/office/drawing/2014/main" id="{4F8428AE-6ABB-7445-98E0-0BC70A87D8B2}"/>
                </a:ext>
              </a:extLst>
            </p:cNvPr>
            <p:cNvSpPr/>
            <p:nvPr/>
          </p:nvSpPr>
          <p:spPr>
            <a:xfrm>
              <a:off x="433869" y="5567971"/>
              <a:ext cx="2027617" cy="1170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ardrop 60">
              <a:extLst>
                <a:ext uri="{FF2B5EF4-FFF2-40B4-BE49-F238E27FC236}">
                  <a16:creationId xmlns:a16="http://schemas.microsoft.com/office/drawing/2014/main" id="{AA1A74BF-D0E2-3741-B320-37BABC393185}"/>
                </a:ext>
              </a:extLst>
            </p:cNvPr>
            <p:cNvSpPr/>
            <p:nvPr/>
          </p:nvSpPr>
          <p:spPr>
            <a:xfrm rot="8100000">
              <a:off x="911129" y="4121167"/>
              <a:ext cx="1078992" cy="1078992"/>
            </a:xfrm>
            <a:prstGeom prst="teardrop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70">
              <a:extLst>
                <a:ext uri="{FF2B5EF4-FFF2-40B4-BE49-F238E27FC236}">
                  <a16:creationId xmlns:a16="http://schemas.microsoft.com/office/drawing/2014/main" id="{F259300E-CB05-0C44-A6D3-FB2431F0DCBE}"/>
                </a:ext>
              </a:extLst>
            </p:cNvPr>
            <p:cNvSpPr txBox="1"/>
            <p:nvPr/>
          </p:nvSpPr>
          <p:spPr>
            <a:xfrm>
              <a:off x="433865" y="5829395"/>
              <a:ext cx="2027622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latin typeface="+mj-lt"/>
                </a:rPr>
                <a:t>Exploratory Data Analysis (EDA):</a:t>
              </a:r>
              <a:br>
                <a:rPr lang="en-US" sz="2000" b="1" dirty="0">
                  <a:latin typeface="+mj-lt"/>
                </a:rPr>
              </a:br>
              <a:r>
                <a:rPr lang="en-US" sz="2000" b="1" dirty="0">
                  <a:latin typeface="+mj-lt"/>
                </a:rPr>
                <a:t>Work it Harder</a:t>
              </a:r>
            </a:p>
          </p:txBody>
        </p:sp>
        <p:sp>
          <p:nvSpPr>
            <p:cNvPr id="30" name="29 Elipse"/>
            <p:cNvSpPr/>
            <p:nvPr/>
          </p:nvSpPr>
          <p:spPr>
            <a:xfrm>
              <a:off x="1044875" y="4240449"/>
              <a:ext cx="849600" cy="849600"/>
            </a:xfrm>
            <a:prstGeom prst="ellipse">
              <a:avLst/>
            </a:prstGeom>
            <a:solidFill>
              <a:srgbClr val="FFD0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6" descr="C:\Nuclio\codigo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634" y="4373286"/>
              <a:ext cx="567597" cy="5675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2 Flecha curvada hacia abajo"/>
          <p:cNvSpPr/>
          <p:nvPr/>
        </p:nvSpPr>
        <p:spPr>
          <a:xfrm>
            <a:off x="2184015" y="2425143"/>
            <a:ext cx="2030441" cy="864000"/>
          </a:xfrm>
          <a:prstGeom prst="curved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43 Flecha curvada hacia abajo"/>
          <p:cNvSpPr/>
          <p:nvPr/>
        </p:nvSpPr>
        <p:spPr>
          <a:xfrm>
            <a:off x="4836231" y="2354513"/>
            <a:ext cx="2030441" cy="864000"/>
          </a:xfrm>
          <a:prstGeom prst="curved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44 Flecha curvada hacia abajo"/>
          <p:cNvSpPr/>
          <p:nvPr/>
        </p:nvSpPr>
        <p:spPr>
          <a:xfrm>
            <a:off x="7460628" y="2354513"/>
            <a:ext cx="2030441" cy="864000"/>
          </a:xfrm>
          <a:prstGeom prst="curved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45 Flecha curvada hacia abajo"/>
          <p:cNvSpPr/>
          <p:nvPr/>
        </p:nvSpPr>
        <p:spPr>
          <a:xfrm rot="10800000">
            <a:off x="2271579" y="5820657"/>
            <a:ext cx="2030441" cy="900000"/>
          </a:xfrm>
          <a:prstGeom prst="curved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47 Flecha curvada hacia abajo"/>
          <p:cNvSpPr/>
          <p:nvPr/>
        </p:nvSpPr>
        <p:spPr>
          <a:xfrm rot="10800000">
            <a:off x="4813451" y="5820658"/>
            <a:ext cx="2030441" cy="900000"/>
          </a:xfrm>
          <a:prstGeom prst="curved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48 Flecha curvada hacia abajo"/>
          <p:cNvSpPr/>
          <p:nvPr/>
        </p:nvSpPr>
        <p:spPr>
          <a:xfrm rot="10800000">
            <a:off x="7314199" y="5820657"/>
            <a:ext cx="2030441" cy="900000"/>
          </a:xfrm>
          <a:prstGeom prst="curved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6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Nuclio\123295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1" t="20312" r="-354" b="23438"/>
          <a:stretch/>
        </p:blipFill>
        <p:spPr bwMode="auto">
          <a:xfrm>
            <a:off x="-139700" y="-139700"/>
            <a:ext cx="12573000" cy="699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2859239C-4DFC-472B-A7D6-835EF891B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"/>
            <a:ext cx="12190902" cy="6840000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58C8B045-47E4-440F-8BED-F985FF52B3FB}"/>
              </a:ext>
            </a:extLst>
          </p:cNvPr>
          <p:cNvSpPr txBox="1"/>
          <p:nvPr/>
        </p:nvSpPr>
        <p:spPr>
          <a:xfrm>
            <a:off x="7120824" y="2828835"/>
            <a:ext cx="4930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Contenido</a:t>
            </a: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B83E95F5-0830-4A80-AED4-8070F87ED6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857" y="4473332"/>
            <a:ext cx="1437014" cy="43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546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14">
            <a:extLst>
              <a:ext uri="{FF2B5EF4-FFF2-40B4-BE49-F238E27FC236}">
                <a16:creationId xmlns:a16="http://schemas.microsoft.com/office/drawing/2014/main" id="{6B7D0574-5D39-41E3-8887-6C36C9919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29"/>
          <a:stretch/>
        </p:blipFill>
        <p:spPr>
          <a:xfrm>
            <a:off x="0" y="0"/>
            <a:ext cx="5512363" cy="729842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CBA618C7-5FB3-4A10-8D4D-BA0A09A6DD9E}"/>
              </a:ext>
            </a:extLst>
          </p:cNvPr>
          <p:cNvSpPr txBox="1">
            <a:spLocks/>
          </p:cNvSpPr>
          <p:nvPr/>
        </p:nvSpPr>
        <p:spPr>
          <a:xfrm>
            <a:off x="352338" y="-51345"/>
            <a:ext cx="6400800" cy="830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 err="1">
                <a:solidFill>
                  <a:schemeClr val="bg1"/>
                </a:solidFill>
              </a:rPr>
              <a:t>Harder</a:t>
            </a:r>
            <a:r>
              <a:rPr lang="es-ES" sz="1800" dirty="0">
                <a:solidFill>
                  <a:schemeClr val="bg1"/>
                </a:solidFill>
              </a:rPr>
              <a:t>, </a:t>
            </a:r>
            <a:r>
              <a:rPr lang="es-ES" sz="1800" dirty="0" err="1">
                <a:solidFill>
                  <a:schemeClr val="bg1"/>
                </a:solidFill>
              </a:rPr>
              <a:t>Better</a:t>
            </a:r>
            <a:r>
              <a:rPr lang="es-ES" sz="1800" dirty="0">
                <a:solidFill>
                  <a:schemeClr val="bg1"/>
                </a:solidFill>
              </a:rPr>
              <a:t>, </a:t>
            </a:r>
            <a:r>
              <a:rPr lang="es-ES" sz="1800" dirty="0" err="1">
                <a:solidFill>
                  <a:schemeClr val="bg1"/>
                </a:solidFill>
              </a:rPr>
              <a:t>Faster</a:t>
            </a:r>
            <a:r>
              <a:rPr lang="es-ES" sz="1800" dirty="0">
                <a:solidFill>
                  <a:schemeClr val="bg1"/>
                </a:solidFill>
              </a:rPr>
              <a:t>, </a:t>
            </a:r>
            <a:r>
              <a:rPr lang="es-ES" sz="1800" dirty="0" err="1">
                <a:solidFill>
                  <a:schemeClr val="bg1"/>
                </a:solidFill>
              </a:rPr>
              <a:t>Stronger</a:t>
            </a:r>
            <a:r>
              <a:rPr lang="es-ES" sz="1800" dirty="0">
                <a:solidFill>
                  <a:schemeClr val="bg1"/>
                </a:solidFill>
              </a:rPr>
              <a:t>: Contenido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F69A688-131B-9443-AA90-4C42D5A146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465" y="152518"/>
            <a:ext cx="1597404" cy="479221"/>
          </a:xfrm>
          <a:prstGeom prst="rect">
            <a:avLst/>
          </a:prstGeom>
        </p:spPr>
      </p:pic>
      <p:sp>
        <p:nvSpPr>
          <p:cNvPr id="29" name="TextBox 3">
            <a:extLst>
              <a:ext uri="{FF2B5EF4-FFF2-40B4-BE49-F238E27FC236}">
                <a16:creationId xmlns:a16="http://schemas.microsoft.com/office/drawing/2014/main" id="{C21D5F21-9E34-5745-B997-0F663DF13B28}"/>
              </a:ext>
            </a:extLst>
          </p:cNvPr>
          <p:cNvSpPr txBox="1"/>
          <p:nvPr/>
        </p:nvSpPr>
        <p:spPr>
          <a:xfrm>
            <a:off x="555171" y="830510"/>
            <a:ext cx="10807388" cy="5539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s-ES" sz="3600" b="1" dirty="0">
                <a:latin typeface="+mj-lt"/>
              </a:rPr>
              <a:t>Contenido</a:t>
            </a:r>
            <a:endParaRPr lang="en-US" sz="4000" dirty="0">
              <a:latin typeface="+mj-lt"/>
            </a:endParaRPr>
          </a:p>
        </p:txBody>
      </p:sp>
      <p:sp>
        <p:nvSpPr>
          <p:cNvPr id="108" name="TextBox 110">
            <a:extLst>
              <a:ext uri="{FF2B5EF4-FFF2-40B4-BE49-F238E27FC236}">
                <a16:creationId xmlns:a16="http://schemas.microsoft.com/office/drawing/2014/main" id="{8F8466BE-6B6C-FD46-BBC8-FA247CABB1C7}"/>
              </a:ext>
            </a:extLst>
          </p:cNvPr>
          <p:cNvSpPr txBox="1"/>
          <p:nvPr/>
        </p:nvSpPr>
        <p:spPr>
          <a:xfrm>
            <a:off x="593685" y="1384508"/>
            <a:ext cx="7157102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buClr>
                <a:schemeClr val="accent4"/>
              </a:buClr>
            </a:pPr>
            <a:r>
              <a:rPr lang="es-ES_tradnl" sz="1400" dirty="0">
                <a:latin typeface="+mj-lt"/>
              </a:rPr>
              <a:t>Luego de aprender a trabajar sobre bases de datos como </a:t>
            </a:r>
            <a:r>
              <a:rPr lang="es-ES_tradnl" sz="1400" b="1" dirty="0" err="1">
                <a:latin typeface="+mj-lt"/>
              </a:rPr>
              <a:t>MySQL</a:t>
            </a:r>
            <a:r>
              <a:rPr lang="es-ES_tradnl" sz="1400">
                <a:latin typeface="+mj-lt"/>
              </a:rPr>
              <a:t> es </a:t>
            </a:r>
            <a:r>
              <a:rPr lang="es-ES_tradnl" sz="1400" dirty="0">
                <a:latin typeface="+mj-lt"/>
              </a:rPr>
              <a:t>el momento de dar el siguiente paso en el camino de un buen Data </a:t>
            </a:r>
            <a:r>
              <a:rPr lang="es-ES_tradnl" sz="1400" dirty="0" err="1">
                <a:latin typeface="+mj-lt"/>
              </a:rPr>
              <a:t>Scientist</a:t>
            </a:r>
            <a:r>
              <a:rPr lang="es-ES_tradnl" sz="1400" dirty="0">
                <a:latin typeface="+mj-lt"/>
              </a:rPr>
              <a:t>: el </a:t>
            </a:r>
            <a:r>
              <a:rPr lang="es-ES_tradnl" sz="1400" b="1" dirty="0">
                <a:latin typeface="+mj-lt"/>
              </a:rPr>
              <a:t>tratamiento de datos</a:t>
            </a:r>
            <a:r>
              <a:rPr lang="es-ES_tradnl" sz="1400" dirty="0">
                <a:latin typeface="+mj-lt"/>
              </a:rPr>
              <a:t>, este importante paso </a:t>
            </a:r>
            <a:r>
              <a:rPr lang="es-ES_tradnl" sz="1400" b="1" dirty="0">
                <a:latin typeface="+mj-lt"/>
              </a:rPr>
              <a:t>(Y que toma el 80% del tiempo al desarrollar un modelo)</a:t>
            </a:r>
            <a:r>
              <a:rPr lang="es-ES_tradnl" sz="1400" dirty="0">
                <a:latin typeface="+mj-lt"/>
              </a:rPr>
              <a:t> se divide principalmente en: </a:t>
            </a:r>
            <a:r>
              <a:rPr lang="es-ES_tradnl" sz="1400" b="1" dirty="0" err="1">
                <a:latin typeface="+mj-lt"/>
              </a:rPr>
              <a:t>Exploratory</a:t>
            </a:r>
            <a:r>
              <a:rPr lang="es-ES_tradnl" sz="1400" b="1" dirty="0">
                <a:latin typeface="+mj-lt"/>
              </a:rPr>
              <a:t> Data </a:t>
            </a:r>
            <a:r>
              <a:rPr lang="es-ES_tradnl" sz="1400" b="1" dirty="0" err="1">
                <a:latin typeface="+mj-lt"/>
              </a:rPr>
              <a:t>Analysis</a:t>
            </a:r>
            <a:r>
              <a:rPr lang="es-ES_tradnl" sz="1400" b="1" dirty="0">
                <a:latin typeface="+mj-lt"/>
              </a:rPr>
              <a:t> (EDA), Data </a:t>
            </a:r>
            <a:r>
              <a:rPr lang="es-ES_tradnl" sz="1400" b="1" dirty="0" err="1">
                <a:latin typeface="+mj-lt"/>
              </a:rPr>
              <a:t>Cleaning</a:t>
            </a:r>
            <a:r>
              <a:rPr lang="es-ES_tradnl" sz="1400" b="1" dirty="0">
                <a:latin typeface="+mj-lt"/>
              </a:rPr>
              <a:t>, </a:t>
            </a:r>
            <a:r>
              <a:rPr lang="es-ES_tradnl" sz="1400" b="1" dirty="0" err="1">
                <a:latin typeface="+mj-lt"/>
              </a:rPr>
              <a:t>Visualization</a:t>
            </a:r>
            <a:r>
              <a:rPr lang="es-ES_tradnl" sz="1400" b="1" dirty="0">
                <a:latin typeface="+mj-lt"/>
              </a:rPr>
              <a:t> y Pre-</a:t>
            </a:r>
            <a:r>
              <a:rPr lang="es-ES_tradnl" sz="1400" b="1" dirty="0" err="1">
                <a:latin typeface="+mj-lt"/>
              </a:rPr>
              <a:t>processing</a:t>
            </a:r>
            <a:r>
              <a:rPr lang="es-ES_tradnl" sz="1400" b="1" dirty="0">
                <a:latin typeface="+mj-lt"/>
              </a:rPr>
              <a:t>.</a:t>
            </a:r>
          </a:p>
          <a:p>
            <a:pPr algn="just">
              <a:buClr>
                <a:schemeClr val="accent4"/>
              </a:buClr>
            </a:pPr>
            <a:r>
              <a:rPr lang="es-ES_tradnl" sz="1400" dirty="0">
                <a:latin typeface="+mj-lt"/>
              </a:rPr>
              <a:t>Los cuatro son requisitos fundamentales para la preparación de modelos de machine </a:t>
            </a:r>
            <a:r>
              <a:rPr lang="es-ES_tradnl" sz="1400" dirty="0" err="1">
                <a:latin typeface="+mj-lt"/>
              </a:rPr>
              <a:t>learning</a:t>
            </a:r>
            <a:endParaRPr lang="es-ES_tradnl" sz="1400" dirty="0">
              <a:latin typeface="+mj-lt"/>
            </a:endParaRPr>
          </a:p>
        </p:txBody>
      </p:sp>
      <p:grpSp>
        <p:nvGrpSpPr>
          <p:cNvPr id="95" name="94 Grupo"/>
          <p:cNvGrpSpPr/>
          <p:nvPr/>
        </p:nvGrpSpPr>
        <p:grpSpPr>
          <a:xfrm>
            <a:off x="8767535" y="3103485"/>
            <a:ext cx="2027622" cy="2405080"/>
            <a:chOff x="7518493" y="1994260"/>
            <a:chExt cx="2027622" cy="2405080"/>
          </a:xfrm>
        </p:grpSpPr>
        <p:sp>
          <p:nvSpPr>
            <p:cNvPr id="96" name="Rectangle 5">
              <a:extLst>
                <a:ext uri="{FF2B5EF4-FFF2-40B4-BE49-F238E27FC236}">
                  <a16:creationId xmlns:a16="http://schemas.microsoft.com/office/drawing/2014/main" id="{C970FC3D-D3BF-9D44-8646-00C4BDC2727B}"/>
                </a:ext>
              </a:extLst>
            </p:cNvPr>
            <p:cNvSpPr/>
            <p:nvPr/>
          </p:nvSpPr>
          <p:spPr>
            <a:xfrm>
              <a:off x="7518498" y="3486952"/>
              <a:ext cx="2027617" cy="1170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ardrop 30">
              <a:extLst>
                <a:ext uri="{FF2B5EF4-FFF2-40B4-BE49-F238E27FC236}">
                  <a16:creationId xmlns:a16="http://schemas.microsoft.com/office/drawing/2014/main" id="{A9BABE26-C576-A54E-929A-E2779AEB581D}"/>
                </a:ext>
              </a:extLst>
            </p:cNvPr>
            <p:cNvSpPr/>
            <p:nvPr/>
          </p:nvSpPr>
          <p:spPr>
            <a:xfrm rot="8100000">
              <a:off x="7974254" y="1994260"/>
              <a:ext cx="1078992" cy="1078992"/>
            </a:xfrm>
            <a:prstGeom prst="teardrop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68">
              <a:extLst>
                <a:ext uri="{FF2B5EF4-FFF2-40B4-BE49-F238E27FC236}">
                  <a16:creationId xmlns:a16="http://schemas.microsoft.com/office/drawing/2014/main" id="{22C09FB6-3F87-3041-994B-B461E28C7074}"/>
                </a:ext>
              </a:extLst>
            </p:cNvPr>
            <p:cNvSpPr txBox="1"/>
            <p:nvPr/>
          </p:nvSpPr>
          <p:spPr>
            <a:xfrm>
              <a:off x="7518493" y="3783787"/>
              <a:ext cx="2027622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latin typeface="+mj-lt"/>
                </a:rPr>
                <a:t>Pre-processing:</a:t>
              </a:r>
            </a:p>
            <a:p>
              <a:pPr algn="ctr"/>
              <a:r>
                <a:rPr lang="en-US" sz="2000" b="1" dirty="0">
                  <a:latin typeface="+mj-lt"/>
                </a:rPr>
                <a:t>Make us Stronger</a:t>
              </a:r>
            </a:p>
          </p:txBody>
        </p:sp>
        <p:sp>
          <p:nvSpPr>
            <p:cNvPr id="99" name="98 Elipse"/>
            <p:cNvSpPr/>
            <p:nvPr/>
          </p:nvSpPr>
          <p:spPr>
            <a:xfrm>
              <a:off x="8107506" y="2123412"/>
              <a:ext cx="849600" cy="849600"/>
            </a:xfrm>
            <a:prstGeom prst="ellipse">
              <a:avLst/>
            </a:prstGeom>
            <a:solidFill>
              <a:srgbClr val="FFD0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0" name="Picture 5" descr="C:\Nuclio\proceso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1591" y="2271764"/>
              <a:ext cx="552896" cy="552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1" name="100 Grupo"/>
          <p:cNvGrpSpPr/>
          <p:nvPr/>
        </p:nvGrpSpPr>
        <p:grpSpPr>
          <a:xfrm>
            <a:off x="3495746" y="3103485"/>
            <a:ext cx="2027622" cy="2364260"/>
            <a:chOff x="1650677" y="2893660"/>
            <a:chExt cx="2027622" cy="2364260"/>
          </a:xfrm>
        </p:grpSpPr>
        <p:sp>
          <p:nvSpPr>
            <p:cNvPr id="102" name="Rectangle 5">
              <a:extLst>
                <a:ext uri="{FF2B5EF4-FFF2-40B4-BE49-F238E27FC236}">
                  <a16:creationId xmlns:a16="http://schemas.microsoft.com/office/drawing/2014/main" id="{C970FC3D-D3BF-9D44-8646-00C4BDC2727B}"/>
                </a:ext>
              </a:extLst>
            </p:cNvPr>
            <p:cNvSpPr/>
            <p:nvPr/>
          </p:nvSpPr>
          <p:spPr>
            <a:xfrm>
              <a:off x="1650682" y="4386352"/>
              <a:ext cx="2027617" cy="1170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Teardrop 30">
              <a:extLst>
                <a:ext uri="{FF2B5EF4-FFF2-40B4-BE49-F238E27FC236}">
                  <a16:creationId xmlns:a16="http://schemas.microsoft.com/office/drawing/2014/main" id="{A9BABE26-C576-A54E-929A-E2779AEB581D}"/>
                </a:ext>
              </a:extLst>
            </p:cNvPr>
            <p:cNvSpPr/>
            <p:nvPr/>
          </p:nvSpPr>
          <p:spPr>
            <a:xfrm rot="8100000">
              <a:off x="2106438" y="2893660"/>
              <a:ext cx="1078992" cy="1078992"/>
            </a:xfrm>
            <a:prstGeom prst="teardrop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68">
              <a:extLst>
                <a:ext uri="{FF2B5EF4-FFF2-40B4-BE49-F238E27FC236}">
                  <a16:creationId xmlns:a16="http://schemas.microsoft.com/office/drawing/2014/main" id="{22C09FB6-3F87-3041-994B-B461E28C7074}"/>
                </a:ext>
              </a:extLst>
            </p:cNvPr>
            <p:cNvSpPr txBox="1"/>
            <p:nvPr/>
          </p:nvSpPr>
          <p:spPr>
            <a:xfrm>
              <a:off x="1650677" y="4642367"/>
              <a:ext cx="2027622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latin typeface="+mj-lt"/>
                </a:rPr>
                <a:t>Data Cleaning:</a:t>
              </a:r>
            </a:p>
            <a:p>
              <a:pPr algn="ctr"/>
              <a:r>
                <a:rPr lang="en-US" sz="2000" b="1" dirty="0">
                  <a:latin typeface="+mj-lt"/>
                </a:rPr>
                <a:t>Make it Better</a:t>
              </a:r>
            </a:p>
          </p:txBody>
        </p:sp>
        <p:sp>
          <p:nvSpPr>
            <p:cNvPr id="105" name="104 Elipse"/>
            <p:cNvSpPr/>
            <p:nvPr/>
          </p:nvSpPr>
          <p:spPr>
            <a:xfrm>
              <a:off x="2239690" y="3022812"/>
              <a:ext cx="849600" cy="849600"/>
            </a:xfrm>
            <a:prstGeom prst="ellipse">
              <a:avLst/>
            </a:prstGeom>
            <a:solidFill>
              <a:srgbClr val="FFD0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6" name="Picture 4" descr="C:\Nuclio\escoba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3932" y="3125031"/>
              <a:ext cx="597230" cy="5972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" name="106 Grupo"/>
          <p:cNvGrpSpPr/>
          <p:nvPr/>
        </p:nvGrpSpPr>
        <p:grpSpPr>
          <a:xfrm>
            <a:off x="6022015" y="3103485"/>
            <a:ext cx="2027622" cy="2405080"/>
            <a:chOff x="5080701" y="2547818"/>
            <a:chExt cx="2027622" cy="2405080"/>
          </a:xfrm>
        </p:grpSpPr>
        <p:sp>
          <p:nvSpPr>
            <p:cNvPr id="109" name="Rectangle 5">
              <a:extLst>
                <a:ext uri="{FF2B5EF4-FFF2-40B4-BE49-F238E27FC236}">
                  <a16:creationId xmlns:a16="http://schemas.microsoft.com/office/drawing/2014/main" id="{C970FC3D-D3BF-9D44-8646-00C4BDC2727B}"/>
                </a:ext>
              </a:extLst>
            </p:cNvPr>
            <p:cNvSpPr/>
            <p:nvPr/>
          </p:nvSpPr>
          <p:spPr>
            <a:xfrm>
              <a:off x="5080706" y="4040510"/>
              <a:ext cx="2027617" cy="1170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ardrop 30">
              <a:extLst>
                <a:ext uri="{FF2B5EF4-FFF2-40B4-BE49-F238E27FC236}">
                  <a16:creationId xmlns:a16="http://schemas.microsoft.com/office/drawing/2014/main" id="{A9BABE26-C576-A54E-929A-E2779AEB581D}"/>
                </a:ext>
              </a:extLst>
            </p:cNvPr>
            <p:cNvSpPr/>
            <p:nvPr/>
          </p:nvSpPr>
          <p:spPr>
            <a:xfrm rot="8100000">
              <a:off x="5536462" y="2547818"/>
              <a:ext cx="1078992" cy="1078992"/>
            </a:xfrm>
            <a:prstGeom prst="teardrop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68">
              <a:extLst>
                <a:ext uri="{FF2B5EF4-FFF2-40B4-BE49-F238E27FC236}">
                  <a16:creationId xmlns:a16="http://schemas.microsoft.com/office/drawing/2014/main" id="{22C09FB6-3F87-3041-994B-B461E28C7074}"/>
                </a:ext>
              </a:extLst>
            </p:cNvPr>
            <p:cNvSpPr txBox="1"/>
            <p:nvPr/>
          </p:nvSpPr>
          <p:spPr>
            <a:xfrm>
              <a:off x="5080701" y="4337345"/>
              <a:ext cx="2027622" cy="6155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latin typeface="+mj-lt"/>
                </a:rPr>
                <a:t>Visualization:</a:t>
              </a:r>
            </a:p>
            <a:p>
              <a:pPr algn="ctr"/>
              <a:r>
                <a:rPr lang="en-US" sz="2000" b="1" dirty="0">
                  <a:latin typeface="+mj-lt"/>
                </a:rPr>
                <a:t>Do it Faster</a:t>
              </a:r>
            </a:p>
          </p:txBody>
        </p:sp>
        <p:sp>
          <p:nvSpPr>
            <p:cNvPr id="112" name="111 Elipse"/>
            <p:cNvSpPr/>
            <p:nvPr/>
          </p:nvSpPr>
          <p:spPr>
            <a:xfrm>
              <a:off x="5669714" y="2676970"/>
              <a:ext cx="849600" cy="849600"/>
            </a:xfrm>
            <a:prstGeom prst="ellipse">
              <a:avLst/>
            </a:prstGeom>
            <a:solidFill>
              <a:srgbClr val="FFD0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3" name="Picture 3" descr="C:\Nuclio\tablero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23799" y="2810352"/>
              <a:ext cx="612410" cy="6124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4" name="113 Grupo"/>
          <p:cNvGrpSpPr/>
          <p:nvPr/>
        </p:nvGrpSpPr>
        <p:grpSpPr>
          <a:xfrm>
            <a:off x="936729" y="3158147"/>
            <a:ext cx="2027622" cy="2631558"/>
            <a:chOff x="433865" y="4121167"/>
            <a:chExt cx="2027622" cy="2631558"/>
          </a:xfrm>
        </p:grpSpPr>
        <p:sp>
          <p:nvSpPr>
            <p:cNvPr id="115" name="Rectangle 37">
              <a:extLst>
                <a:ext uri="{FF2B5EF4-FFF2-40B4-BE49-F238E27FC236}">
                  <a16:creationId xmlns:a16="http://schemas.microsoft.com/office/drawing/2014/main" id="{4F8428AE-6ABB-7445-98E0-0BC70A87D8B2}"/>
                </a:ext>
              </a:extLst>
            </p:cNvPr>
            <p:cNvSpPr/>
            <p:nvPr/>
          </p:nvSpPr>
          <p:spPr>
            <a:xfrm>
              <a:off x="433869" y="5567971"/>
              <a:ext cx="2027617" cy="11707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ardrop 60">
              <a:extLst>
                <a:ext uri="{FF2B5EF4-FFF2-40B4-BE49-F238E27FC236}">
                  <a16:creationId xmlns:a16="http://schemas.microsoft.com/office/drawing/2014/main" id="{AA1A74BF-D0E2-3741-B320-37BABC393185}"/>
                </a:ext>
              </a:extLst>
            </p:cNvPr>
            <p:cNvSpPr/>
            <p:nvPr/>
          </p:nvSpPr>
          <p:spPr>
            <a:xfrm rot="8100000">
              <a:off x="911129" y="4121167"/>
              <a:ext cx="1078992" cy="1078992"/>
            </a:xfrm>
            <a:prstGeom prst="teardrop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70">
              <a:extLst>
                <a:ext uri="{FF2B5EF4-FFF2-40B4-BE49-F238E27FC236}">
                  <a16:creationId xmlns:a16="http://schemas.microsoft.com/office/drawing/2014/main" id="{F259300E-CB05-0C44-A6D3-FB2431F0DCBE}"/>
                </a:ext>
              </a:extLst>
            </p:cNvPr>
            <p:cNvSpPr txBox="1"/>
            <p:nvPr/>
          </p:nvSpPr>
          <p:spPr>
            <a:xfrm>
              <a:off x="433865" y="5829395"/>
              <a:ext cx="2027622" cy="923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000" b="1" dirty="0">
                  <a:latin typeface="+mj-lt"/>
                </a:rPr>
                <a:t>Exploratory Data Analysis (EDA):</a:t>
              </a:r>
              <a:br>
                <a:rPr lang="en-US" sz="2000" b="1" dirty="0">
                  <a:latin typeface="+mj-lt"/>
                </a:rPr>
              </a:br>
              <a:r>
                <a:rPr lang="en-US" sz="2000" b="1" dirty="0">
                  <a:latin typeface="+mj-lt"/>
                </a:rPr>
                <a:t>Work it Harder</a:t>
              </a:r>
            </a:p>
          </p:txBody>
        </p:sp>
        <p:sp>
          <p:nvSpPr>
            <p:cNvPr id="118" name="117 Elipse"/>
            <p:cNvSpPr/>
            <p:nvPr/>
          </p:nvSpPr>
          <p:spPr>
            <a:xfrm>
              <a:off x="1044875" y="4240449"/>
              <a:ext cx="849600" cy="849600"/>
            </a:xfrm>
            <a:prstGeom prst="ellipse">
              <a:avLst/>
            </a:prstGeom>
            <a:solidFill>
              <a:srgbClr val="FFD0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9" name="Picture 6" descr="C:\Nuclio\codigo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634" y="4373286"/>
              <a:ext cx="567597" cy="5675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06798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Nuclio\123295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1" t="20312" r="-354" b="23438"/>
          <a:stretch/>
        </p:blipFill>
        <p:spPr bwMode="auto">
          <a:xfrm>
            <a:off x="-139700" y="-139700"/>
            <a:ext cx="12573000" cy="699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2859239C-4DFC-472B-A7D6-835EF891B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"/>
            <a:ext cx="12190902" cy="6840000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58C8B045-47E4-440F-8BED-F985FF52B3FB}"/>
              </a:ext>
            </a:extLst>
          </p:cNvPr>
          <p:cNvSpPr txBox="1"/>
          <p:nvPr/>
        </p:nvSpPr>
        <p:spPr>
          <a:xfrm>
            <a:off x="7120824" y="2828835"/>
            <a:ext cx="4930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EDA: </a:t>
            </a:r>
            <a:r>
              <a:rPr lang="es-ES" sz="3600" dirty="0" err="1">
                <a:solidFill>
                  <a:schemeClr val="bg1"/>
                </a:solidFill>
                <a:latin typeface="Arial Rounded MT Bold" panose="020F0704030504030204" pitchFamily="34" charset="77"/>
              </a:rPr>
              <a:t>Exploratory</a:t>
            </a:r>
            <a:r>
              <a:rPr lang="es-ES" sz="36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 Data </a:t>
            </a:r>
            <a:r>
              <a:rPr lang="es-ES" sz="3600" dirty="0" err="1">
                <a:solidFill>
                  <a:schemeClr val="bg1"/>
                </a:solidFill>
                <a:latin typeface="Arial Rounded MT Bold" panose="020F0704030504030204" pitchFamily="34" charset="77"/>
              </a:rPr>
              <a:t>Analysis</a:t>
            </a:r>
            <a:r>
              <a:rPr lang="es-ES" sz="36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: </a:t>
            </a:r>
            <a:r>
              <a:rPr lang="es-ES" sz="3600" dirty="0" err="1">
                <a:solidFill>
                  <a:schemeClr val="bg1"/>
                </a:solidFill>
                <a:latin typeface="Arial Rounded MT Bold" panose="020F0704030504030204" pitchFamily="34" charset="77"/>
              </a:rPr>
              <a:t>Work</a:t>
            </a:r>
            <a:r>
              <a:rPr lang="es-ES" sz="36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 </a:t>
            </a:r>
            <a:r>
              <a:rPr lang="es-ES" sz="3600" dirty="0" err="1">
                <a:solidFill>
                  <a:schemeClr val="bg1"/>
                </a:solidFill>
                <a:latin typeface="Arial Rounded MT Bold" panose="020F0704030504030204" pitchFamily="34" charset="77"/>
              </a:rPr>
              <a:t>it</a:t>
            </a:r>
            <a:r>
              <a:rPr lang="es-ES" sz="36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 </a:t>
            </a:r>
            <a:r>
              <a:rPr lang="es-ES" sz="3600" dirty="0" err="1">
                <a:solidFill>
                  <a:schemeClr val="bg1"/>
                </a:solidFill>
                <a:latin typeface="Arial Rounded MT Bold" panose="020F0704030504030204" pitchFamily="34" charset="77"/>
              </a:rPr>
              <a:t>Harder</a:t>
            </a:r>
            <a:endParaRPr lang="es-ES" sz="3600" dirty="0">
              <a:solidFill>
                <a:schemeClr val="bg1"/>
              </a:solidFill>
              <a:latin typeface="Arial Rounded MT Bold" panose="020F0704030504030204" pitchFamily="34" charset="77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B83E95F5-0830-4A80-AED4-8070F87ED6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857" y="4473332"/>
            <a:ext cx="1437014" cy="431104"/>
          </a:xfrm>
          <a:prstGeom prst="rect">
            <a:avLst/>
          </a:prstGeom>
        </p:spPr>
      </p:pic>
      <p:sp>
        <p:nvSpPr>
          <p:cNvPr id="7" name="CuadroTexto 15">
            <a:extLst>
              <a:ext uri="{FF2B5EF4-FFF2-40B4-BE49-F238E27FC236}">
                <a16:creationId xmlns:a16="http://schemas.microsoft.com/office/drawing/2014/main" id="{4AB6C3ED-9CE6-461B-9BA6-8EE20A934A3F}"/>
              </a:ext>
            </a:extLst>
          </p:cNvPr>
          <p:cNvSpPr txBox="1"/>
          <p:nvPr/>
        </p:nvSpPr>
        <p:spPr>
          <a:xfrm>
            <a:off x="5196834" y="2714109"/>
            <a:ext cx="15297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01</a:t>
            </a:r>
            <a:endParaRPr lang="es-ES" sz="1600" dirty="0">
              <a:solidFill>
                <a:schemeClr val="bg1"/>
              </a:solidFill>
              <a:latin typeface="Arial Rounded MT Bold" panose="020F070403050403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76727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14">
            <a:extLst>
              <a:ext uri="{FF2B5EF4-FFF2-40B4-BE49-F238E27FC236}">
                <a16:creationId xmlns:a16="http://schemas.microsoft.com/office/drawing/2014/main" id="{6B7D0574-5D39-41E3-8887-6C36C9919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29"/>
          <a:stretch/>
        </p:blipFill>
        <p:spPr>
          <a:xfrm>
            <a:off x="0" y="0"/>
            <a:ext cx="5512363" cy="729842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CBA618C7-5FB3-4A10-8D4D-BA0A09A6DD9E}"/>
              </a:ext>
            </a:extLst>
          </p:cNvPr>
          <p:cNvSpPr txBox="1">
            <a:spLocks/>
          </p:cNvSpPr>
          <p:nvPr/>
        </p:nvSpPr>
        <p:spPr>
          <a:xfrm>
            <a:off x="91090" y="-43181"/>
            <a:ext cx="6400800" cy="830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>
                <a:solidFill>
                  <a:schemeClr val="bg1"/>
                </a:solidFill>
              </a:rPr>
              <a:t>EDA: </a:t>
            </a:r>
            <a:r>
              <a:rPr lang="es-ES" sz="1800" dirty="0" err="1">
                <a:solidFill>
                  <a:schemeClr val="bg1"/>
                </a:solidFill>
              </a:rPr>
              <a:t>Exploratory</a:t>
            </a:r>
            <a:r>
              <a:rPr lang="es-ES" sz="1800" dirty="0">
                <a:solidFill>
                  <a:schemeClr val="bg1"/>
                </a:solidFill>
              </a:rPr>
              <a:t> Data </a:t>
            </a:r>
            <a:r>
              <a:rPr lang="es-ES" sz="1800" dirty="0" err="1">
                <a:solidFill>
                  <a:schemeClr val="bg1"/>
                </a:solidFill>
              </a:rPr>
              <a:t>Analysis</a:t>
            </a:r>
            <a:r>
              <a:rPr lang="es-ES" sz="1800" dirty="0">
                <a:solidFill>
                  <a:schemeClr val="bg1"/>
                </a:solidFill>
              </a:rPr>
              <a:t>: </a:t>
            </a:r>
            <a:r>
              <a:rPr lang="es-ES" sz="1800" dirty="0" err="1">
                <a:solidFill>
                  <a:schemeClr val="bg1"/>
                </a:solidFill>
              </a:rPr>
              <a:t>Work</a:t>
            </a:r>
            <a:r>
              <a:rPr lang="es-ES" sz="1800" dirty="0">
                <a:solidFill>
                  <a:schemeClr val="bg1"/>
                </a:solidFill>
              </a:rPr>
              <a:t> </a:t>
            </a:r>
            <a:r>
              <a:rPr lang="es-ES" sz="1800" dirty="0" err="1">
                <a:solidFill>
                  <a:schemeClr val="bg1"/>
                </a:solidFill>
              </a:rPr>
              <a:t>it</a:t>
            </a:r>
            <a:r>
              <a:rPr lang="es-ES" sz="1800" dirty="0">
                <a:solidFill>
                  <a:schemeClr val="bg1"/>
                </a:solidFill>
              </a:rPr>
              <a:t> </a:t>
            </a:r>
            <a:r>
              <a:rPr lang="es-ES" sz="1800" dirty="0" err="1">
                <a:solidFill>
                  <a:schemeClr val="bg1"/>
                </a:solidFill>
              </a:rPr>
              <a:t>Harder</a:t>
            </a:r>
            <a:endParaRPr lang="es-ES" sz="1800" dirty="0">
              <a:solidFill>
                <a:schemeClr val="bg1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F69A688-131B-9443-AA90-4C42D5A146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465" y="152518"/>
            <a:ext cx="1597404" cy="479221"/>
          </a:xfrm>
          <a:prstGeom prst="rect">
            <a:avLst/>
          </a:prstGeom>
        </p:spPr>
      </p:pic>
      <p:sp>
        <p:nvSpPr>
          <p:cNvPr id="29" name="TextBox 3">
            <a:extLst>
              <a:ext uri="{FF2B5EF4-FFF2-40B4-BE49-F238E27FC236}">
                <a16:creationId xmlns:a16="http://schemas.microsoft.com/office/drawing/2014/main" id="{C21D5F21-9E34-5745-B997-0F663DF13B28}"/>
              </a:ext>
            </a:extLst>
          </p:cNvPr>
          <p:cNvSpPr txBox="1"/>
          <p:nvPr/>
        </p:nvSpPr>
        <p:spPr>
          <a:xfrm>
            <a:off x="555171" y="830510"/>
            <a:ext cx="10807388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s-ES" sz="4000" dirty="0">
                <a:latin typeface="+mj-lt"/>
              </a:rPr>
              <a:t>¿Qué es la fase del “EDA: </a:t>
            </a:r>
            <a:r>
              <a:rPr lang="es-ES" sz="4000" dirty="0" err="1">
                <a:latin typeface="+mj-lt"/>
              </a:rPr>
              <a:t>Exploratory</a:t>
            </a:r>
            <a:r>
              <a:rPr lang="es-ES" sz="4000" dirty="0">
                <a:latin typeface="+mj-lt"/>
              </a:rPr>
              <a:t> Data </a:t>
            </a:r>
            <a:r>
              <a:rPr lang="es-ES" sz="4000" dirty="0" err="1">
                <a:latin typeface="+mj-lt"/>
              </a:rPr>
              <a:t>Analysis</a:t>
            </a:r>
            <a:r>
              <a:rPr lang="es-ES" sz="4000" dirty="0">
                <a:latin typeface="+mj-lt"/>
              </a:rPr>
              <a:t>”?</a:t>
            </a:r>
            <a:endParaRPr lang="en-US" sz="4000" dirty="0">
              <a:latin typeface="+mj-lt"/>
            </a:endParaRPr>
          </a:p>
        </p:txBody>
      </p:sp>
      <p:sp>
        <p:nvSpPr>
          <p:cNvPr id="108" name="TextBox 110">
            <a:extLst>
              <a:ext uri="{FF2B5EF4-FFF2-40B4-BE49-F238E27FC236}">
                <a16:creationId xmlns:a16="http://schemas.microsoft.com/office/drawing/2014/main" id="{8F8466BE-6B6C-FD46-BBC8-FA247CABB1C7}"/>
              </a:ext>
            </a:extLst>
          </p:cNvPr>
          <p:cNvSpPr txBox="1"/>
          <p:nvPr/>
        </p:nvSpPr>
        <p:spPr>
          <a:xfrm>
            <a:off x="555170" y="1467691"/>
            <a:ext cx="7043391" cy="36625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buClr>
                <a:schemeClr val="accent4"/>
              </a:buClr>
            </a:pPr>
            <a:r>
              <a:rPr lang="es-ES_tradnl" sz="1400" dirty="0">
                <a:latin typeface="+mj-lt"/>
              </a:rPr>
              <a:t>Hasta el momento se había trabajado con BBDD de ejemplos, donde la información estaba 100% correcta, pero </a:t>
            </a:r>
            <a:r>
              <a:rPr lang="es-ES_tradnl" sz="1400" b="1" dirty="0">
                <a:latin typeface="+mj-lt"/>
              </a:rPr>
              <a:t>¿Qué ocurre en el mundo real? </a:t>
            </a:r>
            <a:r>
              <a:rPr lang="es-ES_tradnl" sz="1400" dirty="0">
                <a:latin typeface="+mj-lt"/>
              </a:rPr>
              <a:t>Por lo general la información que se recopila </a:t>
            </a:r>
            <a:r>
              <a:rPr lang="es-ES_tradnl" sz="1400" b="1" dirty="0">
                <a:latin typeface="+mj-lt"/>
              </a:rPr>
              <a:t>no siempre viene limpia</a:t>
            </a:r>
            <a:r>
              <a:rPr lang="es-ES_tradnl" sz="1400" dirty="0">
                <a:latin typeface="+mj-lt"/>
              </a:rPr>
              <a:t> (Valores vacíos, repetidos, incongruencias, etc.) Es ahí cuando esta fase cobra mucho valor.</a:t>
            </a:r>
          </a:p>
          <a:p>
            <a:pPr algn="just">
              <a:buClr>
                <a:schemeClr val="accent4"/>
              </a:buClr>
            </a:pPr>
            <a:r>
              <a:rPr lang="es-ES_tradnl" sz="1400" b="1" dirty="0">
                <a:latin typeface="+mj-lt"/>
              </a:rPr>
              <a:t>El EDA (Como su nombre lo indica) es el proceso de explorar y analizar los datos</a:t>
            </a:r>
            <a:r>
              <a:rPr lang="es-ES_tradnl" sz="1400" dirty="0">
                <a:latin typeface="+mj-lt"/>
              </a:rPr>
              <a:t>, es el primer paso para desarrollar un modelo de Machine </a:t>
            </a:r>
            <a:r>
              <a:rPr lang="es-ES_tradnl" sz="1400" dirty="0" err="1">
                <a:latin typeface="+mj-lt"/>
              </a:rPr>
              <a:t>Learning</a:t>
            </a:r>
            <a:r>
              <a:rPr lang="es-ES_tradnl" sz="1400" dirty="0">
                <a:latin typeface="+mj-lt"/>
              </a:rPr>
              <a:t>.</a:t>
            </a:r>
          </a:p>
          <a:p>
            <a:pPr algn="just">
              <a:buClr>
                <a:schemeClr val="accent4"/>
              </a:buClr>
            </a:pPr>
            <a:endParaRPr lang="es-ES_tradnl" sz="1400" dirty="0">
              <a:latin typeface="+mj-lt"/>
            </a:endParaRPr>
          </a:p>
          <a:p>
            <a:pPr algn="just">
              <a:buClr>
                <a:schemeClr val="accent4"/>
              </a:buClr>
            </a:pPr>
            <a:r>
              <a:rPr lang="es-ES_tradnl" sz="1400" dirty="0">
                <a:latin typeface="+mj-lt"/>
              </a:rPr>
              <a:t>En esta fase las preguntas típicas que se hacen son:</a:t>
            </a:r>
          </a:p>
          <a:p>
            <a:pPr algn="just">
              <a:buClr>
                <a:schemeClr val="accent4"/>
              </a:buClr>
            </a:pPr>
            <a:endParaRPr lang="es-ES_tradnl" sz="1400" dirty="0">
              <a:latin typeface="+mj-lt"/>
            </a:endParaRPr>
          </a:p>
          <a:p>
            <a:pPr algn="just">
              <a:buClr>
                <a:schemeClr val="accent4"/>
              </a:buClr>
            </a:pPr>
            <a:r>
              <a:rPr lang="es-ES_tradnl" sz="1400" dirty="0">
                <a:latin typeface="+mj-lt"/>
              </a:rPr>
              <a:t>¿Cuál es el tamaño del </a:t>
            </a:r>
            <a:r>
              <a:rPr lang="es-ES_tradnl" sz="1400" dirty="0" err="1">
                <a:latin typeface="+mj-lt"/>
              </a:rPr>
              <a:t>dataset</a:t>
            </a:r>
            <a:r>
              <a:rPr lang="es-ES_tradnl" sz="1400" dirty="0">
                <a:latin typeface="+mj-lt"/>
              </a:rPr>
              <a:t>?</a:t>
            </a:r>
          </a:p>
          <a:p>
            <a:pPr algn="just">
              <a:buClr>
                <a:schemeClr val="accent4"/>
              </a:buClr>
            </a:pPr>
            <a:r>
              <a:rPr lang="es-ES_tradnl" sz="1400" dirty="0">
                <a:latin typeface="+mj-lt"/>
              </a:rPr>
              <a:t>¿Qué tipo de datos tengo?</a:t>
            </a:r>
          </a:p>
          <a:p>
            <a:pPr algn="just">
              <a:buClr>
                <a:schemeClr val="accent4"/>
              </a:buClr>
            </a:pPr>
            <a:r>
              <a:rPr lang="es-ES_tradnl" sz="1400" dirty="0">
                <a:latin typeface="+mj-lt"/>
              </a:rPr>
              <a:t>¿Cuál es la distribución de las variables?</a:t>
            </a:r>
          </a:p>
          <a:p>
            <a:pPr algn="just">
              <a:buClr>
                <a:schemeClr val="accent4"/>
              </a:buClr>
            </a:pPr>
            <a:r>
              <a:rPr lang="es-ES_tradnl" sz="1400" dirty="0">
                <a:latin typeface="+mj-lt"/>
              </a:rPr>
              <a:t>¿Existen valores repetidos?</a:t>
            </a:r>
          </a:p>
          <a:p>
            <a:pPr algn="just">
              <a:buClr>
                <a:schemeClr val="accent4"/>
              </a:buClr>
            </a:pPr>
            <a:r>
              <a:rPr lang="es-ES_tradnl" sz="1400" dirty="0">
                <a:latin typeface="+mj-lt"/>
              </a:rPr>
              <a:t>¿Existen valores vacíos?</a:t>
            </a:r>
          </a:p>
          <a:p>
            <a:pPr algn="just">
              <a:buClr>
                <a:schemeClr val="accent4"/>
              </a:buClr>
            </a:pPr>
            <a:endParaRPr lang="es-ES_tradnl" sz="1400" dirty="0">
              <a:latin typeface="+mj-lt"/>
            </a:endParaRPr>
          </a:p>
          <a:p>
            <a:pPr algn="just">
              <a:buClr>
                <a:schemeClr val="accent4"/>
              </a:buClr>
            </a:pPr>
            <a:r>
              <a:rPr lang="es-ES_tradnl" sz="1400" b="1" dirty="0">
                <a:latin typeface="+mj-lt"/>
              </a:rPr>
              <a:t>En esta fase lo importante es entender los datos </a:t>
            </a:r>
            <a:r>
              <a:rPr lang="es-ES_tradnl" sz="1400" dirty="0">
                <a:latin typeface="+mj-lt"/>
              </a:rPr>
              <a:t>y que no haya incongruencias.</a:t>
            </a:r>
          </a:p>
          <a:p>
            <a:pPr algn="just">
              <a:buClr>
                <a:schemeClr val="accent4"/>
              </a:buClr>
            </a:pPr>
            <a:r>
              <a:rPr lang="es-ES_tradnl" sz="1400" dirty="0">
                <a:latin typeface="+mj-lt"/>
              </a:rPr>
              <a:t>Una vez detectado los problemas se procede a resolverlo en la siguiente fase… ¡Data </a:t>
            </a:r>
            <a:r>
              <a:rPr lang="es-ES_tradnl" sz="1400" dirty="0" err="1">
                <a:latin typeface="+mj-lt"/>
              </a:rPr>
              <a:t>Cleaning</a:t>
            </a:r>
            <a:r>
              <a:rPr lang="es-ES_tradnl" sz="1400" dirty="0">
                <a:latin typeface="+mj-lt"/>
              </a:rPr>
              <a:t>!</a:t>
            </a:r>
          </a:p>
        </p:txBody>
      </p:sp>
      <p:grpSp>
        <p:nvGrpSpPr>
          <p:cNvPr id="6" name="5 Grupo"/>
          <p:cNvGrpSpPr>
            <a:grpSpLocks noChangeAspect="1"/>
          </p:cNvGrpSpPr>
          <p:nvPr/>
        </p:nvGrpSpPr>
        <p:grpSpPr>
          <a:xfrm>
            <a:off x="4513245" y="84681"/>
            <a:ext cx="432000" cy="432000"/>
            <a:chOff x="908180" y="4115247"/>
            <a:chExt cx="1078992" cy="1078992"/>
          </a:xfrm>
        </p:grpSpPr>
        <p:sp>
          <p:nvSpPr>
            <p:cNvPr id="39" name="Teardrop 30">
              <a:extLst>
                <a:ext uri="{FF2B5EF4-FFF2-40B4-BE49-F238E27FC236}">
                  <a16:creationId xmlns:a16="http://schemas.microsoft.com/office/drawing/2014/main" id="{A9BABE26-C576-A54E-929A-E2779AEB581D}"/>
                </a:ext>
              </a:extLst>
            </p:cNvPr>
            <p:cNvSpPr/>
            <p:nvPr/>
          </p:nvSpPr>
          <p:spPr>
            <a:xfrm rot="8100000">
              <a:off x="908180" y="4115247"/>
              <a:ext cx="1078992" cy="1078992"/>
            </a:xfrm>
            <a:prstGeom prst="teardrop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1 Elipse"/>
            <p:cNvSpPr/>
            <p:nvPr/>
          </p:nvSpPr>
          <p:spPr>
            <a:xfrm>
              <a:off x="1022878" y="4233921"/>
              <a:ext cx="849599" cy="849599"/>
            </a:xfrm>
            <a:prstGeom prst="ellipse">
              <a:avLst/>
            </a:prstGeom>
            <a:solidFill>
              <a:srgbClr val="FFD0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0" name="Picture 2" descr="C:\Nuclio\grafic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162" y="2856505"/>
            <a:ext cx="2968397" cy="296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C:\Nuclio\codig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7173" y="178123"/>
            <a:ext cx="245109" cy="24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838" y="5300444"/>
            <a:ext cx="2871050" cy="1048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C:\Nuclio\portada_tutorial_numpy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8" y="5130232"/>
            <a:ext cx="2736320" cy="136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535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Nuclio\123295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1" t="20312" r="-354" b="23438"/>
          <a:stretch/>
        </p:blipFill>
        <p:spPr bwMode="auto">
          <a:xfrm>
            <a:off x="-139700" y="-139700"/>
            <a:ext cx="12573000" cy="699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2859239C-4DFC-472B-A7D6-835EF891B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"/>
            <a:ext cx="12190902" cy="6840000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58C8B045-47E4-440F-8BED-F985FF52B3FB}"/>
              </a:ext>
            </a:extLst>
          </p:cNvPr>
          <p:cNvSpPr txBox="1"/>
          <p:nvPr/>
        </p:nvSpPr>
        <p:spPr>
          <a:xfrm>
            <a:off x="7120824" y="2828835"/>
            <a:ext cx="4930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Data </a:t>
            </a:r>
            <a:r>
              <a:rPr lang="es-ES" sz="3600" dirty="0" err="1">
                <a:solidFill>
                  <a:schemeClr val="bg1"/>
                </a:solidFill>
                <a:latin typeface="Arial Rounded MT Bold" panose="020F0704030504030204" pitchFamily="34" charset="77"/>
              </a:rPr>
              <a:t>Cleaning</a:t>
            </a:r>
            <a:r>
              <a:rPr lang="es-ES" sz="36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: </a:t>
            </a:r>
            <a:r>
              <a:rPr lang="es-ES" sz="3600" dirty="0" err="1">
                <a:solidFill>
                  <a:schemeClr val="bg1"/>
                </a:solidFill>
                <a:latin typeface="Arial Rounded MT Bold" panose="020F0704030504030204" pitchFamily="34" charset="77"/>
              </a:rPr>
              <a:t>Make</a:t>
            </a:r>
            <a:r>
              <a:rPr lang="es-ES" sz="36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 </a:t>
            </a:r>
            <a:r>
              <a:rPr lang="es-ES" sz="3600" dirty="0" err="1">
                <a:solidFill>
                  <a:schemeClr val="bg1"/>
                </a:solidFill>
                <a:latin typeface="Arial Rounded MT Bold" panose="020F0704030504030204" pitchFamily="34" charset="77"/>
              </a:rPr>
              <a:t>it</a:t>
            </a:r>
            <a:r>
              <a:rPr lang="es-ES" sz="36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 </a:t>
            </a:r>
            <a:r>
              <a:rPr lang="es-ES" sz="3600" dirty="0" err="1">
                <a:solidFill>
                  <a:schemeClr val="bg1"/>
                </a:solidFill>
                <a:latin typeface="Arial Rounded MT Bold" panose="020F0704030504030204" pitchFamily="34" charset="77"/>
              </a:rPr>
              <a:t>Better</a:t>
            </a:r>
            <a:endParaRPr lang="es-ES" sz="3600" dirty="0">
              <a:solidFill>
                <a:schemeClr val="bg1"/>
              </a:solidFill>
              <a:latin typeface="Arial Rounded MT Bold" panose="020F0704030504030204" pitchFamily="34" charset="77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B83E95F5-0830-4A80-AED4-8070F87ED6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857" y="4473332"/>
            <a:ext cx="1437014" cy="431104"/>
          </a:xfrm>
          <a:prstGeom prst="rect">
            <a:avLst/>
          </a:prstGeom>
        </p:spPr>
      </p:pic>
      <p:sp>
        <p:nvSpPr>
          <p:cNvPr id="7" name="CuadroTexto 15">
            <a:extLst>
              <a:ext uri="{FF2B5EF4-FFF2-40B4-BE49-F238E27FC236}">
                <a16:creationId xmlns:a16="http://schemas.microsoft.com/office/drawing/2014/main" id="{4AB6C3ED-9CE6-461B-9BA6-8EE20A934A3F}"/>
              </a:ext>
            </a:extLst>
          </p:cNvPr>
          <p:cNvSpPr txBox="1"/>
          <p:nvPr/>
        </p:nvSpPr>
        <p:spPr>
          <a:xfrm>
            <a:off x="5196834" y="2714109"/>
            <a:ext cx="15297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02</a:t>
            </a:r>
            <a:endParaRPr lang="es-ES" sz="1600" dirty="0">
              <a:solidFill>
                <a:schemeClr val="bg1"/>
              </a:solidFill>
              <a:latin typeface="Arial Rounded MT Bold" panose="020F070403050403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0878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14">
            <a:extLst>
              <a:ext uri="{FF2B5EF4-FFF2-40B4-BE49-F238E27FC236}">
                <a16:creationId xmlns:a16="http://schemas.microsoft.com/office/drawing/2014/main" id="{6B7D0574-5D39-41E3-8887-6C36C9919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29"/>
          <a:stretch/>
        </p:blipFill>
        <p:spPr>
          <a:xfrm>
            <a:off x="0" y="0"/>
            <a:ext cx="5512363" cy="729842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CBA618C7-5FB3-4A10-8D4D-BA0A09A6DD9E}"/>
              </a:ext>
            </a:extLst>
          </p:cNvPr>
          <p:cNvSpPr txBox="1">
            <a:spLocks/>
          </p:cNvSpPr>
          <p:nvPr/>
        </p:nvSpPr>
        <p:spPr>
          <a:xfrm>
            <a:off x="91090" y="-43181"/>
            <a:ext cx="6400800" cy="830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>
                <a:solidFill>
                  <a:schemeClr val="bg1"/>
                </a:solidFill>
              </a:rPr>
              <a:t>Data </a:t>
            </a:r>
            <a:r>
              <a:rPr lang="es-ES" sz="1800" dirty="0" err="1">
                <a:solidFill>
                  <a:schemeClr val="bg1"/>
                </a:solidFill>
              </a:rPr>
              <a:t>Cleaning</a:t>
            </a:r>
            <a:r>
              <a:rPr lang="es-ES" sz="1800" dirty="0">
                <a:solidFill>
                  <a:schemeClr val="bg1"/>
                </a:solidFill>
              </a:rPr>
              <a:t>: </a:t>
            </a:r>
            <a:r>
              <a:rPr lang="es-ES" sz="1800" dirty="0" err="1">
                <a:solidFill>
                  <a:schemeClr val="bg1"/>
                </a:solidFill>
              </a:rPr>
              <a:t>Make</a:t>
            </a:r>
            <a:r>
              <a:rPr lang="es-ES" sz="1800" dirty="0">
                <a:solidFill>
                  <a:schemeClr val="bg1"/>
                </a:solidFill>
              </a:rPr>
              <a:t> </a:t>
            </a:r>
            <a:r>
              <a:rPr lang="es-ES" sz="1800" dirty="0" err="1">
                <a:solidFill>
                  <a:schemeClr val="bg1"/>
                </a:solidFill>
              </a:rPr>
              <a:t>it</a:t>
            </a:r>
            <a:r>
              <a:rPr lang="es-ES" sz="1800" dirty="0">
                <a:solidFill>
                  <a:schemeClr val="bg1"/>
                </a:solidFill>
              </a:rPr>
              <a:t> </a:t>
            </a:r>
            <a:r>
              <a:rPr lang="es-ES" sz="1800" dirty="0" err="1">
                <a:solidFill>
                  <a:schemeClr val="bg1"/>
                </a:solidFill>
              </a:rPr>
              <a:t>Better</a:t>
            </a:r>
            <a:endParaRPr lang="es-ES" sz="1800" dirty="0">
              <a:solidFill>
                <a:schemeClr val="bg1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F69A688-131B-9443-AA90-4C42D5A146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465" y="152518"/>
            <a:ext cx="1597404" cy="479221"/>
          </a:xfrm>
          <a:prstGeom prst="rect">
            <a:avLst/>
          </a:prstGeom>
        </p:spPr>
      </p:pic>
      <p:sp>
        <p:nvSpPr>
          <p:cNvPr id="29" name="TextBox 3">
            <a:extLst>
              <a:ext uri="{FF2B5EF4-FFF2-40B4-BE49-F238E27FC236}">
                <a16:creationId xmlns:a16="http://schemas.microsoft.com/office/drawing/2014/main" id="{C21D5F21-9E34-5745-B997-0F663DF13B28}"/>
              </a:ext>
            </a:extLst>
          </p:cNvPr>
          <p:cNvSpPr txBox="1"/>
          <p:nvPr/>
        </p:nvSpPr>
        <p:spPr>
          <a:xfrm>
            <a:off x="555171" y="830510"/>
            <a:ext cx="10807388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s-ES" sz="4000" dirty="0">
                <a:latin typeface="+mj-lt"/>
              </a:rPr>
              <a:t>¿Qué es la fase de “Data </a:t>
            </a:r>
            <a:r>
              <a:rPr lang="es-ES" sz="4000" dirty="0" err="1">
                <a:latin typeface="+mj-lt"/>
              </a:rPr>
              <a:t>Cleaning</a:t>
            </a:r>
            <a:r>
              <a:rPr lang="es-ES" sz="4000" dirty="0">
                <a:latin typeface="+mj-lt"/>
              </a:rPr>
              <a:t>”?</a:t>
            </a:r>
            <a:endParaRPr lang="en-US" sz="4000" dirty="0">
              <a:latin typeface="+mj-lt"/>
            </a:endParaRPr>
          </a:p>
        </p:txBody>
      </p:sp>
      <p:sp>
        <p:nvSpPr>
          <p:cNvPr id="108" name="TextBox 110">
            <a:extLst>
              <a:ext uri="{FF2B5EF4-FFF2-40B4-BE49-F238E27FC236}">
                <a16:creationId xmlns:a16="http://schemas.microsoft.com/office/drawing/2014/main" id="{8F8466BE-6B6C-FD46-BBC8-FA247CABB1C7}"/>
              </a:ext>
            </a:extLst>
          </p:cNvPr>
          <p:cNvSpPr txBox="1"/>
          <p:nvPr/>
        </p:nvSpPr>
        <p:spPr>
          <a:xfrm>
            <a:off x="555170" y="1467691"/>
            <a:ext cx="7043391" cy="2369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buClr>
                <a:schemeClr val="accent4"/>
              </a:buClr>
            </a:pPr>
            <a:r>
              <a:rPr lang="es-ES_tradnl" sz="1400" dirty="0">
                <a:latin typeface="+mj-lt"/>
              </a:rPr>
              <a:t>“Data </a:t>
            </a:r>
            <a:r>
              <a:rPr lang="es-ES_tradnl" sz="1400" dirty="0" err="1">
                <a:latin typeface="+mj-lt"/>
              </a:rPr>
              <a:t>Cleaning</a:t>
            </a:r>
            <a:r>
              <a:rPr lang="es-ES_tradnl" sz="1400" dirty="0">
                <a:latin typeface="+mj-lt"/>
              </a:rPr>
              <a:t>” </a:t>
            </a:r>
            <a:r>
              <a:rPr lang="es-ES_tradnl" sz="1400" b="1" dirty="0">
                <a:latin typeface="+mj-lt"/>
              </a:rPr>
              <a:t>es el proceso de resolver los problemas detectados en la fase anterior de exploración</a:t>
            </a:r>
            <a:r>
              <a:rPr lang="es-ES_tradnl" sz="1400" dirty="0">
                <a:latin typeface="+mj-lt"/>
              </a:rPr>
              <a:t>, para ello se utilizan estrategias de limpieza de datos dependiendo del tipo de problema que se encuentre.</a:t>
            </a:r>
          </a:p>
          <a:p>
            <a:pPr algn="just">
              <a:buClr>
                <a:schemeClr val="accent4"/>
              </a:buClr>
            </a:pPr>
            <a:endParaRPr lang="es-ES_tradnl" sz="1400" dirty="0">
              <a:latin typeface="+mj-lt"/>
            </a:endParaRPr>
          </a:p>
          <a:p>
            <a:pPr algn="just">
              <a:buClr>
                <a:schemeClr val="accent4"/>
              </a:buClr>
            </a:pPr>
            <a:r>
              <a:rPr lang="es-ES_tradnl" sz="1400" dirty="0">
                <a:latin typeface="+mj-lt"/>
              </a:rPr>
              <a:t>Se abordarán los siguientes problemas y cómo lidiar con ellos:</a:t>
            </a:r>
          </a:p>
          <a:p>
            <a:pPr algn="just">
              <a:buClr>
                <a:schemeClr val="accent4"/>
              </a:buClr>
            </a:pPr>
            <a:endParaRPr lang="es-ES_tradnl" sz="1400" dirty="0">
              <a:latin typeface="+mj-lt"/>
            </a:endParaRPr>
          </a:p>
          <a:p>
            <a:pPr marL="285750" indent="-285750" algn="just">
              <a:buClr>
                <a:schemeClr val="accent4"/>
              </a:buClr>
              <a:buFontTx/>
              <a:buChar char="-"/>
            </a:pPr>
            <a:r>
              <a:rPr lang="es-ES_tradnl" sz="1400" dirty="0">
                <a:latin typeface="+mj-lt"/>
              </a:rPr>
              <a:t>Valores vacíos categóricas: ¿imputar o borrar?</a:t>
            </a:r>
          </a:p>
          <a:p>
            <a:pPr marL="285750" indent="-285750" algn="just">
              <a:buClr>
                <a:schemeClr val="accent4"/>
              </a:buClr>
              <a:buFontTx/>
              <a:buChar char="-"/>
            </a:pPr>
            <a:r>
              <a:rPr lang="es-ES_tradnl" sz="1400" dirty="0">
                <a:latin typeface="+mj-lt"/>
              </a:rPr>
              <a:t>Valores vacíos numéricos: ¿imputar o borrar?</a:t>
            </a:r>
          </a:p>
          <a:p>
            <a:pPr marL="285750" indent="-285750" algn="just">
              <a:buClr>
                <a:schemeClr val="accent4"/>
              </a:buClr>
              <a:buFontTx/>
              <a:buChar char="-"/>
            </a:pPr>
            <a:r>
              <a:rPr lang="es-ES_tradnl" sz="1400" dirty="0">
                <a:latin typeface="+mj-lt"/>
              </a:rPr>
              <a:t>Números que son textos: ¿Convertir a número o dejarlo en texto? </a:t>
            </a:r>
          </a:p>
          <a:p>
            <a:pPr marL="285750" indent="-285750" algn="just">
              <a:buClr>
                <a:schemeClr val="accent4"/>
              </a:buClr>
              <a:buFontTx/>
              <a:buChar char="-"/>
            </a:pPr>
            <a:r>
              <a:rPr lang="es-ES_tradnl" sz="1400" dirty="0">
                <a:latin typeface="+mj-lt"/>
              </a:rPr>
              <a:t>Fechas que son texto o número: ¿Convertir a fecha o dejarlo como texto/número?</a:t>
            </a:r>
          </a:p>
          <a:p>
            <a:pPr marL="285750" indent="-285750" algn="just">
              <a:buClr>
                <a:schemeClr val="accent4"/>
              </a:buClr>
              <a:buFontTx/>
              <a:buChar char="-"/>
            </a:pPr>
            <a:r>
              <a:rPr lang="es-ES_tradnl" sz="1400" dirty="0" err="1">
                <a:latin typeface="+mj-lt"/>
              </a:rPr>
              <a:t>Outliers</a:t>
            </a:r>
            <a:r>
              <a:rPr lang="es-ES_tradnl" sz="1400" dirty="0">
                <a:latin typeface="+mj-lt"/>
              </a:rPr>
              <a:t>: ¿Transformar o borrar?</a:t>
            </a:r>
          </a:p>
        </p:txBody>
      </p:sp>
      <p:grpSp>
        <p:nvGrpSpPr>
          <p:cNvPr id="6" name="5 Grupo"/>
          <p:cNvGrpSpPr>
            <a:grpSpLocks noChangeAspect="1"/>
          </p:cNvGrpSpPr>
          <p:nvPr/>
        </p:nvGrpSpPr>
        <p:grpSpPr>
          <a:xfrm>
            <a:off x="4472425" y="43861"/>
            <a:ext cx="432000" cy="432000"/>
            <a:chOff x="908180" y="4115247"/>
            <a:chExt cx="1078992" cy="1078992"/>
          </a:xfrm>
        </p:grpSpPr>
        <p:sp>
          <p:nvSpPr>
            <p:cNvPr id="39" name="Teardrop 30">
              <a:extLst>
                <a:ext uri="{FF2B5EF4-FFF2-40B4-BE49-F238E27FC236}">
                  <a16:creationId xmlns:a16="http://schemas.microsoft.com/office/drawing/2014/main" id="{A9BABE26-C576-A54E-929A-E2779AEB581D}"/>
                </a:ext>
              </a:extLst>
            </p:cNvPr>
            <p:cNvSpPr/>
            <p:nvPr/>
          </p:nvSpPr>
          <p:spPr>
            <a:xfrm rot="8100000">
              <a:off x="908180" y="4115247"/>
              <a:ext cx="1078992" cy="1078992"/>
            </a:xfrm>
            <a:prstGeom prst="teardrop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1 Elipse"/>
            <p:cNvSpPr/>
            <p:nvPr/>
          </p:nvSpPr>
          <p:spPr>
            <a:xfrm>
              <a:off x="1022878" y="4233921"/>
              <a:ext cx="849599" cy="849599"/>
            </a:xfrm>
            <a:prstGeom prst="ellipse">
              <a:avLst/>
            </a:prstGeom>
            <a:solidFill>
              <a:srgbClr val="FFD0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" name="Picture 4" descr="C:\Nuclio\escoba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301" y="134861"/>
            <a:ext cx="247257" cy="2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Nuclio\codigo-limpi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477" y="2284639"/>
            <a:ext cx="4230462" cy="423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Nuclio\1200px-Scikit_learn_logo_small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01" y="4223773"/>
            <a:ext cx="2994404" cy="161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802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Nuclio\1232956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1" t="20312" r="-354" b="23438"/>
          <a:stretch/>
        </p:blipFill>
        <p:spPr bwMode="auto">
          <a:xfrm>
            <a:off x="-139700" y="-139700"/>
            <a:ext cx="12573000" cy="699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2859239C-4DFC-472B-A7D6-835EF891B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"/>
            <a:ext cx="12190902" cy="6840000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58C8B045-47E4-440F-8BED-F985FF52B3FB}"/>
              </a:ext>
            </a:extLst>
          </p:cNvPr>
          <p:cNvSpPr txBox="1"/>
          <p:nvPr/>
        </p:nvSpPr>
        <p:spPr>
          <a:xfrm>
            <a:off x="7120824" y="2828835"/>
            <a:ext cx="4930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>
                <a:solidFill>
                  <a:schemeClr val="bg1"/>
                </a:solidFill>
                <a:latin typeface="Arial Rounded MT Bold" panose="020F0704030504030204" pitchFamily="34" charset="77"/>
              </a:rPr>
              <a:t>Visualization</a:t>
            </a:r>
            <a:r>
              <a:rPr lang="es-ES" sz="36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: Do </a:t>
            </a:r>
            <a:r>
              <a:rPr lang="es-ES" sz="3600" dirty="0" err="1">
                <a:solidFill>
                  <a:schemeClr val="bg1"/>
                </a:solidFill>
                <a:latin typeface="Arial Rounded MT Bold" panose="020F0704030504030204" pitchFamily="34" charset="77"/>
              </a:rPr>
              <a:t>it</a:t>
            </a:r>
            <a:r>
              <a:rPr lang="es-ES" sz="36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 </a:t>
            </a:r>
            <a:r>
              <a:rPr lang="es-ES" sz="3600" dirty="0" err="1">
                <a:solidFill>
                  <a:schemeClr val="bg1"/>
                </a:solidFill>
                <a:latin typeface="Arial Rounded MT Bold" panose="020F0704030504030204" pitchFamily="34" charset="77"/>
              </a:rPr>
              <a:t>Faster</a:t>
            </a:r>
            <a:endParaRPr lang="es-ES" sz="3600" dirty="0">
              <a:solidFill>
                <a:schemeClr val="bg1"/>
              </a:solidFill>
              <a:latin typeface="Arial Rounded MT Bold" panose="020F0704030504030204" pitchFamily="34" charset="77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B83E95F5-0830-4A80-AED4-8070F87ED6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857" y="4473332"/>
            <a:ext cx="1437014" cy="431104"/>
          </a:xfrm>
          <a:prstGeom prst="rect">
            <a:avLst/>
          </a:prstGeom>
        </p:spPr>
      </p:pic>
      <p:sp>
        <p:nvSpPr>
          <p:cNvPr id="7" name="CuadroTexto 15">
            <a:extLst>
              <a:ext uri="{FF2B5EF4-FFF2-40B4-BE49-F238E27FC236}">
                <a16:creationId xmlns:a16="http://schemas.microsoft.com/office/drawing/2014/main" id="{4AB6C3ED-9CE6-461B-9BA6-8EE20A934A3F}"/>
              </a:ext>
            </a:extLst>
          </p:cNvPr>
          <p:cNvSpPr txBox="1"/>
          <p:nvPr/>
        </p:nvSpPr>
        <p:spPr>
          <a:xfrm>
            <a:off x="5196834" y="2714109"/>
            <a:ext cx="15297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>
                <a:solidFill>
                  <a:schemeClr val="bg1"/>
                </a:solidFill>
                <a:latin typeface="Arial Rounded MT Bold" panose="020F0704030504030204" pitchFamily="34" charset="77"/>
              </a:rPr>
              <a:t>03</a:t>
            </a:r>
            <a:endParaRPr lang="es-ES" sz="1600" dirty="0">
              <a:solidFill>
                <a:schemeClr val="bg1"/>
              </a:solidFill>
              <a:latin typeface="Arial Rounded MT Bold" panose="020F070403050403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37024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14">
            <a:extLst>
              <a:ext uri="{FF2B5EF4-FFF2-40B4-BE49-F238E27FC236}">
                <a16:creationId xmlns:a16="http://schemas.microsoft.com/office/drawing/2014/main" id="{6B7D0574-5D39-41E3-8887-6C36C99198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29"/>
          <a:stretch/>
        </p:blipFill>
        <p:spPr>
          <a:xfrm>
            <a:off x="0" y="0"/>
            <a:ext cx="5512363" cy="729842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CBA618C7-5FB3-4A10-8D4D-BA0A09A6DD9E}"/>
              </a:ext>
            </a:extLst>
          </p:cNvPr>
          <p:cNvSpPr txBox="1">
            <a:spLocks/>
          </p:cNvSpPr>
          <p:nvPr/>
        </p:nvSpPr>
        <p:spPr>
          <a:xfrm>
            <a:off x="91090" y="-43181"/>
            <a:ext cx="6400800" cy="830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800" dirty="0" err="1">
                <a:solidFill>
                  <a:schemeClr val="bg1"/>
                </a:solidFill>
              </a:rPr>
              <a:t>Visualization</a:t>
            </a:r>
            <a:r>
              <a:rPr lang="es-ES" sz="1800" dirty="0">
                <a:solidFill>
                  <a:schemeClr val="bg1"/>
                </a:solidFill>
              </a:rPr>
              <a:t>: Do </a:t>
            </a:r>
            <a:r>
              <a:rPr lang="es-ES" sz="1800" dirty="0" err="1">
                <a:solidFill>
                  <a:schemeClr val="bg1"/>
                </a:solidFill>
              </a:rPr>
              <a:t>it</a:t>
            </a:r>
            <a:r>
              <a:rPr lang="es-ES" sz="1800" dirty="0">
                <a:solidFill>
                  <a:schemeClr val="bg1"/>
                </a:solidFill>
              </a:rPr>
              <a:t> </a:t>
            </a:r>
            <a:r>
              <a:rPr lang="es-ES" sz="1800" dirty="0" err="1">
                <a:solidFill>
                  <a:schemeClr val="bg1"/>
                </a:solidFill>
              </a:rPr>
              <a:t>Faster</a:t>
            </a:r>
            <a:endParaRPr lang="es-ES" sz="1800" dirty="0">
              <a:solidFill>
                <a:schemeClr val="bg1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F69A688-131B-9443-AA90-4C42D5A146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465" y="152518"/>
            <a:ext cx="1597404" cy="479221"/>
          </a:xfrm>
          <a:prstGeom prst="rect">
            <a:avLst/>
          </a:prstGeom>
        </p:spPr>
      </p:pic>
      <p:sp>
        <p:nvSpPr>
          <p:cNvPr id="29" name="TextBox 3">
            <a:extLst>
              <a:ext uri="{FF2B5EF4-FFF2-40B4-BE49-F238E27FC236}">
                <a16:creationId xmlns:a16="http://schemas.microsoft.com/office/drawing/2014/main" id="{C21D5F21-9E34-5745-B997-0F663DF13B28}"/>
              </a:ext>
            </a:extLst>
          </p:cNvPr>
          <p:cNvSpPr txBox="1"/>
          <p:nvPr/>
        </p:nvSpPr>
        <p:spPr>
          <a:xfrm>
            <a:off x="555171" y="830510"/>
            <a:ext cx="10807388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s-ES" sz="4000" dirty="0">
                <a:latin typeface="+mj-lt"/>
              </a:rPr>
              <a:t>¿Qué es la fase de “</a:t>
            </a:r>
            <a:r>
              <a:rPr lang="es-ES" sz="4000" dirty="0" err="1">
                <a:latin typeface="+mj-lt"/>
              </a:rPr>
              <a:t>Visualization</a:t>
            </a:r>
            <a:r>
              <a:rPr lang="es-ES" sz="4000" dirty="0">
                <a:latin typeface="+mj-lt"/>
              </a:rPr>
              <a:t>”?</a:t>
            </a:r>
            <a:endParaRPr lang="en-US" sz="4000" dirty="0">
              <a:latin typeface="+mj-lt"/>
            </a:endParaRPr>
          </a:p>
        </p:txBody>
      </p:sp>
      <p:sp>
        <p:nvSpPr>
          <p:cNvPr id="108" name="TextBox 110">
            <a:extLst>
              <a:ext uri="{FF2B5EF4-FFF2-40B4-BE49-F238E27FC236}">
                <a16:creationId xmlns:a16="http://schemas.microsoft.com/office/drawing/2014/main" id="{8F8466BE-6B6C-FD46-BBC8-FA247CABB1C7}"/>
              </a:ext>
            </a:extLst>
          </p:cNvPr>
          <p:cNvSpPr txBox="1"/>
          <p:nvPr/>
        </p:nvSpPr>
        <p:spPr>
          <a:xfrm>
            <a:off x="555170" y="1467691"/>
            <a:ext cx="7043391" cy="23698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buClr>
                <a:schemeClr val="accent4"/>
              </a:buClr>
            </a:pPr>
            <a:r>
              <a:rPr lang="es-ES_tradnl" sz="1400" dirty="0">
                <a:latin typeface="+mj-lt"/>
              </a:rPr>
              <a:t>“</a:t>
            </a:r>
            <a:r>
              <a:rPr lang="es-ES_tradnl" sz="1400" dirty="0" err="1">
                <a:latin typeface="+mj-lt"/>
              </a:rPr>
              <a:t>Visualization</a:t>
            </a:r>
            <a:r>
              <a:rPr lang="es-ES_tradnl" sz="1400" dirty="0">
                <a:latin typeface="+mj-lt"/>
              </a:rPr>
              <a:t>” es el proceso de </a:t>
            </a:r>
            <a:r>
              <a:rPr lang="es-ES_tradnl" sz="1400" b="1" dirty="0">
                <a:latin typeface="+mj-lt"/>
              </a:rPr>
              <a:t>explorar de manera gráfica los datos, </a:t>
            </a:r>
            <a:r>
              <a:rPr lang="es-ES_tradnl" sz="1400" dirty="0">
                <a:latin typeface="+mj-lt"/>
              </a:rPr>
              <a:t>con el objetivo de dar una mejor visión de los datos que se tienen previos a realizar un modelo de machine </a:t>
            </a:r>
            <a:r>
              <a:rPr lang="es-ES_tradnl" sz="1400" dirty="0" err="1">
                <a:latin typeface="+mj-lt"/>
              </a:rPr>
              <a:t>learning</a:t>
            </a:r>
            <a:endParaRPr lang="es-ES_tradnl" sz="1400" dirty="0">
              <a:latin typeface="+mj-lt"/>
            </a:endParaRPr>
          </a:p>
          <a:p>
            <a:pPr algn="just">
              <a:buClr>
                <a:schemeClr val="accent4"/>
              </a:buClr>
            </a:pPr>
            <a:endParaRPr lang="es-ES_tradnl" sz="1400" dirty="0">
              <a:latin typeface="+mj-lt"/>
            </a:endParaRPr>
          </a:p>
          <a:p>
            <a:pPr algn="just">
              <a:buClr>
                <a:schemeClr val="accent4"/>
              </a:buClr>
            </a:pPr>
            <a:r>
              <a:rPr lang="es-ES_tradnl" sz="1400" dirty="0">
                <a:latin typeface="+mj-lt"/>
              </a:rPr>
              <a:t>Se verán los siguientes tipos de gráficos:</a:t>
            </a:r>
          </a:p>
          <a:p>
            <a:pPr algn="just">
              <a:buClr>
                <a:schemeClr val="accent4"/>
              </a:buClr>
            </a:pPr>
            <a:endParaRPr lang="es-ES_tradnl" sz="1400" dirty="0">
              <a:latin typeface="+mj-lt"/>
            </a:endParaRPr>
          </a:p>
          <a:p>
            <a:pPr marL="285750" indent="-285750" algn="just">
              <a:buClr>
                <a:schemeClr val="accent4"/>
              </a:buClr>
              <a:buFontTx/>
              <a:buChar char="-"/>
            </a:pPr>
            <a:r>
              <a:rPr lang="es-ES_tradnl" sz="1400" dirty="0">
                <a:latin typeface="+mj-lt"/>
              </a:rPr>
              <a:t>Lineal </a:t>
            </a:r>
            <a:r>
              <a:rPr lang="es-ES_tradnl" sz="1400" dirty="0" err="1">
                <a:latin typeface="+mj-lt"/>
              </a:rPr>
              <a:t>Graph</a:t>
            </a:r>
            <a:endParaRPr lang="es-ES_tradnl" sz="1400" dirty="0">
              <a:latin typeface="+mj-lt"/>
            </a:endParaRPr>
          </a:p>
          <a:p>
            <a:pPr marL="285750" indent="-285750" algn="just">
              <a:buClr>
                <a:schemeClr val="accent4"/>
              </a:buClr>
              <a:buFontTx/>
              <a:buChar char="-"/>
            </a:pPr>
            <a:r>
              <a:rPr lang="es-ES_tradnl" sz="1400" dirty="0">
                <a:latin typeface="+mj-lt"/>
              </a:rPr>
              <a:t>Bar </a:t>
            </a:r>
            <a:r>
              <a:rPr lang="es-ES_tradnl" sz="1400" dirty="0" err="1">
                <a:latin typeface="+mj-lt"/>
              </a:rPr>
              <a:t>Graph</a:t>
            </a:r>
            <a:endParaRPr lang="es-ES_tradnl" sz="1400" dirty="0">
              <a:latin typeface="+mj-lt"/>
            </a:endParaRPr>
          </a:p>
          <a:p>
            <a:pPr marL="285750" indent="-285750" algn="just">
              <a:buClr>
                <a:schemeClr val="accent4"/>
              </a:buClr>
              <a:buFontTx/>
              <a:buChar char="-"/>
            </a:pPr>
            <a:r>
              <a:rPr lang="es-ES_tradnl" sz="1400" dirty="0">
                <a:latin typeface="+mj-lt"/>
              </a:rPr>
              <a:t>Pie Chart</a:t>
            </a:r>
          </a:p>
          <a:p>
            <a:pPr marL="285750" indent="-285750" algn="just">
              <a:buClr>
                <a:schemeClr val="accent4"/>
              </a:buClr>
              <a:buFontTx/>
              <a:buChar char="-"/>
            </a:pPr>
            <a:r>
              <a:rPr lang="es-ES_tradnl" sz="1400" dirty="0" err="1">
                <a:latin typeface="+mj-lt"/>
              </a:rPr>
              <a:t>Histograms</a:t>
            </a:r>
            <a:endParaRPr lang="es-ES_tradnl" sz="1400" dirty="0">
              <a:latin typeface="+mj-lt"/>
            </a:endParaRPr>
          </a:p>
          <a:p>
            <a:pPr marL="285750" indent="-285750" algn="just">
              <a:buClr>
                <a:schemeClr val="accent4"/>
              </a:buClr>
              <a:buFontTx/>
              <a:buChar char="-"/>
            </a:pPr>
            <a:r>
              <a:rPr lang="es-ES_tradnl" sz="1400" dirty="0" err="1">
                <a:latin typeface="+mj-lt"/>
              </a:rPr>
              <a:t>Boxplot</a:t>
            </a:r>
            <a:endParaRPr lang="es-ES_tradnl" sz="1400" dirty="0">
              <a:latin typeface="+mj-lt"/>
            </a:endParaRPr>
          </a:p>
          <a:p>
            <a:pPr marL="285750" indent="-285750" algn="just">
              <a:buClr>
                <a:schemeClr val="accent4"/>
              </a:buClr>
              <a:buFontTx/>
              <a:buChar char="-"/>
            </a:pPr>
            <a:r>
              <a:rPr lang="es-ES_tradnl" sz="1400" dirty="0" err="1">
                <a:latin typeface="+mj-lt"/>
              </a:rPr>
              <a:t>Maps</a:t>
            </a:r>
            <a:endParaRPr lang="es-ES_tradnl" sz="1400" dirty="0">
              <a:latin typeface="+mj-lt"/>
            </a:endParaRPr>
          </a:p>
        </p:txBody>
      </p:sp>
      <p:grpSp>
        <p:nvGrpSpPr>
          <p:cNvPr id="6" name="5 Grupo"/>
          <p:cNvGrpSpPr>
            <a:grpSpLocks noChangeAspect="1"/>
          </p:cNvGrpSpPr>
          <p:nvPr/>
        </p:nvGrpSpPr>
        <p:grpSpPr>
          <a:xfrm>
            <a:off x="4472425" y="43861"/>
            <a:ext cx="432000" cy="432000"/>
            <a:chOff x="908180" y="4115247"/>
            <a:chExt cx="1078992" cy="1078992"/>
          </a:xfrm>
        </p:grpSpPr>
        <p:sp>
          <p:nvSpPr>
            <p:cNvPr id="39" name="Teardrop 30">
              <a:extLst>
                <a:ext uri="{FF2B5EF4-FFF2-40B4-BE49-F238E27FC236}">
                  <a16:creationId xmlns:a16="http://schemas.microsoft.com/office/drawing/2014/main" id="{A9BABE26-C576-A54E-929A-E2779AEB581D}"/>
                </a:ext>
              </a:extLst>
            </p:cNvPr>
            <p:cNvSpPr/>
            <p:nvPr/>
          </p:nvSpPr>
          <p:spPr>
            <a:xfrm rot="8100000">
              <a:off x="908180" y="4115247"/>
              <a:ext cx="1078992" cy="1078992"/>
            </a:xfrm>
            <a:prstGeom prst="teardrop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1 Elipse"/>
            <p:cNvSpPr/>
            <p:nvPr/>
          </p:nvSpPr>
          <p:spPr>
            <a:xfrm>
              <a:off x="1022878" y="4233921"/>
              <a:ext cx="849599" cy="849599"/>
            </a:xfrm>
            <a:prstGeom prst="ellipse">
              <a:avLst/>
            </a:prstGeom>
            <a:solidFill>
              <a:srgbClr val="FFD0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3" descr="C:\Nuclio\tabler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867" y="140391"/>
            <a:ext cx="242124" cy="24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Nuclio\dato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111" y="1997084"/>
            <a:ext cx="4453378" cy="445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42" y="4016148"/>
            <a:ext cx="3174737" cy="752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410" y="3443510"/>
            <a:ext cx="3171144" cy="156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6" descr="C:\Nuclio\Plotly-logo-01-square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110" y="5178875"/>
            <a:ext cx="3810000" cy="1271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5675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10509</TotalTime>
  <Words>727</Words>
  <Application>Microsoft Macintosh PowerPoint</Application>
  <PresentationFormat>Panorámica</PresentationFormat>
  <Paragraphs>82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Arial Rounded MT Bold</vt:lpstr>
      <vt:lpstr>Calibri</vt:lpstr>
      <vt:lpstr>Segoe UI</vt:lpstr>
      <vt:lpstr>Segoe UI Light</vt:lpstr>
      <vt:lpstr>Tema de Office</vt:lpstr>
      <vt:lpstr>Harder, Better, Faster, Stronger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 PRINCIPAL</dc:title>
  <dc:creator>Esther</dc:creator>
  <cp:lastModifiedBy>Joseph Gallart</cp:lastModifiedBy>
  <cp:revision>231</cp:revision>
  <dcterms:created xsi:type="dcterms:W3CDTF">2019-04-25T08:29:14Z</dcterms:created>
  <dcterms:modified xsi:type="dcterms:W3CDTF">2024-04-17T13:24:55Z</dcterms:modified>
</cp:coreProperties>
</file>