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796027F-7875-4030-9381-8BD8C4F21935}"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509A250-FF31-4206-8172-F9D3106AACB1}" type="datetimeFigureOut">
              <a:rPr lang="en-US" dirty="0"/>
              <a:t>11/22/2019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4A47D-8EFB-47EB-91F8-5ED53040F90D}"/>
              </a:ext>
            </a:extLst>
          </p:cNvPr>
          <p:cNvSpPr>
            <a:spLocks noGrp="1"/>
          </p:cNvSpPr>
          <p:nvPr>
            <p:ph type="ctrTitle"/>
          </p:nvPr>
        </p:nvSpPr>
        <p:spPr>
          <a:xfrm>
            <a:off x="1154955" y="1606826"/>
            <a:ext cx="8825658" cy="3329581"/>
          </a:xfrm>
        </p:spPr>
        <p:txBody>
          <a:bodyPr/>
          <a:lstStyle/>
          <a:p>
            <a:pPr algn="ctr"/>
            <a:r>
              <a:rPr lang="pt-BR" sz="5000" dirty="0"/>
              <a:t>Compreendendo modelos de processo de negócio por meio de </a:t>
            </a:r>
            <a:r>
              <a:rPr lang="pt-BR" sz="5000" i="1" dirty="0" err="1"/>
              <a:t>eye</a:t>
            </a:r>
            <a:r>
              <a:rPr lang="pt-BR" sz="5000" i="1" dirty="0"/>
              <a:t> tracking</a:t>
            </a:r>
            <a:r>
              <a:rPr lang="pt-BR" sz="5000" dirty="0"/>
              <a:t>: uma revisão sistemática. </a:t>
            </a:r>
          </a:p>
        </p:txBody>
      </p:sp>
      <p:sp>
        <p:nvSpPr>
          <p:cNvPr id="3" name="Subtítulo 2">
            <a:extLst>
              <a:ext uri="{FF2B5EF4-FFF2-40B4-BE49-F238E27FC236}">
                <a16:creationId xmlns:a16="http://schemas.microsoft.com/office/drawing/2014/main" id="{D2A42CE5-4535-4EED-AC40-A66B041972D9}"/>
              </a:ext>
            </a:extLst>
          </p:cNvPr>
          <p:cNvSpPr>
            <a:spLocks noGrp="1"/>
          </p:cNvSpPr>
          <p:nvPr>
            <p:ph type="subTitle" idx="1"/>
          </p:nvPr>
        </p:nvSpPr>
        <p:spPr>
          <a:xfrm>
            <a:off x="1154955" y="6301380"/>
            <a:ext cx="8825658" cy="861420"/>
          </a:xfrm>
        </p:spPr>
        <p:txBody>
          <a:bodyPr/>
          <a:lstStyle/>
          <a:p>
            <a:r>
              <a:rPr lang="pt-BR" dirty="0"/>
              <a:t>Por: Rafael Duarte</a:t>
            </a:r>
          </a:p>
          <a:p>
            <a:endParaRPr lang="pt-BR" dirty="0"/>
          </a:p>
        </p:txBody>
      </p:sp>
    </p:spTree>
    <p:extLst>
      <p:ext uri="{BB962C8B-B14F-4D97-AF65-F5344CB8AC3E}">
        <p14:creationId xmlns:p14="http://schemas.microsoft.com/office/powerpoint/2010/main" val="86856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EBFDE-AF84-43B5-86A2-8224AED9E148}"/>
              </a:ext>
            </a:extLst>
          </p:cNvPr>
          <p:cNvSpPr>
            <a:spLocks noGrp="1"/>
          </p:cNvSpPr>
          <p:nvPr>
            <p:ph type="title"/>
          </p:nvPr>
        </p:nvSpPr>
        <p:spPr/>
        <p:txBody>
          <a:bodyPr/>
          <a:lstStyle/>
          <a:p>
            <a:r>
              <a:rPr lang="pt-BR" dirty="0"/>
              <a:t>Duplicados</a:t>
            </a:r>
          </a:p>
        </p:txBody>
      </p:sp>
      <p:sp>
        <p:nvSpPr>
          <p:cNvPr id="6" name="Espaço Reservado para Conteúdo 5">
            <a:extLst>
              <a:ext uri="{FF2B5EF4-FFF2-40B4-BE49-F238E27FC236}">
                <a16:creationId xmlns:a16="http://schemas.microsoft.com/office/drawing/2014/main" id="{7C7A6546-1522-41EA-826E-587C8114E1F5}"/>
              </a:ext>
            </a:extLst>
          </p:cNvPr>
          <p:cNvSpPr>
            <a:spLocks noGrp="1"/>
          </p:cNvSpPr>
          <p:nvPr>
            <p:ph idx="1"/>
          </p:nvPr>
        </p:nvSpPr>
        <p:spPr/>
        <p:txBody>
          <a:bodyPr/>
          <a:lstStyle/>
          <a:p>
            <a:endParaRPr lang="pt-BR"/>
          </a:p>
        </p:txBody>
      </p:sp>
      <p:pic>
        <p:nvPicPr>
          <p:cNvPr id="7" name="Imagem 6">
            <a:extLst>
              <a:ext uri="{FF2B5EF4-FFF2-40B4-BE49-F238E27FC236}">
                <a16:creationId xmlns:a16="http://schemas.microsoft.com/office/drawing/2014/main" id="{2138FE87-CACF-4F9A-B617-436D6FC6DA91}"/>
              </a:ext>
            </a:extLst>
          </p:cNvPr>
          <p:cNvPicPr>
            <a:picLocks noChangeAspect="1"/>
          </p:cNvPicPr>
          <p:nvPr/>
        </p:nvPicPr>
        <p:blipFill>
          <a:blip r:embed="rId2"/>
          <a:stretch>
            <a:fillRect/>
          </a:stretch>
        </p:blipFill>
        <p:spPr>
          <a:xfrm>
            <a:off x="2243137" y="1152983"/>
            <a:ext cx="7016751" cy="5580381"/>
          </a:xfrm>
          <a:prstGeom prst="rect">
            <a:avLst/>
          </a:prstGeom>
        </p:spPr>
      </p:pic>
    </p:spTree>
    <p:extLst>
      <p:ext uri="{BB962C8B-B14F-4D97-AF65-F5344CB8AC3E}">
        <p14:creationId xmlns:p14="http://schemas.microsoft.com/office/powerpoint/2010/main" val="378295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C8E60-AB06-4D9E-B3E4-808A0B8EA115}"/>
              </a:ext>
            </a:extLst>
          </p:cNvPr>
          <p:cNvSpPr>
            <a:spLocks noGrp="1"/>
          </p:cNvSpPr>
          <p:nvPr>
            <p:ph type="title"/>
          </p:nvPr>
        </p:nvSpPr>
        <p:spPr/>
        <p:txBody>
          <a:bodyPr/>
          <a:lstStyle/>
          <a:p>
            <a:r>
              <a:rPr lang="pt-BR" b="1" dirty="0"/>
              <a:t>Referência </a:t>
            </a:r>
            <a:endParaRPr lang="pt-BR" dirty="0"/>
          </a:p>
        </p:txBody>
      </p:sp>
      <p:sp>
        <p:nvSpPr>
          <p:cNvPr id="3" name="Espaço Reservado para Conteúdo 2">
            <a:extLst>
              <a:ext uri="{FF2B5EF4-FFF2-40B4-BE49-F238E27FC236}">
                <a16:creationId xmlns:a16="http://schemas.microsoft.com/office/drawing/2014/main" id="{7C5904EC-2B43-40D2-BF42-DC238051A793}"/>
              </a:ext>
            </a:extLst>
          </p:cNvPr>
          <p:cNvSpPr>
            <a:spLocks noGrp="1"/>
          </p:cNvSpPr>
          <p:nvPr>
            <p:ph idx="1"/>
          </p:nvPr>
        </p:nvSpPr>
        <p:spPr>
          <a:xfrm>
            <a:off x="645130" y="2052918"/>
            <a:ext cx="9404723" cy="4195481"/>
          </a:xfrm>
        </p:spPr>
        <p:txBody>
          <a:bodyPr/>
          <a:lstStyle/>
          <a:p>
            <a:r>
              <a:rPr lang="en-US" dirty="0" err="1"/>
              <a:t>Sharafi</a:t>
            </a:r>
            <a:r>
              <a:rPr lang="en-US" dirty="0"/>
              <a:t>, Z.; </a:t>
            </a:r>
            <a:r>
              <a:rPr lang="en-US" dirty="0" err="1"/>
              <a:t>Guéhéneuc</a:t>
            </a:r>
            <a:r>
              <a:rPr lang="en-US" dirty="0"/>
              <a:t>, Y.; Soh, Z.: A Systematic Literature Review on the Usage of Eye-tracking in Software Engineering. Elsevier Journal of Software and Information Technology (IST). (2015).</a:t>
            </a:r>
            <a:endParaRPr lang="pt-BR" dirty="0"/>
          </a:p>
          <a:p>
            <a:endParaRPr lang="pt-BR" dirty="0"/>
          </a:p>
        </p:txBody>
      </p:sp>
    </p:spTree>
    <p:extLst>
      <p:ext uri="{BB962C8B-B14F-4D97-AF65-F5344CB8AC3E}">
        <p14:creationId xmlns:p14="http://schemas.microsoft.com/office/powerpoint/2010/main" val="135667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BE872-7C49-4D50-9564-B7C8B163CF7D}"/>
              </a:ext>
            </a:extLst>
          </p:cNvPr>
          <p:cNvSpPr>
            <a:spLocks noGrp="1"/>
          </p:cNvSpPr>
          <p:nvPr>
            <p:ph type="title"/>
          </p:nvPr>
        </p:nvSpPr>
        <p:spPr/>
        <p:txBody>
          <a:bodyPr/>
          <a:lstStyle/>
          <a:p>
            <a:r>
              <a:rPr lang="pt-BR" dirty="0"/>
              <a:t>Objetivo </a:t>
            </a:r>
          </a:p>
        </p:txBody>
      </p:sp>
      <p:sp>
        <p:nvSpPr>
          <p:cNvPr id="3" name="Espaço Reservado para Conteúdo 2">
            <a:extLst>
              <a:ext uri="{FF2B5EF4-FFF2-40B4-BE49-F238E27FC236}">
                <a16:creationId xmlns:a16="http://schemas.microsoft.com/office/drawing/2014/main" id="{AB6F7979-BB24-4FF0-8509-5BE8E23CC879}"/>
              </a:ext>
            </a:extLst>
          </p:cNvPr>
          <p:cNvSpPr>
            <a:spLocks noGrp="1"/>
          </p:cNvSpPr>
          <p:nvPr>
            <p:ph idx="1"/>
          </p:nvPr>
        </p:nvSpPr>
        <p:spPr/>
        <p:txBody>
          <a:bodyPr>
            <a:normAutofit/>
          </a:bodyPr>
          <a:lstStyle/>
          <a:p>
            <a:pPr algn="just"/>
            <a:r>
              <a:rPr lang="pt-BR" sz="2800" dirty="0"/>
              <a:t>Criar um catálogo sobre a utilização do </a:t>
            </a:r>
            <a:r>
              <a:rPr lang="pt-BR" sz="2800" i="1" dirty="0" err="1"/>
              <a:t>eye</a:t>
            </a:r>
            <a:r>
              <a:rPr lang="pt-BR" sz="2800" i="1" dirty="0"/>
              <a:t>-tracking</a:t>
            </a:r>
            <a:r>
              <a:rPr lang="pt-BR" sz="2800" dirty="0"/>
              <a:t> na análise da compreensão dos processos de negócio, útil para quem pretendem mensurar a compreensão dos processos.</a:t>
            </a:r>
          </a:p>
        </p:txBody>
      </p:sp>
    </p:spTree>
    <p:extLst>
      <p:ext uri="{BB962C8B-B14F-4D97-AF65-F5344CB8AC3E}">
        <p14:creationId xmlns:p14="http://schemas.microsoft.com/office/powerpoint/2010/main" val="307167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78E48-4B3E-4039-A983-C58DF9F21CBF}"/>
              </a:ext>
            </a:extLst>
          </p:cNvPr>
          <p:cNvSpPr>
            <a:spLocks noGrp="1"/>
          </p:cNvSpPr>
          <p:nvPr>
            <p:ph type="title"/>
          </p:nvPr>
        </p:nvSpPr>
        <p:spPr/>
        <p:txBody>
          <a:bodyPr/>
          <a:lstStyle/>
          <a:p>
            <a:r>
              <a:rPr lang="pt-BR" b="1" dirty="0"/>
              <a:t>PICOC</a:t>
            </a:r>
            <a:br>
              <a:rPr lang="pt-BR" b="1" dirty="0"/>
            </a:br>
            <a:endParaRPr lang="pt-BR" dirty="0"/>
          </a:p>
        </p:txBody>
      </p:sp>
      <p:sp>
        <p:nvSpPr>
          <p:cNvPr id="3" name="Espaço Reservado para Conteúdo 2">
            <a:extLst>
              <a:ext uri="{FF2B5EF4-FFF2-40B4-BE49-F238E27FC236}">
                <a16:creationId xmlns:a16="http://schemas.microsoft.com/office/drawing/2014/main" id="{7960C6E2-AA08-4436-8636-A79A222A911F}"/>
              </a:ext>
            </a:extLst>
          </p:cNvPr>
          <p:cNvSpPr>
            <a:spLocks noGrp="1"/>
          </p:cNvSpPr>
          <p:nvPr>
            <p:ph idx="1"/>
          </p:nvPr>
        </p:nvSpPr>
        <p:spPr>
          <a:xfrm>
            <a:off x="457200" y="2052918"/>
            <a:ext cx="11147612" cy="4195481"/>
          </a:xfrm>
        </p:spPr>
        <p:txBody>
          <a:bodyPr>
            <a:normAutofit lnSpcReduction="10000"/>
          </a:bodyPr>
          <a:lstStyle/>
          <a:p>
            <a:r>
              <a:rPr lang="pt-BR" b="1" dirty="0"/>
              <a:t>População: </a:t>
            </a:r>
            <a:r>
              <a:rPr lang="pt-BR" dirty="0"/>
              <a:t>trabalhos que utilizem </a:t>
            </a:r>
            <a:r>
              <a:rPr lang="pt-BR" i="1" dirty="0" err="1"/>
              <a:t>eye</a:t>
            </a:r>
            <a:r>
              <a:rPr lang="pt-BR" i="1" dirty="0"/>
              <a:t>-tracking</a:t>
            </a:r>
            <a:r>
              <a:rPr lang="pt-BR" dirty="0"/>
              <a:t> na análise da compreensão de modelos de processos</a:t>
            </a:r>
            <a:r>
              <a:rPr lang="pt-BR" b="1" dirty="0"/>
              <a:t>. </a:t>
            </a:r>
            <a:r>
              <a:rPr lang="pt-BR" dirty="0"/>
              <a:t>Por sua vez;</a:t>
            </a:r>
          </a:p>
          <a:p>
            <a:r>
              <a:rPr lang="pt-BR" b="1" dirty="0"/>
              <a:t>Intervenção: </a:t>
            </a:r>
            <a:r>
              <a:rPr lang="pt-BR" dirty="0"/>
              <a:t>é a utilização do </a:t>
            </a:r>
            <a:r>
              <a:rPr lang="pt-BR" i="1" dirty="0" err="1"/>
              <a:t>eye</a:t>
            </a:r>
            <a:r>
              <a:rPr lang="pt-BR" i="1" dirty="0"/>
              <a:t>-tracking </a:t>
            </a:r>
            <a:r>
              <a:rPr lang="pt-BR" dirty="0"/>
              <a:t>na análise da compreensão; </a:t>
            </a:r>
          </a:p>
          <a:p>
            <a:r>
              <a:rPr lang="pt-BR" b="1" dirty="0"/>
              <a:t>Comparação</a:t>
            </a:r>
            <a:r>
              <a:rPr lang="pt-BR" dirty="0"/>
              <a:t> não se aplica, pois não iremos comparar as análises e nem a utilização dos </a:t>
            </a:r>
            <a:r>
              <a:rPr lang="pt-BR" dirty="0" err="1"/>
              <a:t>eye</a:t>
            </a:r>
            <a:r>
              <a:rPr lang="pt-BR" dirty="0"/>
              <a:t>-tracking, apenas vamos coletar o máximo de informações para construir um catálogo;</a:t>
            </a:r>
          </a:p>
          <a:p>
            <a:r>
              <a:rPr lang="pt-BR" b="1" dirty="0"/>
              <a:t>Resultado:</a:t>
            </a:r>
            <a:r>
              <a:rPr lang="pt-BR" dirty="0"/>
              <a:t> relacionam os fatores de interesse  aos profissionais, e.g., as métricas utilizadas para analisar a compreensão, as notações utilizadas para mapear os processos, quando e onde os estudos foram publicados e quais são os pesquisadores que estão usado </a:t>
            </a:r>
            <a:r>
              <a:rPr lang="pt-BR" i="1" dirty="0" err="1"/>
              <a:t>eye</a:t>
            </a:r>
            <a:r>
              <a:rPr lang="pt-BR" i="1" dirty="0"/>
              <a:t>-tracking</a:t>
            </a:r>
            <a:r>
              <a:rPr lang="pt-BR" dirty="0"/>
              <a:t> na análise da compreensão dos modelos de processos;</a:t>
            </a:r>
            <a:r>
              <a:rPr lang="pt-BR" b="1" dirty="0"/>
              <a:t> </a:t>
            </a:r>
          </a:p>
          <a:p>
            <a:r>
              <a:rPr lang="pt-BR" b="1" dirty="0"/>
              <a:t>Contexto: </a:t>
            </a:r>
            <a:r>
              <a:rPr lang="pt-BR" dirty="0"/>
              <a:t>Ressaltar o escopo da utilização do </a:t>
            </a:r>
            <a:r>
              <a:rPr lang="pt-BR" i="1" dirty="0" err="1"/>
              <a:t>eye</a:t>
            </a:r>
            <a:r>
              <a:rPr lang="pt-BR" i="1" dirty="0"/>
              <a:t>-tracking</a:t>
            </a:r>
            <a:r>
              <a:rPr lang="pt-BR" dirty="0"/>
              <a:t> na análise da compreensão dos modelos de processos.   </a:t>
            </a:r>
          </a:p>
        </p:txBody>
      </p:sp>
    </p:spTree>
    <p:extLst>
      <p:ext uri="{BB962C8B-B14F-4D97-AF65-F5344CB8AC3E}">
        <p14:creationId xmlns:p14="http://schemas.microsoft.com/office/powerpoint/2010/main" val="135482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7B23C-578B-482F-838C-34FA0E517781}"/>
              </a:ext>
            </a:extLst>
          </p:cNvPr>
          <p:cNvSpPr>
            <a:spLocks noGrp="1"/>
          </p:cNvSpPr>
          <p:nvPr>
            <p:ph type="title"/>
          </p:nvPr>
        </p:nvSpPr>
        <p:spPr/>
        <p:txBody>
          <a:bodyPr/>
          <a:lstStyle/>
          <a:p>
            <a:r>
              <a:rPr lang="pt-BR" sz="4400" dirty="0"/>
              <a:t>Questões de pesquisa</a:t>
            </a:r>
            <a:endParaRPr lang="pt-BR" dirty="0"/>
          </a:p>
        </p:txBody>
      </p:sp>
      <p:graphicFrame>
        <p:nvGraphicFramePr>
          <p:cNvPr id="4" name="Espaço Reservado para Conteúdo 3">
            <a:extLst>
              <a:ext uri="{FF2B5EF4-FFF2-40B4-BE49-F238E27FC236}">
                <a16:creationId xmlns:a16="http://schemas.microsoft.com/office/drawing/2014/main" id="{E751200B-699D-4567-9746-F141EF27083E}"/>
              </a:ext>
            </a:extLst>
          </p:cNvPr>
          <p:cNvGraphicFramePr>
            <a:graphicFrameLocks noGrp="1"/>
          </p:cNvGraphicFramePr>
          <p:nvPr>
            <p:ph idx="1"/>
            <p:extLst>
              <p:ext uri="{D42A27DB-BD31-4B8C-83A1-F6EECF244321}">
                <p14:modId xmlns:p14="http://schemas.microsoft.com/office/powerpoint/2010/main" val="3677378999"/>
              </p:ext>
            </p:extLst>
          </p:nvPr>
        </p:nvGraphicFramePr>
        <p:xfrm>
          <a:off x="0" y="2097741"/>
          <a:ext cx="12192000" cy="4578466"/>
        </p:xfrm>
        <a:graphic>
          <a:graphicData uri="http://schemas.openxmlformats.org/drawingml/2006/table">
            <a:tbl>
              <a:tblPr firstRow="1" firstCol="1" bandRow="1">
                <a:tableStyleId>{5C22544A-7EE6-4342-B048-85BDC9FD1C3A}</a:tableStyleId>
              </a:tblPr>
              <a:tblGrid>
                <a:gridCol w="1547105">
                  <a:extLst>
                    <a:ext uri="{9D8B030D-6E8A-4147-A177-3AD203B41FA5}">
                      <a16:colId xmlns:a16="http://schemas.microsoft.com/office/drawing/2014/main" val="2954207419"/>
                    </a:ext>
                  </a:extLst>
                </a:gridCol>
                <a:gridCol w="10644895">
                  <a:extLst>
                    <a:ext uri="{9D8B030D-6E8A-4147-A177-3AD203B41FA5}">
                      <a16:colId xmlns:a16="http://schemas.microsoft.com/office/drawing/2014/main" val="2424393971"/>
                    </a:ext>
                  </a:extLst>
                </a:gridCol>
              </a:tblGrid>
              <a:tr h="359115">
                <a:tc>
                  <a:txBody>
                    <a:bodyPr/>
                    <a:lstStyle/>
                    <a:p>
                      <a:pPr algn="just">
                        <a:lnSpc>
                          <a:spcPct val="107000"/>
                        </a:lnSpc>
                        <a:spcAft>
                          <a:spcPts val="0"/>
                        </a:spcAft>
                      </a:pPr>
                      <a:r>
                        <a:rPr lang="pt-BR" sz="2800">
                          <a:effectLst/>
                        </a:rPr>
                        <a:t> </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pt-BR" sz="2000" dirty="0">
                          <a:effectLst/>
                        </a:rPr>
                        <a:t>Questões de pesquisa</a:t>
                      </a:r>
                      <a:endParaRPr lang="pt-BR"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3343508"/>
                  </a:ext>
                </a:extLst>
              </a:tr>
              <a:tr h="959761">
                <a:tc>
                  <a:txBody>
                    <a:bodyPr/>
                    <a:lstStyle/>
                    <a:p>
                      <a:pPr algn="ctr">
                        <a:spcAft>
                          <a:spcPts val="0"/>
                        </a:spcAft>
                      </a:pPr>
                      <a:r>
                        <a:rPr lang="pt-BR" sz="2000" cap="small">
                          <a:effectLst/>
                        </a:rPr>
                        <a:t>QP1</a:t>
                      </a:r>
                      <a:endParaRPr lang="pt-BR" sz="2800">
                        <a:effectLst/>
                      </a:endParaRPr>
                    </a:p>
                    <a:p>
                      <a:pPr algn="ctr">
                        <a:lnSpc>
                          <a:spcPct val="107000"/>
                        </a:lnSpc>
                        <a:spcAft>
                          <a:spcPts val="0"/>
                        </a:spcAft>
                      </a:pPr>
                      <a:r>
                        <a:rPr lang="pt-BR" sz="2000" cap="small">
                          <a:effectLst/>
                        </a:rPr>
                        <a:t>(Principal)</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pt-BR" sz="2000">
                          <a:effectLst/>
                        </a:rPr>
                        <a:t>Como tecnologia de eye-tracking está sendo utilizada na análise do entendimento dos modelos de processos de negócios?</a:t>
                      </a:r>
                      <a:endParaRPr lang="pt-BR" sz="2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16348127"/>
                  </a:ext>
                </a:extLst>
              </a:tr>
              <a:tr h="622295">
                <a:tc>
                  <a:txBody>
                    <a:bodyPr/>
                    <a:lstStyle/>
                    <a:p>
                      <a:pPr algn="ctr">
                        <a:lnSpc>
                          <a:spcPct val="107000"/>
                        </a:lnSpc>
                        <a:spcAft>
                          <a:spcPts val="0"/>
                        </a:spcAft>
                      </a:pPr>
                      <a:r>
                        <a:rPr lang="pt-BR" sz="2000" cap="small">
                          <a:effectLst/>
                        </a:rPr>
                        <a:t>QP2</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pt-BR" sz="2000">
                          <a:effectLst/>
                        </a:rPr>
                        <a:t>Quais métricas são utilizadas para medir a compreensão visual de modelos de processo de negócio com eye-tracking?</a:t>
                      </a:r>
                      <a:endParaRPr lang="pt-BR" sz="2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41239035"/>
                  </a:ext>
                </a:extLst>
              </a:tr>
              <a:tr h="622295">
                <a:tc>
                  <a:txBody>
                    <a:bodyPr/>
                    <a:lstStyle/>
                    <a:p>
                      <a:pPr algn="ctr">
                        <a:lnSpc>
                          <a:spcPct val="107000"/>
                        </a:lnSpc>
                        <a:spcAft>
                          <a:spcPts val="0"/>
                        </a:spcAft>
                      </a:pPr>
                      <a:r>
                        <a:rPr lang="pt-BR" sz="2000" cap="small">
                          <a:effectLst/>
                        </a:rPr>
                        <a:t>QP 3</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pt-BR" sz="2000">
                          <a:effectLst/>
                        </a:rPr>
                        <a:t>Quais notações de modelo de processo de negócio são avaliadas nos estudos?</a:t>
                      </a:r>
                      <a:endParaRPr lang="pt-BR" sz="2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29270541"/>
                  </a:ext>
                </a:extLst>
              </a:tr>
              <a:tr h="933442">
                <a:tc>
                  <a:txBody>
                    <a:bodyPr/>
                    <a:lstStyle/>
                    <a:p>
                      <a:pPr algn="ctr">
                        <a:lnSpc>
                          <a:spcPct val="107000"/>
                        </a:lnSpc>
                        <a:spcAft>
                          <a:spcPts val="0"/>
                        </a:spcAft>
                      </a:pPr>
                      <a:r>
                        <a:rPr lang="pt-BR" sz="2000" cap="small">
                          <a:effectLst/>
                        </a:rPr>
                        <a:t>QP 4</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pt-BR" sz="2000">
                          <a:effectLst/>
                        </a:rPr>
                        <a:t>Quais contribuições foram relatadas em relação à aplicação do dispositivo eye-tracker para avaliar a compreensão dos modelos de processos?</a:t>
                      </a:r>
                      <a:endParaRPr lang="pt-BR" sz="2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3293437"/>
                  </a:ext>
                </a:extLst>
              </a:tr>
              <a:tr h="359115">
                <a:tc>
                  <a:txBody>
                    <a:bodyPr/>
                    <a:lstStyle/>
                    <a:p>
                      <a:pPr algn="ctr">
                        <a:lnSpc>
                          <a:spcPct val="107000"/>
                        </a:lnSpc>
                        <a:spcAft>
                          <a:spcPts val="0"/>
                        </a:spcAft>
                      </a:pPr>
                      <a:r>
                        <a:rPr lang="pt-BR" sz="2000" cap="small">
                          <a:effectLst/>
                        </a:rPr>
                        <a:t>QP 5</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r>
                        <a:rPr lang="pt-BR" sz="2000">
                          <a:effectLst/>
                        </a:rPr>
                        <a:t>Quando e onde os estudos têm sido publicados?</a:t>
                      </a:r>
                      <a:endParaRPr lang="pt-BR" sz="2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14045355"/>
                  </a:ext>
                </a:extLst>
              </a:tr>
              <a:tr h="648742">
                <a:tc>
                  <a:txBody>
                    <a:bodyPr/>
                    <a:lstStyle/>
                    <a:p>
                      <a:pPr algn="ctr">
                        <a:lnSpc>
                          <a:spcPct val="107000"/>
                        </a:lnSpc>
                        <a:spcAft>
                          <a:spcPts val="0"/>
                        </a:spcAft>
                      </a:pPr>
                      <a:r>
                        <a:rPr lang="pt-BR" sz="2000" cap="small">
                          <a:effectLst/>
                        </a:rPr>
                        <a:t>QP 6</a:t>
                      </a:r>
                      <a:endParaRPr lang="pt-BR"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0"/>
                        </a:spcAft>
                      </a:pPr>
                      <a:r>
                        <a:rPr lang="pt-BR" sz="2000" dirty="0">
                          <a:effectLst/>
                        </a:rPr>
                        <a:t>Quais e quantos pesquisadores estão utilizando o dispositivo de </a:t>
                      </a:r>
                      <a:r>
                        <a:rPr lang="pt-BR" sz="2000" dirty="0" err="1">
                          <a:effectLst/>
                        </a:rPr>
                        <a:t>eye</a:t>
                      </a:r>
                      <a:r>
                        <a:rPr lang="pt-BR" sz="2000" dirty="0">
                          <a:effectLst/>
                        </a:rPr>
                        <a:t>–tracking para avaliar a compreensão em modelos de processo?</a:t>
                      </a:r>
                      <a:endParaRPr lang="pt-BR"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161132"/>
                  </a:ext>
                </a:extLst>
              </a:tr>
            </a:tbl>
          </a:graphicData>
        </a:graphic>
      </p:graphicFrame>
    </p:spTree>
    <p:extLst>
      <p:ext uri="{BB962C8B-B14F-4D97-AF65-F5344CB8AC3E}">
        <p14:creationId xmlns:p14="http://schemas.microsoft.com/office/powerpoint/2010/main" val="412008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A4DB5-11A5-4A57-A37F-8D75803D4C6C}"/>
              </a:ext>
            </a:extLst>
          </p:cNvPr>
          <p:cNvSpPr>
            <a:spLocks noGrp="1"/>
          </p:cNvSpPr>
          <p:nvPr>
            <p:ph type="title"/>
          </p:nvPr>
        </p:nvSpPr>
        <p:spPr>
          <a:xfrm>
            <a:off x="646111" y="156883"/>
            <a:ext cx="9404723" cy="1400530"/>
          </a:xfrm>
        </p:spPr>
        <p:txBody>
          <a:bodyPr/>
          <a:lstStyle/>
          <a:p>
            <a:r>
              <a:rPr lang="pt-BR" dirty="0" err="1"/>
              <a:t>String</a:t>
            </a:r>
            <a:r>
              <a:rPr lang="pt-BR" dirty="0"/>
              <a:t> de busca</a:t>
            </a:r>
          </a:p>
        </p:txBody>
      </p:sp>
      <p:sp>
        <p:nvSpPr>
          <p:cNvPr id="3" name="Espaço Reservado para Conteúdo 2">
            <a:extLst>
              <a:ext uri="{FF2B5EF4-FFF2-40B4-BE49-F238E27FC236}">
                <a16:creationId xmlns:a16="http://schemas.microsoft.com/office/drawing/2014/main" id="{588A747C-49EB-41AE-9E87-0BAAB83ED75C}"/>
              </a:ext>
            </a:extLst>
          </p:cNvPr>
          <p:cNvSpPr>
            <a:spLocks noGrp="1"/>
          </p:cNvSpPr>
          <p:nvPr>
            <p:ph idx="1"/>
          </p:nvPr>
        </p:nvSpPr>
        <p:spPr>
          <a:xfrm>
            <a:off x="452718" y="1104695"/>
            <a:ext cx="11739282" cy="905435"/>
          </a:xfrm>
        </p:spPr>
        <p:txBody>
          <a:bodyPr>
            <a:normAutofit fontScale="92500"/>
          </a:bodyPr>
          <a:lstStyle/>
          <a:p>
            <a:r>
              <a:rPr lang="pt-BR" sz="2800" b="1" dirty="0"/>
              <a:t>QP1</a:t>
            </a:r>
            <a:r>
              <a:rPr lang="pt-BR" sz="2800" dirty="0"/>
              <a:t>: Como tecnologia de </a:t>
            </a:r>
            <a:r>
              <a:rPr lang="pt-BR" sz="2800" b="1" i="1" dirty="0" err="1">
                <a:solidFill>
                  <a:srgbClr val="92D050"/>
                </a:solidFill>
              </a:rPr>
              <a:t>eye</a:t>
            </a:r>
            <a:r>
              <a:rPr lang="pt-BR" sz="2800" b="1" i="1" dirty="0">
                <a:solidFill>
                  <a:srgbClr val="92D050"/>
                </a:solidFill>
              </a:rPr>
              <a:t>-tracking</a:t>
            </a:r>
            <a:r>
              <a:rPr lang="pt-BR" sz="2800" dirty="0"/>
              <a:t> está sendo utilizada na análise do </a:t>
            </a:r>
            <a:r>
              <a:rPr lang="pt-BR" sz="2800" b="1" dirty="0">
                <a:solidFill>
                  <a:srgbClr val="92D050"/>
                </a:solidFill>
              </a:rPr>
              <a:t>entendimento</a:t>
            </a:r>
            <a:r>
              <a:rPr lang="pt-BR" sz="2800" dirty="0"/>
              <a:t> dos </a:t>
            </a:r>
            <a:r>
              <a:rPr lang="pt-BR" sz="2800" b="1" dirty="0">
                <a:solidFill>
                  <a:srgbClr val="92D050"/>
                </a:solidFill>
              </a:rPr>
              <a:t>modelos de processos de negócios</a:t>
            </a:r>
            <a:r>
              <a:rPr lang="pt-BR" sz="2800" dirty="0"/>
              <a:t>?</a:t>
            </a:r>
          </a:p>
          <a:p>
            <a:endParaRPr lang="pt-BR" sz="2800" dirty="0"/>
          </a:p>
        </p:txBody>
      </p:sp>
      <p:sp>
        <p:nvSpPr>
          <p:cNvPr id="5" name="Retângulo 4">
            <a:extLst>
              <a:ext uri="{FF2B5EF4-FFF2-40B4-BE49-F238E27FC236}">
                <a16:creationId xmlns:a16="http://schemas.microsoft.com/office/drawing/2014/main" id="{62D3A922-1100-41C2-89FD-6A070477AD2B}"/>
              </a:ext>
            </a:extLst>
          </p:cNvPr>
          <p:cNvSpPr/>
          <p:nvPr/>
        </p:nvSpPr>
        <p:spPr>
          <a:xfrm>
            <a:off x="268941" y="2233644"/>
            <a:ext cx="11739282" cy="2382960"/>
          </a:xfrm>
          <a:prstGeom prst="rect">
            <a:avLst/>
          </a:prstGeom>
        </p:spPr>
        <p:txBody>
          <a:bodyPr wrap="square">
            <a:spAutoFit/>
          </a:bodyPr>
          <a:lstStyle/>
          <a:p>
            <a:pPr lvl="0" algn="just">
              <a:lnSpc>
                <a:spcPct val="107000"/>
              </a:lnSpc>
              <a:spcAft>
                <a:spcPts val="0"/>
              </a:spcAft>
            </a:pPr>
            <a:r>
              <a:rPr lang="en-US" sz="2000" b="1" i="1" dirty="0">
                <a:solidFill>
                  <a:srgbClr val="92D050"/>
                </a:solidFill>
                <a:latin typeface="Calibri" panose="020F0502020204030204" pitchFamily="34" charset="0"/>
                <a:ea typeface="Calibri" panose="020F0502020204030204" pitchFamily="34" charset="0"/>
                <a:cs typeface="Arial" panose="020B0604020202020204" pitchFamily="34" charset="0"/>
              </a:rPr>
              <a:t>Eye-tracking</a:t>
            </a:r>
            <a:r>
              <a:rPr lang="en-US" sz="2000" b="1" i="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Eye-tracker</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Eye tracker</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Eye-</a:t>
            </a:r>
            <a:r>
              <a:rPr lang="en-US" sz="2000" i="1" dirty="0" err="1">
                <a:latin typeface="Calibri" panose="020F0502020204030204" pitchFamily="34" charset="0"/>
                <a:ea typeface="Calibri" panose="020F0502020204030204" pitchFamily="34" charset="0"/>
                <a:cs typeface="Arial" panose="020B0604020202020204" pitchFamily="34" charset="0"/>
              </a:rPr>
              <a:t>traking</a:t>
            </a:r>
            <a:r>
              <a:rPr lang="en-US" sz="2000" b="1" i="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Eye </a:t>
            </a:r>
            <a:r>
              <a:rPr lang="en-US" sz="2000" i="1" dirty="0" err="1">
                <a:latin typeface="Calibri" panose="020F0502020204030204" pitchFamily="34" charset="0"/>
                <a:ea typeface="Calibri" panose="020F0502020204030204" pitchFamily="34" charset="0"/>
                <a:cs typeface="Arial" panose="020B0604020202020204" pitchFamily="34" charset="0"/>
              </a:rPr>
              <a:t>traking</a:t>
            </a:r>
            <a:r>
              <a:rPr lang="en-US" sz="2000" i="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RFV; </a:t>
            </a:r>
            <a:r>
              <a:rPr lang="en-US" sz="2000" i="1" dirty="0">
                <a:latin typeface="Calibri" panose="020F0502020204030204" pitchFamily="34" charset="0"/>
                <a:ea typeface="Calibri" panose="020F0502020204030204" pitchFamily="34" charset="0"/>
                <a:cs typeface="Arial" panose="020B0604020202020204" pitchFamily="34" charset="0"/>
              </a:rPr>
              <a:t>Restricted Focus Viewer</a:t>
            </a:r>
            <a:r>
              <a:rPr lang="en-US" sz="2000" dirty="0">
                <a:latin typeface="Calibri" panose="020F0502020204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0"/>
              </a:spcAft>
            </a:pPr>
            <a:r>
              <a:rPr lang="pt-BR" sz="2000" dirty="0">
                <a:latin typeface="Calibri" panose="020F0502020204030204" pitchFamily="34" charset="0"/>
                <a:ea typeface="Calibri" panose="020F0502020204030204" pitchFamily="34" charset="0"/>
                <a:cs typeface="Arial" panose="020B0604020202020204" pitchFamily="34" charset="0"/>
              </a:rPr>
              <a:t>*São baseadas na RSL [3], que apresentou estudo relativos ao uso de </a:t>
            </a:r>
            <a:r>
              <a:rPr lang="pt-BR" sz="2000" i="1" dirty="0" err="1">
                <a:latin typeface="Calibri" panose="020F0502020204030204" pitchFamily="34" charset="0"/>
                <a:ea typeface="Calibri" panose="020F0502020204030204" pitchFamily="34" charset="0"/>
                <a:cs typeface="Arial" panose="020B0604020202020204" pitchFamily="34" charset="0"/>
              </a:rPr>
              <a:t>eye</a:t>
            </a:r>
            <a:r>
              <a:rPr lang="pt-BR" sz="2000" i="1" dirty="0">
                <a:latin typeface="Calibri" panose="020F0502020204030204" pitchFamily="34" charset="0"/>
                <a:ea typeface="Calibri" panose="020F0502020204030204" pitchFamily="34" charset="0"/>
                <a:cs typeface="Arial" panose="020B0604020202020204" pitchFamily="34" charset="0"/>
              </a:rPr>
              <a:t>-tracking</a:t>
            </a:r>
            <a:r>
              <a:rPr lang="pt-BR" sz="2000" dirty="0">
                <a:latin typeface="Calibri" panose="020F0502020204030204" pitchFamily="34" charset="0"/>
                <a:ea typeface="Calibri" panose="020F0502020204030204" pitchFamily="34" charset="0"/>
                <a:cs typeface="Arial" panose="020B0604020202020204" pitchFamily="34" charset="0"/>
              </a:rPr>
              <a:t> aplicadas na engenharia de software até o final do ano de 2014.</a:t>
            </a:r>
          </a:p>
          <a:p>
            <a:pPr lvl="0" algn="just">
              <a:lnSpc>
                <a:spcPct val="107000"/>
              </a:lnSpc>
              <a:spcAft>
                <a:spcPts val="0"/>
              </a:spcAft>
            </a:pPr>
            <a:r>
              <a:rPr lang="en-US" sz="2000" b="1" dirty="0" err="1">
                <a:solidFill>
                  <a:srgbClr val="92D050"/>
                </a:solidFill>
                <a:latin typeface="Calibri" panose="020F0502020204030204" pitchFamily="34" charset="0"/>
                <a:ea typeface="Calibri" panose="020F0502020204030204" pitchFamily="34" charset="0"/>
                <a:cs typeface="Arial" panose="020B0604020202020204" pitchFamily="34" charset="0"/>
              </a:rPr>
              <a:t>Entendimento</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Understanding</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Understandability</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Comprehension</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i="1" dirty="0">
                <a:latin typeface="Calibri" panose="020F0502020204030204" pitchFamily="34" charset="0"/>
                <a:ea typeface="Calibri" panose="020F0502020204030204" pitchFamily="34" charset="0"/>
                <a:cs typeface="Arial" panose="020B0604020202020204" pitchFamily="34" charset="0"/>
              </a:rPr>
              <a:t>Comprehensibility.</a:t>
            </a:r>
            <a:endParaRPr lang="pt-BR" sz="2000" dirty="0">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0"/>
              </a:spcAft>
            </a:pPr>
            <a:r>
              <a:rPr lang="pt-BR" sz="2000" dirty="0">
                <a:latin typeface="Calibri" panose="020F0502020204030204" pitchFamily="34" charset="0"/>
                <a:ea typeface="Calibri" panose="020F0502020204030204" pitchFamily="34" charset="0"/>
                <a:cs typeface="Arial" panose="020B0604020202020204" pitchFamily="34" charset="0"/>
              </a:rPr>
              <a:t>Essas palavras-chave permitem encontrar trabalhos relativos à compreensão ou compreensão. </a:t>
            </a:r>
          </a:p>
          <a:p>
            <a:pPr lvl="0" algn="just">
              <a:lnSpc>
                <a:spcPct val="107000"/>
              </a:lnSpc>
              <a:spcAft>
                <a:spcPts val="0"/>
              </a:spcAft>
            </a:pPr>
            <a:r>
              <a:rPr lang="pt-BR" sz="2000" b="1" dirty="0">
                <a:solidFill>
                  <a:srgbClr val="92D050"/>
                </a:solidFill>
                <a:latin typeface="Calibri" panose="020F0502020204030204" pitchFamily="34" charset="0"/>
                <a:ea typeface="Calibri" panose="020F0502020204030204" pitchFamily="34" charset="0"/>
                <a:cs typeface="Arial" panose="020B0604020202020204" pitchFamily="34" charset="0"/>
              </a:rPr>
              <a:t>Modelos de processos de negócios</a:t>
            </a:r>
            <a:r>
              <a:rPr lang="pt-BR" sz="2000" b="1" dirty="0">
                <a:latin typeface="Calibri" panose="020F0502020204030204" pitchFamily="34" charset="0"/>
                <a:ea typeface="Calibri" panose="020F0502020204030204" pitchFamily="34" charset="0"/>
                <a:cs typeface="Arial" panose="020B0604020202020204" pitchFamily="34" charset="0"/>
              </a:rPr>
              <a:t>: </a:t>
            </a:r>
            <a:r>
              <a:rPr lang="pt-BR" sz="2000" i="1" dirty="0">
                <a:latin typeface="Calibri" panose="020F0502020204030204" pitchFamily="34" charset="0"/>
                <a:ea typeface="Calibri" panose="020F0502020204030204" pitchFamily="34" charset="0"/>
                <a:cs typeface="Arial" panose="020B0604020202020204" pitchFamily="34" charset="0"/>
              </a:rPr>
              <a:t>Business </a:t>
            </a:r>
            <a:r>
              <a:rPr lang="pt-BR" sz="2000" i="1" dirty="0" err="1">
                <a:latin typeface="Calibri" panose="020F0502020204030204" pitchFamily="34" charset="0"/>
                <a:ea typeface="Calibri" panose="020F0502020204030204" pitchFamily="34" charset="0"/>
                <a:cs typeface="Arial" panose="020B0604020202020204" pitchFamily="34" charset="0"/>
              </a:rPr>
              <a:t>Process</a:t>
            </a:r>
            <a:r>
              <a:rPr lang="pt-BR" sz="2000" i="1" dirty="0">
                <a:latin typeface="Calibri" panose="020F0502020204030204" pitchFamily="34" charset="0"/>
                <a:ea typeface="Calibri" panose="020F0502020204030204" pitchFamily="34" charset="0"/>
                <a:cs typeface="Arial" panose="020B0604020202020204" pitchFamily="34" charset="0"/>
              </a:rPr>
              <a:t> </a:t>
            </a:r>
            <a:r>
              <a:rPr lang="pt-BR" sz="2000" i="1" dirty="0" err="1">
                <a:latin typeface="Calibri" panose="020F0502020204030204" pitchFamily="34" charset="0"/>
                <a:ea typeface="Calibri" panose="020F0502020204030204" pitchFamily="34" charset="0"/>
                <a:cs typeface="Arial" panose="020B0604020202020204" pitchFamily="34" charset="0"/>
              </a:rPr>
              <a:t>Model</a:t>
            </a:r>
            <a:r>
              <a:rPr lang="pt-BR" sz="2000" b="1" dirty="0">
                <a:latin typeface="Calibri" panose="020F0502020204030204" pitchFamily="34" charset="0"/>
                <a:ea typeface="Calibri" panose="020F0502020204030204" pitchFamily="34" charset="0"/>
                <a:cs typeface="Arial" panose="020B0604020202020204" pitchFamily="34" charset="0"/>
              </a:rPr>
              <a:t>; </a:t>
            </a:r>
            <a:r>
              <a:rPr lang="pt-BR" sz="2000" i="1" dirty="0">
                <a:latin typeface="Calibri" panose="020F0502020204030204" pitchFamily="34" charset="0"/>
                <a:ea typeface="Calibri" panose="020F0502020204030204" pitchFamily="34" charset="0"/>
                <a:cs typeface="Arial" panose="020B0604020202020204" pitchFamily="34" charset="0"/>
              </a:rPr>
              <a:t>Business </a:t>
            </a:r>
            <a:r>
              <a:rPr lang="pt-BR" sz="2000" i="1" dirty="0" err="1">
                <a:latin typeface="Calibri" panose="020F0502020204030204" pitchFamily="34" charset="0"/>
                <a:ea typeface="Calibri" panose="020F0502020204030204" pitchFamily="34" charset="0"/>
                <a:cs typeface="Arial" panose="020B0604020202020204" pitchFamily="34" charset="0"/>
              </a:rPr>
              <a:t>process</a:t>
            </a:r>
            <a:r>
              <a:rPr lang="pt-BR" sz="2000" b="1" dirty="0">
                <a:latin typeface="Calibri" panose="020F0502020204030204" pitchFamily="34" charset="0"/>
                <a:ea typeface="Calibri" panose="020F0502020204030204" pitchFamily="34" charset="0"/>
                <a:cs typeface="Arial" panose="020B0604020202020204" pitchFamily="34" charset="0"/>
              </a:rPr>
              <a:t>; </a:t>
            </a:r>
            <a:r>
              <a:rPr lang="pt-BR" sz="2000" dirty="0" err="1">
                <a:latin typeface="Calibri" panose="020F0502020204030204" pitchFamily="34" charset="0"/>
                <a:ea typeface="Calibri" panose="020F0502020204030204" pitchFamily="34" charset="0"/>
                <a:cs typeface="Arial" panose="020B0604020202020204" pitchFamily="34" charset="0"/>
              </a:rPr>
              <a:t>Process</a:t>
            </a:r>
            <a:r>
              <a:rPr lang="pt-BR" sz="2000" dirty="0">
                <a:latin typeface="Calibri" panose="020F0502020204030204" pitchFamily="34" charset="0"/>
                <a:ea typeface="Calibri" panose="020F0502020204030204" pitchFamily="34" charset="0"/>
                <a:cs typeface="Arial" panose="020B0604020202020204" pitchFamily="34" charset="0"/>
              </a:rPr>
              <a:t> </a:t>
            </a:r>
            <a:r>
              <a:rPr lang="pt-BR" sz="2000" dirty="0" err="1">
                <a:latin typeface="Calibri" panose="020F0502020204030204" pitchFamily="34" charset="0"/>
                <a:ea typeface="Calibri" panose="020F0502020204030204" pitchFamily="34" charset="0"/>
                <a:cs typeface="Arial" panose="020B0604020202020204" pitchFamily="34" charset="0"/>
              </a:rPr>
              <a:t>model</a:t>
            </a:r>
            <a:r>
              <a:rPr lang="pt-BR" sz="2000" b="1" dirty="0">
                <a:latin typeface="Calibri" panose="020F0502020204030204" pitchFamily="34" charset="0"/>
                <a:ea typeface="Calibri" panose="020F0502020204030204" pitchFamily="34" charset="0"/>
                <a:cs typeface="Arial" panose="020B0604020202020204" pitchFamily="34" charset="0"/>
              </a:rPr>
              <a:t>; </a:t>
            </a:r>
            <a:r>
              <a:rPr lang="pt-BR" sz="2000" dirty="0">
                <a:latin typeface="Calibri" panose="020F0502020204030204" pitchFamily="34" charset="0"/>
                <a:ea typeface="Calibri" panose="020F0502020204030204" pitchFamily="34" charset="0"/>
                <a:cs typeface="Arial" panose="020B0604020202020204" pitchFamily="34" charset="0"/>
              </a:rPr>
              <a:t>BPM.</a:t>
            </a:r>
          </a:p>
          <a:p>
            <a:pPr marL="228600" algn="just">
              <a:lnSpc>
                <a:spcPct val="107000"/>
              </a:lnSpc>
              <a:spcAft>
                <a:spcPts val="800"/>
              </a:spcAft>
            </a:pPr>
            <a:r>
              <a:rPr lang="pt-BR" sz="2000" dirty="0">
                <a:latin typeface="Calibri" panose="020F0502020204030204" pitchFamily="34" charset="0"/>
                <a:ea typeface="Calibri" panose="020F0502020204030204" pitchFamily="34" charset="0"/>
                <a:cs typeface="Arial" panose="020B0604020202020204" pitchFamily="34" charset="0"/>
              </a:rPr>
              <a:t>Essas palavras-chave permitem encontrar trabalhos relativos à modelagem de processo de negócio. </a:t>
            </a:r>
          </a:p>
        </p:txBody>
      </p:sp>
      <p:sp>
        <p:nvSpPr>
          <p:cNvPr id="6" name="Retângulo 5">
            <a:extLst>
              <a:ext uri="{FF2B5EF4-FFF2-40B4-BE49-F238E27FC236}">
                <a16:creationId xmlns:a16="http://schemas.microsoft.com/office/drawing/2014/main" id="{CC9DA141-4B9F-4739-B877-7909D5E494D3}"/>
              </a:ext>
            </a:extLst>
          </p:cNvPr>
          <p:cNvSpPr/>
          <p:nvPr/>
        </p:nvSpPr>
        <p:spPr>
          <a:xfrm>
            <a:off x="452717" y="4829975"/>
            <a:ext cx="11394141" cy="1815882"/>
          </a:xfrm>
          <a:prstGeom prst="rect">
            <a:avLst/>
          </a:prstGeom>
        </p:spPr>
        <p:txBody>
          <a:bodyPr wrap="square">
            <a:spAutoFit/>
          </a:bodyPr>
          <a:lstStyle/>
          <a:p>
            <a:pPr algn="ctr"/>
            <a:r>
              <a:rPr lang="en-US" sz="2400" b="1" i="1" dirty="0">
                <a:latin typeface="Calibri" panose="020F0502020204030204" pitchFamily="34" charset="0"/>
                <a:ea typeface="Calibri" panose="020F0502020204030204" pitchFamily="34" charset="0"/>
                <a:cs typeface="Arial" panose="020B0604020202020204" pitchFamily="34" charset="0"/>
              </a:rPr>
              <a:t>((“</a:t>
            </a:r>
            <a:r>
              <a:rPr lang="en-US" sz="2400" i="1" dirty="0">
                <a:latin typeface="Calibri" panose="020F0502020204030204" pitchFamily="34" charset="0"/>
                <a:ea typeface="Calibri" panose="020F0502020204030204" pitchFamily="34" charset="0"/>
                <a:cs typeface="Arial" panose="020B0604020202020204" pitchFamily="34" charset="0"/>
              </a:rPr>
              <a:t>Eye-tracker”</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Eye tracker”</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Eye-</a:t>
            </a:r>
            <a:r>
              <a:rPr lang="en-US" sz="2400" i="1" dirty="0" err="1">
                <a:latin typeface="Calibri" panose="020F0502020204030204" pitchFamily="34" charset="0"/>
                <a:ea typeface="Calibri" panose="020F0502020204030204" pitchFamily="34" charset="0"/>
                <a:cs typeface="Arial" panose="020B0604020202020204" pitchFamily="34" charset="0"/>
              </a:rPr>
              <a:t>traking</a:t>
            </a:r>
            <a:r>
              <a:rPr lang="en-US" sz="2400" i="1" dirty="0">
                <a:latin typeface="Calibri" panose="020F0502020204030204" pitchFamily="34" charset="0"/>
                <a:ea typeface="Calibri" panose="020F0502020204030204" pitchFamily="34" charset="0"/>
                <a:cs typeface="Arial" panose="020B0604020202020204" pitchFamily="34" charset="0"/>
              </a:rPr>
              <a:t>”</a:t>
            </a:r>
            <a:r>
              <a:rPr lang="en-US" sz="2400" b="1" i="1" dirty="0">
                <a:latin typeface="Calibri" panose="020F0502020204030204" pitchFamily="34" charset="0"/>
                <a:ea typeface="Calibri" panose="020F0502020204030204" pitchFamily="34" charset="0"/>
                <a:cs typeface="Arial" panose="020B0604020202020204" pitchFamily="34" charset="0"/>
              </a:rPr>
              <a:t> </a:t>
            </a:r>
            <a:r>
              <a:rPr lang="en-US" sz="2400" b="1" dirty="0">
                <a:latin typeface="Calibri" panose="020F0502020204030204" pitchFamily="34" charset="0"/>
                <a:ea typeface="Calibri" panose="020F0502020204030204" pitchFamily="34" charset="0"/>
                <a:cs typeface="Arial" panose="020B0604020202020204" pitchFamily="34" charset="0"/>
              </a:rPr>
              <a:t>OR</a:t>
            </a:r>
            <a:r>
              <a:rPr lang="en-US" sz="2400" b="1" i="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Eye </a:t>
            </a:r>
            <a:r>
              <a:rPr lang="en-US" sz="2400" i="1" dirty="0" err="1">
                <a:latin typeface="Calibri" panose="020F0502020204030204" pitchFamily="34" charset="0"/>
                <a:ea typeface="Calibri" panose="020F0502020204030204" pitchFamily="34" charset="0"/>
                <a:cs typeface="Arial" panose="020B0604020202020204" pitchFamily="34" charset="0"/>
              </a:rPr>
              <a:t>traking</a:t>
            </a:r>
            <a:r>
              <a:rPr lang="en-US" sz="2400" i="1"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RFV</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Restricted Focus Viewer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AND</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Understanding”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Understandability”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Comprehension”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Comprehensibility”</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AND</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Understanding”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Understandability”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Comprehension” </a:t>
            </a:r>
            <a:r>
              <a:rPr lang="en-US" sz="2400" b="1" dirty="0">
                <a:solidFill>
                  <a:srgbClr val="92D050"/>
                </a:solidFill>
                <a:latin typeface="Calibri" panose="020F0502020204030204" pitchFamily="34" charset="0"/>
                <a:ea typeface="Calibri" panose="020F0502020204030204" pitchFamily="34" charset="0"/>
                <a:cs typeface="Arial" panose="020B0604020202020204" pitchFamily="34" charset="0"/>
              </a:rPr>
              <a:t>OR</a:t>
            </a:r>
            <a:r>
              <a:rPr lang="en-US" sz="2400" b="1" dirty="0">
                <a:latin typeface="Calibri" panose="020F0502020204030204" pitchFamily="34" charset="0"/>
                <a:ea typeface="Calibri" panose="020F0502020204030204" pitchFamily="34" charset="0"/>
                <a:cs typeface="Arial" panose="020B0604020202020204" pitchFamily="34" charset="0"/>
              </a:rPr>
              <a:t> “</a:t>
            </a:r>
            <a:r>
              <a:rPr lang="en-US" sz="2400" i="1" dirty="0">
                <a:latin typeface="Calibri" panose="020F0502020204030204" pitchFamily="34" charset="0"/>
                <a:ea typeface="Calibri" panose="020F0502020204030204" pitchFamily="34" charset="0"/>
                <a:cs typeface="Arial" panose="020B0604020202020204" pitchFamily="34" charset="0"/>
              </a:rPr>
              <a:t>Comprehensibility”</a:t>
            </a:r>
            <a:r>
              <a:rPr lang="en-US" sz="2400" b="1" dirty="0">
                <a:latin typeface="Calibri" panose="020F0502020204030204" pitchFamily="34" charset="0"/>
                <a:ea typeface="Calibri" panose="020F0502020204030204" pitchFamily="34" charset="0"/>
                <a:cs typeface="Arial" panose="020B0604020202020204" pitchFamily="34" charset="0"/>
              </a:rPr>
              <a:t>))</a:t>
            </a:r>
            <a:endParaRPr lang="pt-BR" sz="2400" dirty="0"/>
          </a:p>
        </p:txBody>
      </p:sp>
    </p:spTree>
    <p:extLst>
      <p:ext uri="{BB962C8B-B14F-4D97-AF65-F5344CB8AC3E}">
        <p14:creationId xmlns:p14="http://schemas.microsoft.com/office/powerpoint/2010/main" val="43857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C351D-3FE7-4EED-8FDD-00C39C7C9765}"/>
              </a:ext>
            </a:extLst>
          </p:cNvPr>
          <p:cNvSpPr>
            <a:spLocks noGrp="1"/>
          </p:cNvSpPr>
          <p:nvPr>
            <p:ph type="title"/>
          </p:nvPr>
        </p:nvSpPr>
        <p:spPr/>
        <p:txBody>
          <a:bodyPr/>
          <a:lstStyle/>
          <a:p>
            <a:r>
              <a:rPr lang="pt-BR" b="1" dirty="0"/>
              <a:t>Critérios de Inclusão</a:t>
            </a:r>
            <a:endParaRPr lang="pt-BR" dirty="0"/>
          </a:p>
        </p:txBody>
      </p:sp>
      <p:sp>
        <p:nvSpPr>
          <p:cNvPr id="3" name="Espaço Reservado para Conteúdo 2">
            <a:extLst>
              <a:ext uri="{FF2B5EF4-FFF2-40B4-BE49-F238E27FC236}">
                <a16:creationId xmlns:a16="http://schemas.microsoft.com/office/drawing/2014/main" id="{1B8C8D48-9B97-4F53-A846-31225423A9BE}"/>
              </a:ext>
            </a:extLst>
          </p:cNvPr>
          <p:cNvSpPr>
            <a:spLocks noGrp="1"/>
          </p:cNvSpPr>
          <p:nvPr>
            <p:ph idx="1"/>
          </p:nvPr>
        </p:nvSpPr>
        <p:spPr>
          <a:xfrm>
            <a:off x="226358" y="2272554"/>
            <a:ext cx="11739283" cy="4836458"/>
          </a:xfrm>
        </p:spPr>
        <p:txBody>
          <a:bodyPr/>
          <a:lstStyle/>
          <a:p>
            <a:pPr lvl="0"/>
            <a:r>
              <a:rPr lang="pt-BR" b="1" dirty="0"/>
              <a:t>I1: </a:t>
            </a:r>
            <a:r>
              <a:rPr lang="pt-BR" dirty="0"/>
              <a:t>Artigos que abordam no título e/ou no resumo a utilização da tecnologia </a:t>
            </a:r>
            <a:r>
              <a:rPr lang="pt-BR" i="1" dirty="0" err="1"/>
              <a:t>eye</a:t>
            </a:r>
            <a:r>
              <a:rPr lang="pt-BR" i="1" dirty="0"/>
              <a:t>-tracking</a:t>
            </a:r>
            <a:r>
              <a:rPr lang="pt-BR" dirty="0"/>
              <a:t> relacionada compreensão de modelos de processo;</a:t>
            </a:r>
          </a:p>
          <a:p>
            <a:pPr lvl="0"/>
            <a:r>
              <a:rPr lang="pt-BR" b="1" dirty="0"/>
              <a:t>I2: </a:t>
            </a:r>
            <a:r>
              <a:rPr lang="pt-BR" dirty="0"/>
              <a:t>Estudos relevantes citados pelos autores dos artigos identificados durante o estudo exploratório ou obtido pela pesquisa de bola de neve;</a:t>
            </a:r>
          </a:p>
          <a:p>
            <a:pPr lvl="0"/>
            <a:r>
              <a:rPr lang="pt-BR" b="1" dirty="0"/>
              <a:t>I3: </a:t>
            </a:r>
            <a:r>
              <a:rPr lang="pt-BR" dirty="0"/>
              <a:t>Estudos relevantes sugeridos por especialistas sobre o tema da pesquisa;</a:t>
            </a:r>
          </a:p>
          <a:p>
            <a:pPr lvl="0"/>
            <a:r>
              <a:rPr lang="pt-BR" b="1" dirty="0"/>
              <a:t>I4: </a:t>
            </a:r>
            <a:r>
              <a:rPr lang="pt-BR" dirty="0"/>
              <a:t>Artigos que possuem em suas palavras-chave as nossas palavras-chave.</a:t>
            </a:r>
          </a:p>
          <a:p>
            <a:endParaRPr lang="pt-BR" dirty="0"/>
          </a:p>
        </p:txBody>
      </p:sp>
    </p:spTree>
    <p:extLst>
      <p:ext uri="{BB962C8B-B14F-4D97-AF65-F5344CB8AC3E}">
        <p14:creationId xmlns:p14="http://schemas.microsoft.com/office/powerpoint/2010/main" val="131643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5C30E-C89E-4F80-AEA3-F0AFACCAA418}"/>
              </a:ext>
            </a:extLst>
          </p:cNvPr>
          <p:cNvSpPr>
            <a:spLocks noGrp="1"/>
          </p:cNvSpPr>
          <p:nvPr>
            <p:ph type="title"/>
          </p:nvPr>
        </p:nvSpPr>
        <p:spPr/>
        <p:txBody>
          <a:bodyPr/>
          <a:lstStyle/>
          <a:p>
            <a:r>
              <a:rPr lang="pt-BR" b="1" dirty="0"/>
              <a:t>Critérios de Exclusão</a:t>
            </a:r>
            <a:br>
              <a:rPr lang="pt-BR" b="1" dirty="0"/>
            </a:br>
            <a:endParaRPr lang="pt-BR" dirty="0"/>
          </a:p>
        </p:txBody>
      </p:sp>
      <p:sp>
        <p:nvSpPr>
          <p:cNvPr id="3" name="Espaço Reservado para Conteúdo 2">
            <a:extLst>
              <a:ext uri="{FF2B5EF4-FFF2-40B4-BE49-F238E27FC236}">
                <a16:creationId xmlns:a16="http://schemas.microsoft.com/office/drawing/2014/main" id="{7BF32E82-E1FC-45D9-BC83-2FCF6B245A97}"/>
              </a:ext>
            </a:extLst>
          </p:cNvPr>
          <p:cNvSpPr>
            <a:spLocks noGrp="1"/>
          </p:cNvSpPr>
          <p:nvPr>
            <p:ph idx="1"/>
          </p:nvPr>
        </p:nvSpPr>
        <p:spPr>
          <a:xfrm>
            <a:off x="443754" y="2052918"/>
            <a:ext cx="10838328" cy="4195481"/>
          </a:xfrm>
        </p:spPr>
        <p:txBody>
          <a:bodyPr/>
          <a:lstStyle/>
          <a:p>
            <a:pPr lvl="0"/>
            <a:r>
              <a:rPr lang="pt-BR" b="1" dirty="0"/>
              <a:t>E1: </a:t>
            </a:r>
            <a:r>
              <a:rPr lang="pt-BR" dirty="0"/>
              <a:t>Literatura informal, estudos secundários e terciários e estudos de conferências, oficinas e periódicos sem revisão por pares;</a:t>
            </a:r>
          </a:p>
          <a:p>
            <a:pPr lvl="0"/>
            <a:r>
              <a:rPr lang="pt-BR" b="1" dirty="0"/>
              <a:t>E2: </a:t>
            </a:r>
            <a:r>
              <a:rPr lang="pt-BR" dirty="0"/>
              <a:t>Estudos com o mesmo conteúdo ou estudos duplicados;</a:t>
            </a:r>
          </a:p>
          <a:p>
            <a:pPr lvl="0"/>
            <a:r>
              <a:rPr lang="pt-BR" b="1" dirty="0"/>
              <a:t>E3:</a:t>
            </a:r>
            <a:r>
              <a:rPr lang="pt-BR" dirty="0"/>
              <a:t> Estudos que não responderam à questão de pesquisa;</a:t>
            </a:r>
          </a:p>
          <a:p>
            <a:pPr lvl="0"/>
            <a:r>
              <a:rPr lang="pt-BR" b="1" dirty="0"/>
              <a:t>E4: </a:t>
            </a:r>
            <a:r>
              <a:rPr lang="pt-BR" dirty="0"/>
              <a:t>Estudos que não estão escritos em inglês;</a:t>
            </a:r>
          </a:p>
          <a:p>
            <a:pPr lvl="0"/>
            <a:r>
              <a:rPr lang="pt-BR" b="1" dirty="0"/>
              <a:t>E5:</a:t>
            </a:r>
            <a:r>
              <a:rPr lang="pt-BR" dirty="0"/>
              <a:t> Estudos não disponíveis para download nas bases de origem e cujos autores não responderam às nossas solicitações;</a:t>
            </a:r>
          </a:p>
          <a:p>
            <a:pPr lvl="0"/>
            <a:r>
              <a:rPr lang="pt-BR" b="1" dirty="0"/>
              <a:t>E6:</a:t>
            </a:r>
            <a:r>
              <a:rPr lang="pt-BR" dirty="0"/>
              <a:t> Estudos que não atendam aos critérios de qualidade.</a:t>
            </a:r>
          </a:p>
          <a:p>
            <a:pPr marL="0" indent="0">
              <a:buNone/>
            </a:pPr>
            <a:endParaRPr lang="pt-BR" dirty="0"/>
          </a:p>
        </p:txBody>
      </p:sp>
    </p:spTree>
    <p:extLst>
      <p:ext uri="{BB962C8B-B14F-4D97-AF65-F5344CB8AC3E}">
        <p14:creationId xmlns:p14="http://schemas.microsoft.com/office/powerpoint/2010/main" val="35964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DC228-5178-4FBB-AB05-208CF80F3673}"/>
              </a:ext>
            </a:extLst>
          </p:cNvPr>
          <p:cNvSpPr>
            <a:spLocks noGrp="1"/>
          </p:cNvSpPr>
          <p:nvPr>
            <p:ph type="title"/>
          </p:nvPr>
        </p:nvSpPr>
        <p:spPr/>
        <p:txBody>
          <a:bodyPr/>
          <a:lstStyle/>
          <a:p>
            <a:r>
              <a:rPr lang="pt-BR" dirty="0"/>
              <a:t>Estratégias de Busca</a:t>
            </a:r>
          </a:p>
        </p:txBody>
      </p:sp>
      <p:sp>
        <p:nvSpPr>
          <p:cNvPr id="3" name="Espaço Reservado para Conteúdo 2">
            <a:extLst>
              <a:ext uri="{FF2B5EF4-FFF2-40B4-BE49-F238E27FC236}">
                <a16:creationId xmlns:a16="http://schemas.microsoft.com/office/drawing/2014/main" id="{6866AB11-A70C-4D4F-9AA4-1360DD367792}"/>
              </a:ext>
            </a:extLst>
          </p:cNvPr>
          <p:cNvSpPr>
            <a:spLocks noGrp="1"/>
          </p:cNvSpPr>
          <p:nvPr>
            <p:ph idx="1"/>
          </p:nvPr>
        </p:nvSpPr>
        <p:spPr>
          <a:xfrm>
            <a:off x="645131" y="2052918"/>
            <a:ext cx="10959681" cy="4195481"/>
          </a:xfrm>
        </p:spPr>
        <p:txBody>
          <a:bodyPr>
            <a:normAutofit/>
          </a:bodyPr>
          <a:lstStyle/>
          <a:p>
            <a:r>
              <a:rPr lang="pt-BR" dirty="0"/>
              <a:t>Em relação às bases da pesquisa, optamos por utilizar bancos de dados digitais, onde os resultados são coletados por meio de uma execução de consulta de pesquisa. As bases de pesquisa selecionadas para este estudo foram: </a:t>
            </a:r>
          </a:p>
          <a:p>
            <a:r>
              <a:rPr lang="pt-BR" dirty="0"/>
              <a:t>ACM</a:t>
            </a:r>
          </a:p>
          <a:p>
            <a:r>
              <a:rPr lang="pt-BR" dirty="0" err="1"/>
              <a:t>Engineering</a:t>
            </a:r>
            <a:r>
              <a:rPr lang="pt-BR" dirty="0"/>
              <a:t> Village</a:t>
            </a:r>
          </a:p>
          <a:p>
            <a:r>
              <a:rPr lang="pt-BR" dirty="0" err="1"/>
              <a:t>IEEExplore</a:t>
            </a:r>
            <a:endParaRPr lang="pt-BR" dirty="0"/>
          </a:p>
          <a:p>
            <a:r>
              <a:rPr lang="pt-BR" dirty="0"/>
              <a:t>Scopus</a:t>
            </a:r>
          </a:p>
          <a:p>
            <a:r>
              <a:rPr lang="pt-BR" dirty="0"/>
              <a:t>Springer Link</a:t>
            </a:r>
          </a:p>
          <a:p>
            <a:r>
              <a:rPr lang="pt-BR" dirty="0"/>
              <a:t>Web </a:t>
            </a:r>
            <a:r>
              <a:rPr lang="pt-BR" dirty="0" err="1"/>
              <a:t>of</a:t>
            </a:r>
            <a:r>
              <a:rPr lang="pt-BR" dirty="0"/>
              <a:t> Science</a:t>
            </a:r>
          </a:p>
          <a:p>
            <a:r>
              <a:rPr lang="pt-BR" dirty="0"/>
              <a:t>Science Direct (Elsevier). </a:t>
            </a:r>
          </a:p>
        </p:txBody>
      </p:sp>
    </p:spTree>
    <p:extLst>
      <p:ext uri="{BB962C8B-B14F-4D97-AF65-F5344CB8AC3E}">
        <p14:creationId xmlns:p14="http://schemas.microsoft.com/office/powerpoint/2010/main" val="360595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98D5E-2EBC-4E22-9A56-CB98E11F6BE2}"/>
              </a:ext>
            </a:extLst>
          </p:cNvPr>
          <p:cNvSpPr>
            <a:spLocks noGrp="1"/>
          </p:cNvSpPr>
          <p:nvPr>
            <p:ph type="title"/>
          </p:nvPr>
        </p:nvSpPr>
        <p:spPr/>
        <p:txBody>
          <a:bodyPr/>
          <a:lstStyle/>
          <a:p>
            <a:r>
              <a:rPr lang="pt-BR" dirty="0"/>
              <a:t>Identificação dos estudos</a:t>
            </a:r>
          </a:p>
        </p:txBody>
      </p:sp>
      <p:pic>
        <p:nvPicPr>
          <p:cNvPr id="4" name="Imagem 3">
            <a:extLst>
              <a:ext uri="{FF2B5EF4-FFF2-40B4-BE49-F238E27FC236}">
                <a16:creationId xmlns:a16="http://schemas.microsoft.com/office/drawing/2014/main" id="{5C1A0321-4769-4F31-B877-BE90146108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9827" y="1725706"/>
            <a:ext cx="6108550" cy="5011270"/>
          </a:xfrm>
          <a:prstGeom prst="rect">
            <a:avLst/>
          </a:prstGeom>
          <a:noFill/>
          <a:ln>
            <a:noFill/>
          </a:ln>
        </p:spPr>
      </p:pic>
      <p:graphicFrame>
        <p:nvGraphicFramePr>
          <p:cNvPr id="7" name="Tabela 6">
            <a:extLst>
              <a:ext uri="{FF2B5EF4-FFF2-40B4-BE49-F238E27FC236}">
                <a16:creationId xmlns:a16="http://schemas.microsoft.com/office/drawing/2014/main" id="{59C719EF-B2E8-45A7-A9F2-F38A0BEA2870}"/>
              </a:ext>
            </a:extLst>
          </p:cNvPr>
          <p:cNvGraphicFramePr>
            <a:graphicFrameLocks noGrp="1"/>
          </p:cNvGraphicFramePr>
          <p:nvPr>
            <p:extLst>
              <p:ext uri="{D42A27DB-BD31-4B8C-83A1-F6EECF244321}">
                <p14:modId xmlns:p14="http://schemas.microsoft.com/office/powerpoint/2010/main" val="238977550"/>
              </p:ext>
            </p:extLst>
          </p:nvPr>
        </p:nvGraphicFramePr>
        <p:xfrm>
          <a:off x="6785113" y="2090103"/>
          <a:ext cx="4572000" cy="4291965"/>
        </p:xfrm>
        <a:graphic>
          <a:graphicData uri="http://schemas.openxmlformats.org/drawingml/2006/table">
            <a:tbl>
              <a:tblPr>
                <a:tableStyleId>{5C22544A-7EE6-4342-B048-85BDC9FD1C3A}</a:tableStyleId>
              </a:tblPr>
              <a:tblGrid>
                <a:gridCol w="2286000">
                  <a:extLst>
                    <a:ext uri="{9D8B030D-6E8A-4147-A177-3AD203B41FA5}">
                      <a16:colId xmlns:a16="http://schemas.microsoft.com/office/drawing/2014/main" val="3437600810"/>
                    </a:ext>
                  </a:extLst>
                </a:gridCol>
                <a:gridCol w="2286000">
                  <a:extLst>
                    <a:ext uri="{9D8B030D-6E8A-4147-A177-3AD203B41FA5}">
                      <a16:colId xmlns:a16="http://schemas.microsoft.com/office/drawing/2014/main" val="4050456065"/>
                    </a:ext>
                  </a:extLst>
                </a:gridCol>
              </a:tblGrid>
              <a:tr h="200025">
                <a:tc>
                  <a:txBody>
                    <a:bodyPr/>
                    <a:lstStyle/>
                    <a:p>
                      <a:pPr algn="ctr" fontAlgn="b"/>
                      <a:r>
                        <a:rPr lang="pt-BR" sz="2800" u="none" strike="noStrike" dirty="0">
                          <a:effectLst/>
                        </a:rPr>
                        <a:t>Base</a:t>
                      </a:r>
                      <a:endParaRPr lang="pt-BR"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BR" sz="2800" u="none" strike="noStrike" dirty="0">
                          <a:effectLst/>
                        </a:rPr>
                        <a:t>QTD</a:t>
                      </a:r>
                      <a:endParaRPr lang="pt-BR"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2883348"/>
                  </a:ext>
                </a:extLst>
              </a:tr>
              <a:tr h="200025">
                <a:tc>
                  <a:txBody>
                    <a:bodyPr/>
                    <a:lstStyle/>
                    <a:p>
                      <a:pPr algn="ctr" fontAlgn="t"/>
                      <a:r>
                        <a:rPr lang="pt-BR" sz="2000" u="none" strike="noStrike">
                          <a:effectLst/>
                        </a:rPr>
                        <a:t>Scopus</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dirty="0">
                          <a:effectLst/>
                        </a:rPr>
                        <a:t>25</a:t>
                      </a:r>
                      <a:endParaRPr lang="pt-BR"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5387441"/>
                  </a:ext>
                </a:extLst>
              </a:tr>
              <a:tr h="333375">
                <a:tc>
                  <a:txBody>
                    <a:bodyPr/>
                    <a:lstStyle/>
                    <a:p>
                      <a:pPr algn="ctr" fontAlgn="t"/>
                      <a:r>
                        <a:rPr lang="pt-BR" sz="2000" u="none" strike="noStrike">
                          <a:effectLst/>
                        </a:rPr>
                        <a:t>ScienceDirect</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25</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4524382"/>
                  </a:ext>
                </a:extLst>
              </a:tr>
              <a:tr h="495300">
                <a:tc>
                  <a:txBody>
                    <a:bodyPr/>
                    <a:lstStyle/>
                    <a:p>
                      <a:pPr algn="ctr" fontAlgn="t"/>
                      <a:r>
                        <a:rPr lang="pt-BR" sz="2000" u="none" strike="noStrike">
                          <a:effectLst/>
                        </a:rPr>
                        <a:t>Engineering Village</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15</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478429"/>
                  </a:ext>
                </a:extLst>
              </a:tr>
              <a:tr h="333375">
                <a:tc>
                  <a:txBody>
                    <a:bodyPr/>
                    <a:lstStyle/>
                    <a:p>
                      <a:pPr algn="ctr" fontAlgn="t"/>
                      <a:r>
                        <a:rPr lang="pt-BR" sz="2000" u="none" strike="noStrike">
                          <a:effectLst/>
                        </a:rPr>
                        <a:t>Springer Link</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1391</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2842530"/>
                  </a:ext>
                </a:extLst>
              </a:tr>
              <a:tr h="333375">
                <a:tc>
                  <a:txBody>
                    <a:bodyPr/>
                    <a:lstStyle/>
                    <a:p>
                      <a:pPr algn="ctr" fontAlgn="t"/>
                      <a:r>
                        <a:rPr lang="pt-BR" sz="2000" u="none" strike="noStrike">
                          <a:effectLst/>
                        </a:rPr>
                        <a:t>IEEE xplore</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25</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774428"/>
                  </a:ext>
                </a:extLst>
              </a:tr>
              <a:tr h="333375">
                <a:tc>
                  <a:txBody>
                    <a:bodyPr/>
                    <a:lstStyle/>
                    <a:p>
                      <a:pPr algn="ctr" fontAlgn="t"/>
                      <a:r>
                        <a:rPr lang="pt-BR" sz="2000" u="none" strike="noStrike">
                          <a:effectLst/>
                        </a:rPr>
                        <a:t>Web of Science</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206</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809504"/>
                  </a:ext>
                </a:extLst>
              </a:tr>
              <a:tr h="495300">
                <a:tc>
                  <a:txBody>
                    <a:bodyPr/>
                    <a:lstStyle/>
                    <a:p>
                      <a:pPr algn="ctr" fontAlgn="t"/>
                      <a:r>
                        <a:rPr lang="pt-BR" sz="2000" u="none" strike="noStrike">
                          <a:effectLst/>
                        </a:rPr>
                        <a:t>ACM Digital Library</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a:effectLst/>
                        </a:rPr>
                        <a:t>100</a:t>
                      </a:r>
                      <a:endParaRPr lang="pt-BR"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6538637"/>
                  </a:ext>
                </a:extLst>
              </a:tr>
              <a:tr h="190500">
                <a:tc>
                  <a:txBody>
                    <a:bodyPr/>
                    <a:lstStyle/>
                    <a:p>
                      <a:pPr algn="ctr" fontAlgn="t"/>
                      <a:r>
                        <a:rPr lang="pt-BR" sz="2000" u="none" strike="noStrike">
                          <a:effectLst/>
                        </a:rPr>
                        <a:t>Total</a:t>
                      </a:r>
                      <a:endParaRPr lang="pt-BR" sz="2000" b="1" i="0" u="none" strike="noStrike">
                        <a:solidFill>
                          <a:srgbClr val="000000"/>
                        </a:solidFill>
                        <a:effectLst/>
                        <a:latin typeface="Arial" panose="020B0604020202020204" pitchFamily="34" charset="0"/>
                      </a:endParaRPr>
                    </a:p>
                  </a:txBody>
                  <a:tcPr marL="9525" marR="9525" marT="9525" marB="0"/>
                </a:tc>
                <a:tc>
                  <a:txBody>
                    <a:bodyPr/>
                    <a:lstStyle/>
                    <a:p>
                      <a:pPr algn="ctr" fontAlgn="b"/>
                      <a:r>
                        <a:rPr lang="pt-BR" sz="2800" u="none" strike="noStrike" dirty="0">
                          <a:effectLst/>
                        </a:rPr>
                        <a:t>1775</a:t>
                      </a:r>
                      <a:endParaRPr lang="pt-BR"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571315"/>
                  </a:ext>
                </a:extLst>
              </a:tr>
            </a:tbl>
          </a:graphicData>
        </a:graphic>
      </p:graphicFrame>
    </p:spTree>
    <p:extLst>
      <p:ext uri="{BB962C8B-B14F-4D97-AF65-F5344CB8AC3E}">
        <p14:creationId xmlns:p14="http://schemas.microsoft.com/office/powerpoint/2010/main" val="3439010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774</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Century Gothic</vt:lpstr>
      <vt:lpstr>Wingdings 3</vt:lpstr>
      <vt:lpstr>Íon</vt:lpstr>
      <vt:lpstr>Compreendendo modelos de processo de negócio por meio de eye tracking: uma revisão sistemática. </vt:lpstr>
      <vt:lpstr>Objetivo </vt:lpstr>
      <vt:lpstr>PICOC </vt:lpstr>
      <vt:lpstr>Questões de pesquisa</vt:lpstr>
      <vt:lpstr>String de busca</vt:lpstr>
      <vt:lpstr>Critérios de Inclusão</vt:lpstr>
      <vt:lpstr>Critérios de Exclusão </vt:lpstr>
      <vt:lpstr>Estratégias de Busca</vt:lpstr>
      <vt:lpstr>Identificação dos estudos</vt:lpstr>
      <vt:lpstr>Duplicados</vt:lpstr>
      <vt:lpstr>Referência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Compreendendo modelos de processo de negócio por meio de eye tracking: Uma revisão sistemática. </dc:title>
  <dc:creator>rafael duarte</dc:creator>
  <cp:lastModifiedBy>rafael duarte</cp:lastModifiedBy>
  <cp:revision>6</cp:revision>
  <dcterms:created xsi:type="dcterms:W3CDTF">2019-11-22T12:01:21Z</dcterms:created>
  <dcterms:modified xsi:type="dcterms:W3CDTF">2019-11-22T12:52:15Z</dcterms:modified>
</cp:coreProperties>
</file>