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1"/>
  </p:notesMasterIdLst>
  <p:handoutMasterIdLst>
    <p:handoutMasterId r:id="rId52"/>
  </p:handoutMasterIdLst>
  <p:sldIdLst>
    <p:sldId id="258" r:id="rId2"/>
    <p:sldId id="297" r:id="rId3"/>
    <p:sldId id="260" r:id="rId4"/>
    <p:sldId id="298" r:id="rId5"/>
    <p:sldId id="299" r:id="rId6"/>
    <p:sldId id="300" r:id="rId7"/>
    <p:sldId id="301" r:id="rId8"/>
    <p:sldId id="303" r:id="rId9"/>
    <p:sldId id="305" r:id="rId10"/>
    <p:sldId id="306" r:id="rId11"/>
    <p:sldId id="307" r:id="rId12"/>
    <p:sldId id="309" r:id="rId13"/>
    <p:sldId id="314" r:id="rId14"/>
    <p:sldId id="310" r:id="rId15"/>
    <p:sldId id="313" r:id="rId16"/>
    <p:sldId id="312" r:id="rId17"/>
    <p:sldId id="316" r:id="rId18"/>
    <p:sldId id="315" r:id="rId19"/>
    <p:sldId id="318" r:id="rId20"/>
    <p:sldId id="317" r:id="rId21"/>
    <p:sldId id="319" r:id="rId22"/>
    <p:sldId id="320" r:id="rId23"/>
    <p:sldId id="321" r:id="rId24"/>
    <p:sldId id="322" r:id="rId25"/>
    <p:sldId id="323" r:id="rId26"/>
    <p:sldId id="324" r:id="rId27"/>
    <p:sldId id="326" r:id="rId28"/>
    <p:sldId id="329" r:id="rId29"/>
    <p:sldId id="330" r:id="rId30"/>
    <p:sldId id="327" r:id="rId31"/>
    <p:sldId id="328" r:id="rId32"/>
    <p:sldId id="331" r:id="rId33"/>
    <p:sldId id="341" r:id="rId34"/>
    <p:sldId id="342" r:id="rId35"/>
    <p:sldId id="344" r:id="rId36"/>
    <p:sldId id="343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5" r:id="rId47"/>
    <p:sldId id="346" r:id="rId48"/>
    <p:sldId id="347" r:id="rId49"/>
    <p:sldId id="348" r:id="rId50"/>
  </p:sldIdLst>
  <p:sldSz cx="9144000" cy="6858000" type="screen4x3"/>
  <p:notesSz cx="6870700" cy="97742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72">
          <p15:clr>
            <a:srgbClr val="A4A3A4"/>
          </p15:clr>
        </p15:guide>
        <p15:guide id="2" orient="horz" pos="672">
          <p15:clr>
            <a:srgbClr val="A4A3A4"/>
          </p15:clr>
        </p15:guide>
        <p15:guide id="3" orient="horz" pos="3799">
          <p15:clr>
            <a:srgbClr val="A4A3A4"/>
          </p15:clr>
        </p15:guide>
        <p15:guide id="4" pos="2880">
          <p15:clr>
            <a:srgbClr val="A4A3A4"/>
          </p15:clr>
        </p15:guide>
        <p15:guide id="5" pos="201">
          <p15:clr>
            <a:srgbClr val="A4A3A4"/>
          </p15:clr>
        </p15:guide>
        <p15:guide id="6" pos="55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5050"/>
    <a:srgbClr val="FF6600"/>
    <a:srgbClr val="FFFF00"/>
    <a:srgbClr val="FF9900"/>
    <a:srgbClr val="33CC33"/>
    <a:srgbClr val="FF00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3750" autoAdjust="0"/>
  </p:normalViewPr>
  <p:slideViewPr>
    <p:cSldViewPr snapToGrid="0">
      <p:cViewPr varScale="1">
        <p:scale>
          <a:sx n="73" d="100"/>
          <a:sy n="73" d="100"/>
        </p:scale>
        <p:origin x="1350" y="72"/>
      </p:cViewPr>
      <p:guideLst>
        <p:guide orient="horz" pos="2272"/>
        <p:guide orient="horz" pos="672"/>
        <p:guide orient="horz" pos="3799"/>
        <p:guide pos="2880"/>
        <p:guide pos="201"/>
        <p:guide pos="55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-1757" y="-96"/>
      </p:cViewPr>
      <p:guideLst>
        <p:guide orient="horz" pos="3079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6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7" tIns="47553" rIns="95107" bIns="47553" numCol="1" anchor="t" anchorCtr="0" compatLnSpc="1">
            <a:prstTxWarp prst="textNoShape">
              <a:avLst/>
            </a:prstTxWarp>
          </a:bodyPr>
          <a:lstStyle>
            <a:lvl1pPr defTabSz="950913" eaLnBrk="1" hangingPunct="1">
              <a:defRPr sz="1200" b="0"/>
            </a:lvl1pPr>
          </a:lstStyle>
          <a:p>
            <a:endParaRPr lang="pt-BR" altLang="pt-B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76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7" tIns="47553" rIns="95107" bIns="47553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/>
            </a:lvl1pPr>
          </a:lstStyle>
          <a:p>
            <a:endParaRPr lang="pt-BR" altLang="pt-B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3700"/>
            <a:ext cx="2976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7" tIns="47553" rIns="95107" bIns="47553" numCol="1" anchor="b" anchorCtr="0" compatLnSpc="1">
            <a:prstTxWarp prst="textNoShape">
              <a:avLst/>
            </a:prstTxWarp>
          </a:bodyPr>
          <a:lstStyle>
            <a:lvl1pPr defTabSz="950913" eaLnBrk="1" hangingPunct="1">
              <a:defRPr sz="1200" b="0"/>
            </a:lvl1pPr>
          </a:lstStyle>
          <a:p>
            <a:endParaRPr lang="pt-BR" altLang="pt-B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9283700"/>
            <a:ext cx="2976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7" tIns="47553" rIns="95107" bIns="47553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/>
            </a:lvl1pPr>
          </a:lstStyle>
          <a:p>
            <a:fld id="{ABEFA445-4A37-C94A-A037-D9781E01F6C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81971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6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7" tIns="47553" rIns="95107" bIns="47553" numCol="1" anchor="t" anchorCtr="0" compatLnSpc="1">
            <a:prstTxWarp prst="textNoShape">
              <a:avLst/>
            </a:prstTxWarp>
          </a:bodyPr>
          <a:lstStyle>
            <a:lvl1pPr defTabSz="950913" eaLnBrk="1" hangingPunct="1">
              <a:defRPr sz="1200" b="0"/>
            </a:lvl1pPr>
          </a:lstStyle>
          <a:p>
            <a:endParaRPr lang="pt-BR" altLang="pt-B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2550" y="0"/>
            <a:ext cx="2976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7" tIns="47553" rIns="95107" bIns="47553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/>
            </a:lvl1pPr>
          </a:lstStyle>
          <a:p>
            <a:endParaRPr lang="pt-BR" alt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3425"/>
            <a:ext cx="48895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643438"/>
            <a:ext cx="5495925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7" tIns="47553" rIns="95107" bIns="475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3700"/>
            <a:ext cx="2976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7" tIns="47553" rIns="95107" bIns="47553" numCol="1" anchor="b" anchorCtr="0" compatLnSpc="1">
            <a:prstTxWarp prst="textNoShape">
              <a:avLst/>
            </a:prstTxWarp>
          </a:bodyPr>
          <a:lstStyle>
            <a:lvl1pPr defTabSz="950913" eaLnBrk="1" hangingPunct="1">
              <a:defRPr sz="1200" b="0"/>
            </a:lvl1pPr>
          </a:lstStyle>
          <a:p>
            <a:endParaRPr lang="pt-BR" altLang="pt-B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2550" y="9283700"/>
            <a:ext cx="29765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7" tIns="47553" rIns="95107" bIns="47553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/>
            </a:lvl1pPr>
          </a:lstStyle>
          <a:p>
            <a:fld id="{A72A23FD-66AF-114D-AA9D-2B9F4F60D14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4795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DC7D5CC6-1B84-6B4C-802C-9F803742F15A}" type="slidenum">
              <a:rPr lang="pt-BR" altLang="pt-BR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33425"/>
            <a:ext cx="4886325" cy="3665538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altLang="pt-BR" sz="1800"/>
          </a:p>
        </p:txBody>
      </p:sp>
    </p:spTree>
    <p:extLst>
      <p:ext uri="{BB962C8B-B14F-4D97-AF65-F5344CB8AC3E}">
        <p14:creationId xmlns:p14="http://schemas.microsoft.com/office/powerpoint/2010/main" val="58892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9690999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" y="228600"/>
            <a:ext cx="8724900" cy="685800"/>
          </a:xfrm>
        </p:spPr>
        <p:txBody>
          <a:bodyPr/>
          <a:lstStyle>
            <a:lvl1pPr>
              <a:defRPr baseline="0">
                <a:solidFill>
                  <a:srgbClr val="000099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7650" y="1079500"/>
            <a:ext cx="8648700" cy="516890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75086467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33057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2667000" cy="6858000"/>
            <a:chOff x="0" y="0"/>
            <a:chExt cx="1680" cy="4320"/>
          </a:xfrm>
        </p:grpSpPr>
        <p:sp>
          <p:nvSpPr>
            <p:cNvPr id="270339" name="Rectangle 3"/>
            <p:cNvSpPr>
              <a:spLocks noChangeArrowheads="1"/>
            </p:cNvSpPr>
            <p:nvPr/>
          </p:nvSpPr>
          <p:spPr bwMode="hidden">
            <a:xfrm>
              <a:off x="124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549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pt-BR" altLang="pt-BR" b="0"/>
            </a:p>
          </p:txBody>
        </p:sp>
        <p:pic>
          <p:nvPicPr>
            <p:cNvPr id="1043" name="Picture 4" descr="slidemaster_med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1348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034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2286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600200"/>
            <a:ext cx="6400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7034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B69468FD-DBFF-E046-BC90-1BE980428C67}" type="datetime1">
              <a:rPr lang="pt-BR" altLang="pt-BR"/>
              <a:pPr/>
              <a:t>14/04/2019</a:t>
            </a:fld>
            <a:endParaRPr lang="pt-BR" altLang="pt-BR"/>
          </a:p>
        </p:txBody>
      </p:sp>
      <p:sp>
        <p:nvSpPr>
          <p:cNvPr id="2703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pt-BR" altLang="pt-BR"/>
          </a:p>
        </p:txBody>
      </p:sp>
      <p:sp>
        <p:nvSpPr>
          <p:cNvPr id="2703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B7717D6A-9F29-6F46-BFA5-9913D75B296F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1032" name="Rectangle 10"/>
          <p:cNvSpPr>
            <a:spLocks noChangeArrowheads="1"/>
          </p:cNvSpPr>
          <p:nvPr userDrawn="1"/>
        </p:nvSpPr>
        <p:spPr bwMode="auto">
          <a:xfrm>
            <a:off x="0" y="806450"/>
            <a:ext cx="9074150" cy="56276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 b="0"/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0" y="6340475"/>
            <a:ext cx="9144000" cy="50482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 b="0"/>
          </a:p>
        </p:txBody>
      </p:sp>
      <p:sp>
        <p:nvSpPr>
          <p:cNvPr id="1034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23971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900" dirty="0">
                <a:solidFill>
                  <a:schemeClr val="bg1"/>
                </a:solidFill>
                <a:latin typeface="Verdana" panose="020B0604030504040204" pitchFamily="34" charset="0"/>
                <a:ea typeface="+mn-ea"/>
              </a:rPr>
              <a:t>UPE – UNIVERSIDADE DE PERNAMBUCO                                                                             PROF. Dr. ROBERTA A. de A. FAGUNDES</a:t>
            </a:r>
          </a:p>
        </p:txBody>
      </p:sp>
      <p:sp>
        <p:nvSpPr>
          <p:cNvPr id="1035" name="Rectangle 13"/>
          <p:cNvSpPr>
            <a:spLocks noChangeArrowheads="1"/>
          </p:cNvSpPr>
          <p:nvPr userDrawn="1"/>
        </p:nvSpPr>
        <p:spPr bwMode="auto">
          <a:xfrm>
            <a:off x="877888" y="6432550"/>
            <a:ext cx="3816350" cy="285750"/>
          </a:xfrm>
          <a:prstGeom prst="rect">
            <a:avLst/>
          </a:prstGeom>
          <a:solidFill>
            <a:srgbClr val="000066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 sz="12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179388" y="6434138"/>
            <a:ext cx="557212" cy="285750"/>
          </a:xfrm>
          <a:prstGeom prst="rect">
            <a:avLst/>
          </a:prstGeom>
          <a:solidFill>
            <a:srgbClr val="000066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fld id="{EC429E92-6D7C-4B4B-990B-A8CD6EBF4708}" type="slidenum">
              <a:rPr lang="pt-BR" altLang="pt-BR" sz="1400" b="0">
                <a:solidFill>
                  <a:schemeClr val="bg1"/>
                </a:solidFill>
              </a:rPr>
              <a:pPr algn="ctr" eaLnBrk="1" hangingPunct="1"/>
              <a:t>‹nº›</a:t>
            </a:fld>
            <a:endParaRPr lang="pt-BR" altLang="pt-BR" sz="1400" b="0">
              <a:solidFill>
                <a:schemeClr val="bg1"/>
              </a:solidFill>
            </a:endParaRPr>
          </a:p>
        </p:txBody>
      </p:sp>
      <p:sp>
        <p:nvSpPr>
          <p:cNvPr id="270351" name="Rectangle 15"/>
          <p:cNvSpPr>
            <a:spLocks noChangeArrowheads="1"/>
          </p:cNvSpPr>
          <p:nvPr userDrawn="1"/>
        </p:nvSpPr>
        <p:spPr bwMode="auto">
          <a:xfrm>
            <a:off x="0" y="231775"/>
            <a:ext cx="9144000" cy="574675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pt-BR" altLang="pt-BR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352" name="Line 16"/>
          <p:cNvSpPr>
            <a:spLocks noChangeShapeType="1"/>
          </p:cNvSpPr>
          <p:nvPr userDrawn="1"/>
        </p:nvSpPr>
        <p:spPr bwMode="auto">
          <a:xfrm>
            <a:off x="0" y="0"/>
            <a:ext cx="0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  <a:cs typeface="+mn-cs"/>
            </a:endParaRPr>
          </a:p>
        </p:txBody>
      </p:sp>
      <p:sp>
        <p:nvSpPr>
          <p:cNvPr id="1039" name="Rectangle 17"/>
          <p:cNvSpPr>
            <a:spLocks noChangeArrowheads="1"/>
          </p:cNvSpPr>
          <p:nvPr userDrawn="1"/>
        </p:nvSpPr>
        <p:spPr bwMode="auto">
          <a:xfrm>
            <a:off x="5173663" y="6424613"/>
            <a:ext cx="3825875" cy="360362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chemeClr val="tx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655A42E-97D6-D945-A751-FE31027B280E}" type="datetime2">
              <a:rPr lang="pt-BR" altLang="pt-BR" sz="1400" b="0">
                <a:solidFill>
                  <a:schemeClr val="bg1"/>
                </a:solidFill>
                <a:latin typeface="Verdana" charset="0"/>
              </a:rPr>
              <a:pPr eaLnBrk="1" hangingPunct="1"/>
              <a:t>domingo, 14 de abril de 2019</a:t>
            </a:fld>
            <a:endParaRPr lang="pt-BR" altLang="pt-BR" sz="1400" b="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1040" name="Text Box 18"/>
          <p:cNvSpPr txBox="1">
            <a:spLocks noChangeArrowheads="1"/>
          </p:cNvSpPr>
          <p:nvPr userDrawn="1"/>
        </p:nvSpPr>
        <p:spPr bwMode="auto">
          <a:xfrm>
            <a:off x="863600" y="6421438"/>
            <a:ext cx="3817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sz="1400" dirty="0">
                <a:solidFill>
                  <a:schemeClr val="bg1"/>
                </a:solidFill>
                <a:latin typeface="Verdana" pitchFamily="34" charset="0"/>
                <a:ea typeface="+mn-ea"/>
              </a:rPr>
              <a:t>AULA  1 - PPE</a:t>
            </a:r>
          </a:p>
        </p:txBody>
      </p:sp>
      <p:sp>
        <p:nvSpPr>
          <p:cNvPr id="270355" name="Text Box 19"/>
          <p:cNvSpPr txBox="1">
            <a:spLocks noChangeArrowheads="1"/>
          </p:cNvSpPr>
          <p:nvPr userDrawn="1"/>
        </p:nvSpPr>
        <p:spPr bwMode="auto">
          <a:xfrm>
            <a:off x="0" y="247650"/>
            <a:ext cx="861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pt-BR" altLang="pt-BR" b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</p:sldLayoutIdLst>
  <p:transition>
    <p:split orient="vert"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b.uni-due.de/researchreports/reportlist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copus.com/search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copus.com/search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opus.com/search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eeexplore.ieee.org/Xplore/home.js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" TargetMode="External"/><Relationship Id="rId2" Type="http://schemas.openxmlformats.org/officeDocument/2006/relationships/hyperlink" Target="https://ieeexplore.ieee.org/Xplore/home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opus.com/home.uri" TargetMode="External"/><Relationship Id="rId4" Type="http://schemas.openxmlformats.org/officeDocument/2006/relationships/hyperlink" Target="https://www.sciencedirect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l.acm.or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ciencedirect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copus.com/search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link.springer.com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link.spring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16412121830213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16412121830060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571750" y="4699000"/>
            <a:ext cx="40290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</a:rPr>
              <a:t>Prof. </a:t>
            </a:r>
            <a:r>
              <a:rPr lang="pt-BR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</a:rPr>
              <a:t>Dr</a:t>
            </a:r>
            <a:r>
              <a:rPr lang="pt-BR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</a:rPr>
              <a:t> Roberta A. de A. Fagundes</a:t>
            </a:r>
          </a:p>
          <a:p>
            <a:pPr algn="ctr" eaLnBrk="1" hangingPunct="1">
              <a:defRPr/>
            </a:pPr>
            <a:r>
              <a:rPr lang="pt-BR" b="0" i="1" dirty="0">
                <a:solidFill>
                  <a:srgbClr val="0000CC"/>
                </a:solidFill>
                <a:ea typeface="+mn-ea"/>
                <a:cs typeface="+mn-cs"/>
              </a:rPr>
              <a:t>roberta.fagundes@upe.br</a:t>
            </a: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2800350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099" name="Picture 16" descr="UPE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1096963"/>
            <a:ext cx="163830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576263" y="2416175"/>
            <a:ext cx="8020050" cy="1143000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pt-PT" sz="36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Engenharia de Software Experimental</a:t>
            </a:r>
          </a:p>
        </p:txBody>
      </p:sp>
      <p:sp>
        <p:nvSpPr>
          <p:cNvPr id="4101" name="Rectangle 19"/>
          <p:cNvSpPr>
            <a:spLocks noChangeArrowheads="1"/>
          </p:cNvSpPr>
          <p:nvPr/>
        </p:nvSpPr>
        <p:spPr bwMode="auto">
          <a:xfrm>
            <a:off x="2430463" y="3968750"/>
            <a:ext cx="4311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pt-BR" altLang="pt-BR" sz="2400" b="0"/>
              <a:t>Engenharia da Computação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800350" y="5613400"/>
            <a:ext cx="32242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</a:rPr>
              <a:t>Homepage</a:t>
            </a:r>
          </a:p>
          <a:p>
            <a:pPr algn="ctr" eaLnBrk="1" hangingPunct="1">
              <a:defRPr/>
            </a:pPr>
            <a:r>
              <a:rPr lang="pt-BR" b="0" i="1" dirty="0">
                <a:solidFill>
                  <a:srgbClr val="0000CC"/>
                </a:solidFill>
                <a:ea typeface="+mn-ea"/>
                <a:cs typeface="+mn-cs"/>
              </a:rPr>
              <a:t>robertafagundes.wix.com/</a:t>
            </a:r>
            <a:r>
              <a:rPr lang="pt-BR" b="0" i="1" dirty="0" err="1">
                <a:solidFill>
                  <a:srgbClr val="0000CC"/>
                </a:solidFill>
                <a:ea typeface="+mn-ea"/>
                <a:cs typeface="+mn-cs"/>
              </a:rPr>
              <a:t>raaf</a:t>
            </a:r>
            <a:endParaRPr lang="pt-BR" b="0" i="1" dirty="0">
              <a:solidFill>
                <a:srgbClr val="0000CC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  <a:ea typeface="+mj-ea"/>
              </a:rPr>
              <a:t>String de busca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pt-BR" sz="4000" dirty="0">
                <a:ea typeface="+mn-ea"/>
              </a:rPr>
              <a:t> 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Para criar a String de busca é necessário identificar as palavras e termos referente ao tema de pesquisa. 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Isso pode ser feito a partir do estudo preliminar das fontes (artigos) e também por consulta a especialistas e pesquisadores (Utilizar outros artigos que conduziram estudos de RSL e utilizar sua string de busca).</a:t>
            </a:r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8216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  <a:ea typeface="+mj-ea"/>
              </a:rPr>
              <a:t>String de busca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Exemplo</a:t>
            </a:r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1BFCB4-AE94-435C-B55A-29FF50A61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48" y="1502229"/>
            <a:ext cx="6382703" cy="470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4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  <a:ea typeface="+mj-ea"/>
              </a:rPr>
              <a:t>Exemplo 1 - RSL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47738"/>
            <a:ext cx="8988425" cy="526415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Exemplo 1 (Artigo):  </a:t>
            </a:r>
            <a:r>
              <a:rPr lang="en-US" sz="2400" dirty="0">
                <a:effectLst/>
              </a:rPr>
              <a:t>Gamification in Requirements Engineering : a Systematic Review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>
                <a:effectLst/>
              </a:rPr>
              <a:t>Questão principal: </a:t>
            </a:r>
            <a:r>
              <a:rPr lang="pt-BR" sz="2400" dirty="0">
                <a:effectLst/>
              </a:rPr>
              <a:t>Como a gamificação foi aplicada no contexto da Engenharia de Requisitos?</a:t>
            </a:r>
            <a:endParaRPr lang="en-US" sz="2400" dirty="0">
              <a:effectLst/>
            </a:endParaRP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Questões específicas: </a:t>
            </a:r>
          </a:p>
          <a:p>
            <a:pPr marL="914400" lvl="2" indent="0" eaLnBrk="1" hangingPunct="1">
              <a:buNone/>
              <a:defRPr/>
            </a:pPr>
            <a:r>
              <a:rPr lang="pt-BR" dirty="0">
                <a:solidFill>
                  <a:srgbClr val="C00000"/>
                </a:solidFill>
              </a:rPr>
              <a:t>RQ01 Quais são as técnicas e elementos de gamificação mais aplicados no contexto da ER?</a:t>
            </a:r>
          </a:p>
          <a:p>
            <a:pPr marL="914400" lvl="2" indent="0" eaLnBrk="1" hangingPunct="1">
              <a:buNone/>
              <a:defRPr/>
            </a:pPr>
            <a:r>
              <a:rPr lang="pt-BR" dirty="0">
                <a:solidFill>
                  <a:srgbClr val="C00000"/>
                </a:solidFill>
              </a:rPr>
              <a:t>RQ02 Quais subprocessos de RE foram direcionados em propostas de RE existentes?</a:t>
            </a:r>
          </a:p>
          <a:p>
            <a:pPr marL="914400" lvl="2" indent="0" eaLnBrk="1" hangingPunct="1">
              <a:buNone/>
              <a:defRPr/>
            </a:pPr>
            <a:r>
              <a:rPr lang="pt-BR" dirty="0">
                <a:solidFill>
                  <a:srgbClr val="C00000"/>
                </a:solidFill>
              </a:rPr>
              <a:t>RQ03 Quais são as consequências da aplicação de elementos de gamificação no contexto da ER?</a:t>
            </a:r>
          </a:p>
          <a:p>
            <a:pPr marL="914400" lvl="2" indent="0" eaLnBrk="1" hangingPunct="1">
              <a:buNone/>
              <a:defRPr/>
            </a:pPr>
            <a:r>
              <a:rPr lang="pt-BR" dirty="0">
                <a:solidFill>
                  <a:srgbClr val="C00000"/>
                </a:solidFill>
              </a:rPr>
              <a:t>RQ04 Quais são os benefícios, desvantagens, desafios e lições aprendidas na aplicação de gamification para RE?</a:t>
            </a:r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3993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</a:rPr>
              <a:t>Exemplo 1 - RSL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String de busca: Observar termos alternativos e os sinônimos utilizados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A225CF-380F-48D6-B26E-D5333167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801813"/>
            <a:ext cx="59912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9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</a:rPr>
              <a:t>Exemplo 1 - RSL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Bases de dados utilizadas: </a:t>
            </a:r>
            <a:r>
              <a:rPr lang="en-US" sz="2400" dirty="0"/>
              <a:t>Springer Link, ACM Digital Library, IEEE Xplore, and ScienceDirect.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80496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</a:rPr>
              <a:t>Exemplo 1 - RSL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Critérios de inclusão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Estudos em que a gamificação é aplicada na ER 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Estudos escritos em inglês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Estudos publicados entre janeiro de 2007 e junho de 2017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Critérios de exclusão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Estudos duplicados (apenas uma cópia de um estudo duplicado deve ser incluída)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Literatura cinza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Iterações da mesma proposta (apenas a versão mais completa da proposta seria incluída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Estudos cujo texto integral não está disponível</a:t>
            </a:r>
          </a:p>
          <a:p>
            <a:pPr lvl="2" algn="just" eaLnBrk="1" hangingPunct="1">
              <a:buFont typeface="Wingdings" panose="05000000000000000000" pitchFamily="2" charset="2"/>
              <a:buChar char="n"/>
              <a:defRPr/>
            </a:pPr>
            <a:endParaRPr lang="pt-BR" dirty="0"/>
          </a:p>
          <a:p>
            <a:pPr marL="914400" lvl="2" indent="0" algn="just" eaLnBrk="1" hangingPunct="1">
              <a:buNone/>
              <a:defRPr/>
            </a:pPr>
            <a:endParaRPr lang="pt-BR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3569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</a:rPr>
              <a:t>Exemplo 1 - RSL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Critérios de exclusão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Estudos em que a gamificação é aplicada aprendendo ou ensinando, ao invés de em ER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Estudos em que a gamificação não é aplicada na ER</a:t>
            </a:r>
          </a:p>
          <a:p>
            <a:pPr lvl="2" algn="just" eaLnBrk="1" hangingPunct="1">
              <a:buFont typeface="Wingdings" panose="05000000000000000000" pitchFamily="2" charset="2"/>
              <a:buChar char="n"/>
              <a:defRPr/>
            </a:pPr>
            <a:endParaRPr lang="pt-BR" dirty="0"/>
          </a:p>
          <a:p>
            <a:pPr marL="914400" lvl="2" indent="0" algn="just" eaLnBrk="1" hangingPunct="1">
              <a:buNone/>
              <a:defRPr/>
            </a:pPr>
            <a:endParaRPr lang="pt-BR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89362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  <a:ea typeface="+mj-ea"/>
              </a:rPr>
              <a:t>Exemplo 2 RSL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47738"/>
            <a:ext cx="8988425" cy="526415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Exemplo 1 (Artigo):  </a:t>
            </a:r>
            <a:r>
              <a:rPr lang="en-US" sz="2400" dirty="0">
                <a:effectLst/>
              </a:rPr>
              <a:t>Mechanisms to Support Requirements Prioritization : A Systematic Mapping Review</a:t>
            </a:r>
          </a:p>
          <a:p>
            <a:pPr marL="457200" lvl="1" indent="0" eaLnBrk="1" hangingPunct="1">
              <a:buNone/>
              <a:defRPr/>
            </a:pPr>
            <a:endParaRPr lang="en-US" sz="2400" dirty="0">
              <a:effectLst/>
            </a:endParaRP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>
                <a:effectLst/>
              </a:rPr>
              <a:t>Questão principal: </a:t>
            </a:r>
            <a:r>
              <a:rPr lang="pt-BR" sz="2400" dirty="0">
                <a:effectLst/>
              </a:rPr>
              <a:t>Como os mecanismos de suporte para priorização de requisitos são suportadas no processo de engenharia de requisitos ?</a:t>
            </a:r>
            <a:endParaRPr lang="en-US" sz="2400" dirty="0">
              <a:effectLst/>
            </a:endParaRPr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49679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</a:rPr>
              <a:t>Exemplo 2 RSL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47738"/>
            <a:ext cx="8988425" cy="5264150"/>
          </a:xfrm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Questões específicas: </a:t>
            </a:r>
          </a:p>
          <a:p>
            <a:pPr marL="914400" lvl="2" indent="0" eaLnBrk="1" hangingPunct="1">
              <a:buNone/>
              <a:defRPr/>
            </a:pPr>
            <a:r>
              <a:rPr lang="pt-BR" dirty="0">
                <a:solidFill>
                  <a:srgbClr val="C00000"/>
                </a:solidFill>
              </a:rPr>
              <a:t>RQ1 - Quais são os mecanismos utilizados para apoiar a priorização de requisitos?</a:t>
            </a:r>
          </a:p>
          <a:p>
            <a:pPr marL="914400" lvl="2" indent="0" eaLnBrk="1" hangingPunct="1">
              <a:buNone/>
              <a:defRPr/>
            </a:pPr>
            <a:r>
              <a:rPr lang="pt-BR" dirty="0"/>
              <a:t>Motivação: Identificar quais mecanismos existentes na literatura suportam a priorização dos requisitos, tais como: modelo, método, quadro de trabalho, linguagem textual, linguagem de modelagem, algoritmo, DSL, DSML, entre outros.</a:t>
            </a:r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1656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</a:rPr>
              <a:t>Exemplo 2 RSL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47738"/>
            <a:ext cx="8988425" cy="5264150"/>
          </a:xfrm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Questões específicas: </a:t>
            </a:r>
          </a:p>
          <a:p>
            <a:pPr marL="914400" lvl="2" indent="0" eaLnBrk="1" hangingPunct="1">
              <a:buNone/>
              <a:defRPr/>
            </a:pPr>
            <a:r>
              <a:rPr lang="pt-BR" dirty="0">
                <a:solidFill>
                  <a:srgbClr val="C00000"/>
                </a:solidFill>
              </a:rPr>
              <a:t>RQ2 - Os mecanismos incluem elementos visuais para representar aspectos de priorização de requisitos?</a:t>
            </a:r>
          </a:p>
          <a:p>
            <a:pPr marL="914400" lvl="2" indent="0" eaLnBrk="1" hangingPunct="1">
              <a:buNone/>
              <a:defRPr/>
            </a:pPr>
            <a:r>
              <a:rPr lang="pt-BR" dirty="0"/>
              <a:t>Motivação: Para os elementos visuais, a pesquisa inclui: representação visual de técnicas de priorização, critérios, requisitos e partes interessadas envolvidas</a:t>
            </a: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6199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857250"/>
            <a:ext cx="8843962" cy="5400675"/>
          </a:xfrm>
        </p:spPr>
        <p:txBody>
          <a:bodyPr/>
          <a:lstStyle/>
          <a:p>
            <a:pPr eaLnBrk="1" hangingPunct="1"/>
            <a:r>
              <a:rPr lang="pt-BR" altLang="pt-BR" sz="2800" b="1" dirty="0">
                <a:effectLst/>
              </a:rPr>
              <a:t>String de busca</a:t>
            </a:r>
          </a:p>
          <a:p>
            <a:pPr lvl="1" eaLnBrk="1" hangingPunct="1">
              <a:buFont typeface="Wingdings" charset="2"/>
              <a:buChar char="n"/>
            </a:pPr>
            <a:r>
              <a:rPr lang="pt-BR" altLang="pt-BR" b="1" dirty="0">
                <a:effectLst/>
              </a:rPr>
              <a:t>Definição </a:t>
            </a:r>
          </a:p>
          <a:p>
            <a:pPr lvl="1" eaLnBrk="1" hangingPunct="1">
              <a:buFont typeface="Wingdings" charset="2"/>
              <a:buChar char="n"/>
            </a:pPr>
            <a:r>
              <a:rPr lang="pt-BR" altLang="pt-BR" b="1" dirty="0">
                <a:effectLst/>
              </a:rPr>
              <a:t>Exemplos</a:t>
            </a:r>
          </a:p>
          <a:p>
            <a:pPr marL="457200" lvl="1" indent="0" eaLnBrk="1" hangingPunct="1">
              <a:buNone/>
            </a:pPr>
            <a:endParaRPr lang="pt-BR" altLang="pt-BR" sz="2600" b="1" dirty="0">
              <a:effectLst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6388"/>
            <a:ext cx="8158163" cy="550862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ea typeface="+mj-ea"/>
              </a:rPr>
              <a:t>Índice </a:t>
            </a:r>
          </a:p>
        </p:txBody>
      </p:sp>
    </p:spTree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</a:rPr>
              <a:t>Exemplo 2 RSL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47738"/>
            <a:ext cx="8988425" cy="5264150"/>
          </a:xfrm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Questões específicas: </a:t>
            </a:r>
          </a:p>
          <a:p>
            <a:pPr marL="914400" lvl="2" indent="0" eaLnBrk="1" hangingPunct="1">
              <a:buNone/>
              <a:defRPr/>
            </a:pPr>
            <a:r>
              <a:rPr lang="pt-BR" dirty="0">
                <a:solidFill>
                  <a:srgbClr val="C00000"/>
                </a:solidFill>
              </a:rPr>
              <a:t>RQ3 - Quais são as fases do processo de engenharia de requisitos que suportam os mecanismos de suporte à priorização?</a:t>
            </a:r>
          </a:p>
          <a:p>
            <a:pPr marL="914400" lvl="2" indent="0" eaLnBrk="1" hangingPunct="1">
              <a:buNone/>
              <a:defRPr/>
            </a:pPr>
            <a:r>
              <a:rPr lang="pt-BR" dirty="0"/>
              <a:t>Motivação: Identifique os estágios do processo de engenharia de requisitos que suportam mecanismos de suporte para priorização de requisitos. Foram considerados os estágios estabelecidos por [4]: </a:t>
            </a:r>
            <a:r>
              <a:rPr lang="pt-BR" dirty="0" err="1"/>
              <a:t>elicitação</a:t>
            </a:r>
            <a:r>
              <a:rPr lang="pt-BR" dirty="0"/>
              <a:t>, análise e negociação, especificação, validação e gerenciamento.</a:t>
            </a: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94084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</a:rPr>
              <a:t>Exemplo 2 RSL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47738"/>
            <a:ext cx="8988425" cy="5264150"/>
          </a:xfrm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Questões específicas: </a:t>
            </a:r>
          </a:p>
          <a:p>
            <a:pPr marL="914400" lvl="2" indent="0" eaLnBrk="1" hangingPunct="1">
              <a:buNone/>
              <a:defRPr/>
            </a:pPr>
            <a:r>
              <a:rPr lang="pt-BR" dirty="0">
                <a:solidFill>
                  <a:srgbClr val="C00000"/>
                </a:solidFill>
              </a:rPr>
              <a:t>RQ4 - Quais são as técnicas de priorização utilizadas pelos mecanismos de suporte para priorização de requisitos?</a:t>
            </a:r>
          </a:p>
          <a:p>
            <a:pPr marL="914400" lvl="2" indent="0" eaLnBrk="1" hangingPunct="1">
              <a:buNone/>
              <a:defRPr/>
            </a:pPr>
            <a:r>
              <a:rPr lang="pt-BR" dirty="0"/>
              <a:t>Motivação: Identificar quais técnicas de priorização de requisitos (como: AHP, </a:t>
            </a:r>
            <a:r>
              <a:rPr lang="pt-BR" dirty="0" err="1"/>
              <a:t>MoScoW</a:t>
            </a:r>
            <a:r>
              <a:rPr lang="pt-BR" dirty="0"/>
              <a:t>, </a:t>
            </a:r>
            <a:r>
              <a:rPr lang="pt-BR" dirty="0" err="1"/>
              <a:t>Hundred</a:t>
            </a:r>
            <a:r>
              <a:rPr lang="pt-BR" dirty="0"/>
              <a:t> </a:t>
            </a:r>
            <a:r>
              <a:rPr lang="pt-BR" dirty="0" err="1"/>
              <a:t>Dollar</a:t>
            </a:r>
            <a:r>
              <a:rPr lang="pt-BR" dirty="0"/>
              <a:t>, matriz </a:t>
            </a:r>
            <a:r>
              <a:rPr lang="pt-BR" dirty="0" err="1"/>
              <a:t>Wiegers</a:t>
            </a:r>
            <a:r>
              <a:rPr lang="pt-BR" dirty="0"/>
              <a:t>, entre outras) podem ser usadas em conjunto com os mecanismos de suporte à priorização.</a:t>
            </a: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5456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</a:rPr>
              <a:t>Exemplo 2 RSL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47738"/>
            <a:ext cx="8988425" cy="5264150"/>
          </a:xfrm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Questões específicas: </a:t>
            </a:r>
          </a:p>
          <a:p>
            <a:pPr marL="914400" lvl="2" indent="0" eaLnBrk="1" hangingPunct="1">
              <a:buNone/>
              <a:defRPr/>
            </a:pPr>
            <a:r>
              <a:rPr lang="pt-BR" dirty="0">
                <a:solidFill>
                  <a:srgbClr val="C00000"/>
                </a:solidFill>
              </a:rPr>
              <a:t>RQ5 - Quais são as ferramentas utilizadas pelos mecanismos de suporte à priorização?</a:t>
            </a:r>
          </a:p>
          <a:p>
            <a:pPr marL="914400" lvl="2" indent="0" eaLnBrk="1" hangingPunct="1">
              <a:buNone/>
              <a:defRPr/>
            </a:pPr>
            <a:r>
              <a:rPr lang="pt-BR" dirty="0"/>
              <a:t>Motivação: Identifique quais ferramentas suportam os mecanismos de suporte de priorização.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57967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</a:rPr>
              <a:t>Exemplo 2 RSL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String de busca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F94F4F1-2E44-460A-BA78-30A3F938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571749"/>
            <a:ext cx="6048375" cy="22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59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</a:rPr>
              <a:t>Exemplo 2 RSL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Bases de dados automáticas utilizadas: </a:t>
            </a:r>
            <a:r>
              <a:rPr lang="en-US" sz="2400" dirty="0"/>
              <a:t>Springer Link, ACM Digital Library, IEEE Xplore, and ScienceDirect.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Bases de dados manuais utilizadas: </a:t>
            </a:r>
            <a:r>
              <a:rPr lang="pt-BR" sz="2400" dirty="0">
                <a:hlinkClick r:id="rId2"/>
              </a:rPr>
              <a:t>http://www.icb.uni-due.de/researchreports/reportliste/</a:t>
            </a:r>
            <a:r>
              <a:rPr lang="pt-BR" sz="2400" dirty="0"/>
              <a:t> 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>
                <a:effectLst/>
              </a:rPr>
              <a:t>Requirements Engineering: Foundation for Software Quality (REFSQ)</a:t>
            </a:r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52352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</a:rPr>
              <a:t>Exemplo 2 RSL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Critérios de inclusão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Estudos em língua inglesa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Estudos que respondem a uma ou mais de uma das questões definidas nesta revisão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Estudos durante o período de 2006 a 2016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Estudos que incluem mecanismos de apoio às técnicas de priorização de requisitos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Estudos que incluem o processo de priorização de requisitos de mecanismos de apoio</a:t>
            </a:r>
          </a:p>
          <a:p>
            <a:pPr marL="914400" lvl="2" indent="0" eaLnBrk="1" hangingPunct="1">
              <a:buNone/>
              <a:defRPr/>
            </a:pPr>
            <a:endParaRPr lang="pt-BR" dirty="0"/>
          </a:p>
          <a:p>
            <a:pPr marL="914400" lvl="2" indent="0" eaLnBrk="1" hangingPunct="1">
              <a:buNone/>
              <a:defRPr/>
            </a:pPr>
            <a:endParaRPr lang="pt-BR" dirty="0"/>
          </a:p>
          <a:p>
            <a:pPr lvl="2" algn="just" eaLnBrk="1" hangingPunct="1">
              <a:buFont typeface="Wingdings" panose="05000000000000000000" pitchFamily="2" charset="2"/>
              <a:buChar char="n"/>
              <a:defRPr/>
            </a:pPr>
            <a:endParaRPr lang="pt-BR" dirty="0"/>
          </a:p>
          <a:p>
            <a:pPr marL="914400" lvl="2" indent="0" algn="just" eaLnBrk="1" hangingPunct="1">
              <a:buNone/>
              <a:defRPr/>
            </a:pPr>
            <a:endParaRPr lang="pt-BR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14826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</a:rPr>
              <a:t>Exemplo 2 RSL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Critérios de exclusão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Estudos em diferentes idiomas além do inglês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Estudos que não evidenciam bibliografia, informação, ano de publicação e referências 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 Estudos cujo resumo e palavras-chave mostram que não estão relacionados à revisão sistemática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Estudos realizados antes de 2006</a:t>
            </a:r>
          </a:p>
          <a:p>
            <a:pPr marL="914400" lvl="2" indent="0" algn="just" eaLnBrk="1" hangingPunct="1">
              <a:buNone/>
              <a:defRPr/>
            </a:pPr>
            <a:endParaRPr lang="pt-BR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96126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  <a:ea typeface="+mj-ea"/>
              </a:rPr>
              <a:t>Exemplo 3 - RSL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47738"/>
            <a:ext cx="8988425" cy="526415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Exemplo 1 (Artigo): </a:t>
            </a:r>
            <a:r>
              <a:rPr lang="en-US" sz="2400" dirty="0">
                <a:effectLst/>
              </a:rPr>
              <a:t>Towards an understand of value creation in Agile Software Development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en-US" sz="2400" dirty="0">
                <a:effectLst/>
              </a:rPr>
              <a:t>Questão principal: </a:t>
            </a:r>
            <a:r>
              <a:rPr lang="pt-BR" sz="2400" dirty="0">
                <a:effectLst/>
              </a:rPr>
              <a:t>Como a criação de valor de negócio é definida no Desenvolvimento Ágil de software ?</a:t>
            </a:r>
            <a:endParaRPr lang="pt-BR" sz="2400" dirty="0"/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Questões específicas: </a:t>
            </a:r>
          </a:p>
          <a:p>
            <a:pPr marL="914400" lvl="2" indent="0" eaLnBrk="1" hangingPunct="1">
              <a:buNone/>
              <a:defRPr/>
            </a:pPr>
            <a:r>
              <a:rPr lang="pt-BR" dirty="0">
                <a:solidFill>
                  <a:srgbClr val="C00000"/>
                </a:solidFill>
              </a:rPr>
              <a:t>RQ01 Quais fatores influenciam positivamente a criação de valor no desenvolvimento ágil de software?</a:t>
            </a:r>
          </a:p>
          <a:p>
            <a:pPr marL="914400" lvl="2" indent="0" eaLnBrk="1" hangingPunct="1">
              <a:buNone/>
              <a:defRPr/>
            </a:pPr>
            <a:r>
              <a:rPr lang="pt-BR" dirty="0">
                <a:solidFill>
                  <a:srgbClr val="C00000"/>
                </a:solidFill>
              </a:rPr>
              <a:t>RQ02 Quais fatores influenciam negativamente a criação de valor no desenvolvimento ágil de software?</a:t>
            </a:r>
          </a:p>
          <a:p>
            <a:pPr marL="914400" lvl="2" indent="0" eaLnBrk="1" hangingPunct="1">
              <a:buNone/>
              <a:defRPr/>
            </a:pPr>
            <a:r>
              <a:rPr lang="pt-BR" dirty="0">
                <a:solidFill>
                  <a:srgbClr val="C00000"/>
                </a:solidFill>
              </a:rPr>
              <a:t>RQ03: Quais práticas influenciam positivamente a criação de valor no Desenvolvimento Ágil de Software?</a:t>
            </a:r>
          </a:p>
          <a:p>
            <a:pPr marL="914400" lvl="2" indent="0" eaLnBrk="1" hangingPunct="1">
              <a:buNone/>
              <a:defRPr/>
            </a:pPr>
            <a:r>
              <a:rPr lang="pt-BR" dirty="0">
                <a:solidFill>
                  <a:srgbClr val="C00000"/>
                </a:solidFill>
              </a:rPr>
              <a:t>RQ04 Quais práticas influenciam negativamente a criação de valor no Desenvolvimento Ágil de Software?</a:t>
            </a:r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87003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</a:rPr>
              <a:t>Exemplo 3 - RSL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1BFCB4-AE94-435C-B55A-29FF50A61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48" y="1502229"/>
            <a:ext cx="6382703" cy="470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88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</a:rPr>
              <a:t>Exemplo 3 - RSL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Bases de dados automáticas utilizadas: </a:t>
            </a:r>
            <a:r>
              <a:rPr lang="en-US" sz="2400" dirty="0"/>
              <a:t>ACM Digital Library, IEEE Xplore.</a:t>
            </a:r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736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  <a:ea typeface="+mj-ea"/>
              </a:rPr>
              <a:t>Definição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800" dirty="0"/>
              <a:t>Fontes</a:t>
            </a:r>
            <a:r>
              <a:rPr lang="pt-BR" sz="4000" dirty="0">
                <a:ea typeface="+mn-ea"/>
              </a:rPr>
              <a:t> 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Bibliotecas digitais através de suas máquinas de busca</a:t>
            </a:r>
          </a:p>
          <a:p>
            <a:pPr lvl="2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Conferências / periódicos considerados relevantes, mesmo que não indexados.</a:t>
            </a:r>
          </a:p>
          <a:p>
            <a:pPr lvl="2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Não se deve considerar conferências / periódicos pouco valorizados pela comunidade científica.</a:t>
            </a:r>
            <a:endParaRPr lang="pt-BR" dirty="0">
              <a:ea typeface="+mn-ea"/>
            </a:endParaRP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Algumas máquinas de busca podem ter problemas com a string de busca.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</a:rPr>
              <a:t>Exemplo 3 - RSL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Critérios de inclusão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Trabalhos publicados entre os anos de 2008 e julho de 2018 que se referem ao DAS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Artigos que conceituam a criação de valor no DAS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 Trabalhos que apresentem, no título ou resumo, termos relacionados à criação de valor no DAS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 Artigos que identificam fatores que podem influenciar positivamente ou negativamente a criação de valor em DAS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Artigos que identificam práticas que podem influenciar positivamente ou negativamente a criação de valor em ASD</a:t>
            </a:r>
          </a:p>
          <a:p>
            <a:pPr marL="914400" lvl="2" indent="0" eaLnBrk="1" hangingPunct="1">
              <a:buNone/>
              <a:defRPr/>
            </a:pPr>
            <a:endParaRPr lang="pt-BR" dirty="0"/>
          </a:p>
          <a:p>
            <a:pPr lvl="2" algn="just" eaLnBrk="1" hangingPunct="1">
              <a:buFont typeface="Wingdings" panose="05000000000000000000" pitchFamily="2" charset="2"/>
              <a:buChar char="n"/>
              <a:defRPr/>
            </a:pPr>
            <a:endParaRPr lang="pt-BR" dirty="0"/>
          </a:p>
          <a:p>
            <a:pPr marL="914400" lvl="2" indent="0" algn="just" eaLnBrk="1" hangingPunct="1">
              <a:buNone/>
              <a:defRPr/>
            </a:pPr>
            <a:endParaRPr lang="pt-BR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90997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</a:rPr>
              <a:t>Exemplo 3 - RSL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Critérios de exclusão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Artigos que não apresentem, no título ou resumo, termos relacionados à criação de valor no DAS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Artigos escritos em idioma diferente do inglês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Artigos que não identificam nenhum fator ou prática que positivamente influenciam de forma negativa a criação de valor em DAS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 Artigos que não atendem aos critérios de qualidade pré-definidos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Artigos disponíveis apenas pela compra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Artigos duplicados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endParaRPr lang="pt-BR" dirty="0"/>
          </a:p>
          <a:p>
            <a:pPr marL="914400" lvl="2" indent="0" algn="just" eaLnBrk="1" hangingPunct="1">
              <a:buNone/>
              <a:defRPr/>
            </a:pPr>
            <a:endParaRPr lang="pt-BR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82422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  <a:ea typeface="+mj-ea"/>
              </a:rPr>
              <a:t>Parte prática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Aplicando as strings de busca nas bases de dados</a:t>
            </a:r>
            <a:endParaRPr lang="en-US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45053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err="1">
                <a:latin typeface="Times New Roman" pitchFamily="18" charset="0"/>
                <a:ea typeface="+mj-ea"/>
              </a:rPr>
              <a:t>Ativação</a:t>
            </a:r>
            <a:r>
              <a:rPr lang="en-US" sz="3200" dirty="0">
                <a:latin typeface="Times New Roman" pitchFamily="18" charset="0"/>
                <a:ea typeface="+mj-ea"/>
              </a:rPr>
              <a:t> do proxy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1º passo: Configurações no navegador Chrome, pesquisar por proxy, clicar na terceira opção exibida na janela abaixo</a:t>
            </a:r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BB573D-CEFD-4613-AF44-E042C560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2664823"/>
            <a:ext cx="9144000" cy="35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24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err="1">
                <a:latin typeface="Times New Roman" pitchFamily="18" charset="0"/>
              </a:rPr>
              <a:t>Ativação</a:t>
            </a:r>
            <a:r>
              <a:rPr lang="en-US" sz="3200" dirty="0">
                <a:latin typeface="Times New Roman" pitchFamily="18" charset="0"/>
              </a:rPr>
              <a:t> do proxy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Link: </a:t>
            </a:r>
            <a:r>
              <a:rPr lang="pt-BR" sz="2400" dirty="0">
                <a:hlinkClick r:id="rId2"/>
              </a:rPr>
              <a:t>https://www.scopus.com/search</a:t>
            </a: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2º passo: Dados do proxy – Clicar em configurações da LAN</a:t>
            </a:r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C95F7CB-25F9-4BEF-9C87-83EB39400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2374030"/>
            <a:ext cx="9144000" cy="3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9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err="1">
                <a:latin typeface="Times New Roman" pitchFamily="18" charset="0"/>
              </a:rPr>
              <a:t>Ativação</a:t>
            </a:r>
            <a:r>
              <a:rPr lang="en-US" sz="3200" dirty="0">
                <a:latin typeface="Times New Roman" pitchFamily="18" charset="0"/>
              </a:rPr>
              <a:t> do proxy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Link: </a:t>
            </a:r>
            <a:r>
              <a:rPr lang="pt-BR" sz="2400" dirty="0">
                <a:hlinkClick r:id="rId2"/>
              </a:rPr>
              <a:t>https://www.scopus.com/search</a:t>
            </a: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3º passo: Dados do proxy – Endereço: proxy.upe.br – Portal: 9000</a:t>
            </a:r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F18D3BD-47F6-4D48-8DF4-DFDD3FA87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2263625"/>
            <a:ext cx="9144000" cy="45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48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err="1">
                <a:latin typeface="Times New Roman" pitchFamily="18" charset="0"/>
              </a:rPr>
              <a:t>Ativação</a:t>
            </a:r>
            <a:r>
              <a:rPr lang="en-US" sz="3200" dirty="0">
                <a:latin typeface="Times New Roman" pitchFamily="18" charset="0"/>
              </a:rPr>
              <a:t> do proxy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Link: </a:t>
            </a:r>
            <a:r>
              <a:rPr lang="pt-BR" sz="2400" dirty="0">
                <a:hlinkClick r:id="rId2"/>
              </a:rPr>
              <a:t>https://www.scopus.com/search</a:t>
            </a: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4º passo: Login no proxy – Login: </a:t>
            </a:r>
            <a:r>
              <a:rPr lang="pt-BR" sz="2400" dirty="0" err="1"/>
              <a:t>capesupe</a:t>
            </a:r>
            <a:r>
              <a:rPr lang="pt-BR" sz="2400" dirty="0"/>
              <a:t> – Senha: 2012CAPESUPE</a:t>
            </a:r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26225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IEEE Xplore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Link: </a:t>
            </a:r>
            <a:r>
              <a:rPr lang="pt-BR" sz="2400" dirty="0">
                <a:hlinkClick r:id="rId2"/>
              </a:rPr>
              <a:t>https://ieeexplore.ieee.org/Xplore/home.jsp</a:t>
            </a: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1º passo: Clicar em Advanced search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9391DEC-980D-496D-84EB-95260A441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5213"/>
            <a:ext cx="9144000" cy="37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49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IEEE Xplore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2º passo: Clicar em </a:t>
            </a:r>
            <a:r>
              <a:rPr lang="pt-BR" sz="2400" dirty="0" err="1"/>
              <a:t>Command</a:t>
            </a:r>
            <a:r>
              <a:rPr lang="pt-BR" sz="2400" dirty="0"/>
              <a:t> </a:t>
            </a:r>
            <a:r>
              <a:rPr lang="pt-BR" sz="2400" dirty="0" err="1"/>
              <a:t>Seach</a:t>
            </a: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1F1C22-817C-40CD-824E-0B6E149A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7989"/>
            <a:ext cx="9144000" cy="448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75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IEEE Xplore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3º passo: Selecionar Full </a:t>
            </a:r>
            <a:r>
              <a:rPr lang="pt-BR" sz="2400" dirty="0" err="1"/>
              <a:t>Text</a:t>
            </a:r>
            <a:r>
              <a:rPr lang="pt-BR" sz="2400" dirty="0"/>
              <a:t> &amp; </a:t>
            </a:r>
            <a:r>
              <a:rPr lang="pt-BR" sz="2400" dirty="0" err="1"/>
              <a:t>Metadata</a:t>
            </a:r>
            <a:r>
              <a:rPr lang="pt-BR" sz="2400" dirty="0"/>
              <a:t>, observar opções na caixa de seleção Data </a:t>
            </a:r>
            <a:r>
              <a:rPr lang="pt-BR" sz="2400" dirty="0" err="1"/>
              <a:t>Fields</a:t>
            </a: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466616C-8A27-4746-AD50-BF6455F9D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854926"/>
            <a:ext cx="8832850" cy="435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0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  <a:ea typeface="+mj-ea"/>
              </a:rPr>
              <a:t>Bibliotecas digitas e manuais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800" dirty="0"/>
              <a:t>Fontes</a:t>
            </a:r>
            <a:r>
              <a:rPr lang="pt-BR" sz="4000" dirty="0">
                <a:ea typeface="+mn-ea"/>
              </a:rPr>
              <a:t> 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Bibliotecas digitais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IEEE Digital Library (IEEEXplore) </a:t>
            </a:r>
            <a:r>
              <a:rPr lang="pt-BR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https://ieeexplore.ieee.org/Xplore/home.jsp</a:t>
            </a:r>
            <a:endParaRPr lang="pt-BR" dirty="0">
              <a:solidFill>
                <a:srgbClr val="C00000"/>
              </a:solidFill>
            </a:endParaRPr>
          </a:p>
          <a:p>
            <a:pPr lvl="2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ACM Digital Library </a:t>
            </a:r>
            <a:r>
              <a:rPr lang="pt-BR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https://dl.acm.org/</a:t>
            </a:r>
            <a:endParaRPr lang="pt-BR" dirty="0">
              <a:solidFill>
                <a:srgbClr val="C00000"/>
              </a:solidFill>
            </a:endParaRPr>
          </a:p>
          <a:p>
            <a:pPr lvl="2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Science Direct </a:t>
            </a:r>
            <a:r>
              <a:rPr lang="pt-BR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</a:t>
            </a:r>
            <a:endParaRPr lang="pt-BR" dirty="0">
              <a:solidFill>
                <a:srgbClr val="C00000"/>
              </a:solidFill>
            </a:endParaRPr>
          </a:p>
          <a:p>
            <a:pPr lvl="2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Scopus </a:t>
            </a:r>
            <a:r>
              <a:rPr lang="pt-BR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https://www.scopus.com/home.uri</a:t>
            </a:r>
            <a:endParaRPr lang="pt-BR" dirty="0">
              <a:solidFill>
                <a:srgbClr val="C00000"/>
              </a:solidFill>
            </a:endParaRPr>
          </a:p>
          <a:p>
            <a:pPr lvl="2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ISI Web of Science </a:t>
            </a:r>
            <a:r>
              <a:rPr lang="pt-BR" dirty="0">
                <a:solidFill>
                  <a:srgbClr val="C00000"/>
                </a:solidFill>
              </a:rPr>
              <a:t>https://www.webofknowledge.com/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Conferências importantes para buscas manuais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International Symposium on Empirical Software Engineering and Measurement (ESEM)</a:t>
            </a:r>
          </a:p>
          <a:p>
            <a:pPr lvl="2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Euromicro DSD/SEAA Conference </a:t>
            </a:r>
          </a:p>
          <a:p>
            <a:pPr marL="914400" lvl="2" indent="0" algn="just" eaLnBrk="1" hangingPunct="1">
              <a:buNone/>
              <a:defRPr/>
            </a:pPr>
            <a:endParaRPr lang="pt-BR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69174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IEEE Xplore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r>
              <a:rPr lang="pt-BR" sz="2400" dirty="0"/>
              <a:t>4º passo: Aplicação: </a:t>
            </a:r>
            <a:r>
              <a:rPr lang="en-US" sz="2400" dirty="0"/>
              <a:t>(("</a:t>
            </a:r>
            <a:r>
              <a:rPr lang="en-US" sz="2400" dirty="0" err="1"/>
              <a:t>Abstract":"Business</a:t>
            </a:r>
            <a:r>
              <a:rPr lang="en-US" sz="2400" dirty="0"/>
              <a:t> value" OR "</a:t>
            </a:r>
            <a:r>
              <a:rPr lang="en-US" sz="2400" dirty="0" err="1"/>
              <a:t>Abstract":"Value</a:t>
            </a:r>
            <a:r>
              <a:rPr lang="en-US" sz="2400" dirty="0"/>
              <a:t>") AND ("</a:t>
            </a:r>
            <a:r>
              <a:rPr lang="en-US" sz="2400" dirty="0" err="1"/>
              <a:t>Abstract":"Agile</a:t>
            </a:r>
            <a:r>
              <a:rPr lang="en-US" sz="2400" dirty="0"/>
              <a:t> development" OR "</a:t>
            </a:r>
            <a:r>
              <a:rPr lang="en-US" sz="2400" dirty="0" err="1"/>
              <a:t>Abstract":"Agile</a:t>
            </a:r>
            <a:r>
              <a:rPr lang="en-US" sz="2400" dirty="0"/>
              <a:t> software development“ OR "</a:t>
            </a:r>
            <a:r>
              <a:rPr lang="en-US" sz="2400" dirty="0" err="1"/>
              <a:t>Abstract":"Agile</a:t>
            </a:r>
            <a:r>
              <a:rPr lang="en-US" sz="2400" dirty="0"/>
              <a:t> Methodologies" OR "</a:t>
            </a:r>
            <a:r>
              <a:rPr lang="en-US" sz="2400" dirty="0" err="1"/>
              <a:t>Abstract":"Agile</a:t>
            </a:r>
            <a:r>
              <a:rPr lang="en-US" sz="2400" dirty="0"/>
              <a:t> methods" OR "</a:t>
            </a:r>
            <a:r>
              <a:rPr lang="en-US" sz="2400" dirty="0" err="1"/>
              <a:t>Abstract":"Agile</a:t>
            </a:r>
            <a:r>
              <a:rPr lang="en-US" sz="2400" dirty="0"/>
              <a:t> projects" OR "</a:t>
            </a:r>
            <a:r>
              <a:rPr lang="en-US" sz="2400" dirty="0" err="1"/>
              <a:t>Abstract":"Agile</a:t>
            </a:r>
            <a:r>
              <a:rPr lang="en-US" sz="2400" dirty="0"/>
              <a:t> Project Management" OR "</a:t>
            </a:r>
            <a:r>
              <a:rPr lang="en-US" sz="2400" dirty="0" err="1"/>
              <a:t>Abstract":"Scrum</a:t>
            </a:r>
            <a:r>
              <a:rPr lang="en-US" sz="2400" dirty="0"/>
              <a:t>" OR "Abstract":"</a:t>
            </a:r>
            <a:r>
              <a:rPr lang="en-US" sz="2400" dirty="0" err="1"/>
              <a:t>ScrumBan</a:t>
            </a:r>
            <a:r>
              <a:rPr lang="en-US" sz="2400" dirty="0"/>
              <a:t>" OR "</a:t>
            </a:r>
            <a:r>
              <a:rPr lang="en-US" sz="2400" dirty="0" err="1"/>
              <a:t>Abstract":"Scrum</a:t>
            </a:r>
            <a:r>
              <a:rPr lang="en-US" sz="2400" dirty="0"/>
              <a:t>/XP hybrid" OR "</a:t>
            </a:r>
            <a:r>
              <a:rPr lang="en-US" sz="2400" dirty="0" err="1"/>
              <a:t>Abstract":"Extreme</a:t>
            </a:r>
            <a:r>
              <a:rPr lang="en-US" sz="2400" dirty="0"/>
              <a:t> Programming" OR "Abstract": "XP" OR "</a:t>
            </a:r>
            <a:r>
              <a:rPr lang="en-US" sz="2400" dirty="0" err="1"/>
              <a:t>Abstract":"Lean</a:t>
            </a:r>
            <a:r>
              <a:rPr lang="en-US" sz="2400" dirty="0"/>
              <a:t>" OR "</a:t>
            </a:r>
            <a:r>
              <a:rPr lang="en-US" sz="2400" dirty="0" err="1"/>
              <a:t>Abstract":"Lean</a:t>
            </a:r>
            <a:r>
              <a:rPr lang="en-US" sz="2400" dirty="0"/>
              <a:t> software development" OR "</a:t>
            </a:r>
            <a:r>
              <a:rPr lang="en-US" sz="2400" dirty="0" err="1"/>
              <a:t>Abstract":“Kanban</a:t>
            </a:r>
            <a:r>
              <a:rPr lang="en-US" sz="2400" dirty="0"/>
              <a:t>”))</a:t>
            </a:r>
          </a:p>
          <a:p>
            <a:pPr marL="0" indent="0">
              <a:buNone/>
            </a:pPr>
            <a:br>
              <a:rPr lang="en-US" dirty="0"/>
            </a:b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95489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latin typeface="Times New Roman" pitchFamily="18" charset="0"/>
                <a:ea typeface="+mj-ea"/>
              </a:rPr>
              <a:t>ACM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Link: </a:t>
            </a:r>
            <a:r>
              <a:rPr lang="pt-BR" sz="2400" dirty="0">
                <a:hlinkClick r:id="rId2"/>
              </a:rPr>
              <a:t>https://dl.acm.org/</a:t>
            </a: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1º passo: Inserir </a:t>
            </a:r>
            <a:r>
              <a:rPr lang="pt-BR" sz="2400" dirty="0" err="1"/>
              <a:t>string</a:t>
            </a:r>
            <a:r>
              <a:rPr lang="pt-BR" sz="2400" dirty="0"/>
              <a:t> nessa caixa de seleção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1E7561-8CFE-488E-A136-E6DDB32B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" y="2147686"/>
            <a:ext cx="9144000" cy="38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31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ACM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r>
              <a:rPr lang="pt-BR" sz="2400" dirty="0"/>
              <a:t>2º passo: Aplicação: </a:t>
            </a:r>
            <a:r>
              <a:rPr lang="en-US" sz="2400" dirty="0" err="1"/>
              <a:t>recordAbstract</a:t>
            </a:r>
            <a:r>
              <a:rPr lang="en-US" sz="2400" dirty="0"/>
              <a:t>:(("Agile development" OR "Agile software development" OR "Agile Methodologies" OR "Agile methods" OR "Agile projects" OR "Agile Project Management" OR "Scrum" OR "</a:t>
            </a:r>
            <a:r>
              <a:rPr lang="en-US" sz="2400" dirty="0" err="1"/>
              <a:t>ScrumBan</a:t>
            </a:r>
            <a:r>
              <a:rPr lang="en-US" sz="2400" dirty="0"/>
              <a:t>" OR "Scrum/XP hybrid" OR "Extreme Programming" OR "XP" OR "Lean Development“ OR "Lean software development" OR “Kanban”) AND ("Business Value" OR "Value")) </a:t>
            </a:r>
          </a:p>
          <a:p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br>
              <a:rPr lang="en-US" dirty="0"/>
            </a:b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84889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latin typeface="Times New Roman" pitchFamily="18" charset="0"/>
                <a:ea typeface="+mj-ea"/>
              </a:rPr>
              <a:t>Science direct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Link: </a:t>
            </a:r>
            <a:r>
              <a:rPr lang="pt-BR" sz="2400" dirty="0">
                <a:hlinkClick r:id="rId2"/>
              </a:rPr>
              <a:t>https://www.sciencedirect.com/</a:t>
            </a: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1º passo: Clicar em advanced search</a:t>
            </a:r>
            <a:endParaRPr lang="en-US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27EAB70-6AF5-4473-9695-E5214BA86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2537"/>
            <a:ext cx="9144000" cy="38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659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IEEE Xplore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2º passo: Aplicar </a:t>
            </a:r>
            <a:r>
              <a:rPr lang="pt-BR" sz="2400" dirty="0" err="1"/>
              <a:t>string</a:t>
            </a:r>
            <a:r>
              <a:rPr lang="pt-BR" sz="2400" dirty="0"/>
              <a:t> no campo marcado em amarelo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7D788E-11C1-4A7F-A122-C0DAB4E88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505276"/>
            <a:ext cx="9144000" cy="440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ACM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r>
              <a:rPr lang="pt-BR" sz="2400" dirty="0"/>
              <a:t>3º passo: Aplicação: </a:t>
            </a:r>
            <a:r>
              <a:rPr lang="en-US" sz="2400" dirty="0"/>
              <a:t>ABSTRACT("value" OR "business value") AND ("agile software development"))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br>
              <a:rPr lang="en-US" dirty="0"/>
            </a:b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27743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latin typeface="Times New Roman" pitchFamily="18" charset="0"/>
                <a:ea typeface="+mj-ea"/>
              </a:rPr>
              <a:t>Scopus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1º passo: Clicar em search 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2 º passo: Clicar em advanced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Link: </a:t>
            </a:r>
            <a:r>
              <a:rPr lang="pt-BR" sz="2400" dirty="0">
                <a:hlinkClick r:id="rId2"/>
              </a:rPr>
              <a:t>https://www.scopus.com/search</a:t>
            </a: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4912E02-C473-4762-9B9F-4BB7B4DA9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2873828"/>
            <a:ext cx="9144000" cy="28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37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latin typeface="Times New Roman" pitchFamily="18" charset="0"/>
                <a:ea typeface="+mj-ea"/>
              </a:rPr>
              <a:t>Scopus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3º passo: Aplicar </a:t>
            </a:r>
            <a:r>
              <a:rPr lang="pt-BR" sz="2400" dirty="0" err="1"/>
              <a:t>string</a:t>
            </a:r>
            <a:r>
              <a:rPr lang="pt-BR" sz="2400" dirty="0"/>
              <a:t> - </a:t>
            </a:r>
            <a:r>
              <a:rPr lang="en-US" sz="2400" dirty="0"/>
              <a:t>TITLE-ABS-KEY("value" OR "business value") AND ("agile software development"))</a:t>
            </a: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4 º passo: Clicar nos resultados marcado em amarelo na imagem</a:t>
            </a:r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7EDF05-673E-46CE-82CA-4A74E3C2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9" y="2631750"/>
            <a:ext cx="8170862" cy="372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77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latin typeface="Times New Roman" pitchFamily="18" charset="0"/>
                <a:ea typeface="+mj-ea"/>
              </a:rPr>
              <a:t>Springer 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Link: </a:t>
            </a:r>
            <a:r>
              <a:rPr lang="pt-BR" sz="2400" dirty="0">
                <a:hlinkClick r:id="rId2"/>
              </a:rPr>
              <a:t>https://link.springer.com/</a:t>
            </a: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1º passo: Aplicar </a:t>
            </a:r>
            <a:r>
              <a:rPr lang="pt-BR" sz="2400" dirty="0" err="1"/>
              <a:t>string</a:t>
            </a:r>
            <a:r>
              <a:rPr lang="pt-BR" sz="2400" dirty="0"/>
              <a:t> na caixa de seleção marcada em amarelo na imagem</a:t>
            </a:r>
            <a:endParaRPr lang="en-US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80C2A6-AD8C-4088-BAED-8A1B11649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9063"/>
            <a:ext cx="9144000" cy="384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74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latin typeface="Times New Roman" pitchFamily="18" charset="0"/>
                <a:ea typeface="+mj-ea"/>
              </a:rPr>
              <a:t>Springer </a:t>
            </a:r>
            <a:endParaRPr lang="pt-BR" sz="3200" dirty="0">
              <a:latin typeface="Times New Roman" pitchFamily="18" charset="0"/>
              <a:ea typeface="+mj-ea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Link: </a:t>
            </a:r>
            <a:r>
              <a:rPr lang="pt-BR" sz="2400" dirty="0">
                <a:hlinkClick r:id="rId2"/>
              </a:rPr>
              <a:t>https://link.springer.com/</a:t>
            </a:r>
            <a:endParaRPr lang="pt-BR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2º passo: Aplicação: </a:t>
            </a:r>
            <a:r>
              <a:rPr lang="en-US" sz="2400" dirty="0"/>
              <a:t>("value" OR "business value") AND ("agile software development"))</a:t>
            </a:r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en-US" sz="2400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80C2A6-AD8C-4088-BAED-8A1B11649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9063"/>
            <a:ext cx="9144000" cy="384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  <a:ea typeface="+mj-ea"/>
              </a:rPr>
              <a:t>Bibliotecas digitas e manuais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800" dirty="0"/>
              <a:t>Fontes</a:t>
            </a:r>
            <a:r>
              <a:rPr lang="pt-BR" sz="4000" dirty="0">
                <a:ea typeface="+mn-ea"/>
              </a:rPr>
              <a:t> 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Conferências importantes para buscas manuais</a:t>
            </a:r>
          </a:p>
          <a:p>
            <a:pPr lvl="2"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Euromicro DSD/SEAA Conference 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en-US" dirty="0">
                <a:effectLst/>
              </a:rPr>
              <a:t>International Conference on Global Software Engineering (ICGSE)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en-US" dirty="0">
                <a:effectLst/>
              </a:rPr>
              <a:t>International Conference on Software Engineering (ICSE)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en-US" dirty="0">
                <a:effectLst/>
              </a:rPr>
              <a:t>Evaluation and Assessment in Software Engineering (EASE) </a:t>
            </a:r>
          </a:p>
          <a:p>
            <a:pPr marL="914400" lvl="2" indent="0" eaLnBrk="1" hangingPunct="1">
              <a:buNone/>
              <a:defRPr/>
            </a:pPr>
            <a:endParaRPr lang="en-US" dirty="0">
              <a:effectLst/>
            </a:endParaRP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endParaRPr lang="en-US" dirty="0">
              <a:effectLst/>
            </a:endParaRP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endParaRPr lang="en-US" dirty="0">
              <a:effectLst/>
            </a:endParaRPr>
          </a:p>
          <a:p>
            <a:pPr lvl="2" algn="just" eaLnBrk="1" hangingPunct="1">
              <a:buFont typeface="Wingdings" panose="05000000000000000000" pitchFamily="2" charset="2"/>
              <a:buChar char="n"/>
              <a:defRPr/>
            </a:pPr>
            <a:endParaRPr lang="pt-BR" dirty="0"/>
          </a:p>
          <a:p>
            <a:pPr marL="914400" lvl="2" indent="0" algn="just" eaLnBrk="1" hangingPunct="1">
              <a:buNone/>
              <a:defRPr/>
            </a:pPr>
            <a:endParaRPr lang="pt-BR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7544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  <a:ea typeface="+mj-ea"/>
              </a:rPr>
              <a:t>Seleção das publicações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800" dirty="0"/>
              <a:t>Fontes</a:t>
            </a:r>
            <a:r>
              <a:rPr lang="pt-BR" sz="4000" dirty="0">
                <a:ea typeface="+mn-ea"/>
              </a:rPr>
              <a:t> 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Período em anos: qual o período relevante para a sua</a:t>
            </a:r>
          </a:p>
          <a:p>
            <a:pPr marL="457200" lvl="1" indent="0" algn="just" eaLnBrk="1" hangingPunct="1">
              <a:buNone/>
              <a:defRPr/>
            </a:pPr>
            <a:r>
              <a:rPr lang="pt-BR" sz="2400" dirty="0"/>
              <a:t>    Pesquisa ? (Importante justificar)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Exemplo (artigo):  </a:t>
            </a:r>
            <a:r>
              <a:rPr lang="en-US" dirty="0">
                <a:solidFill>
                  <a:srgbClr val="C00000"/>
                </a:solidFill>
              </a:rPr>
              <a:t>The pains and gains of microservices: A Systematic grey literature review </a:t>
            </a:r>
            <a:r>
              <a:rPr lang="pt-BR" dirty="0">
                <a:hlinkClick r:id="rId2"/>
              </a:rPr>
              <a:t>https://www.sciencedirect.com/science/article/pii/S0164121218302139</a:t>
            </a:r>
            <a:endParaRPr lang="pt-BR" dirty="0"/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 Realizamos uma revisão sistemática de 51 estudos industriais selecionados, publicados desde 2014 </a:t>
            </a:r>
            <a:r>
              <a:rPr lang="pt-BR" dirty="0">
                <a:solidFill>
                  <a:srgbClr val="C00000"/>
                </a:solidFill>
              </a:rPr>
              <a:t>(quando o estilo arquitetural baseado em microsserviço foi definido por Lewis e Fowler) </a:t>
            </a:r>
            <a:r>
              <a:rPr lang="pt-BR" dirty="0"/>
              <a:t>até o final de 2017.</a:t>
            </a:r>
            <a:endParaRPr lang="en-US" dirty="0"/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endParaRPr lang="pt-BR" dirty="0">
              <a:solidFill>
                <a:srgbClr val="C00000"/>
              </a:solidFill>
            </a:endParaRPr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098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  <a:ea typeface="+mj-ea"/>
              </a:rPr>
              <a:t>Seleção das publicações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n"/>
              <a:defRPr/>
            </a:pPr>
            <a:r>
              <a:rPr lang="pt-BR" sz="2800" dirty="0"/>
              <a:t>Fontes</a:t>
            </a:r>
            <a:r>
              <a:rPr lang="pt-BR" sz="4000" dirty="0">
                <a:ea typeface="+mn-ea"/>
              </a:rPr>
              <a:t> 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Idioma: inglês é obrigatório (Porém deve-se observar o contexto da pesquisa) 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Exemplo (artigo):  </a:t>
            </a:r>
            <a:r>
              <a:rPr lang="en-US" dirty="0">
                <a:solidFill>
                  <a:srgbClr val="C00000"/>
                </a:solidFill>
                <a:effectLst/>
              </a:rPr>
              <a:t>Software traceability in the automotive domain: Challenges and solutions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br>
              <a:rPr lang="en-US" dirty="0"/>
            </a:br>
            <a:r>
              <a:rPr lang="pt-BR" dirty="0">
                <a:hlinkClick r:id="rId2"/>
              </a:rPr>
              <a:t>https://www.sciencedirect.com/science/article/pii/S0164121218300608</a:t>
            </a:r>
            <a:endParaRPr lang="pt-BR" dirty="0"/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 Abordagem mista de pesquisa incluindo revisão sistemática da literatura (RSL) e estudo de caso. O estudo de caso foi realizado em uma empresa fornecedora de componentes automotivos localizada na Alemanha, dessa forma a RSL incluiu artigos no idioma inglês e alemão.</a:t>
            </a:r>
            <a:endParaRPr lang="pt-BR" dirty="0">
              <a:solidFill>
                <a:srgbClr val="C00000"/>
              </a:solidFill>
            </a:endParaRPr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3038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  <a:ea typeface="+mj-ea"/>
              </a:rPr>
              <a:t>String de busca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pt-BR" sz="4000" dirty="0">
                <a:ea typeface="+mn-ea"/>
              </a:rPr>
              <a:t> 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Expressão (ou String) de Busca: crucial para o sucesso da revisão. (String mal definida não irá retornar artigos que não irão responder as perguntas de pesquisa)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A definição da string de busca se dá de maneira iterativa.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Identificar sinônimos, termos alternativos, abreviações, grafias alternativas e plural. 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 Usar operadores booleanos AND e OR para concatenar os termos; </a:t>
            </a:r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7959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767" y="241663"/>
            <a:ext cx="8170862" cy="565150"/>
          </a:xfrm>
        </p:spPr>
        <p:txBody>
          <a:bodyPr/>
          <a:lstStyle/>
          <a:p>
            <a:pPr eaLnBrk="1" hangingPunct="1">
              <a:defRPr/>
            </a:pPr>
            <a:r>
              <a:rPr lang="pt-BR" sz="3200" dirty="0">
                <a:latin typeface="Times New Roman" pitchFamily="18" charset="0"/>
                <a:ea typeface="+mj-ea"/>
              </a:rPr>
              <a:t>Seleção das publicações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47738"/>
            <a:ext cx="8766175" cy="5264150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endParaRPr lang="pt-BR" dirty="0"/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pt-BR" sz="2400" dirty="0"/>
              <a:t>Defina uma máquina de busca para o teste do protocolo (p.ex., Scopus).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1. Identifique publicações que deveriam retornar (grupo de controle)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2. Defina a expressão de busca inicial. 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3. Teste a expressão de busca e analise os resultados retornados. </a:t>
            </a:r>
          </a:p>
          <a:p>
            <a:pPr lvl="2" eaLnBrk="1" hangingPunct="1">
              <a:buFont typeface="Wingdings" panose="05000000000000000000" pitchFamily="2" charset="2"/>
              <a:buChar char="n"/>
              <a:defRPr/>
            </a:pPr>
            <a:r>
              <a:rPr lang="pt-BR" dirty="0"/>
              <a:t>4. Volte ao passo 2</a:t>
            </a:r>
            <a:endParaRPr lang="pt-BR" dirty="0">
              <a:solidFill>
                <a:srgbClr val="C00000"/>
              </a:solidFill>
            </a:endParaRPr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  <a:p>
            <a:pPr marL="457200" lvl="1" indent="0" algn="just" eaLnBrk="1" hangingPunct="1">
              <a:buNone/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00526415"/>
      </p:ext>
    </p:extLst>
  </p:cSld>
  <p:clrMapOvr>
    <a:masterClrMapping/>
  </p:clrMapOvr>
</p:sld>
</file>

<file path=ppt/theme/theme1.xml><?xml version="1.0" encoding="utf-8"?>
<a:theme xmlns:a="http://schemas.openxmlformats.org/drawingml/2006/main" name="Proposta">
  <a:themeElements>
    <a:clrScheme name="Proposta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Proposta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Proposta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ta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ta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ta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ta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ta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ta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ta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7846</TotalTime>
  <Words>2082</Words>
  <Application>Microsoft Office PowerPoint</Application>
  <PresentationFormat>Apresentação na tela (4:3)</PresentationFormat>
  <Paragraphs>296</Paragraphs>
  <Slides>49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4" baseType="lpstr">
      <vt:lpstr>Arial</vt:lpstr>
      <vt:lpstr>Times New Roman</vt:lpstr>
      <vt:lpstr>Verdana</vt:lpstr>
      <vt:lpstr>Wingdings</vt:lpstr>
      <vt:lpstr>Proposta</vt:lpstr>
      <vt:lpstr>Apresentação do PowerPoint</vt:lpstr>
      <vt:lpstr>Índice </vt:lpstr>
      <vt:lpstr>Definição</vt:lpstr>
      <vt:lpstr>Bibliotecas digitas e manuais</vt:lpstr>
      <vt:lpstr>Bibliotecas digitas e manuais</vt:lpstr>
      <vt:lpstr>Seleção das publicações</vt:lpstr>
      <vt:lpstr>Seleção das publicações</vt:lpstr>
      <vt:lpstr>String de busca</vt:lpstr>
      <vt:lpstr>Seleção das publicações</vt:lpstr>
      <vt:lpstr>String de busca</vt:lpstr>
      <vt:lpstr>String de busca</vt:lpstr>
      <vt:lpstr>Exemplo 1 - RSL</vt:lpstr>
      <vt:lpstr>Exemplo 1 - RSL</vt:lpstr>
      <vt:lpstr>Exemplo 1 - RSL</vt:lpstr>
      <vt:lpstr>Exemplo 1 - RSL</vt:lpstr>
      <vt:lpstr>Exemplo 1 - RSL</vt:lpstr>
      <vt:lpstr>Exemplo 2 RSL</vt:lpstr>
      <vt:lpstr>Exemplo 2 RSL</vt:lpstr>
      <vt:lpstr>Exemplo 2 RSL</vt:lpstr>
      <vt:lpstr>Exemplo 2 RSL</vt:lpstr>
      <vt:lpstr>Exemplo 2 RSL</vt:lpstr>
      <vt:lpstr>Exemplo 2 RSL</vt:lpstr>
      <vt:lpstr>Exemplo 2 RSL</vt:lpstr>
      <vt:lpstr>Exemplo 2 RSL</vt:lpstr>
      <vt:lpstr>Exemplo 2 RSL</vt:lpstr>
      <vt:lpstr>Exemplo 2 RSL</vt:lpstr>
      <vt:lpstr>Exemplo 3 - RSL</vt:lpstr>
      <vt:lpstr>Exemplo 3 - RSL</vt:lpstr>
      <vt:lpstr>Exemplo 3 - RSL</vt:lpstr>
      <vt:lpstr>Exemplo 3 - RSL</vt:lpstr>
      <vt:lpstr>Exemplo 3 - RSL</vt:lpstr>
      <vt:lpstr>Parte prática</vt:lpstr>
      <vt:lpstr>Ativação do proxy</vt:lpstr>
      <vt:lpstr>Ativação do proxy</vt:lpstr>
      <vt:lpstr>Ativação do proxy</vt:lpstr>
      <vt:lpstr>Ativação do proxy</vt:lpstr>
      <vt:lpstr>IEEE Xplore</vt:lpstr>
      <vt:lpstr>IEEE Xplore</vt:lpstr>
      <vt:lpstr>IEEE Xplore</vt:lpstr>
      <vt:lpstr>IEEE Xplore</vt:lpstr>
      <vt:lpstr>ACM</vt:lpstr>
      <vt:lpstr>ACM</vt:lpstr>
      <vt:lpstr>Science direct</vt:lpstr>
      <vt:lpstr>IEEE Xplore</vt:lpstr>
      <vt:lpstr>ACM</vt:lpstr>
      <vt:lpstr>Scopus</vt:lpstr>
      <vt:lpstr>Scopus</vt:lpstr>
      <vt:lpstr>Springer </vt:lpstr>
      <vt:lpstr>Springer </vt:lpstr>
    </vt:vector>
  </TitlesOfParts>
  <Company>UNIBRATEC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Slides</dc:title>
  <dc:creator>Nilton Freire Santos</dc:creator>
  <cp:lastModifiedBy>Geraldo Torres</cp:lastModifiedBy>
  <cp:revision>270</cp:revision>
  <dcterms:created xsi:type="dcterms:W3CDTF">2005-02-03T10:48:16Z</dcterms:created>
  <dcterms:modified xsi:type="dcterms:W3CDTF">2019-04-15T00:17:37Z</dcterms:modified>
</cp:coreProperties>
</file>