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1"/>
  </p:sldMasterIdLst>
  <p:notesMasterIdLst>
    <p:notesMasterId r:id="rId87"/>
  </p:notesMasterIdLst>
  <p:sldIdLst>
    <p:sldId id="256" r:id="rId2"/>
    <p:sldId id="346" r:id="rId3"/>
    <p:sldId id="333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335" r:id="rId19"/>
    <p:sldId id="294" r:id="rId20"/>
    <p:sldId id="295" r:id="rId21"/>
    <p:sldId id="296" r:id="rId22"/>
    <p:sldId id="297" r:id="rId23"/>
    <p:sldId id="336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41" r:id="rId45"/>
    <p:sldId id="318" r:id="rId46"/>
    <p:sldId id="320" r:id="rId47"/>
    <p:sldId id="342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47" r:id="rId60"/>
    <p:sldId id="348" r:id="rId61"/>
    <p:sldId id="349" r:id="rId62"/>
    <p:sldId id="350" r:id="rId63"/>
    <p:sldId id="351" r:id="rId64"/>
    <p:sldId id="352" r:id="rId65"/>
    <p:sldId id="353" r:id="rId66"/>
    <p:sldId id="354" r:id="rId67"/>
    <p:sldId id="355" r:id="rId68"/>
    <p:sldId id="344" r:id="rId69"/>
    <p:sldId id="266" r:id="rId70"/>
    <p:sldId id="257" r:id="rId71"/>
    <p:sldId id="258" r:id="rId72"/>
    <p:sldId id="267" r:id="rId73"/>
    <p:sldId id="265" r:id="rId74"/>
    <p:sldId id="268" r:id="rId75"/>
    <p:sldId id="269" r:id="rId76"/>
    <p:sldId id="270" r:id="rId77"/>
    <p:sldId id="271" r:id="rId78"/>
    <p:sldId id="272" r:id="rId79"/>
    <p:sldId id="273" r:id="rId80"/>
    <p:sldId id="274" r:id="rId81"/>
    <p:sldId id="275" r:id="rId82"/>
    <p:sldId id="276" r:id="rId83"/>
    <p:sldId id="277" r:id="rId84"/>
    <p:sldId id="278" r:id="rId85"/>
    <p:sldId id="343" r:id="rId86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78636" autoAdjust="0"/>
  </p:normalViewPr>
  <p:slideViewPr>
    <p:cSldViewPr snapToGrid="0" snapToObjects="1">
      <p:cViewPr>
        <p:scale>
          <a:sx n="50" d="100"/>
          <a:sy n="50" d="100"/>
        </p:scale>
        <p:origin x="3312" y="1242"/>
      </p:cViewPr>
      <p:guideLst>
        <p:guide orient="horz" pos="162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55762-9BC4-4BBF-A948-1C8E5AD93D5E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C37EE-A52A-4361-A6F9-D597E20F6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07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methodOverride</a:t>
            </a:r>
            <a:r>
              <a:rPr lang="pt-BR" dirty="0" smtClean="0"/>
              <a:t>: middleware</a:t>
            </a:r>
            <a:r>
              <a:rPr lang="pt-BR" baseline="0" dirty="0" smtClean="0"/>
              <a:t> que resolvem requisições de clientes que apenas suportam nativamente “</a:t>
            </a:r>
            <a:r>
              <a:rPr lang="pt-BR" baseline="0" dirty="0" err="1" smtClean="0"/>
              <a:t>simple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verbs</a:t>
            </a:r>
            <a:r>
              <a:rPr lang="pt-BR" baseline="0" dirty="0" smtClean="0"/>
              <a:t>” como POST e GET.</a:t>
            </a:r>
          </a:p>
          <a:p>
            <a:r>
              <a:rPr lang="pt-BR" baseline="0" dirty="0" err="1" smtClean="0"/>
              <a:t>bodyParser</a:t>
            </a:r>
            <a:r>
              <a:rPr lang="pt-BR" baseline="0" dirty="0" smtClean="0"/>
              <a:t>: Trata das requisições POST extraindo toda a parte do </a:t>
            </a:r>
            <a:r>
              <a:rPr lang="pt-BR" baseline="0" dirty="0" err="1" smtClean="0"/>
              <a:t>body</a:t>
            </a:r>
            <a:r>
              <a:rPr lang="pt-BR" baseline="0" dirty="0" smtClean="0"/>
              <a:t> da </a:t>
            </a:r>
            <a:r>
              <a:rPr lang="pt-BR" baseline="0" dirty="0" err="1" smtClean="0"/>
              <a:t>stream</a:t>
            </a:r>
            <a:r>
              <a:rPr lang="pt-BR" baseline="0" dirty="0" smtClean="0"/>
              <a:t> de requisição e exibindo no </a:t>
            </a:r>
            <a:r>
              <a:rPr lang="pt-BR" baseline="0" dirty="0" err="1" smtClean="0"/>
              <a:t>req.body</a:t>
            </a:r>
            <a:r>
              <a:rPr lang="pt-BR" baseline="0" dirty="0" smtClean="0"/>
              <a:t>. </a:t>
            </a:r>
          </a:p>
          <a:p>
            <a:endParaRPr lang="pt-BR" baseline="0" dirty="0" smtClean="0"/>
          </a:p>
          <a:p>
            <a:r>
              <a:rPr lang="pt-BR" baseline="0" dirty="0" smtClean="0"/>
              <a:t>Nas versões anteriores, ambos os middlewares eram parte do Express.js, no Express.js v4 + deve ser instalado separadamente;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B6DE7-0B80-4753-BA32-75697A5D814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456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B6DE7-0B80-4753-BA32-75697A5D8144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882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Citar que</a:t>
            </a:r>
            <a:r>
              <a:rPr lang="pt-BR" baseline="0" dirty="0" smtClean="0"/>
              <a:t> se o array for de strings e nao de objetos, o escopo seria a propria string, e não seria possivel acessar o valor a nao ser usando solução alternativa do [$index]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B6DE7-0B80-4753-BA32-75697A5D8144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124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Citar que</a:t>
            </a:r>
            <a:r>
              <a:rPr lang="pt-BR" baseline="0" dirty="0" smtClean="0"/>
              <a:t> se o array for de strings e nao de objetos, o escopo seria a propria string, e não seria possivel acessar o valor a nao ser usando solução alternativa do [$index]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B6DE7-0B80-4753-BA32-75697A5D8144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640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B6DE7-0B80-4753-BA32-75697A5D8144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470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B6DE7-0B80-4753-BA32-75697A5D8144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377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B6DE7-0B80-4753-BA32-75697A5D8144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292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C37EE-A52A-4361-A6F9-D597E20F6B2B}" type="slidenum">
              <a:rPr lang="pt-BR" smtClean="0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4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C37EE-A52A-4361-A6F9-D597E20F6B2B}" type="slidenum">
              <a:rPr lang="pt-BR" smtClean="0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95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3188" y="-107536"/>
            <a:ext cx="9350376" cy="42935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5104"/>
            <a:ext cx="7772400" cy="11035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83154"/>
            <a:ext cx="6400800" cy="13156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logo-cin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0" y="4375649"/>
            <a:ext cx="484188" cy="608616"/>
          </a:xfrm>
          <a:prstGeom prst="rect">
            <a:avLst/>
          </a:prstGeom>
        </p:spPr>
      </p:pic>
      <p:pic>
        <p:nvPicPr>
          <p:cNvPr id="5" name="Picture 4" descr="logo-projeto-cinsamsung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4487887"/>
            <a:ext cx="1700944" cy="42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3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2749"/>
            <a:ext cx="91440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5" descr="borda-slide-padra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3377"/>
            <a:ext cx="9144000" cy="51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1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2749"/>
            <a:ext cx="91440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262"/>
            <a:ext cx="4038600" cy="3397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1262"/>
            <a:ext cx="4038600" cy="3397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4" descr="borda-slide-padra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3377"/>
            <a:ext cx="9144000" cy="51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4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2749"/>
            <a:ext cx="91440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borda-slide-padra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3377"/>
            <a:ext cx="9144000" cy="51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4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rda-slide-padra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3377"/>
            <a:ext cx="9144000" cy="51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1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2"/>
            <a:ext cx="5486400" cy="604205"/>
          </a:xfrm>
        </p:spPr>
        <p:txBody>
          <a:bodyPr/>
          <a:lstStyle>
            <a:lvl1pPr marL="0" indent="0">
              <a:buNone/>
              <a:defRPr sz="1400">
                <a:solidFill>
                  <a:srgbClr val="19297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24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621" y="206169"/>
            <a:ext cx="8229600" cy="858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3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3" r:id="rId3"/>
    <p:sldLayoutId id="2147483775" r:id="rId4"/>
    <p:sldLayoutId id="2147483776" r:id="rId5"/>
    <p:sldLayoutId id="214748377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misc/faq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plus.google.com/+AngularJS/posts/aZNVhj355G2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a4dc480Apo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hyperlink" Target="https://pt.wikipedia.org/wiki/Microsoft" TargetMode="External"/><Relationship Id="rId7" Type="http://schemas.openxmlformats.org/officeDocument/2006/relationships/image" Target="../media/image49.png"/><Relationship Id="rId2" Type="http://schemas.openxmlformats.org/officeDocument/2006/relationships/hyperlink" Target="https://pt.wikipedia.org/wiki/JavaScri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Node.js" TargetMode="External"/><Relationship Id="rId5" Type="http://schemas.openxmlformats.org/officeDocument/2006/relationships/hyperlink" Target="https://pt.wikipedia.org/wiki/Server-side" TargetMode="External"/><Relationship Id="rId4" Type="http://schemas.openxmlformats.org/officeDocument/2006/relationships/hyperlink" Target="https://pt.wikipedia.org/wiki/Lado_cliente" TargetMode="External"/><Relationship Id="rId9" Type="http://schemas.openxmlformats.org/officeDocument/2006/relationships/hyperlink" Target="https://pt.wikipedia.org/wiki/Anders_Hejlsberg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ch.io/tutorials/creating-a-single-page-todo-app-with-node-and-angular" TargetMode="External"/><Relationship Id="rId2" Type="http://schemas.openxmlformats.org/officeDocument/2006/relationships/hyperlink" Target="https://scotch.io/tutorials/angularjs-best-practices-directory-structu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acebook.github.io/jest/docs/en/getting-started.html" TargetMode="External"/><Relationship Id="rId4" Type="http://schemas.openxmlformats.org/officeDocument/2006/relationships/hyperlink" Target="https://expressjs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NodeJS</a:t>
            </a:r>
            <a:r>
              <a:rPr lang="en-US" dirty="0"/>
              <a:t> Frameworks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78154" y="2981739"/>
            <a:ext cx="9401908" cy="1315667"/>
          </a:xfrm>
        </p:spPr>
        <p:txBody>
          <a:bodyPr>
            <a:normAutofit/>
          </a:bodyPr>
          <a:lstStyle/>
          <a:p>
            <a:r>
              <a:rPr lang="en-US" dirty="0" smtClean="0"/>
              <a:t>Marco </a:t>
            </a:r>
            <a:r>
              <a:rPr lang="en-US" dirty="0" err="1" smtClean="0"/>
              <a:t>Antônio</a:t>
            </a:r>
            <a:r>
              <a:rPr lang="en-US" dirty="0"/>
              <a:t>,</a:t>
            </a:r>
            <a:r>
              <a:rPr lang="en-US" dirty="0" smtClean="0"/>
              <a:t> Rafael Duarte, Leonardo Regis, Mirella </a:t>
            </a:r>
            <a:r>
              <a:rPr lang="en-US" dirty="0" err="1" smtClean="0"/>
              <a:t>Lins</a:t>
            </a:r>
            <a:r>
              <a:rPr lang="en-US" dirty="0" smtClean="0"/>
              <a:t>, Gabriel </a:t>
            </a:r>
            <a:r>
              <a:rPr lang="en-US" dirty="0" err="1" smtClean="0"/>
              <a:t>Arcoverde</a:t>
            </a:r>
            <a:r>
              <a:rPr lang="en-US" dirty="0" smtClean="0"/>
              <a:t>, </a:t>
            </a:r>
            <a:r>
              <a:rPr lang="en-US" dirty="0" err="1" smtClean="0"/>
              <a:t>Amirton</a:t>
            </a:r>
            <a:r>
              <a:rPr lang="en-US" dirty="0" smtClean="0"/>
              <a:t> Chagas e Mauro Vieira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0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Npm</a:t>
            </a:r>
            <a:r>
              <a:rPr lang="pt-BR" dirty="0" smtClean="0"/>
              <a:t> – </a:t>
            </a:r>
            <a:r>
              <a:rPr lang="pt-BR" sz="3003" dirty="0" err="1"/>
              <a:t>package.json</a:t>
            </a:r>
            <a:endParaRPr lang="pt-BR" sz="3003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Instalando pacotes, módulos...</a:t>
            </a:r>
          </a:p>
          <a:p>
            <a:pPr marL="0" indent="0">
              <a:buNone/>
            </a:pP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moment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Cria uma pasta </a:t>
            </a:r>
            <a:r>
              <a:rPr lang="pt-BR" dirty="0" err="1"/>
              <a:t>node_modules</a:t>
            </a:r>
            <a:r>
              <a:rPr lang="pt-BR" dirty="0"/>
              <a:t> no root do projeto com a biblioteca baixada.</a:t>
            </a:r>
          </a:p>
          <a:p>
            <a:pPr marL="0" indent="0">
              <a:buNone/>
            </a:pPr>
            <a:r>
              <a:rPr lang="pt-BR" dirty="0"/>
              <a:t>Para instalar todas as dependências do projeto:</a:t>
            </a:r>
          </a:p>
          <a:p>
            <a:pPr marL="0" indent="0">
              <a:buNone/>
            </a:pP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endParaRPr lang="pt-BR" dirty="0"/>
          </a:p>
          <a:p>
            <a:pPr marL="0" indent="0">
              <a:buNone/>
            </a:pPr>
            <a:r>
              <a:rPr lang="pt-BR" sz="1351" dirty="0"/>
              <a:t> </a:t>
            </a:r>
          </a:p>
          <a:p>
            <a:pPr marL="0" indent="0">
              <a:buNone/>
            </a:pPr>
            <a:endParaRPr lang="pt-BR" sz="1351" dirty="0"/>
          </a:p>
          <a:p>
            <a:pPr marL="0" indent="0">
              <a:buNone/>
            </a:pPr>
            <a:endParaRPr lang="pt-BR" sz="1351" dirty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391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75" y="-1"/>
            <a:ext cx="6843757" cy="5148263"/>
          </a:xfrm>
        </p:spPr>
      </p:pic>
    </p:spTree>
    <p:extLst>
      <p:ext uri="{BB962C8B-B14F-4D97-AF65-F5344CB8AC3E}">
        <p14:creationId xmlns:p14="http://schemas.microsoft.com/office/powerpoint/2010/main" val="26481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webpack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 empacotador de módulos estáticos para aplicativos </a:t>
            </a:r>
            <a:r>
              <a:rPr lang="pt-BR" dirty="0" err="1" smtClean="0"/>
              <a:t>JavaScript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Usa </a:t>
            </a:r>
            <a:r>
              <a:rPr lang="en-US" i="1" dirty="0" smtClean="0"/>
              <a:t>dependency graph </a:t>
            </a:r>
            <a:r>
              <a:rPr lang="en-US" dirty="0" smtClean="0"/>
              <a:t>para </a:t>
            </a:r>
            <a:r>
              <a:rPr lang="en-US" dirty="0" err="1" smtClean="0"/>
              <a:t>processar</a:t>
            </a:r>
            <a:r>
              <a:rPr lang="en-US" dirty="0" smtClean="0"/>
              <a:t> </a:t>
            </a:r>
            <a:r>
              <a:rPr lang="en-US" dirty="0" err="1" smtClean="0"/>
              <a:t>recursivamente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módulos</a:t>
            </a:r>
            <a:r>
              <a:rPr lang="en-US" dirty="0" smtClean="0"/>
              <a:t>.</a:t>
            </a:r>
            <a:endParaRPr lang="pt-BR" dirty="0"/>
          </a:p>
        </p:txBody>
      </p:sp>
      <p:pic>
        <p:nvPicPr>
          <p:cNvPr id="1026" name="Picture 2" descr="Image result for webpack dependency grap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831" y="3291245"/>
            <a:ext cx="3152424" cy="138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4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webpack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114" y="1276484"/>
            <a:ext cx="6073234" cy="3468404"/>
          </a:xfrm>
        </p:spPr>
        <p:txBody>
          <a:bodyPr>
            <a:normAutofit lnSpcReduction="10000"/>
          </a:bodyPr>
          <a:lstStyle/>
          <a:p>
            <a:r>
              <a:rPr lang="pt-BR" dirty="0" err="1" smtClean="0"/>
              <a:t>Entry</a:t>
            </a:r>
            <a:r>
              <a:rPr lang="pt-BR" dirty="0" smtClean="0"/>
              <a:t> – É o ponto de entrada que o módulo </a:t>
            </a:r>
            <a:r>
              <a:rPr lang="pt-BR" dirty="0" err="1" smtClean="0"/>
              <a:t>webpack</a:t>
            </a:r>
            <a:r>
              <a:rPr lang="pt-BR" dirty="0" smtClean="0"/>
              <a:t> deve começar o </a:t>
            </a:r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 smtClean="0"/>
              <a:t>graph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Output – Onde o arquivo será criado</a:t>
            </a:r>
          </a:p>
          <a:p>
            <a:endParaRPr lang="pt-BR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0" y="1064213"/>
            <a:ext cx="3219514" cy="169336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0" y="2649416"/>
            <a:ext cx="3276846" cy="210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webpack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Loaders</a:t>
            </a:r>
            <a:r>
              <a:rPr lang="pt-BR" dirty="0" smtClean="0"/>
              <a:t> – Permite importar outros arquivos, por exemplo – </a:t>
            </a:r>
            <a:r>
              <a:rPr lang="pt-BR" dirty="0" err="1" smtClean="0"/>
              <a:t>sass</a:t>
            </a:r>
            <a:r>
              <a:rPr lang="pt-BR" dirty="0" smtClean="0"/>
              <a:t>, </a:t>
            </a:r>
            <a:r>
              <a:rPr lang="pt-BR" dirty="0" err="1" smtClean="0"/>
              <a:t>css</a:t>
            </a:r>
            <a:r>
              <a:rPr lang="pt-BR" dirty="0" smtClean="0"/>
              <a:t>, </a:t>
            </a:r>
            <a:r>
              <a:rPr lang="pt-BR" dirty="0" err="1" smtClean="0"/>
              <a:t>png</a:t>
            </a:r>
            <a:r>
              <a:rPr lang="pt-BR" dirty="0" smtClean="0"/>
              <a:t>...dentro de arquivos .</a:t>
            </a:r>
            <a:r>
              <a:rPr lang="pt-BR" dirty="0" err="1" smtClean="0"/>
              <a:t>js</a:t>
            </a:r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12" y="2383322"/>
            <a:ext cx="3753978" cy="235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webpack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1" y="1130923"/>
            <a:ext cx="2500923" cy="3397616"/>
          </a:xfrm>
        </p:spPr>
        <p:txBody>
          <a:bodyPr>
            <a:normAutofit/>
          </a:bodyPr>
          <a:lstStyle/>
          <a:p>
            <a:r>
              <a:rPr lang="pt-BR" dirty="0" err="1" smtClean="0"/>
              <a:t>Plugins</a:t>
            </a:r>
            <a:r>
              <a:rPr lang="pt-BR" dirty="0" smtClean="0"/>
              <a:t> – São </a:t>
            </a:r>
            <a:r>
              <a:rPr lang="pt-BR" dirty="0" err="1" smtClean="0"/>
              <a:t>tasks</a:t>
            </a:r>
            <a:r>
              <a:rPr lang="pt-BR" dirty="0" smtClean="0"/>
              <a:t>. Executado depois dos </a:t>
            </a:r>
            <a:r>
              <a:rPr lang="pt-BR" dirty="0" err="1" smtClean="0"/>
              <a:t>loaders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821" y="1201261"/>
            <a:ext cx="6667508" cy="355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9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webpack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 smtClean="0"/>
              <a:t>Plugins</a:t>
            </a:r>
            <a:r>
              <a:rPr lang="pt-BR" dirty="0" smtClean="0"/>
              <a:t> úteis: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mini-</a:t>
            </a:r>
            <a:r>
              <a:rPr lang="pt-BR" dirty="0" err="1" smtClean="0"/>
              <a:t>css</a:t>
            </a:r>
            <a:r>
              <a:rPr lang="pt-BR" dirty="0" smtClean="0"/>
              <a:t>-</a:t>
            </a:r>
            <a:r>
              <a:rPr lang="pt-BR" dirty="0" err="1" smtClean="0"/>
              <a:t>extract-plugin</a:t>
            </a: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 smtClean="0"/>
              <a:t>webpack-cleanup-plugin</a:t>
            </a: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 smtClean="0"/>
              <a:t>optimize-css-assets-webpack-plugin</a:t>
            </a: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 smtClean="0"/>
              <a:t>uglifyjs-webpack-plugin</a:t>
            </a: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purifycss-webpack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645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webpack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Hot module </a:t>
            </a:r>
            <a:r>
              <a:rPr lang="pt-BR" dirty="0" err="1" smtClean="0"/>
              <a:t>replacement</a:t>
            </a:r>
            <a:endParaRPr lang="pt-BR" dirty="0" smtClean="0"/>
          </a:p>
          <a:p>
            <a:r>
              <a:rPr lang="pt-BR" dirty="0" smtClean="0"/>
              <a:t>Permite </a:t>
            </a:r>
            <a:r>
              <a:rPr lang="pt-BR" dirty="0" err="1" smtClean="0"/>
              <a:t>live</a:t>
            </a:r>
            <a:r>
              <a:rPr lang="pt-BR" dirty="0" smtClean="0"/>
              <a:t> </a:t>
            </a:r>
            <a:r>
              <a:rPr lang="pt-BR" dirty="0" err="1" smtClean="0"/>
              <a:t>reload</a:t>
            </a:r>
            <a:r>
              <a:rPr lang="pt-BR" dirty="0"/>
              <a:t> </a:t>
            </a:r>
            <a:r>
              <a:rPr lang="pt-BR" dirty="0" smtClean="0"/>
              <a:t>sem perder o estado da </a:t>
            </a:r>
            <a:r>
              <a:rPr lang="pt-BR" dirty="0" err="1" smtClean="0"/>
              <a:t>view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720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6430" y="30508"/>
            <a:ext cx="6073234" cy="1125753"/>
          </a:xfrm>
        </p:spPr>
        <p:txBody>
          <a:bodyPr/>
          <a:lstStyle/>
          <a:p>
            <a:r>
              <a:rPr lang="pt-BR" dirty="0" smtClean="0"/>
              <a:t>Express</a:t>
            </a:r>
            <a:endParaRPr lang="pt-BR" sz="3003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7560" y="1203142"/>
            <a:ext cx="6073234" cy="37752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600" dirty="0" smtClean="0"/>
              <a:t>É </a:t>
            </a:r>
            <a:r>
              <a:rPr lang="pt-BR" sz="1600" dirty="0"/>
              <a:t>um framework (Web </a:t>
            </a:r>
            <a:r>
              <a:rPr lang="pt-BR" sz="1600" dirty="0" err="1"/>
              <a:t>Application</a:t>
            </a:r>
            <a:r>
              <a:rPr lang="pt-BR" sz="1600" dirty="0"/>
              <a:t>) utilizado pelo Node.js que provê um conjunto de </a:t>
            </a:r>
            <a:r>
              <a:rPr lang="pt-BR" sz="1600" dirty="0" err="1"/>
              <a:t>features</a:t>
            </a:r>
            <a:r>
              <a:rPr lang="pt-BR" sz="1600" dirty="0"/>
              <a:t> robustas para aplicações web e mobile</a:t>
            </a:r>
            <a:r>
              <a:rPr lang="pt-BR" sz="1600" dirty="0" smtClean="0"/>
              <a:t>;</a:t>
            </a:r>
            <a:endParaRPr lang="pt-BR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/>
              <a:t>Disponibiliza métodos utilitários HTTP e middleware para criar </a:t>
            </a:r>
            <a:r>
              <a:rPr lang="pt-BR" sz="1600" dirty="0" err="1"/>
              <a:t>APIs</a:t>
            </a:r>
            <a:r>
              <a:rPr lang="pt-BR" sz="1600" dirty="0"/>
              <a:t> de forma rápida e simples</a:t>
            </a:r>
            <a:r>
              <a:rPr lang="pt-BR" sz="1600" dirty="0" smtClean="0"/>
              <a:t>;</a:t>
            </a:r>
            <a:endParaRPr lang="pt-BR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/>
              <a:t>npm install </a:t>
            </a:r>
            <a:r>
              <a:rPr lang="pt-BR" sz="1600" dirty="0" err="1"/>
              <a:t>express</a:t>
            </a:r>
            <a:r>
              <a:rPr lang="pt-BR" sz="1600" dirty="0"/>
              <a:t> --</a:t>
            </a:r>
            <a:r>
              <a:rPr lang="pt-BR" sz="1600" dirty="0" err="1" smtClean="0"/>
              <a:t>save</a:t>
            </a:r>
            <a:endParaRPr lang="pt-BR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 err="1"/>
              <a:t>npm</a:t>
            </a:r>
            <a:r>
              <a:rPr lang="pt-BR" sz="1600" dirty="0"/>
              <a:t> </a:t>
            </a:r>
            <a:r>
              <a:rPr lang="pt-BR" sz="1600" dirty="0" err="1"/>
              <a:t>install</a:t>
            </a:r>
            <a:r>
              <a:rPr lang="pt-BR" sz="1600" dirty="0"/>
              <a:t> </a:t>
            </a:r>
            <a:r>
              <a:rPr lang="pt-BR" sz="1600" dirty="0" err="1"/>
              <a:t>body-parser</a:t>
            </a:r>
            <a:r>
              <a:rPr lang="pt-BR" sz="1600" dirty="0"/>
              <a:t> --</a:t>
            </a:r>
            <a:r>
              <a:rPr lang="pt-BR" sz="1600" dirty="0" err="1" smtClean="0"/>
              <a:t>save</a:t>
            </a:r>
            <a:endParaRPr lang="pt-BR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 err="1"/>
              <a:t>npm</a:t>
            </a:r>
            <a:r>
              <a:rPr lang="pt-BR" sz="1600" dirty="0"/>
              <a:t> </a:t>
            </a:r>
            <a:r>
              <a:rPr lang="pt-BR" sz="1600" dirty="0" err="1"/>
              <a:t>install</a:t>
            </a:r>
            <a:r>
              <a:rPr lang="pt-BR" sz="1600" dirty="0"/>
              <a:t> </a:t>
            </a:r>
            <a:r>
              <a:rPr lang="pt-BR" sz="1600" dirty="0" err="1"/>
              <a:t>method-override</a:t>
            </a:r>
            <a:r>
              <a:rPr lang="pt-BR" sz="1600" dirty="0"/>
              <a:t> --</a:t>
            </a:r>
            <a:r>
              <a:rPr lang="pt-BR" sz="1600" dirty="0" err="1"/>
              <a:t>save</a:t>
            </a:r>
            <a:endParaRPr lang="pt-BR" sz="1600" dirty="0"/>
          </a:p>
          <a:p>
            <a:pPr>
              <a:buFont typeface="Wingdings" panose="05000000000000000000" pitchFamily="2" charset="2"/>
              <a:buChar char="§"/>
            </a:pPr>
            <a:endParaRPr lang="pt-BR" sz="1501" dirty="0"/>
          </a:p>
          <a:p>
            <a:pPr>
              <a:buFont typeface="Wingdings" panose="05000000000000000000" pitchFamily="2" charset="2"/>
              <a:buChar char="§"/>
            </a:pPr>
            <a:endParaRPr lang="pt-BR" sz="1501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830836" y="1382403"/>
            <a:ext cx="6073234" cy="3468404"/>
          </a:xfrm>
          <a:prstGeom prst="rect">
            <a:avLst/>
          </a:prstGeom>
        </p:spPr>
        <p:txBody>
          <a:bodyPr vert="horz" lIns="34322" tIns="34322" rIns="34322" bIns="34322" rtlCol="0">
            <a:normAutofit/>
          </a:bodyPr>
          <a:lstStyle>
            <a:lvl1pPr marL="91440" indent="-9144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6000" indent="-25200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-25200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000" indent="-25200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0" indent="-25200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351" dirty="0"/>
          </a:p>
          <a:p>
            <a:endParaRPr lang="pt-BR" sz="2102" dirty="0"/>
          </a:p>
          <a:p>
            <a:endParaRPr lang="pt-BR" sz="2102" dirty="0"/>
          </a:p>
          <a:p>
            <a:endParaRPr lang="pt-BR" sz="2102" dirty="0"/>
          </a:p>
          <a:p>
            <a:endParaRPr lang="pt-BR" sz="2102" dirty="0"/>
          </a:p>
          <a:p>
            <a:endParaRPr lang="pt-BR" sz="2102" dirty="0"/>
          </a:p>
          <a:p>
            <a:endParaRPr lang="pt-BR" sz="2102" dirty="0"/>
          </a:p>
        </p:txBody>
      </p:sp>
    </p:spTree>
    <p:extLst>
      <p:ext uri="{BB962C8B-B14F-4D97-AF65-F5344CB8AC3E}">
        <p14:creationId xmlns:p14="http://schemas.microsoft.com/office/powerpoint/2010/main" val="323337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6344" y="1057375"/>
            <a:ext cx="8090154" cy="4620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err="1" smtClean="0"/>
              <a:t>Typescript</a:t>
            </a:r>
            <a:endParaRPr lang="pt-BR" sz="2800" dirty="0" smtClean="0"/>
          </a:p>
          <a:p>
            <a:r>
              <a:rPr lang="pt-BR" sz="2800" dirty="0" smtClean="0"/>
              <a:t>NPM</a:t>
            </a:r>
          </a:p>
          <a:p>
            <a:r>
              <a:rPr lang="pt-BR" sz="2800" dirty="0" err="1" smtClean="0"/>
              <a:t>Webpack</a:t>
            </a:r>
            <a:endParaRPr lang="pt-BR" sz="2800" dirty="0" smtClean="0"/>
          </a:p>
          <a:p>
            <a:r>
              <a:rPr lang="pt-BR" sz="2800" dirty="0" smtClean="0"/>
              <a:t>Express</a:t>
            </a:r>
          </a:p>
          <a:p>
            <a:r>
              <a:rPr lang="pt-BR" sz="2800" dirty="0" err="1" smtClean="0"/>
              <a:t>AngularJS</a:t>
            </a:r>
            <a:endParaRPr lang="pt-BR" sz="2800" dirty="0" smtClean="0"/>
          </a:p>
          <a:p>
            <a:r>
              <a:rPr lang="pt-BR" sz="2800" dirty="0" err="1" smtClean="0"/>
              <a:t>Jest</a:t>
            </a:r>
            <a:endParaRPr lang="pt-BR" sz="2800" dirty="0" smtClean="0"/>
          </a:p>
          <a:p>
            <a:r>
              <a:rPr lang="pt-BR" sz="2800" dirty="0" err="1" smtClean="0"/>
              <a:t>Sequelize</a:t>
            </a:r>
            <a:endParaRPr lang="pt-BR" sz="2800" dirty="0" smtClean="0"/>
          </a:p>
          <a:p>
            <a:r>
              <a:rPr lang="pt-BR" sz="2800" dirty="0" smtClean="0"/>
              <a:t>TUTU ADD</a:t>
            </a:r>
          </a:p>
          <a:p>
            <a:endParaRPr lang="pt-BR" dirty="0" smtClean="0"/>
          </a:p>
        </p:txBody>
      </p:sp>
      <p:pic>
        <p:nvPicPr>
          <p:cNvPr id="5" name="Picture 2" descr="Resultado de imagem para np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479" y="1101071"/>
            <a:ext cx="1840993" cy="92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sultado de imagem para webpa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130" y="1083023"/>
            <a:ext cx="845400" cy="95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Resultado de imagem para express ser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465" y="2675129"/>
            <a:ext cx="3080928" cy="169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Resultado de imagem para angularjs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642" y="1053110"/>
            <a:ext cx="1545209" cy="154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Resultado de imagem para jest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906" y="2908520"/>
            <a:ext cx="1365471" cy="150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404" y="2390605"/>
            <a:ext cx="1509634" cy="150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8" descr="Resultado de imagem para Typescri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465" y="1825714"/>
            <a:ext cx="1373188" cy="97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8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6430" y="30508"/>
            <a:ext cx="6073234" cy="1125753"/>
          </a:xfrm>
        </p:spPr>
        <p:txBody>
          <a:bodyPr/>
          <a:lstStyle/>
          <a:p>
            <a:r>
              <a:rPr lang="pt-BR" dirty="0" smtClean="0"/>
              <a:t>Express (</a:t>
            </a:r>
            <a:r>
              <a:rPr lang="pt-BR" dirty="0" err="1" smtClean="0"/>
              <a:t>config</a:t>
            </a:r>
            <a:r>
              <a:rPr lang="pt-BR" dirty="0" smtClean="0"/>
              <a:t>)</a:t>
            </a:r>
            <a:endParaRPr lang="pt-BR" sz="3003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830836" y="1382403"/>
            <a:ext cx="6073234" cy="3468404"/>
          </a:xfrm>
          <a:prstGeom prst="rect">
            <a:avLst/>
          </a:prstGeom>
        </p:spPr>
        <p:txBody>
          <a:bodyPr vert="horz" lIns="34322" tIns="34322" rIns="34322" bIns="34322" rtlCol="0">
            <a:normAutofit/>
          </a:bodyPr>
          <a:lstStyle>
            <a:lvl1pPr marL="91440" indent="-9144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6000" indent="-25200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-25200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000" indent="-25200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0" indent="-25200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351" dirty="0"/>
          </a:p>
          <a:p>
            <a:endParaRPr lang="pt-BR" sz="2102" dirty="0"/>
          </a:p>
          <a:p>
            <a:endParaRPr lang="pt-BR" sz="2102" dirty="0"/>
          </a:p>
          <a:p>
            <a:endParaRPr lang="pt-BR" sz="2102" dirty="0"/>
          </a:p>
          <a:p>
            <a:endParaRPr lang="pt-BR" sz="2102" dirty="0"/>
          </a:p>
          <a:p>
            <a:endParaRPr lang="pt-BR" sz="2102" dirty="0"/>
          </a:p>
          <a:p>
            <a:endParaRPr lang="pt-BR" sz="2102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841" y="1039479"/>
            <a:ext cx="6240319" cy="40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7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6430" y="30508"/>
            <a:ext cx="6073234" cy="1125753"/>
          </a:xfrm>
        </p:spPr>
        <p:txBody>
          <a:bodyPr/>
          <a:lstStyle/>
          <a:p>
            <a:r>
              <a:rPr lang="pt-BR" dirty="0" smtClean="0"/>
              <a:t>Express (Rotas)</a:t>
            </a:r>
            <a:endParaRPr lang="pt-BR" sz="3003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830836" y="1382403"/>
            <a:ext cx="6073234" cy="3468404"/>
          </a:xfrm>
          <a:prstGeom prst="rect">
            <a:avLst/>
          </a:prstGeom>
        </p:spPr>
        <p:txBody>
          <a:bodyPr vert="horz" lIns="34322" tIns="34322" rIns="34322" bIns="34322" rtlCol="0">
            <a:normAutofit/>
          </a:bodyPr>
          <a:lstStyle>
            <a:lvl1pPr marL="91440" indent="-9144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6000" indent="-25200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-25200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000" indent="-25200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0" indent="-25200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351" dirty="0"/>
          </a:p>
          <a:p>
            <a:endParaRPr lang="pt-BR" sz="2102" dirty="0"/>
          </a:p>
          <a:p>
            <a:endParaRPr lang="pt-BR" sz="2102" dirty="0"/>
          </a:p>
          <a:p>
            <a:endParaRPr lang="pt-BR" sz="2102" dirty="0"/>
          </a:p>
          <a:p>
            <a:endParaRPr lang="pt-BR" sz="2102" dirty="0"/>
          </a:p>
          <a:p>
            <a:endParaRPr lang="pt-BR" sz="2102" dirty="0"/>
          </a:p>
          <a:p>
            <a:endParaRPr lang="pt-BR" sz="2102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836" y="1382404"/>
            <a:ext cx="5082152" cy="326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0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0508"/>
            <a:ext cx="6073234" cy="1125753"/>
          </a:xfrm>
        </p:spPr>
        <p:txBody>
          <a:bodyPr/>
          <a:lstStyle/>
          <a:p>
            <a:r>
              <a:rPr lang="pt-BR" dirty="0" smtClean="0"/>
              <a:t>Express (APIS)</a:t>
            </a:r>
            <a:endParaRPr lang="pt-BR" sz="3003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830836" y="1382403"/>
            <a:ext cx="6073234" cy="3468404"/>
          </a:xfrm>
          <a:prstGeom prst="rect">
            <a:avLst/>
          </a:prstGeom>
        </p:spPr>
        <p:txBody>
          <a:bodyPr vert="horz" lIns="34322" tIns="34322" rIns="34322" bIns="34322" rtlCol="0">
            <a:normAutofit/>
          </a:bodyPr>
          <a:lstStyle>
            <a:lvl1pPr marL="91440" indent="-9144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6000" indent="-25200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-25200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000" indent="-25200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0" indent="-25200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351" dirty="0"/>
          </a:p>
          <a:p>
            <a:endParaRPr lang="pt-BR" sz="2102" dirty="0"/>
          </a:p>
          <a:p>
            <a:endParaRPr lang="pt-BR" sz="2102" dirty="0"/>
          </a:p>
          <a:p>
            <a:endParaRPr lang="pt-BR" sz="2102" dirty="0"/>
          </a:p>
          <a:p>
            <a:endParaRPr lang="pt-BR" sz="2102" dirty="0"/>
          </a:p>
          <a:p>
            <a:endParaRPr lang="pt-BR" sz="2102" dirty="0"/>
          </a:p>
          <a:p>
            <a:endParaRPr lang="pt-BR" sz="2102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187" y="130965"/>
            <a:ext cx="6435270" cy="54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4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ANGULAR.JS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96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8" b="5548"/>
          <a:stretch>
            <a:fillRect/>
          </a:stretch>
        </p:blipFill>
        <p:spPr>
          <a:xfrm>
            <a:off x="3222150" y="1571314"/>
            <a:ext cx="5437302" cy="2719331"/>
          </a:xfrm>
          <a:prstGeom prst="rect">
            <a:avLst/>
          </a:prstGeom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1397238" y="3702954"/>
            <a:ext cx="4376023" cy="1098296"/>
          </a:xfrm>
          <a:prstGeom prst="rect">
            <a:avLst/>
          </a:prstGeom>
        </p:spPr>
        <p:txBody>
          <a:bodyPr vert="horz" lIns="68644" tIns="34322" rIns="68644" bIns="34322" rtlCol="0" anchor="ctr">
            <a:norm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303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62681" y="1914770"/>
            <a:ext cx="2759469" cy="1716088"/>
          </a:xfrm>
        </p:spPr>
        <p:txBody>
          <a:bodyPr>
            <a:normAutofit fontScale="62500" lnSpcReduction="20000"/>
          </a:bodyPr>
          <a:lstStyle/>
          <a:p>
            <a:endParaRPr lang="pt-BR" dirty="0" smtClean="0"/>
          </a:p>
          <a:p>
            <a:endParaRPr lang="pt-BR" sz="100" dirty="0"/>
          </a:p>
          <a:p>
            <a:r>
              <a:rPr lang="pt-BR" dirty="0" smtClean="0"/>
              <a:t>Diretivas</a:t>
            </a:r>
          </a:p>
          <a:p>
            <a:endParaRPr lang="pt-BR" sz="100" dirty="0"/>
          </a:p>
          <a:p>
            <a:r>
              <a:rPr lang="pt-BR" dirty="0" smtClean="0"/>
              <a:t>Expressões</a:t>
            </a:r>
          </a:p>
          <a:p>
            <a:endParaRPr lang="pt-BR" sz="100" dirty="0"/>
          </a:p>
          <a:p>
            <a:r>
              <a:rPr lang="pt-BR" dirty="0" smtClean="0"/>
              <a:t>Controllers</a:t>
            </a:r>
          </a:p>
          <a:p>
            <a:endParaRPr lang="pt-BR" sz="100" dirty="0"/>
          </a:p>
          <a:p>
            <a:r>
              <a:rPr lang="pt-BR" dirty="0" smtClean="0"/>
              <a:t>AJAX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30508"/>
            <a:ext cx="6073234" cy="1125753"/>
          </a:xfrm>
        </p:spPr>
        <p:txBody>
          <a:bodyPr/>
          <a:lstStyle/>
          <a:p>
            <a:r>
              <a:rPr lang="pt-BR" dirty="0"/>
              <a:t>Angular.js</a:t>
            </a:r>
          </a:p>
        </p:txBody>
      </p:sp>
    </p:spTree>
    <p:extLst>
      <p:ext uri="{BB962C8B-B14F-4D97-AF65-F5344CB8AC3E}">
        <p14:creationId xmlns:p14="http://schemas.microsoft.com/office/powerpoint/2010/main" val="224814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Angular.JS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Framework para desenvolvimento de aplicações Web</a:t>
            </a:r>
          </a:p>
          <a:p>
            <a:endParaRPr lang="pt-BR" dirty="0"/>
          </a:p>
          <a:p>
            <a:r>
              <a:rPr lang="pt-BR" dirty="0" smtClean="0"/>
              <a:t>100% Javascript</a:t>
            </a:r>
          </a:p>
          <a:p>
            <a:r>
              <a:rPr lang="pt-BR" dirty="0" smtClean="0"/>
              <a:t>100% client-side</a:t>
            </a:r>
          </a:p>
          <a:p>
            <a:r>
              <a:rPr lang="pt-BR" dirty="0" smtClean="0"/>
              <a:t>Compatível com browsers móveis e desktop</a:t>
            </a:r>
          </a:p>
          <a:p>
            <a:endParaRPr lang="pt-BR" dirty="0"/>
          </a:p>
          <a:p>
            <a:r>
              <a:rPr lang="pt-BR" sz="1351" dirty="0">
                <a:latin typeface="+mj-lt"/>
                <a:hlinkClick r:id="rId2"/>
              </a:rPr>
              <a:t>https://docs.angularjs.org/misc/faq</a:t>
            </a:r>
            <a:r>
              <a:rPr lang="pt-BR" sz="1351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41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angular.JS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MVW  /  MV*</a:t>
            </a:r>
          </a:p>
          <a:p>
            <a:pPr lvl="1"/>
            <a:r>
              <a:rPr lang="pt-BR" dirty="0" smtClean="0"/>
              <a:t>Model View Whathever</a:t>
            </a:r>
          </a:p>
          <a:p>
            <a:pPr lvl="1"/>
            <a:endParaRPr lang="pt-BR" dirty="0"/>
          </a:p>
          <a:p>
            <a:r>
              <a:rPr lang="pt-BR" dirty="0" smtClean="0"/>
              <a:t>Começou como uma arquitetura MVC para desenvolvimento client-side</a:t>
            </a:r>
          </a:p>
          <a:p>
            <a:pPr lvl="1"/>
            <a:r>
              <a:rPr lang="pt-BR" dirty="0" smtClean="0"/>
              <a:t>Com o tempo foi passando a ser mais parecido com MVVM</a:t>
            </a:r>
          </a:p>
          <a:p>
            <a:pPr lvl="1"/>
            <a:r>
              <a:rPr lang="pt-BR" dirty="0" smtClean="0"/>
              <a:t>Criadores decidiram desassociar de qualquer padrão para incentivar o uso da forma que o desenvolvedor achasse mais adequado</a:t>
            </a:r>
          </a:p>
          <a:p>
            <a:r>
              <a:rPr lang="pt-BR" sz="1351" dirty="0">
                <a:latin typeface="+mj-lt"/>
                <a:hlinkClick r:id="rId2"/>
              </a:rPr>
              <a:t>https://plus.google.com/+AngularJS/posts/aZNVhj355G2</a:t>
            </a:r>
            <a:r>
              <a:rPr lang="pt-BR" sz="1351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233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Diretivas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Atributos incluídos em componentes html que serão usados pelo framework</a:t>
            </a:r>
          </a:p>
          <a:p>
            <a:endParaRPr lang="pt-BR" dirty="0" smtClean="0"/>
          </a:p>
          <a:p>
            <a:r>
              <a:rPr lang="pt-BR" dirty="0" smtClean="0"/>
              <a:t>Através destes atributos Angular faz sua mágica.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ng-diretiva (não respeita html5)</a:t>
            </a:r>
          </a:p>
          <a:p>
            <a:r>
              <a:rPr lang="pt-BR" dirty="0" smtClean="0"/>
              <a:t>data-ng-diretiva (respeita html5)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95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Diretivas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ng-app</a:t>
            </a:r>
          </a:p>
          <a:p>
            <a:r>
              <a:rPr lang="pt-BR" dirty="0" smtClean="0"/>
              <a:t>ng-init</a:t>
            </a:r>
          </a:p>
          <a:p>
            <a:r>
              <a:rPr lang="pt-BR" dirty="0" smtClean="0"/>
              <a:t>ng-model</a:t>
            </a:r>
          </a:p>
          <a:p>
            <a:r>
              <a:rPr lang="pt-BR" dirty="0" smtClean="0"/>
              <a:t>ng-bind</a:t>
            </a:r>
          </a:p>
          <a:p>
            <a:r>
              <a:rPr lang="pt-BR" dirty="0" smtClean="0"/>
              <a:t>ng-repeat</a:t>
            </a:r>
          </a:p>
          <a:p>
            <a:r>
              <a:rPr lang="pt-BR" dirty="0" smtClean="0"/>
              <a:t>ng-controller</a:t>
            </a:r>
          </a:p>
          <a:p>
            <a:r>
              <a:rPr lang="pt-BR" dirty="0" smtClean="0"/>
              <a:t>ng-view</a:t>
            </a:r>
          </a:p>
          <a:p>
            <a:r>
              <a:rPr lang="pt-BR" dirty="0" smtClean="0"/>
              <a:t>ng-template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102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Diretivas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ng-app</a:t>
            </a:r>
          </a:p>
          <a:p>
            <a:endParaRPr lang="pt-BR" sz="100" dirty="0"/>
          </a:p>
          <a:p>
            <a:r>
              <a:rPr lang="pt-BR" dirty="0" smtClean="0"/>
              <a:t>Inicializa Angular</a:t>
            </a:r>
          </a:p>
          <a:p>
            <a:endParaRPr lang="pt-BR" sz="100" dirty="0"/>
          </a:p>
          <a:p>
            <a:r>
              <a:rPr lang="pt-BR" dirty="0" smtClean="0"/>
              <a:t>Define qual elemento é o "dono" da aplicação AngularJS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716431" y="3419439"/>
            <a:ext cx="5779940" cy="923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pt-BR" sz="135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ng-app=""</a:t>
            </a:r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  &lt;p&gt;Digite algo: &lt;input type="text"&gt;&lt;/p&gt;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  &lt;p&gt;Você digitou: &lt;/p&gt;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00172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3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Diretivas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ng-init</a:t>
            </a:r>
          </a:p>
          <a:p>
            <a:endParaRPr lang="pt-BR" dirty="0"/>
          </a:p>
          <a:p>
            <a:r>
              <a:rPr lang="pt-BR" dirty="0" smtClean="0"/>
              <a:t>Inicializa o valor de um dado da aplicação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1716431" y="3076221"/>
            <a:ext cx="5779940" cy="923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&lt;div ng-app="" </a:t>
            </a:r>
            <a:r>
              <a:rPr lang="pt-BR" sz="135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ng-init="texto='nada ainda'"</a:t>
            </a:r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  &lt;p&gt;Digite algo: &lt;input type="text"&gt;&lt;/p&gt;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  &lt;p&gt;Você digitou: {{texto}}&lt;/p&gt;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98187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Diretivas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ng-model</a:t>
            </a:r>
          </a:p>
          <a:p>
            <a:endParaRPr lang="pt-BR" dirty="0" smtClean="0"/>
          </a:p>
          <a:p>
            <a:r>
              <a:rPr lang="pt-BR" dirty="0" smtClean="0"/>
              <a:t>Liga o valor de um campo de form html (input, por exemplo) a um dado da aplicação</a:t>
            </a:r>
          </a:p>
        </p:txBody>
      </p:sp>
      <p:sp>
        <p:nvSpPr>
          <p:cNvPr id="5" name="Rectangle 4"/>
          <p:cNvSpPr/>
          <p:nvPr/>
        </p:nvSpPr>
        <p:spPr>
          <a:xfrm>
            <a:off x="1591385" y="3538142"/>
            <a:ext cx="5779940" cy="923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&lt;div ng-app="" ng-init="texto='nada ainda'"&gt;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  &lt;p&gt;Digite algo: &lt;input type="text" </a:t>
            </a:r>
            <a:r>
              <a:rPr lang="pt-BR" sz="135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ng-model="texto"</a:t>
            </a:r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&gt;&lt;/p&gt;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  &lt;p&gt;Você digitou: {{texto}}&lt;/p&gt;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15033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Diretivas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ng-bind</a:t>
            </a:r>
          </a:p>
          <a:p>
            <a:endParaRPr lang="pt-BR" dirty="0" smtClean="0"/>
          </a:p>
          <a:p>
            <a:r>
              <a:rPr lang="pt-BR" dirty="0" smtClean="0"/>
              <a:t>Liga o valor de um campo de form html (input, por exemplo) a um dado da aplicação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6431" y="3466991"/>
            <a:ext cx="5779940" cy="923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&lt;div ng-app="" ng-init="texto='nada ainda'"&gt;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  &lt;p&gt;Digite algo: &lt;input type="text" ng-model="texto"&gt;&lt;/p&gt;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  &lt;p&gt;Você digitou: &lt;span </a:t>
            </a:r>
            <a:r>
              <a:rPr lang="pt-BR" sz="135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ng-bind="texto"</a:t>
            </a:r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&gt;&lt;/span&gt;&lt;/p&gt;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97241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Diretivas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ng-repeat</a:t>
            </a:r>
          </a:p>
          <a:p>
            <a:endParaRPr lang="pt-BR" sz="100" dirty="0"/>
          </a:p>
          <a:p>
            <a:r>
              <a:rPr lang="pt-BR" dirty="0" smtClean="0"/>
              <a:t>Irá criar uma tag para cada elemento no array usado como dados da aplicação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1245130" y="2772509"/>
            <a:ext cx="6544534" cy="1940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&lt;div ng-app="" ng-init="UFs=[{uf:'AL',nome:'Alagoas'}, {uf:'BA',nome:'Bahia'},{uf:'CE',nome:'Ceará'},{uf:'MA',nome:'Maranhão'},{uf:'PB',nome:'Paraíba'},{uf:'PE',nome:'Pernambuco'},{uf:'PI',nome:'Piauí'},{uf:'RN',nome:'Rio Grande do Norte'},{uf:'SE',nome:'Sergipe'}]"&gt;</a:t>
            </a:r>
          </a:p>
          <a:p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  &lt;select name="estados"&gt;</a:t>
            </a:r>
          </a:p>
          <a:p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    &lt;option </a:t>
            </a:r>
            <a:r>
              <a:rPr lang="pt-BR" sz="120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ng-repeat="elt in UFs"</a:t>
            </a:r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 value="{{elt.uf}}"&gt;</a:t>
            </a:r>
          </a:p>
          <a:p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      {{elt.nome}}</a:t>
            </a:r>
          </a:p>
          <a:p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    &lt;/option&gt;</a:t>
            </a:r>
          </a:p>
          <a:p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  &lt;/select&gt;</a:t>
            </a:r>
          </a:p>
          <a:p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875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 ter "variáveis" (nomes de dados de aplicação), chamadas a métodos, constantes, etc...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1245130" y="2772509"/>
            <a:ext cx="6544534" cy="1940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&lt;div ng-app="" ng-init="UFs=[{uf:'AL',nome:'Alagoas'}, {uf:'BA',nome:'Bahia'},{uf:'CE',nome:'Ceará'},{uf:'MA',nome:'Maranhão'},{uf:'PB',nome:'Paraíba'},{uf:'PE',nome:'Pernambuco'},{uf:'PI',nome:'Piauí'},{uf:'RN',nome:'Rio Grande do Norte'},{uf:'SE',nome:'Sergipe'}]"&gt;</a:t>
            </a:r>
          </a:p>
          <a:p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  &lt;select name="estados"&gt;</a:t>
            </a:r>
          </a:p>
          <a:p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    &lt;option ng-repeat="elt in UFs" value="{{elt.uf}}"&gt;</a:t>
            </a:r>
          </a:p>
          <a:p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20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{{elt.nome + " (" + elt.uf + ")"}}</a:t>
            </a:r>
          </a:p>
          <a:p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    &lt;/option&gt;</a:t>
            </a:r>
          </a:p>
          <a:p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  &lt;/select&gt;</a:t>
            </a:r>
          </a:p>
          <a:p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42757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1716431" y="3076221"/>
            <a:ext cx="5779940" cy="715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&lt;div ng-app=""&gt;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  &lt;p&gt;5 + 5 = {{ 5 + 5 }}&lt;/p&gt;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716430" y="1267997"/>
            <a:ext cx="6073234" cy="3468404"/>
          </a:xfrm>
        </p:spPr>
        <p:txBody>
          <a:bodyPr/>
          <a:lstStyle/>
          <a:p>
            <a:r>
              <a:rPr lang="pt-BR" dirty="0" smtClean="0"/>
              <a:t>Podem ter "variáveis" (nomes de dados de aplicação), chamadas a métodos, constantes, etc...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960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Variáveis e métodos devem estar no escopo da expressão.</a:t>
            </a:r>
          </a:p>
          <a:p>
            <a:pPr lvl="1"/>
            <a:r>
              <a:rPr lang="pt-BR" dirty="0" smtClean="0"/>
              <a:t>Geralmente é o escopo do controller</a:t>
            </a:r>
          </a:p>
          <a:p>
            <a:pPr lvl="1"/>
            <a:r>
              <a:rPr lang="pt-BR" dirty="0" smtClean="0"/>
              <a:t>Num ng-repeat, item é o escopo...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1716430" y="3231040"/>
            <a:ext cx="3432175" cy="9238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&lt;div ng-app="" ng-init=""&gt;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  &lt;input ng-model="valor"&gt;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  &lt;p&gt; {{parseInt(valor) + 5}}&lt;/p&gt;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9123" y="3036109"/>
            <a:ext cx="2352776" cy="1562769"/>
          </a:xfrm>
          <a:prstGeom prst="rect">
            <a:avLst/>
          </a:prstGeom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2" dirty="0">
                <a:latin typeface="+mj-lt"/>
              </a:rPr>
              <a:t>Não funciona! Função parseInt não está no escopo... e agora?</a:t>
            </a:r>
          </a:p>
        </p:txBody>
      </p:sp>
    </p:spTree>
    <p:extLst>
      <p:ext uri="{BB962C8B-B14F-4D97-AF65-F5344CB8AC3E}">
        <p14:creationId xmlns:p14="http://schemas.microsoft.com/office/powerpoint/2010/main" val="116205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Controller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ng-controller</a:t>
            </a:r>
          </a:p>
          <a:p>
            <a:endParaRPr lang="pt-BR" dirty="0"/>
          </a:p>
          <a:p>
            <a:r>
              <a:rPr lang="pt-BR" dirty="0" smtClean="0"/>
              <a:t>Cria um controller para a aplicação</a:t>
            </a:r>
          </a:p>
          <a:p>
            <a:pPr lvl="1"/>
            <a:r>
              <a:rPr lang="pt-BR" dirty="0" smtClean="0"/>
              <a:t>Controller é um objeto Javascript</a:t>
            </a:r>
          </a:p>
          <a:p>
            <a:pPr lvl="1"/>
            <a:r>
              <a:rPr lang="pt-BR" dirty="0" smtClean="0"/>
              <a:t>Tem controle sobre o escopo e às variáveis que representam os dados da aplicação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75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ng-controller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1716430" y="1816466"/>
            <a:ext cx="6073234" cy="2586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&lt;div ng-app="exemplo" ng-controller="controlador"&gt;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  &lt;p&gt;Digite algo: &lt;input type="text" ng-model="texto"&gt;&lt;/p&gt;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  &lt;p&gt;Você digitou: &lt;span ng-bind="texto"&gt;&lt;/span&gt;&lt;/p&gt;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&lt;br&gt;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  <a:p>
            <a:endParaRPr lang="pt-BR" sz="135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var app = angular.module(exemplo', []);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app.controller('controlador', function($scope) {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    $scope.texto = "Valor Inicial";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8643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ng-controller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1460161" y="1772049"/>
            <a:ext cx="6727063" cy="3210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&lt;div ng-app="exemplo" ng-controller="controlador"&gt;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  &lt;p&gt;Digite algo: &lt;input type="text" ng-model="texto"&gt;&lt;/p&gt;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  &lt;p&gt;Você digitou: &lt;span ng-bind="formatarTexto(texto)"&gt;&lt;/span&gt;&lt;/p&gt;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  &lt;br&gt;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  <a:p>
            <a:endParaRPr lang="pt-BR" sz="135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var app = angular.module('exemplo', []);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app.controller('controlador', function($scope) {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    $scope.texto = "valor inicial";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    $scope.formatarTexto = function(val){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        return val.toUpperCase() + " (" + val.length + ")";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79873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Npm</a:t>
            </a:r>
            <a:r>
              <a:rPr lang="pt-BR" dirty="0" smtClean="0"/>
              <a:t> - Conceito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 </a:t>
            </a:r>
            <a:r>
              <a:rPr lang="pt-BR" dirty="0"/>
              <a:t>npm é </a:t>
            </a:r>
            <a:r>
              <a:rPr lang="pt-BR" dirty="0" smtClean="0"/>
              <a:t>um </a:t>
            </a:r>
            <a:r>
              <a:rPr lang="pt-BR" dirty="0"/>
              <a:t>gerenciador de pacotes para </a:t>
            </a:r>
            <a:r>
              <a:rPr lang="pt-BR" dirty="0" err="1" smtClean="0"/>
              <a:t>JavaScript</a:t>
            </a:r>
            <a:r>
              <a:rPr lang="pt-BR" dirty="0" smtClean="0"/>
              <a:t>;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npm</a:t>
            </a:r>
            <a:r>
              <a:rPr lang="pt-BR" dirty="0" smtClean="0"/>
              <a:t> é usado para instalar, compartilhar e distribuir códigos;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ng-controller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1716430" y="1816466"/>
            <a:ext cx="6073234" cy="2794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&lt;div ng-app="exemplo" ng-controller="controlador"&gt;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  &lt;p&gt;Digite algo: &lt;input type="text" ng-model="numero"&gt;&lt;/p&gt;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  &lt;p&gt;Você digitou: {{ parseInt(numero) + 5 }}&lt;/p&gt;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&lt;br&gt;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  <a:p>
            <a:endParaRPr lang="pt-BR" sz="135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var app = angular.module(exemplo', []);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app.controller('controlador', function($scope) {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    $scope.numero = 0;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    $scope.parseInt = parseInt;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r>
              <a:rPr lang="pt-BR" sz="1351" dirty="0"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0268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 onde viriam os dados?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Dá pra imaginar que ter um init desses não deve ser coisa boa...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-91625" y="2203104"/>
            <a:ext cx="9235625" cy="1755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&lt;div ng-app="" ng-init="UFs=[{uf:'AL',nome:'Alagoas'}, {uf:'BA',nome:'Bahia'},{uf:'CE',nome:'Ceará'},{uf:'MA',nome:'Maranhão'},{uf:'PB',nome:'Paraíba'},{uf:'PE',nome:'Pernambuco'},{uf:'PI',nome:'Piauí'},{uf:'RN',nome:'Rio Grande do Norte'},{uf:'SE',nome:'Sergipe'}]"&gt;</a:t>
            </a:r>
          </a:p>
          <a:p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  &lt;select name="estados"&gt;</a:t>
            </a:r>
          </a:p>
          <a:p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    &lt;option ng-repeat="elt in UFs" value="{{elt.uf}}"&gt;</a:t>
            </a:r>
          </a:p>
          <a:p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20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{{elt.nome + " (" + elt.uf + ")"}}</a:t>
            </a:r>
          </a:p>
          <a:p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    &lt;/option&gt;</a:t>
            </a:r>
          </a:p>
          <a:p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  &lt;/select&gt;</a:t>
            </a:r>
          </a:p>
          <a:p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27593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Ajax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621" y="1064213"/>
            <a:ext cx="3202148" cy="3815244"/>
          </a:xfrm>
        </p:spPr>
        <p:txBody>
          <a:bodyPr/>
          <a:lstStyle/>
          <a:p>
            <a:r>
              <a:rPr lang="pt-BR" dirty="0"/>
              <a:t>Angular oferece o controle $</a:t>
            </a:r>
            <a:r>
              <a:rPr lang="pt-BR" dirty="0" err="1"/>
              <a:t>http</a:t>
            </a:r>
            <a:r>
              <a:rPr lang="pt-BR" dirty="0"/>
              <a:t> para efetuar</a:t>
            </a:r>
          </a:p>
          <a:p>
            <a:r>
              <a:rPr lang="pt-BR" dirty="0"/>
              <a:t>requisições a um servidor remoto</a:t>
            </a:r>
          </a:p>
          <a:p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3732801" y="1226699"/>
            <a:ext cx="5830121" cy="323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&lt;div ng-app="exemplo" ng-controller="controlador"&gt;</a:t>
            </a:r>
          </a:p>
          <a:p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  &lt;select name="estados"&gt;</a:t>
            </a:r>
          </a:p>
          <a:p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    &lt;option ng-repeat="elt in UFs" value="{{elt.uf}}"&gt;</a:t>
            </a:r>
          </a:p>
          <a:p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20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{{elt.nome + " (" + elt.uf + ")"}}</a:t>
            </a:r>
          </a:p>
          <a:p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    &lt;/option&gt;</a:t>
            </a:r>
          </a:p>
          <a:p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  &lt;/select&gt;</a:t>
            </a:r>
          </a:p>
          <a:p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  <a:p>
            <a:endParaRPr lang="pt-BR" sz="120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pt-BR" sz="1201" dirty="0" err="1"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201" dirty="0" err="1"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(exemplo', []);</a:t>
            </a:r>
          </a:p>
          <a:p>
            <a:r>
              <a:rPr lang="pt-BR" sz="1201" dirty="0" err="1">
                <a:latin typeface="Consolas" panose="020B0609020204030204" pitchFamily="49" charset="0"/>
                <a:cs typeface="Consolas" panose="020B0609020204030204" pitchFamily="49" charset="0"/>
              </a:rPr>
              <a:t>app.controller</a:t>
            </a:r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('controlador', function($scope, $http) {</a:t>
            </a:r>
          </a:p>
          <a:p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    $scope.numero = 0;</a:t>
            </a:r>
          </a:p>
          <a:p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    $scope.parseInt = parseInt;</a:t>
            </a:r>
          </a:p>
          <a:p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    $http.get("http://seuserver/api/Estados")</a:t>
            </a:r>
          </a:p>
          <a:p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         .then(function(response) {</a:t>
            </a:r>
            <a:b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$scope.UFs = response;</a:t>
            </a:r>
            <a:b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});</a:t>
            </a:r>
          </a:p>
          <a:p>
            <a:r>
              <a:rPr lang="pt-BR" sz="1201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8704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-93785" y="1267997"/>
            <a:ext cx="7883449" cy="3468404"/>
          </a:xfrm>
        </p:spPr>
        <p:txBody>
          <a:bodyPr/>
          <a:lstStyle/>
          <a:p>
            <a:r>
              <a:rPr lang="pt-BR" dirty="0" smtClean="0"/>
              <a:t>- Alterar a aplicação para remover uma “TODO” da lista no </a:t>
            </a:r>
            <a:r>
              <a:rPr lang="pt-BR" dirty="0" err="1" smtClean="0"/>
              <a:t>ng</a:t>
            </a:r>
            <a:r>
              <a:rPr lang="pt-BR" dirty="0" smtClean="0"/>
              <a:t>-click do </a:t>
            </a:r>
            <a:r>
              <a:rPr lang="pt-BR" dirty="0" err="1" smtClean="0"/>
              <a:t>checkbox</a:t>
            </a:r>
            <a:r>
              <a:rPr lang="pt-BR" dirty="0" smtClean="0"/>
              <a:t>;</a:t>
            </a:r>
          </a:p>
          <a:p>
            <a:pPr lvl="1"/>
            <a:endParaRPr lang="pt-BR" dirty="0"/>
          </a:p>
        </p:txBody>
      </p:sp>
      <p:pic>
        <p:nvPicPr>
          <p:cNvPr id="2054" name="Picture 6" descr="images (123Ã186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007" y="2655601"/>
            <a:ext cx="1305214" cy="197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08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JEST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0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6431" y="382865"/>
            <a:ext cx="3093131" cy="475955"/>
          </a:xfrm>
        </p:spPr>
        <p:txBody>
          <a:bodyPr vert="horz" lIns="68644" tIns="34322" rIns="68644" bIns="34322" rtlCol="0" anchor="ctr">
            <a:normAutofit fontScale="90000"/>
          </a:bodyPr>
          <a:lstStyle/>
          <a:p>
            <a:r>
              <a:rPr lang="pt-BR" dirty="0" err="1"/>
              <a:t>Getting</a:t>
            </a:r>
            <a:r>
              <a:rPr lang="pt-BR" dirty="0"/>
              <a:t> </a:t>
            </a:r>
            <a:r>
              <a:rPr lang="pt-BR" dirty="0" err="1"/>
              <a:t>Started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196963" y="4155635"/>
            <a:ext cx="16605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err="1"/>
              <a:t>npm</a:t>
            </a:r>
            <a:r>
              <a:rPr lang="pt-BR" sz="1400" dirty="0"/>
              <a:t> </a:t>
            </a:r>
            <a:r>
              <a:rPr lang="pt-BR" sz="1400" dirty="0" err="1"/>
              <a:t>test</a:t>
            </a:r>
            <a:r>
              <a:rPr lang="pt-BR" sz="1400" dirty="0"/>
              <a:t> sum.test.js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525653" y="3905906"/>
            <a:ext cx="1219662" cy="239087"/>
          </a:xfrm>
          <a:prstGeom prst="rect">
            <a:avLst/>
          </a:prstGeom>
        </p:spPr>
        <p:txBody>
          <a:bodyPr vert="horz" wrap="none" lIns="51483" tIns="25741" rIns="51483" bIns="25741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351" dirty="0" err="1">
                <a:solidFill>
                  <a:srgbClr val="99424F"/>
                </a:solidFill>
                <a:latin typeface="-apple-system"/>
                <a:ea typeface="+mn-ea"/>
                <a:cs typeface="+mn-cs"/>
              </a:rPr>
              <a:t>Run</a:t>
            </a:r>
            <a:r>
              <a:rPr lang="pt-BR" sz="1351" dirty="0">
                <a:solidFill>
                  <a:srgbClr val="99424F"/>
                </a:solidFill>
                <a:latin typeface="-apple-system"/>
                <a:ea typeface="+mn-ea"/>
                <a:cs typeface="+mn-cs"/>
              </a:rPr>
              <a:t> </a:t>
            </a:r>
            <a:r>
              <a:rPr lang="pt-BR" sz="1351" dirty="0" err="1">
                <a:solidFill>
                  <a:srgbClr val="99424F"/>
                </a:solidFill>
                <a:latin typeface="-apple-system"/>
                <a:ea typeface="+mn-ea"/>
                <a:cs typeface="+mn-cs"/>
              </a:rPr>
              <a:t>your</a:t>
            </a:r>
            <a:r>
              <a:rPr lang="pt-BR" sz="1351" dirty="0">
                <a:solidFill>
                  <a:srgbClr val="99424F"/>
                </a:solidFill>
                <a:latin typeface="-apple-system"/>
                <a:ea typeface="+mn-ea"/>
                <a:cs typeface="+mn-cs"/>
              </a:rPr>
              <a:t> </a:t>
            </a:r>
            <a:r>
              <a:rPr lang="pt-BR" sz="1351" dirty="0" err="1">
                <a:solidFill>
                  <a:srgbClr val="99424F"/>
                </a:solidFill>
                <a:latin typeface="-apple-system"/>
                <a:ea typeface="+mn-ea"/>
                <a:cs typeface="+mn-cs"/>
              </a:rPr>
              <a:t>tests</a:t>
            </a:r>
            <a:endParaRPr lang="pt-BR" sz="1351" dirty="0">
              <a:solidFill>
                <a:srgbClr val="99424F"/>
              </a:solidFill>
              <a:latin typeface="-apple-system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611750" y="1476994"/>
            <a:ext cx="377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: </a:t>
            </a: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--</a:t>
            </a:r>
            <a:r>
              <a:rPr lang="pt-BR" dirty="0" err="1"/>
              <a:t>save-dev</a:t>
            </a:r>
            <a:r>
              <a:rPr lang="pt-BR" dirty="0"/>
              <a:t> </a:t>
            </a:r>
            <a:r>
              <a:rPr lang="pt-BR" dirty="0" err="1"/>
              <a:t>jest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525653" y="2200893"/>
            <a:ext cx="3710728" cy="239087"/>
          </a:xfrm>
          <a:prstGeom prst="rect">
            <a:avLst/>
          </a:prstGeom>
        </p:spPr>
        <p:txBody>
          <a:bodyPr vert="horz" wrap="none" lIns="51483" tIns="25741" rIns="51483" bIns="25741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</a:pPr>
            <a:r>
              <a:rPr lang="pt-BR" sz="1351" dirty="0" err="1">
                <a:solidFill>
                  <a:srgbClr val="99424F"/>
                </a:solidFill>
                <a:latin typeface="-apple-system"/>
              </a:rPr>
              <a:t>Add</a:t>
            </a:r>
            <a:r>
              <a:rPr lang="pt-BR" sz="1351" dirty="0">
                <a:solidFill>
                  <a:srgbClr val="99424F"/>
                </a:solidFill>
                <a:latin typeface="-apple-system"/>
              </a:rPr>
              <a:t> </a:t>
            </a:r>
            <a:r>
              <a:rPr lang="pt-BR" sz="1351" dirty="0" err="1">
                <a:solidFill>
                  <a:srgbClr val="99424F"/>
                </a:solidFill>
                <a:latin typeface="-apple-system"/>
              </a:rPr>
              <a:t>the</a:t>
            </a:r>
            <a:r>
              <a:rPr lang="pt-BR" sz="1351" dirty="0">
                <a:solidFill>
                  <a:srgbClr val="99424F"/>
                </a:solidFill>
                <a:latin typeface="-apple-system"/>
              </a:rPr>
              <a:t> </a:t>
            </a:r>
            <a:r>
              <a:rPr lang="pt-BR" sz="1351" dirty="0" err="1">
                <a:solidFill>
                  <a:srgbClr val="99424F"/>
                </a:solidFill>
                <a:latin typeface="-apple-system"/>
              </a:rPr>
              <a:t>following</a:t>
            </a:r>
            <a:r>
              <a:rPr lang="pt-BR" sz="1351" dirty="0">
                <a:solidFill>
                  <a:srgbClr val="99424F"/>
                </a:solidFill>
                <a:latin typeface="-apple-system"/>
              </a:rPr>
              <a:t> </a:t>
            </a:r>
            <a:r>
              <a:rPr lang="pt-BR" sz="1351" dirty="0" err="1">
                <a:solidFill>
                  <a:srgbClr val="99424F"/>
                </a:solidFill>
                <a:latin typeface="-apple-system"/>
              </a:rPr>
              <a:t>section</a:t>
            </a:r>
            <a:r>
              <a:rPr lang="pt-BR" sz="1351" dirty="0">
                <a:solidFill>
                  <a:srgbClr val="99424F"/>
                </a:solidFill>
                <a:latin typeface="-apple-system"/>
              </a:rPr>
              <a:t> </a:t>
            </a:r>
            <a:r>
              <a:rPr lang="pt-BR" sz="1351" dirty="0" err="1">
                <a:solidFill>
                  <a:srgbClr val="99424F"/>
                </a:solidFill>
                <a:latin typeface="-apple-system"/>
              </a:rPr>
              <a:t>to</a:t>
            </a:r>
            <a:r>
              <a:rPr lang="pt-BR" sz="1351" dirty="0">
                <a:solidFill>
                  <a:srgbClr val="99424F"/>
                </a:solidFill>
                <a:latin typeface="-apple-system"/>
              </a:rPr>
              <a:t> </a:t>
            </a:r>
            <a:r>
              <a:rPr lang="pt-BR" sz="1351" dirty="0" err="1">
                <a:solidFill>
                  <a:srgbClr val="99424F"/>
                </a:solidFill>
                <a:latin typeface="-apple-system"/>
              </a:rPr>
              <a:t>your</a:t>
            </a:r>
            <a:r>
              <a:rPr lang="pt-BR" sz="1351" dirty="0">
                <a:solidFill>
                  <a:srgbClr val="99424F"/>
                </a:solidFill>
                <a:latin typeface="-apple-system"/>
              </a:rPr>
              <a:t> </a:t>
            </a:r>
            <a:r>
              <a:rPr lang="pt-BR" sz="1351" dirty="0" err="1">
                <a:solidFill>
                  <a:srgbClr val="99424F"/>
                </a:solidFill>
                <a:latin typeface="-apple-system"/>
              </a:rPr>
              <a:t>package.json</a:t>
            </a:r>
            <a:r>
              <a:rPr lang="pt-BR" sz="1351" dirty="0">
                <a:solidFill>
                  <a:srgbClr val="99424F"/>
                </a:solidFill>
                <a:latin typeface="-apple-system"/>
              </a:rPr>
              <a:t>: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252" y="2465010"/>
            <a:ext cx="2184786" cy="1270744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135344" y="4160614"/>
            <a:ext cx="17134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/>
              <a:t>jest</a:t>
            </a:r>
            <a:r>
              <a:rPr lang="pt-BR" sz="1600" dirty="0"/>
              <a:t> -t async.test.js</a:t>
            </a:r>
          </a:p>
        </p:txBody>
      </p:sp>
      <p:pic>
        <p:nvPicPr>
          <p:cNvPr id="2052" name="Picture 4" descr="Resultado de imagem para j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57" y="1246548"/>
            <a:ext cx="2273529" cy="127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611749" y="1246548"/>
            <a:ext cx="1546674" cy="239087"/>
          </a:xfrm>
          <a:prstGeom prst="rect">
            <a:avLst/>
          </a:prstGeom>
        </p:spPr>
        <p:txBody>
          <a:bodyPr vert="horz" wrap="none" lIns="51483" tIns="25741" rIns="51483" bIns="25741" rtlCol="0" anchor="ctr">
            <a:spAutoFit/>
          </a:bodyPr>
          <a:lstStyle>
            <a:defPPr>
              <a:defRPr lang="pt-BR"/>
            </a:defPPr>
            <a:lvl1pPr fontAlgn="base">
              <a:lnSpc>
                <a:spcPct val="90000"/>
              </a:lnSpc>
              <a:spcBef>
                <a:spcPct val="0"/>
              </a:spcBef>
              <a:defRPr>
                <a:solidFill>
                  <a:srgbClr val="99424F"/>
                </a:solidFill>
                <a:latin typeface="-apple-system"/>
              </a:defRPr>
            </a:lvl1pPr>
          </a:lstStyle>
          <a:p>
            <a:r>
              <a:rPr lang="pt-BR" sz="1351" dirty="0"/>
              <a:t>Instalação via </a:t>
            </a:r>
            <a:r>
              <a:rPr lang="pt-BR" sz="1351" dirty="0" err="1"/>
              <a:t>npm</a:t>
            </a:r>
            <a:endParaRPr lang="pt-BR" sz="1351" dirty="0"/>
          </a:p>
        </p:txBody>
      </p:sp>
      <p:sp>
        <p:nvSpPr>
          <p:cNvPr id="4" name="Igual 3"/>
          <p:cNvSpPr/>
          <p:nvPr/>
        </p:nvSpPr>
        <p:spPr>
          <a:xfrm>
            <a:off x="2848762" y="4224964"/>
            <a:ext cx="310996" cy="225270"/>
          </a:xfrm>
          <a:prstGeom prst="mathEqual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95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9665369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7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691446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6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1071597"/>
            <a:ext cx="66315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Permite que você teste valeres de maneiras diferentes</a:t>
            </a:r>
            <a:r>
              <a:rPr lang="pt-BR" sz="1400" dirty="0" smtClean="0"/>
              <a:t>.</a:t>
            </a:r>
          </a:p>
          <a:p>
            <a:r>
              <a:rPr lang="pt-BR" sz="1400" dirty="0">
                <a:solidFill>
                  <a:srgbClr val="252525"/>
                </a:solidFill>
                <a:latin typeface="Roboto"/>
              </a:rPr>
              <a:t>A maneira mais simples de testar um valor é com igualdade exata é usando </a:t>
            </a:r>
            <a:r>
              <a:rPr lang="pt-BR" sz="1400" dirty="0" err="1"/>
              <a:t>toBe</a:t>
            </a:r>
            <a:r>
              <a:rPr lang="pt-BR" sz="1400" dirty="0"/>
              <a:t>:</a:t>
            </a:r>
          </a:p>
          <a:p>
            <a:endParaRPr lang="pt-BR" sz="1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92" y="1578607"/>
            <a:ext cx="3922858" cy="85980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03" y="2750400"/>
            <a:ext cx="2936854" cy="110991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19166" y="2465806"/>
            <a:ext cx="56861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252525"/>
                </a:solidFill>
                <a:latin typeface="Roboto"/>
              </a:rPr>
              <a:t>Porém, se você quiser verificar os valores de um objeto, use </a:t>
            </a:r>
            <a:r>
              <a:rPr lang="pt-BR" sz="1400" dirty="0" err="1">
                <a:solidFill>
                  <a:srgbClr val="252525"/>
                </a:solidFill>
                <a:latin typeface="Roboto"/>
              </a:rPr>
              <a:t>toEqual</a:t>
            </a:r>
            <a:r>
              <a:rPr lang="pt-BR" sz="1400" dirty="0">
                <a:solidFill>
                  <a:srgbClr val="252525"/>
                </a:solidFill>
                <a:latin typeface="Roboto"/>
              </a:rPr>
              <a:t>:</a:t>
            </a:r>
            <a:endParaRPr lang="pt-BR" sz="14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635" y="3396182"/>
            <a:ext cx="3353950" cy="136877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037106" y="3011941"/>
            <a:ext cx="3629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Para executar negação nos testes pode-se usar: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16430" y="57966"/>
            <a:ext cx="6073234" cy="1125753"/>
          </a:xfrm>
        </p:spPr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Matchers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623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0"/>
            <a:ext cx="9200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testes às vezes você precisa distinguir entre </a:t>
            </a:r>
            <a:r>
              <a:rPr lang="pt-BR" dirty="0" err="1"/>
              <a:t>undefined</a:t>
            </a:r>
            <a:r>
              <a:rPr lang="pt-BR" dirty="0"/>
              <a:t>, </a:t>
            </a:r>
            <a:r>
              <a:rPr lang="pt-BR" dirty="0" err="1"/>
              <a:t>null</a:t>
            </a:r>
            <a:r>
              <a:rPr lang="pt-BR" dirty="0"/>
              <a:t> e false, mas às vezes você não quer tratar estes de maneira diferente. </a:t>
            </a:r>
            <a:r>
              <a:rPr lang="pt-BR" dirty="0" err="1"/>
              <a:t>Jest</a:t>
            </a:r>
            <a:r>
              <a:rPr lang="pt-BR" dirty="0"/>
              <a:t> contém auxiliares que permitem você ser explícito sobre o que quer.</a:t>
            </a:r>
          </a:p>
        </p:txBody>
      </p:sp>
      <p:sp>
        <p:nvSpPr>
          <p:cNvPr id="8" name="Retângulo 7"/>
          <p:cNvSpPr/>
          <p:nvPr/>
        </p:nvSpPr>
        <p:spPr>
          <a:xfrm>
            <a:off x="116429" y="1126656"/>
            <a:ext cx="44836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885" indent="-16088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 err="1"/>
              <a:t>toBeNull</a:t>
            </a:r>
            <a:r>
              <a:rPr lang="pt-BR" sz="1600" dirty="0"/>
              <a:t> corresponde a apenas </a:t>
            </a:r>
            <a:r>
              <a:rPr lang="pt-BR" sz="1600" dirty="0" err="1"/>
              <a:t>null</a:t>
            </a:r>
            <a:endParaRPr lang="pt-BR" sz="1600" dirty="0"/>
          </a:p>
          <a:p>
            <a:pPr marL="160885" indent="-16088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 err="1"/>
              <a:t>toBeUndefined</a:t>
            </a:r>
            <a:r>
              <a:rPr lang="pt-BR" sz="1600" dirty="0"/>
              <a:t> corresponde a apenas </a:t>
            </a:r>
            <a:r>
              <a:rPr lang="pt-BR" sz="1600" dirty="0" err="1"/>
              <a:t>undefined</a:t>
            </a:r>
            <a:endParaRPr lang="pt-BR" sz="1600" dirty="0"/>
          </a:p>
          <a:p>
            <a:pPr marL="160885" indent="-16088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 err="1"/>
              <a:t>toBeDefined</a:t>
            </a:r>
            <a:r>
              <a:rPr lang="pt-BR" sz="1600" dirty="0"/>
              <a:t> é o oposto de </a:t>
            </a:r>
            <a:r>
              <a:rPr lang="pt-BR" sz="1600" dirty="0" err="1"/>
              <a:t>toBeUndefined</a:t>
            </a:r>
            <a:endParaRPr lang="pt-BR" sz="1600" dirty="0"/>
          </a:p>
          <a:p>
            <a:pPr marL="160885" indent="-16088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 err="1"/>
              <a:t>toBeTruthy</a:t>
            </a:r>
            <a:r>
              <a:rPr lang="pt-BR" sz="1600" dirty="0"/>
              <a:t> combina com qualquer coisa que uma instrução </a:t>
            </a:r>
            <a:r>
              <a:rPr lang="pt-BR" sz="1600" dirty="0" err="1"/>
              <a:t>if</a:t>
            </a:r>
            <a:r>
              <a:rPr lang="pt-BR" sz="1600" dirty="0"/>
              <a:t> trata como verdadeiro</a:t>
            </a:r>
          </a:p>
          <a:p>
            <a:pPr marL="160885" indent="-16088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 err="1"/>
              <a:t>toBeFalsy</a:t>
            </a:r>
            <a:r>
              <a:rPr lang="pt-BR" sz="1600" dirty="0"/>
              <a:t> combina com qualquer coisa que uma instrução </a:t>
            </a:r>
            <a:r>
              <a:rPr lang="pt-BR" sz="1600" dirty="0" err="1"/>
              <a:t>if</a:t>
            </a:r>
            <a:r>
              <a:rPr lang="pt-BR" sz="1600" dirty="0"/>
              <a:t> trata como falso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232" y="575547"/>
            <a:ext cx="2791419" cy="422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7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a4dc480Apo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57569" y="234462"/>
            <a:ext cx="6228862" cy="467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04403" y="1192402"/>
            <a:ext cx="889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maioria das formas de comparar números têm "</a:t>
            </a:r>
            <a:r>
              <a:rPr lang="pt-BR" dirty="0" err="1"/>
              <a:t>matcher</a:t>
            </a:r>
            <a:r>
              <a:rPr lang="pt-BR" dirty="0"/>
              <a:t>" equivalentes.</a:t>
            </a:r>
            <a:endParaRPr lang="pt-BR" sz="1600" dirty="0"/>
          </a:p>
        </p:txBody>
      </p:sp>
      <p:sp>
        <p:nvSpPr>
          <p:cNvPr id="7" name="Retângulo 6"/>
          <p:cNvSpPr/>
          <p:nvPr/>
        </p:nvSpPr>
        <p:spPr>
          <a:xfrm>
            <a:off x="3808005" y="2009566"/>
            <a:ext cx="496675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252525"/>
                </a:solidFill>
                <a:latin typeface="Roboto"/>
              </a:rPr>
              <a:t>Para igualdade de ponto flutuante, use </a:t>
            </a:r>
            <a:r>
              <a:rPr lang="pt-BR" sz="1600" u="sng" dirty="0" err="1">
                <a:solidFill>
                  <a:srgbClr val="252525"/>
                </a:solidFill>
                <a:latin typeface="Roboto"/>
              </a:rPr>
              <a:t>toBeCloseTo</a:t>
            </a:r>
            <a:r>
              <a:rPr lang="pt-BR" sz="1600" dirty="0">
                <a:solidFill>
                  <a:srgbClr val="252525"/>
                </a:solidFill>
                <a:latin typeface="Roboto"/>
              </a:rPr>
              <a:t> em vez de </a:t>
            </a:r>
            <a:r>
              <a:rPr lang="pt-BR" sz="1600" u="sng" dirty="0" err="1">
                <a:solidFill>
                  <a:srgbClr val="252525"/>
                </a:solidFill>
                <a:latin typeface="Roboto"/>
              </a:rPr>
              <a:t>toEqual</a:t>
            </a:r>
            <a:r>
              <a:rPr lang="pt-BR" sz="1600" dirty="0">
                <a:solidFill>
                  <a:srgbClr val="252525"/>
                </a:solidFill>
                <a:latin typeface="Roboto"/>
              </a:rPr>
              <a:t>, porque você não quer que um teste dependa de um pequeno erro de arredondamento.</a:t>
            </a:r>
            <a:endParaRPr lang="pt-BR" sz="16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16430" y="57966"/>
            <a:ext cx="6073234" cy="1125753"/>
          </a:xfrm>
        </p:spPr>
        <p:txBody>
          <a:bodyPr/>
          <a:lstStyle/>
          <a:p>
            <a:r>
              <a:rPr lang="pt-BR" dirty="0" smtClean="0"/>
              <a:t>Números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82" y="1549348"/>
            <a:ext cx="3400880" cy="274129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579" y="3201625"/>
            <a:ext cx="5404421" cy="162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6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1154807"/>
            <a:ext cx="629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Podemos verificar </a:t>
            </a:r>
            <a:r>
              <a:rPr lang="pt-BR" sz="1600" dirty="0" err="1"/>
              <a:t>Strings</a:t>
            </a:r>
            <a:r>
              <a:rPr lang="pt-BR" sz="1600" dirty="0"/>
              <a:t> usando expressões regulares usando </a:t>
            </a:r>
            <a:r>
              <a:rPr lang="pt-BR" u="sng" dirty="0" err="1"/>
              <a:t>toMatch</a:t>
            </a:r>
            <a:endParaRPr lang="pt-BR" sz="1600" u="sng" dirty="0"/>
          </a:p>
        </p:txBody>
      </p:sp>
      <p:sp>
        <p:nvSpPr>
          <p:cNvPr id="8" name="CaixaDeTexto 7"/>
          <p:cNvSpPr txBox="1"/>
          <p:nvPr/>
        </p:nvSpPr>
        <p:spPr>
          <a:xfrm>
            <a:off x="4628403" y="1897001"/>
            <a:ext cx="4271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Você pode verificar se um </a:t>
            </a:r>
            <a:r>
              <a:rPr lang="pt-BR" sz="1600" dirty="0" err="1"/>
              <a:t>array</a:t>
            </a:r>
            <a:r>
              <a:rPr lang="pt-BR" sz="1600" dirty="0"/>
              <a:t> contém um item específico usando </a:t>
            </a:r>
            <a:r>
              <a:rPr lang="pt-BR" sz="1600" dirty="0" err="1"/>
              <a:t>toContain</a:t>
            </a:r>
            <a:r>
              <a:rPr lang="pt-BR" sz="1600" dirty="0"/>
              <a:t>: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16430" y="57966"/>
            <a:ext cx="6073234" cy="1125753"/>
          </a:xfrm>
        </p:spPr>
        <p:txBody>
          <a:bodyPr/>
          <a:lstStyle/>
          <a:p>
            <a:r>
              <a:rPr lang="pt-BR" dirty="0" err="1" smtClean="0"/>
              <a:t>Strings</a:t>
            </a:r>
            <a:r>
              <a:rPr lang="pt-BR" dirty="0" smtClean="0"/>
              <a:t> &amp; </a:t>
            </a:r>
            <a:r>
              <a:rPr lang="pt-BR" dirty="0" err="1" smtClean="0"/>
              <a:t>Arrays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88" y="1524139"/>
            <a:ext cx="4328027" cy="191527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047" y="2481776"/>
            <a:ext cx="4147232" cy="234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7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09415" y="1353418"/>
            <a:ext cx="883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252525"/>
                </a:solidFill>
                <a:latin typeface="Roboto"/>
              </a:rPr>
              <a:t>Se você quiser testar que uma determinada função lance um erro quando é chamada, use </a:t>
            </a:r>
            <a:r>
              <a:rPr lang="pt-BR" sz="2000" u="sng" dirty="0" err="1">
                <a:solidFill>
                  <a:srgbClr val="252525"/>
                </a:solidFill>
                <a:latin typeface="Roboto"/>
              </a:rPr>
              <a:t>toThrow</a:t>
            </a:r>
            <a:r>
              <a:rPr lang="pt-BR" sz="2000" dirty="0">
                <a:solidFill>
                  <a:srgbClr val="252525"/>
                </a:solidFill>
                <a:latin typeface="Roboto"/>
              </a:rPr>
              <a:t>.</a:t>
            </a:r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Exceptions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316" y="2061304"/>
            <a:ext cx="5464684" cy="27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9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1091919"/>
            <a:ext cx="750526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1013" dirty="0" err="1">
                <a:solidFill>
                  <a:srgbClr val="99424F"/>
                </a:solidFill>
                <a:latin typeface="-apple-system"/>
              </a:rPr>
              <a:t>Callbacks</a:t>
            </a:r>
            <a:endParaRPr lang="pt-BR" sz="1013" dirty="0">
              <a:solidFill>
                <a:srgbClr val="99424F"/>
              </a:solidFill>
              <a:latin typeface="-apple-system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" y="1311359"/>
            <a:ext cx="2755794" cy="162521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517518" y="1050516"/>
            <a:ext cx="728084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1013" dirty="0" err="1">
                <a:solidFill>
                  <a:srgbClr val="99424F"/>
                </a:solidFill>
                <a:latin typeface="-apple-system"/>
              </a:rPr>
              <a:t>Promises</a:t>
            </a:r>
            <a:endParaRPr lang="pt-BR" sz="1013" dirty="0">
              <a:solidFill>
                <a:srgbClr val="99424F"/>
              </a:solidFill>
              <a:latin typeface="-apple-system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0199" y="2925059"/>
            <a:ext cx="3456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Para garantir que o </a:t>
            </a:r>
            <a:r>
              <a:rPr lang="pt-BR" sz="1200" b="1" dirty="0" err="1"/>
              <a:t>fechData</a:t>
            </a:r>
            <a:r>
              <a:rPr lang="pt-BR" sz="1200" b="1" dirty="0"/>
              <a:t> apenas rode quando o call-back for finalizado, ache a </a:t>
            </a:r>
            <a:r>
              <a:rPr lang="pt-BR" sz="1200" b="1" dirty="0" err="1"/>
              <a:t>function</a:t>
            </a:r>
            <a:r>
              <a:rPr lang="pt-BR" sz="1200" b="1" dirty="0"/>
              <a:t> </a:t>
            </a:r>
            <a:r>
              <a:rPr lang="pt-BR" sz="1200" b="1" dirty="0" err="1"/>
              <a:t>done</a:t>
            </a:r>
            <a:r>
              <a:rPr lang="pt-BR" sz="1200" b="1" dirty="0"/>
              <a:t>().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0" y="3329144"/>
            <a:ext cx="3376386" cy="179872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5415" y="1591476"/>
            <a:ext cx="3311901" cy="141096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5415" y="3060862"/>
            <a:ext cx="3258914" cy="1370461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6950963" y="2815293"/>
            <a:ext cx="2114883" cy="1339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13" dirty="0"/>
              <a:t>Se você espera que uma promessa seja rejeitada, use o método catch. Se certifique de adicionar </a:t>
            </a:r>
            <a:r>
              <a:rPr lang="pt-BR" sz="1013" dirty="0" err="1"/>
              <a:t>expect.assertions</a:t>
            </a:r>
            <a:r>
              <a:rPr lang="pt-BR" sz="1013" dirty="0"/>
              <a:t> para verificar que um certo número de verificações são chamadas. Caso contrário, uma promessa cumprida não iria falhar no teste.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977316" y="1766592"/>
            <a:ext cx="1947853" cy="57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88" dirty="0" err="1"/>
              <a:t>Obs</a:t>
            </a:r>
            <a:r>
              <a:rPr lang="pt-BR" sz="788" dirty="0"/>
              <a:t>: Certifique-se de retornar a promessa - se você omitir esta instrução </a:t>
            </a:r>
            <a:r>
              <a:rPr lang="pt-BR" sz="788" dirty="0" err="1"/>
              <a:t>return</a:t>
            </a:r>
            <a:r>
              <a:rPr lang="pt-BR" sz="788" dirty="0"/>
              <a:t>, seu teste será concluído antes de completar </a:t>
            </a:r>
            <a:r>
              <a:rPr lang="pt-BR" sz="788" dirty="0" err="1"/>
              <a:t>fetchData</a:t>
            </a:r>
            <a:r>
              <a:rPr lang="pt-BR" sz="788" dirty="0"/>
              <a:t>.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185842" y="1025139"/>
            <a:ext cx="4607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err="1"/>
              <a:t>Jest</a:t>
            </a:r>
            <a:r>
              <a:rPr lang="pt-BR" sz="1200" b="1" dirty="0"/>
              <a:t> retorna do seu teste uma "</a:t>
            </a:r>
            <a:r>
              <a:rPr lang="pt-BR" sz="1200" b="1" dirty="0" err="1"/>
              <a:t>promise</a:t>
            </a:r>
            <a:r>
              <a:rPr lang="pt-BR" sz="1200" b="1" dirty="0"/>
              <a:t>", e </a:t>
            </a:r>
            <a:r>
              <a:rPr lang="pt-BR" sz="1200" b="1" dirty="0" err="1"/>
              <a:t>Jest</a:t>
            </a:r>
            <a:r>
              <a:rPr lang="pt-BR" sz="1200" b="1" dirty="0"/>
              <a:t> irá aguardar a "</a:t>
            </a:r>
            <a:r>
              <a:rPr lang="pt-BR" sz="1200" b="1" dirty="0" err="1"/>
              <a:t>promise</a:t>
            </a:r>
            <a:r>
              <a:rPr lang="pt-BR" sz="1200" b="1" dirty="0"/>
              <a:t>" ser resolvida. Se a promessa for rejeitada, o teste automaticamente irá falhar.</a:t>
            </a:r>
          </a:p>
        </p:txBody>
      </p:sp>
      <p:sp>
        <p:nvSpPr>
          <p:cNvPr id="14" name="Multiplicar 13"/>
          <p:cNvSpPr/>
          <p:nvPr/>
        </p:nvSpPr>
        <p:spPr>
          <a:xfrm>
            <a:off x="2839509" y="2213181"/>
            <a:ext cx="756294" cy="68795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Testing</a:t>
            </a:r>
            <a:r>
              <a:rPr lang="pt-BR" dirty="0" smtClean="0"/>
              <a:t> </a:t>
            </a:r>
            <a:r>
              <a:rPr lang="pt-BR" dirty="0" err="1" smtClean="0"/>
              <a:t>Asyncrhonous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32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7979" y="121958"/>
            <a:ext cx="1627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1400" dirty="0">
                <a:solidFill>
                  <a:srgbClr val="99424F"/>
                </a:solidFill>
                <a:latin typeface="-apple-system"/>
              </a:rPr>
              <a:t>.resolves / .</a:t>
            </a:r>
            <a:r>
              <a:rPr lang="pt-BR" sz="1400" dirty="0" err="1">
                <a:solidFill>
                  <a:srgbClr val="99424F"/>
                </a:solidFill>
                <a:latin typeface="-apple-system"/>
              </a:rPr>
              <a:t>rejects</a:t>
            </a:r>
            <a:endParaRPr lang="pt-BR" sz="1400" dirty="0">
              <a:solidFill>
                <a:srgbClr val="99424F"/>
              </a:solidFill>
              <a:latin typeface="-apple-system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r="3032"/>
          <a:stretch/>
        </p:blipFill>
        <p:spPr>
          <a:xfrm>
            <a:off x="261111" y="1357164"/>
            <a:ext cx="4150869" cy="110357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10" y="3460978"/>
            <a:ext cx="6029693" cy="135329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57218" y="566416"/>
            <a:ext cx="89867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Você também pode usar o "</a:t>
            </a:r>
            <a:r>
              <a:rPr lang="pt-BR" sz="1400" dirty="0" err="1"/>
              <a:t>matcher</a:t>
            </a:r>
            <a:r>
              <a:rPr lang="pt-BR" sz="1400" dirty="0"/>
              <a:t>" .resolves em sua declaração esperada, e </a:t>
            </a:r>
            <a:r>
              <a:rPr lang="pt-BR" sz="1400" dirty="0" err="1"/>
              <a:t>Jest</a:t>
            </a:r>
            <a:r>
              <a:rPr lang="pt-BR" sz="1400" dirty="0"/>
              <a:t> irá aguardar a "</a:t>
            </a:r>
            <a:r>
              <a:rPr lang="pt-BR" sz="1400" dirty="0" err="1"/>
              <a:t>promise</a:t>
            </a:r>
            <a:r>
              <a:rPr lang="pt-BR" sz="1400" dirty="0"/>
              <a:t>" resolver. Se a "</a:t>
            </a:r>
            <a:r>
              <a:rPr lang="pt-BR" sz="1400" dirty="0" err="1"/>
              <a:t>promise</a:t>
            </a:r>
            <a:r>
              <a:rPr lang="pt-BR" sz="1400" dirty="0"/>
              <a:t>" for rejeitada, o teste automaticamente irá falhar.</a:t>
            </a:r>
          </a:p>
        </p:txBody>
      </p:sp>
      <p:sp>
        <p:nvSpPr>
          <p:cNvPr id="9" name="Nuvem 8"/>
          <p:cNvSpPr/>
          <p:nvPr/>
        </p:nvSpPr>
        <p:spPr>
          <a:xfrm>
            <a:off x="4741742" y="1110651"/>
            <a:ext cx="3808289" cy="17831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Não esqueça de retornar a afirmação — se você omitir esta instrução </a:t>
            </a:r>
            <a:r>
              <a:rPr lang="pt-BR" sz="1200" b="1" dirty="0" err="1"/>
              <a:t>return</a:t>
            </a:r>
            <a:r>
              <a:rPr lang="pt-BR" sz="1200" b="1" dirty="0"/>
              <a:t>, seu teste será concluído antes de completar </a:t>
            </a:r>
            <a:r>
              <a:rPr lang="pt-BR" sz="1200" b="1" dirty="0" err="1"/>
              <a:t>fetchData</a:t>
            </a:r>
            <a:r>
              <a:rPr lang="pt-BR" sz="1200" b="1" dirty="0"/>
              <a:t>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57218" y="2937758"/>
            <a:ext cx="89867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Se você espera que uma promessa seja rejeitada, use o "</a:t>
            </a:r>
            <a:r>
              <a:rPr lang="pt-BR" sz="1400" dirty="0" err="1"/>
              <a:t>matcher</a:t>
            </a:r>
            <a:r>
              <a:rPr lang="pt-BR" sz="1400" dirty="0"/>
              <a:t>" .</a:t>
            </a:r>
            <a:r>
              <a:rPr lang="pt-BR" sz="1400" dirty="0" err="1"/>
              <a:t>rejects</a:t>
            </a:r>
            <a:r>
              <a:rPr lang="pt-BR" sz="1400" dirty="0"/>
              <a:t>. Se a "</a:t>
            </a:r>
            <a:r>
              <a:rPr lang="pt-BR" sz="1400" dirty="0" err="1"/>
              <a:t>promise</a:t>
            </a:r>
            <a:r>
              <a:rPr lang="pt-BR" sz="1400" dirty="0"/>
              <a:t>" é cumprida, o teste automaticamente irá falhar.</a:t>
            </a:r>
          </a:p>
        </p:txBody>
      </p:sp>
    </p:spTree>
    <p:extLst>
      <p:ext uri="{BB962C8B-B14F-4D97-AF65-F5344CB8AC3E}">
        <p14:creationId xmlns:p14="http://schemas.microsoft.com/office/powerpoint/2010/main" val="311150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-12713"/>
            <a:ext cx="48785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2000" b="1" dirty="0">
                <a:solidFill>
                  <a:srgbClr val="99424F"/>
                </a:solidFill>
              </a:rPr>
              <a:t>Repetindo a Configuração Para Vários Testes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30" y="1079985"/>
            <a:ext cx="3198985" cy="332894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81846" y="433654"/>
            <a:ext cx="41306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/>
              <a:t>Se você tem algum trabalho que você precisa fazer repetidamente por muitos testes, você pode usar </a:t>
            </a:r>
            <a:r>
              <a:rPr lang="pt-BR" sz="1200" b="1" u="sng" dirty="0" err="1"/>
              <a:t>beforeEach</a:t>
            </a:r>
            <a:r>
              <a:rPr lang="pt-BR" sz="1200" b="1" dirty="0"/>
              <a:t> e </a:t>
            </a:r>
            <a:r>
              <a:rPr lang="pt-BR" sz="1200" b="1" u="sng" dirty="0" err="1"/>
              <a:t>afterEach</a:t>
            </a:r>
            <a:r>
              <a:rPr lang="pt-BR" sz="1200" b="1" dirty="0"/>
              <a:t>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15088" y="4495648"/>
            <a:ext cx="19768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err="1"/>
              <a:t>Each</a:t>
            </a:r>
            <a:r>
              <a:rPr lang="pt-BR" sz="1050" dirty="0"/>
              <a:t> é chamado para cada teste </a:t>
            </a:r>
          </a:p>
        </p:txBody>
      </p:sp>
      <p:sp>
        <p:nvSpPr>
          <p:cNvPr id="7" name="Retângulo 6"/>
          <p:cNvSpPr/>
          <p:nvPr/>
        </p:nvSpPr>
        <p:spPr>
          <a:xfrm>
            <a:off x="5748640" y="36614"/>
            <a:ext cx="2028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b="1" dirty="0">
                <a:solidFill>
                  <a:srgbClr val="99424F"/>
                </a:solidFill>
              </a:rPr>
              <a:t>Configuração Única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673" y="960699"/>
            <a:ext cx="3091773" cy="3338814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662669" y="424785"/>
            <a:ext cx="2305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393939"/>
                </a:solidFill>
              </a:rPr>
              <a:t>O banco de dados poderia ser reutilizado entre todos os testes.</a:t>
            </a:r>
            <a:endParaRPr lang="pt-BR" sz="12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871590" y="4518603"/>
            <a:ext cx="2124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All</a:t>
            </a:r>
            <a:r>
              <a:rPr lang="pt-BR" sz="1100" dirty="0"/>
              <a:t> é chamado para o escopo total</a:t>
            </a:r>
          </a:p>
        </p:txBody>
      </p:sp>
    </p:spTree>
    <p:extLst>
      <p:ext uri="{BB962C8B-B14F-4D97-AF65-F5344CB8AC3E}">
        <p14:creationId xmlns:p14="http://schemas.microsoft.com/office/powerpoint/2010/main" val="280311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441233" y="807799"/>
            <a:ext cx="30980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Quando eles estão dentro de um bloco de </a:t>
            </a:r>
            <a:r>
              <a:rPr lang="pt-BR" b="1" dirty="0" err="1"/>
              <a:t>describe</a:t>
            </a:r>
            <a:r>
              <a:rPr lang="pt-BR" b="1" dirty="0"/>
              <a:t>, os blocos </a:t>
            </a:r>
            <a:r>
              <a:rPr lang="pt-BR" b="1" u="sng" dirty="0" err="1"/>
              <a:t>before</a:t>
            </a:r>
            <a:r>
              <a:rPr lang="pt-BR" b="1" dirty="0"/>
              <a:t> e </a:t>
            </a:r>
            <a:r>
              <a:rPr lang="pt-BR" b="1" u="sng" dirty="0" err="1"/>
              <a:t>after</a:t>
            </a:r>
            <a:r>
              <a:rPr lang="pt-BR" b="1" dirty="0"/>
              <a:t> só se aplicam aos testes dentro desse bloco de </a:t>
            </a:r>
            <a:r>
              <a:rPr lang="pt-BR" b="1" u="sng" dirty="0" err="1"/>
              <a:t>describe</a:t>
            </a:r>
            <a:r>
              <a:rPr lang="pt-BR" b="1" dirty="0"/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36" y="89650"/>
            <a:ext cx="4599796" cy="5083537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5532673" y="161468"/>
            <a:ext cx="1530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3600" b="1" dirty="0">
                <a:solidFill>
                  <a:srgbClr val="99424F"/>
                </a:solidFill>
              </a:rPr>
              <a:t>Escopo</a:t>
            </a:r>
          </a:p>
        </p:txBody>
      </p:sp>
    </p:spTree>
    <p:extLst>
      <p:ext uri="{BB962C8B-B14F-4D97-AF65-F5344CB8AC3E}">
        <p14:creationId xmlns:p14="http://schemas.microsoft.com/office/powerpoint/2010/main" val="27604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4620" y="69638"/>
            <a:ext cx="2340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2400" dirty="0" err="1" smtClean="0">
                <a:solidFill>
                  <a:srgbClr val="99424F"/>
                </a:solidFill>
                <a:latin typeface="-apple-system"/>
              </a:rPr>
              <a:t>Mock</a:t>
            </a:r>
            <a:r>
              <a:rPr lang="pt-BR" sz="2400" dirty="0" smtClean="0">
                <a:solidFill>
                  <a:srgbClr val="99424F"/>
                </a:solidFill>
                <a:latin typeface="-apple-system"/>
              </a:rPr>
              <a:t> </a:t>
            </a:r>
            <a:r>
              <a:rPr lang="pt-BR" sz="2400" dirty="0" err="1" smtClean="0">
                <a:solidFill>
                  <a:srgbClr val="99424F"/>
                </a:solidFill>
                <a:latin typeface="-apple-system"/>
              </a:rPr>
              <a:t>Functions</a:t>
            </a:r>
            <a:endParaRPr lang="pt-BR" sz="2400" dirty="0">
              <a:solidFill>
                <a:srgbClr val="99424F"/>
              </a:solidFill>
              <a:latin typeface="-apple-system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2721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Através da criação de uma função simulada(</a:t>
            </a:r>
            <a:r>
              <a:rPr lang="pt-BR" dirty="0" err="1"/>
              <a:t>mock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) para usar no teste do código ou escrevendo uma simulação manual para sobrepor a uma dependência de módulo.</a:t>
            </a:r>
          </a:p>
        </p:txBody>
      </p:sp>
      <p:sp>
        <p:nvSpPr>
          <p:cNvPr id="6" name="Retângulo 5"/>
          <p:cNvSpPr/>
          <p:nvPr/>
        </p:nvSpPr>
        <p:spPr>
          <a:xfrm>
            <a:off x="66062" y="1457147"/>
            <a:ext cx="2541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2400" dirty="0">
                <a:solidFill>
                  <a:srgbClr val="99424F"/>
                </a:solidFill>
                <a:latin typeface="-apple-system"/>
              </a:rPr>
              <a:t>Snapshot </a:t>
            </a:r>
            <a:r>
              <a:rPr lang="pt-BR" sz="2400" dirty="0" err="1">
                <a:solidFill>
                  <a:srgbClr val="99424F"/>
                </a:solidFill>
                <a:latin typeface="-apple-system"/>
              </a:rPr>
              <a:t>Testing</a:t>
            </a:r>
            <a:endParaRPr lang="pt-BR" sz="2400" dirty="0">
              <a:solidFill>
                <a:srgbClr val="99424F"/>
              </a:solidFill>
              <a:latin typeface="-apple-system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6062" y="1944803"/>
            <a:ext cx="90779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Um típico caso de teste de snapshot para um </a:t>
            </a:r>
            <a:r>
              <a:rPr lang="pt-BR" dirty="0" err="1"/>
              <a:t>app</a:t>
            </a:r>
            <a:r>
              <a:rPr lang="pt-BR" dirty="0"/>
              <a:t> móvel </a:t>
            </a:r>
            <a:r>
              <a:rPr lang="pt-BR" dirty="0" err="1"/>
              <a:t>renderiza</a:t>
            </a:r>
            <a:r>
              <a:rPr lang="pt-BR" dirty="0"/>
              <a:t> um componente da UI, tira captura de tela, em seguida compara com uma imagem de referência armazenada juntamente com o teste. O teste irá falhar se as duas imagens não coincidirem: quer a mudança seja inesperada, ou a captura de tela precisa ser atualizada para a nova versão do componente da UI.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442" y="3454507"/>
            <a:ext cx="1934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2400" dirty="0">
                <a:solidFill>
                  <a:srgbClr val="99424F"/>
                </a:solidFill>
                <a:latin typeface="-apple-system"/>
              </a:rPr>
              <a:t>Timer </a:t>
            </a:r>
            <a:r>
              <a:rPr lang="pt-BR" sz="2400" dirty="0" err="1">
                <a:solidFill>
                  <a:srgbClr val="99424F"/>
                </a:solidFill>
                <a:latin typeface="-apple-system"/>
              </a:rPr>
              <a:t>Mocks</a:t>
            </a:r>
            <a:endParaRPr lang="pt-BR" sz="2400" dirty="0">
              <a:solidFill>
                <a:srgbClr val="99424F"/>
              </a:solidFill>
              <a:latin typeface="-apple-system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0" y="3832514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/>
              <a:t>Jest</a:t>
            </a:r>
            <a:r>
              <a:rPr lang="pt-BR" sz="2000" dirty="0"/>
              <a:t> pode trocar temporizadores por funções que permitem controlar a passagem do tempo. Nós podemos habilitar temporizadores falsos chamando </a:t>
            </a:r>
            <a:r>
              <a:rPr lang="pt-BR" sz="2000" dirty="0" err="1"/>
              <a:t>jest.useFakeTimers</a:t>
            </a:r>
            <a:r>
              <a:rPr lang="pt-BR" sz="2000" dirty="0"/>
              <a:t>();. Isto simula </a:t>
            </a:r>
            <a:r>
              <a:rPr lang="pt-BR" sz="2000" dirty="0" err="1"/>
              <a:t>setTimeout</a:t>
            </a:r>
            <a:r>
              <a:rPr lang="pt-BR" sz="2000" dirty="0"/>
              <a:t> e outras funções de temporizador com funções de simulação.</a:t>
            </a:r>
          </a:p>
        </p:txBody>
      </p:sp>
    </p:spTree>
    <p:extLst>
      <p:ext uri="{BB962C8B-B14F-4D97-AF65-F5344CB8AC3E}">
        <p14:creationId xmlns:p14="http://schemas.microsoft.com/office/powerpoint/2010/main" val="40707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63472" y="1195597"/>
            <a:ext cx="8808589" cy="3468404"/>
          </a:xfrm>
        </p:spPr>
        <p:txBody>
          <a:bodyPr/>
          <a:lstStyle/>
          <a:p>
            <a:r>
              <a:rPr lang="pt-BR" dirty="0" smtClean="0"/>
              <a:t>- Executar o teste em cima da API de Delete criada por Jogador</a:t>
            </a:r>
          </a:p>
          <a:p>
            <a:pPr lvl="1"/>
            <a:endParaRPr lang="pt-BR" dirty="0"/>
          </a:p>
        </p:txBody>
      </p:sp>
      <p:pic>
        <p:nvPicPr>
          <p:cNvPr id="2054" name="Picture 6" descr="images (123Ã186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73" y="2688357"/>
            <a:ext cx="1305214" cy="197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56" b="19028"/>
          <a:stretch/>
        </p:blipFill>
        <p:spPr>
          <a:xfrm rot="217471">
            <a:off x="5890009" y="2682719"/>
            <a:ext cx="2863404" cy="180155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820" y="2352478"/>
            <a:ext cx="2467319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Typescript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Npm</a:t>
            </a:r>
            <a:r>
              <a:rPr lang="pt-BR" dirty="0" smtClean="0"/>
              <a:t> + node.js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npm</a:t>
            </a:r>
            <a:r>
              <a:rPr lang="pt-BR" dirty="0" smtClean="0"/>
              <a:t> é distribuído com o Node.js, </a:t>
            </a:r>
            <a:r>
              <a:rPr lang="pt-BR" dirty="0"/>
              <a:t>q</a:t>
            </a:r>
            <a:r>
              <a:rPr lang="pt-BR" dirty="0" smtClean="0"/>
              <a:t>uando fizer o download do Node.js o </a:t>
            </a:r>
            <a:r>
              <a:rPr lang="pt-BR" dirty="0" err="1" smtClean="0"/>
              <a:t>npm</a:t>
            </a:r>
            <a:r>
              <a:rPr lang="pt-BR" dirty="0" smtClean="0"/>
              <a:t> já vem instalado.</a:t>
            </a:r>
          </a:p>
          <a:p>
            <a:endParaRPr lang="pt-BR" dirty="0"/>
          </a:p>
          <a:p>
            <a:r>
              <a:rPr lang="pt-BR" dirty="0" smtClean="0"/>
              <a:t>Download Node.js</a:t>
            </a:r>
          </a:p>
          <a:p>
            <a:r>
              <a:rPr lang="pt-BR" sz="1351" dirty="0"/>
              <a:t>https://nodejs.org/en/</a:t>
            </a:r>
          </a:p>
        </p:txBody>
      </p:sp>
    </p:spTree>
    <p:extLst>
      <p:ext uri="{BB962C8B-B14F-4D97-AF65-F5344CB8AC3E}">
        <p14:creationId xmlns:p14="http://schemas.microsoft.com/office/powerpoint/2010/main" val="169526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Typescript</a:t>
            </a:r>
            <a:r>
              <a:rPr lang="pt-BR" dirty="0"/>
              <a:t> </a:t>
            </a:r>
            <a:r>
              <a:rPr lang="pt-BR" dirty="0" smtClean="0"/>
              <a:t>– O que é?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3786" y="1201261"/>
            <a:ext cx="5806830" cy="3480153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pt-BR" sz="4800" b="1" i="1" dirty="0" err="1"/>
              <a:t>TypeScript</a:t>
            </a:r>
            <a:r>
              <a:rPr lang="pt-BR" sz="4800" dirty="0"/>
              <a:t> é um </a:t>
            </a:r>
            <a:r>
              <a:rPr lang="pt-BR" sz="4800" dirty="0" err="1"/>
              <a:t>superconjunto</a:t>
            </a:r>
            <a:r>
              <a:rPr lang="pt-BR" sz="4800" dirty="0"/>
              <a:t> de </a:t>
            </a:r>
            <a:r>
              <a:rPr lang="pt-BR" sz="4800" dirty="0" err="1">
                <a:hlinkClick r:id="rId2" tooltip="JavaScript"/>
              </a:rPr>
              <a:t>JavaScript</a:t>
            </a:r>
            <a:r>
              <a:rPr lang="pt-BR" sz="4800" dirty="0"/>
              <a:t> desenvolvido pela </a:t>
            </a:r>
            <a:r>
              <a:rPr lang="pt-BR" sz="4800" dirty="0">
                <a:hlinkClick r:id="rId3" tooltip="Microsoft"/>
              </a:rPr>
              <a:t>Microsoft</a:t>
            </a:r>
            <a:r>
              <a:rPr lang="pt-BR" sz="4800" dirty="0"/>
              <a:t> que adiciona </a:t>
            </a:r>
            <a:r>
              <a:rPr lang="pt-BR" sz="4800" dirty="0" err="1"/>
              <a:t>tipagem</a:t>
            </a:r>
            <a:r>
              <a:rPr lang="pt-BR" sz="4800" dirty="0"/>
              <a:t> e alguns outros recursos a linguagem. </a:t>
            </a:r>
            <a:endParaRPr lang="pt-BR" sz="4800" dirty="0" smtClean="0"/>
          </a:p>
          <a:p>
            <a:pPr marL="0" indent="0" algn="just">
              <a:buNone/>
            </a:pPr>
            <a:r>
              <a:rPr lang="pt-BR" sz="4800" dirty="0" smtClean="0"/>
              <a:t>A </a:t>
            </a:r>
            <a:r>
              <a:rPr lang="pt-BR" sz="4800" dirty="0"/>
              <a:t>linguagem pode ser usada para desenvolver aplicações </a:t>
            </a:r>
            <a:r>
              <a:rPr lang="pt-BR" sz="4800" dirty="0" err="1"/>
              <a:t>JavaScript</a:t>
            </a:r>
            <a:r>
              <a:rPr lang="pt-BR" sz="4800" dirty="0"/>
              <a:t> no </a:t>
            </a:r>
            <a:r>
              <a:rPr lang="pt-BR" sz="4800" dirty="0">
                <a:hlinkClick r:id="rId4" tooltip="Lado cliente"/>
              </a:rPr>
              <a:t>lado cliente</a:t>
            </a:r>
            <a:r>
              <a:rPr lang="pt-BR" sz="4800" dirty="0"/>
              <a:t> e </a:t>
            </a:r>
            <a:r>
              <a:rPr lang="pt-BR" sz="4800" dirty="0">
                <a:hlinkClick r:id="rId5" tooltip="Server-side"/>
              </a:rPr>
              <a:t>lado servidor</a:t>
            </a:r>
            <a:r>
              <a:rPr lang="pt-BR" sz="4800" dirty="0"/>
              <a:t> (</a:t>
            </a:r>
            <a:r>
              <a:rPr lang="pt-BR" sz="4800" dirty="0">
                <a:hlinkClick r:id="rId6" tooltip="Node.js"/>
              </a:rPr>
              <a:t>Node.js</a:t>
            </a:r>
            <a:r>
              <a:rPr lang="pt-BR" sz="4800" dirty="0"/>
              <a:t>).</a:t>
            </a:r>
            <a:endParaRPr lang="pt-BR" sz="4800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052" name="Picture 4" descr="Resultado de imagem para javascript and typescrip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645" y="1138888"/>
            <a:ext cx="1226262" cy="12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upload.wikimedia.org/wikipedia/commons/thumb/7/7b/Anders_Hejlsberg_at_PDC2008.jpg/220px-Anders_Hejlsberg_at_PDC2008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498" y="1414107"/>
            <a:ext cx="1262091" cy="189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6086432" y="3396497"/>
            <a:ext cx="18256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9" tooltip="Anders Hejlsberg"/>
              </a:rPr>
              <a:t>Anders </a:t>
            </a:r>
            <a:r>
              <a:rPr lang="pt-BR" dirty="0" err="1" smtClean="0">
                <a:hlinkClick r:id="rId9" tooltip="Anders Hejlsberg"/>
              </a:rPr>
              <a:t>Hejlsberg</a:t>
            </a:r>
            <a:endParaRPr lang="pt-BR" dirty="0" smtClean="0"/>
          </a:p>
          <a:p>
            <a:r>
              <a:rPr lang="pt-BR" dirty="0" smtClean="0"/>
              <a:t>C#, Delphi, Pascal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4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Setup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3785" y="1201261"/>
            <a:ext cx="8596923" cy="3480153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Crie o arquivo “</a:t>
            </a:r>
            <a:r>
              <a:rPr lang="pt-BR" dirty="0" err="1" smtClean="0"/>
              <a:t>package.json</a:t>
            </a:r>
            <a:r>
              <a:rPr lang="pt-BR" dirty="0" smtClean="0"/>
              <a:t>”. </a:t>
            </a:r>
          </a:p>
          <a:p>
            <a:pPr marL="400050" lvl="1" indent="0">
              <a:buNone/>
            </a:pPr>
            <a:r>
              <a:rPr lang="pt-BR" dirty="0" err="1" smtClean="0"/>
              <a:t>npm</a:t>
            </a:r>
            <a:r>
              <a:rPr lang="pt-BR" dirty="0" smtClean="0"/>
              <a:t> </a:t>
            </a:r>
            <a:r>
              <a:rPr lang="pt-BR" dirty="0" err="1"/>
              <a:t>init</a:t>
            </a:r>
            <a:r>
              <a:rPr lang="pt-BR" dirty="0"/>
              <a:t> </a:t>
            </a:r>
            <a:r>
              <a:rPr lang="pt-BR" dirty="0" smtClean="0"/>
              <a:t>–y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Adicione a </a:t>
            </a:r>
            <a:r>
              <a:rPr lang="pt-BR" dirty="0" err="1"/>
              <a:t>bilbioteca</a:t>
            </a:r>
            <a:r>
              <a:rPr lang="pt-BR" dirty="0"/>
              <a:t> do </a:t>
            </a:r>
            <a:r>
              <a:rPr lang="pt-BR" dirty="0" err="1"/>
              <a:t>TypeScript</a:t>
            </a:r>
            <a:r>
              <a:rPr lang="pt-BR" dirty="0"/>
              <a:t> em seu </a:t>
            </a:r>
            <a:r>
              <a:rPr lang="pt-BR" dirty="0" smtClean="0"/>
              <a:t>projeto </a:t>
            </a:r>
          </a:p>
          <a:p>
            <a:pPr marL="400050" lvl="1" indent="0">
              <a:buNone/>
            </a:pPr>
            <a:r>
              <a:rPr lang="pt-BR" dirty="0" err="1" smtClean="0"/>
              <a:t>npm</a:t>
            </a:r>
            <a:r>
              <a:rPr lang="pt-BR" dirty="0" smtClean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typescript</a:t>
            </a:r>
            <a:r>
              <a:rPr lang="pt-BR" dirty="0"/>
              <a:t> --</a:t>
            </a:r>
            <a:r>
              <a:rPr lang="pt-BR" dirty="0" err="1" smtClean="0"/>
              <a:t>save-dev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Adicione a </a:t>
            </a:r>
            <a:r>
              <a:rPr lang="pt-BR" dirty="0" err="1"/>
              <a:t>bilbioteca</a:t>
            </a:r>
            <a:r>
              <a:rPr lang="pt-BR" dirty="0"/>
              <a:t> </a:t>
            </a:r>
            <a:r>
              <a:rPr lang="pt-BR" dirty="0" err="1" smtClean="0"/>
              <a:t>node.d.ts</a:t>
            </a:r>
            <a:r>
              <a:rPr lang="pt-BR" dirty="0" smtClean="0"/>
              <a:t> </a:t>
            </a:r>
            <a:r>
              <a:rPr lang="pt-BR" dirty="0"/>
              <a:t>em seu projeto </a:t>
            </a:r>
          </a:p>
          <a:p>
            <a:pPr marL="400050" lvl="1" indent="0">
              <a:buNone/>
            </a:pPr>
            <a:r>
              <a:rPr lang="pt-BR" dirty="0" err="1" smtClean="0"/>
              <a:t>npm</a:t>
            </a:r>
            <a:r>
              <a:rPr lang="pt-BR" dirty="0" smtClean="0"/>
              <a:t> </a:t>
            </a:r>
            <a:r>
              <a:rPr lang="pt-BR" dirty="0" err="1"/>
              <a:t>install</a:t>
            </a:r>
            <a:r>
              <a:rPr lang="pt-BR" dirty="0"/>
              <a:t> @</a:t>
            </a:r>
            <a:r>
              <a:rPr lang="pt-BR" dirty="0" err="1"/>
              <a:t>types</a:t>
            </a:r>
            <a:r>
              <a:rPr lang="pt-BR" dirty="0"/>
              <a:t>/node --</a:t>
            </a:r>
            <a:r>
              <a:rPr lang="pt-BR" dirty="0" err="1" smtClean="0"/>
              <a:t>save-dev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Inicie um </a:t>
            </a:r>
            <a:r>
              <a:rPr lang="pt-BR" dirty="0" err="1"/>
              <a:t>tsconfig.json</a:t>
            </a:r>
            <a:r>
              <a:rPr lang="pt-BR" dirty="0"/>
              <a:t> para opções do </a:t>
            </a:r>
            <a:r>
              <a:rPr lang="pt-BR" dirty="0" err="1" smtClean="0"/>
              <a:t>TypeScript</a:t>
            </a:r>
            <a:endParaRPr lang="pt-BR" dirty="0" smtClean="0"/>
          </a:p>
          <a:p>
            <a:pPr marL="400050" lvl="1" indent="0">
              <a:buNone/>
            </a:pPr>
            <a:r>
              <a:rPr lang="pt-BR" dirty="0" err="1" smtClean="0"/>
              <a:t>npx</a:t>
            </a:r>
            <a:r>
              <a:rPr lang="pt-BR" dirty="0" smtClean="0"/>
              <a:t> </a:t>
            </a:r>
            <a:r>
              <a:rPr lang="pt-BR" dirty="0" err="1"/>
              <a:t>tsc</a:t>
            </a:r>
            <a:r>
              <a:rPr lang="pt-BR" dirty="0"/>
              <a:t> --</a:t>
            </a:r>
            <a:r>
              <a:rPr lang="pt-BR" dirty="0" err="1" smtClean="0"/>
              <a:t>init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Certifique-se de ter </a:t>
            </a:r>
            <a:r>
              <a:rPr lang="pt-BR" dirty="0" err="1"/>
              <a:t>compilerOptions.module</a:t>
            </a:r>
            <a:r>
              <a:rPr lang="pt-BR" dirty="0"/>
              <a:t>: </a:t>
            </a:r>
            <a:r>
              <a:rPr lang="pt-BR" dirty="0" err="1"/>
              <a:t>commonjs</a:t>
            </a:r>
            <a:r>
              <a:rPr lang="pt-BR" dirty="0"/>
              <a:t> no seu </a:t>
            </a:r>
            <a:r>
              <a:rPr lang="pt-BR" dirty="0" err="1" smtClean="0"/>
              <a:t>tsconfig.json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Adicione o </a:t>
            </a:r>
            <a:r>
              <a:rPr lang="pt-BR" dirty="0" err="1" smtClean="0"/>
              <a:t>ts</a:t>
            </a:r>
            <a:r>
              <a:rPr lang="pt-BR" dirty="0" smtClean="0"/>
              <a:t>-node para compilar automaticamente </a:t>
            </a:r>
          </a:p>
          <a:p>
            <a:pPr marL="400050" lvl="1" indent="0">
              <a:buNone/>
            </a:pPr>
            <a:r>
              <a:rPr lang="pt-BR" dirty="0" err="1" smtClean="0"/>
              <a:t>npm</a:t>
            </a:r>
            <a:r>
              <a:rPr lang="pt-BR" dirty="0" smtClean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ts</a:t>
            </a:r>
            <a:r>
              <a:rPr lang="pt-BR" dirty="0"/>
              <a:t>-node --</a:t>
            </a:r>
            <a:r>
              <a:rPr lang="pt-BR" dirty="0" err="1" smtClean="0"/>
              <a:t>save-dev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Adicione o </a:t>
            </a:r>
            <a:r>
              <a:rPr lang="pt-BR" dirty="0" err="1"/>
              <a:t>nodemon</a:t>
            </a:r>
            <a:r>
              <a:rPr lang="pt-BR" dirty="0"/>
              <a:t> que invocará o </a:t>
            </a:r>
            <a:r>
              <a:rPr lang="pt-BR" dirty="0" err="1"/>
              <a:t>ts</a:t>
            </a:r>
            <a:r>
              <a:rPr lang="pt-BR" dirty="0"/>
              <a:t>-node </a:t>
            </a:r>
            <a:r>
              <a:rPr lang="pt-BR" dirty="0" smtClean="0"/>
              <a:t>sempre </a:t>
            </a:r>
            <a:r>
              <a:rPr lang="pt-BR" dirty="0"/>
              <a:t>que um arquivo for </a:t>
            </a:r>
            <a:r>
              <a:rPr lang="pt-BR" dirty="0" smtClean="0"/>
              <a:t>alterado </a:t>
            </a:r>
          </a:p>
          <a:p>
            <a:pPr marL="400050" lvl="1" indent="0">
              <a:buNone/>
            </a:pPr>
            <a:r>
              <a:rPr lang="pt-BR" dirty="0" err="1" smtClean="0"/>
              <a:t>npm</a:t>
            </a:r>
            <a:r>
              <a:rPr lang="pt-BR" dirty="0" smtClean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nodemon</a:t>
            </a:r>
            <a:r>
              <a:rPr lang="pt-BR" dirty="0"/>
              <a:t> --</a:t>
            </a:r>
            <a:r>
              <a:rPr lang="pt-BR" dirty="0" err="1" smtClean="0"/>
              <a:t>save-dev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863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Fazendo </a:t>
            </a:r>
            <a:r>
              <a:rPr lang="pt-BR" dirty="0"/>
              <a:t>um </a:t>
            </a:r>
            <a:r>
              <a:rPr lang="pt-BR" dirty="0" err="1"/>
              <a:t>Hello</a:t>
            </a:r>
            <a:r>
              <a:rPr lang="pt-BR" dirty="0"/>
              <a:t> </a:t>
            </a:r>
            <a:r>
              <a:rPr lang="pt-BR" dirty="0" smtClean="0"/>
              <a:t>World!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3785" y="1201261"/>
            <a:ext cx="8784492" cy="365990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Cria uma pasta </a:t>
            </a:r>
            <a:r>
              <a:rPr lang="pt-BR" dirty="0" err="1" smtClean="0"/>
              <a:t>src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Crie um arquivo </a:t>
            </a:r>
            <a:r>
              <a:rPr lang="pt-BR" dirty="0" err="1" smtClean="0"/>
              <a:t>index.ts</a:t>
            </a:r>
            <a:r>
              <a:rPr lang="pt-BR" dirty="0" smtClean="0"/>
              <a:t> com o código</a:t>
            </a:r>
          </a:p>
          <a:p>
            <a:pPr marL="457200" lvl="1" indent="0">
              <a:buNone/>
            </a:pPr>
            <a:endParaRPr lang="pt-BR" sz="1050" dirty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No arquivo </a:t>
            </a:r>
            <a:r>
              <a:rPr lang="pt-BR" dirty="0" err="1" smtClean="0"/>
              <a:t>package.json</a:t>
            </a:r>
            <a:r>
              <a:rPr lang="pt-BR" dirty="0" smtClean="0"/>
              <a:t> escreva o script:</a:t>
            </a:r>
          </a:p>
          <a:p>
            <a:pPr marL="400050" lvl="1" indent="0">
              <a:buNone/>
            </a:pPr>
            <a:r>
              <a:rPr lang="en-US" sz="1500" dirty="0"/>
              <a:t> "scripts": {</a:t>
            </a:r>
          </a:p>
          <a:p>
            <a:pPr marL="400050" lvl="1" indent="0">
              <a:buNone/>
            </a:pPr>
            <a:r>
              <a:rPr lang="en-US" sz="1500" dirty="0"/>
              <a:t>    "start": "</a:t>
            </a:r>
            <a:r>
              <a:rPr lang="en-US" sz="1500" dirty="0" err="1"/>
              <a:t>npm</a:t>
            </a:r>
            <a:r>
              <a:rPr lang="en-US" sz="1500" dirty="0"/>
              <a:t> run </a:t>
            </a:r>
            <a:r>
              <a:rPr lang="en-US" sz="1500" dirty="0" err="1"/>
              <a:t>build:live</a:t>
            </a:r>
            <a:r>
              <a:rPr lang="en-US" sz="1500" dirty="0"/>
              <a:t>",</a:t>
            </a:r>
          </a:p>
          <a:p>
            <a:pPr marL="400050" lvl="1" indent="0">
              <a:buNone/>
            </a:pPr>
            <a:r>
              <a:rPr lang="en-US" sz="1500" dirty="0"/>
              <a:t>    "</a:t>
            </a:r>
            <a:r>
              <a:rPr lang="en-US" sz="1500" dirty="0" err="1"/>
              <a:t>build:live</a:t>
            </a:r>
            <a:r>
              <a:rPr lang="en-US" sz="1500" dirty="0"/>
              <a:t>": "</a:t>
            </a:r>
            <a:r>
              <a:rPr lang="en-US" sz="1500" dirty="0" err="1"/>
              <a:t>nodemon</a:t>
            </a:r>
            <a:r>
              <a:rPr lang="en-US" sz="1500" dirty="0"/>
              <a:t> --exec ./</a:t>
            </a:r>
            <a:r>
              <a:rPr lang="en-US" sz="1500" dirty="0" err="1"/>
              <a:t>node_modules</a:t>
            </a:r>
            <a:r>
              <a:rPr lang="en-US" sz="1500" dirty="0"/>
              <a:t>/.bin/</a:t>
            </a:r>
            <a:r>
              <a:rPr lang="en-US" sz="1500" dirty="0" err="1"/>
              <a:t>ts</a:t>
            </a:r>
            <a:r>
              <a:rPr lang="en-US" sz="1500" dirty="0"/>
              <a:t>-node -- ./</a:t>
            </a:r>
            <a:r>
              <a:rPr lang="en-US" sz="1500" dirty="0" err="1"/>
              <a:t>src</a:t>
            </a:r>
            <a:r>
              <a:rPr lang="en-US" sz="1500" dirty="0"/>
              <a:t>/</a:t>
            </a:r>
            <a:r>
              <a:rPr lang="en-US" sz="1500" dirty="0" err="1"/>
              <a:t>index.ts</a:t>
            </a:r>
            <a:r>
              <a:rPr lang="en-US" sz="1500" dirty="0"/>
              <a:t>"</a:t>
            </a:r>
          </a:p>
          <a:p>
            <a:pPr marL="400050" lvl="1" indent="0">
              <a:buNone/>
            </a:pPr>
            <a:r>
              <a:rPr lang="en-US" sz="1500" dirty="0"/>
              <a:t>  </a:t>
            </a:r>
            <a:r>
              <a:rPr lang="en-US" sz="1500" dirty="0" smtClean="0"/>
              <a:t>},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Então agora você pode executar o </a:t>
            </a:r>
            <a:r>
              <a:rPr lang="pt-BR" dirty="0" err="1"/>
              <a:t>npm</a:t>
            </a:r>
            <a:r>
              <a:rPr lang="pt-BR" dirty="0"/>
              <a:t> start e editar o </a:t>
            </a:r>
            <a:r>
              <a:rPr lang="pt-BR" dirty="0" err="1"/>
              <a:t>index.ts</a:t>
            </a:r>
            <a:r>
              <a:rPr lang="pt-BR" dirty="0"/>
              <a:t>:</a:t>
            </a:r>
          </a:p>
          <a:p>
            <a:pPr marL="857250" lvl="1" indent="-457200"/>
            <a:r>
              <a:rPr lang="pt-BR" dirty="0"/>
              <a:t>O </a:t>
            </a:r>
            <a:r>
              <a:rPr lang="pt-BR" dirty="0" err="1"/>
              <a:t>nodemon</a:t>
            </a:r>
            <a:r>
              <a:rPr lang="pt-BR" dirty="0"/>
              <a:t> executa novamente seu comando (nó </a:t>
            </a:r>
            <a:r>
              <a:rPr lang="pt-BR" dirty="0" err="1"/>
              <a:t>ts</a:t>
            </a:r>
            <a:r>
              <a:rPr lang="pt-BR" dirty="0"/>
              <a:t>)</a:t>
            </a:r>
          </a:p>
          <a:p>
            <a:pPr marL="857250" lvl="1" indent="-457200"/>
            <a:r>
              <a:rPr lang="pt-BR" dirty="0" err="1"/>
              <a:t>transpiles</a:t>
            </a:r>
            <a:r>
              <a:rPr lang="pt-BR" dirty="0"/>
              <a:t> de nó </a:t>
            </a:r>
            <a:r>
              <a:rPr lang="pt-BR" dirty="0" err="1"/>
              <a:t>ts</a:t>
            </a:r>
            <a:r>
              <a:rPr lang="pt-BR" dirty="0"/>
              <a:t> pegando automaticamente o </a:t>
            </a:r>
            <a:r>
              <a:rPr lang="pt-BR" dirty="0" err="1"/>
              <a:t>tsconfig.json</a:t>
            </a:r>
            <a:r>
              <a:rPr lang="pt-BR" dirty="0"/>
              <a:t> e a versão </a:t>
            </a:r>
            <a:r>
              <a:rPr lang="pt-BR" dirty="0" err="1"/>
              <a:t>typescript</a:t>
            </a:r>
            <a:r>
              <a:rPr lang="pt-BR" dirty="0"/>
              <a:t> instalada,</a:t>
            </a:r>
          </a:p>
          <a:p>
            <a:pPr marL="857250" lvl="1" indent="-457200"/>
            <a:r>
              <a:rPr lang="pt-BR" dirty="0"/>
              <a:t>o nó </a:t>
            </a:r>
            <a:r>
              <a:rPr lang="pt-BR" dirty="0" err="1"/>
              <a:t>ts</a:t>
            </a:r>
            <a:r>
              <a:rPr lang="pt-BR" dirty="0"/>
              <a:t> executa o </a:t>
            </a:r>
            <a:r>
              <a:rPr lang="pt-BR" dirty="0" err="1"/>
              <a:t>javascript</a:t>
            </a:r>
            <a:r>
              <a:rPr lang="pt-BR" dirty="0"/>
              <a:t> de saída através do Node.js.</a:t>
            </a:r>
            <a:endParaRPr lang="pt-BR" dirty="0" smtClean="0"/>
          </a:p>
          <a:p>
            <a:pPr marL="400050" lvl="1" indent="0">
              <a:buNone/>
            </a:pPr>
            <a:endParaRPr lang="pt-BR" sz="1500" dirty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914400" lvl="1" indent="-514350">
              <a:buFont typeface="+mj-lt"/>
              <a:buAutoNum type="arabicPeriod"/>
            </a:pPr>
            <a:endParaRPr lang="pt-BR" dirty="0" smtClean="0"/>
          </a:p>
          <a:p>
            <a:pPr marL="914400" lvl="1" indent="-514350">
              <a:buFont typeface="+mj-lt"/>
              <a:buAutoNum type="arabicPeriod"/>
            </a:pPr>
            <a:endParaRPr lang="pt-BR" dirty="0" smtClean="0"/>
          </a:p>
          <a:p>
            <a:pPr marL="914400" lvl="1" indent="-514350">
              <a:buFont typeface="+mj-lt"/>
              <a:buAutoNum type="arabicPeriod"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362" y="1064213"/>
            <a:ext cx="34956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691"/>
            <a:ext cx="9144000" cy="401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3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tsconfig.json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501292" y="1201262"/>
            <a:ext cx="5642708" cy="3730246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Em </a:t>
            </a:r>
            <a:r>
              <a:rPr lang="pt-BR" b="1" i="1" dirty="0" err="1"/>
              <a:t>compilerOptions</a:t>
            </a:r>
            <a:r>
              <a:rPr lang="pt-BR" b="1" i="1" dirty="0"/>
              <a:t>:</a:t>
            </a:r>
            <a:r>
              <a:rPr lang="pt-BR" b="1" dirty="0"/>
              <a:t> </a:t>
            </a:r>
            <a:r>
              <a:rPr lang="pt-BR" dirty="0"/>
              <a:t>nós estamos passando para o </a:t>
            </a:r>
            <a:r>
              <a:rPr lang="pt-BR" dirty="0" err="1"/>
              <a:t>TypeScript</a:t>
            </a:r>
            <a:r>
              <a:rPr lang="pt-BR" dirty="0"/>
              <a:t> utilizar o ES2015 e o </a:t>
            </a:r>
            <a:r>
              <a:rPr lang="pt-BR" dirty="0" err="1"/>
              <a:t>CommonJS</a:t>
            </a:r>
            <a:r>
              <a:rPr lang="pt-BR" dirty="0"/>
              <a:t> como output, esse e o mesmo modulo que o Node </a:t>
            </a:r>
            <a:r>
              <a:rPr lang="pt-BR" dirty="0" smtClean="0"/>
              <a:t>utiliza.</a:t>
            </a:r>
          </a:p>
          <a:p>
            <a:endParaRPr lang="pt-BR" dirty="0" smtClean="0"/>
          </a:p>
          <a:p>
            <a:r>
              <a:rPr lang="pt-BR" dirty="0"/>
              <a:t>Em </a:t>
            </a:r>
            <a:r>
              <a:rPr lang="pt-BR" b="1" i="1" dirty="0"/>
              <a:t>Include</a:t>
            </a:r>
            <a:r>
              <a:rPr lang="pt-BR" dirty="0"/>
              <a:t> nós estamos passando onde ele deve buscar os nossos arquivos .</a:t>
            </a:r>
            <a:r>
              <a:rPr lang="pt-BR" dirty="0" err="1"/>
              <a:t>ts</a:t>
            </a:r>
            <a:r>
              <a:rPr lang="pt-BR" dirty="0"/>
              <a:t> e em </a:t>
            </a:r>
            <a:r>
              <a:rPr lang="pt-BR" b="1" i="1" dirty="0" err="1"/>
              <a:t>Exclude</a:t>
            </a:r>
            <a:r>
              <a:rPr lang="pt-BR" b="1" i="1" dirty="0"/>
              <a:t> </a:t>
            </a:r>
            <a:r>
              <a:rPr lang="pt-BR" dirty="0"/>
              <a:t>onde ele não deve buscar, assim nós garantimos o escopo para ele trabalhar e garantimos que ele não irá fazer um </a:t>
            </a:r>
            <a:r>
              <a:rPr lang="pt-BR" dirty="0" err="1"/>
              <a:t>transpile</a:t>
            </a:r>
            <a:r>
              <a:rPr lang="pt-BR" dirty="0"/>
              <a:t> de arquivos </a:t>
            </a:r>
            <a:r>
              <a:rPr lang="pt-BR" dirty="0" smtClean="0"/>
              <a:t>indesejados. </a:t>
            </a:r>
            <a:r>
              <a:rPr lang="pt-BR" dirty="0" smtClean="0">
                <a:solidFill>
                  <a:srgbClr val="FF0000"/>
                </a:solidFill>
              </a:rPr>
              <a:t>//TRETA ALERT: Se essas pastas não existirem o Visual </a:t>
            </a:r>
            <a:r>
              <a:rPr lang="pt-BR" dirty="0" err="1" smtClean="0">
                <a:solidFill>
                  <a:srgbClr val="FF0000"/>
                </a:solidFill>
              </a:rPr>
              <a:t>code</a:t>
            </a:r>
            <a:r>
              <a:rPr lang="pt-BR" dirty="0" smtClean="0">
                <a:solidFill>
                  <a:srgbClr val="FF0000"/>
                </a:solidFill>
              </a:rPr>
              <a:t> reclama! Ou criar ou remove!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0" y="1201262"/>
            <a:ext cx="3250969" cy="359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sua primeira 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201262"/>
            <a:ext cx="9144000" cy="3397616"/>
          </a:xfrm>
        </p:spPr>
        <p:txBody>
          <a:bodyPr/>
          <a:lstStyle/>
          <a:p>
            <a:r>
              <a:rPr lang="pt-BR" dirty="0" smtClean="0"/>
              <a:t>Crie </a:t>
            </a:r>
            <a:r>
              <a:rPr lang="pt-BR" dirty="0"/>
              <a:t>um arquivo </a:t>
            </a:r>
            <a:r>
              <a:rPr lang="pt-BR" dirty="0" err="1" smtClean="0"/>
              <a:t>Person.ts</a:t>
            </a:r>
            <a:r>
              <a:rPr lang="pt-BR" dirty="0" smtClean="0"/>
              <a:t> </a:t>
            </a:r>
          </a:p>
          <a:p>
            <a:r>
              <a:rPr lang="pt-BR" dirty="0" smtClean="0"/>
              <a:t>na pasta </a:t>
            </a:r>
            <a:r>
              <a:rPr lang="pt-BR" dirty="0" err="1" smtClean="0"/>
              <a:t>src</a:t>
            </a:r>
            <a:r>
              <a:rPr lang="pt-BR" dirty="0" smtClean="0"/>
              <a:t> com:</a:t>
            </a:r>
          </a:p>
          <a:p>
            <a:r>
              <a:rPr lang="pt-BR" dirty="0" smtClean="0"/>
              <a:t>No arquivo </a:t>
            </a:r>
            <a:r>
              <a:rPr lang="pt-BR" dirty="0" err="1" smtClean="0"/>
              <a:t>index.ts</a:t>
            </a:r>
            <a:r>
              <a:rPr lang="pt-BR" dirty="0" smtClean="0"/>
              <a:t> escreva: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481" y="1126736"/>
            <a:ext cx="3076575" cy="168592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195872" y="173526"/>
            <a:ext cx="2613792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Treta </a:t>
            </a:r>
            <a:r>
              <a:rPr lang="pt-BR" dirty="0" err="1" smtClean="0">
                <a:solidFill>
                  <a:srgbClr val="FF0000"/>
                </a:solidFill>
              </a:rPr>
              <a:t>alert</a:t>
            </a:r>
            <a:r>
              <a:rPr lang="pt-BR" dirty="0" smtClean="0">
                <a:solidFill>
                  <a:srgbClr val="FF0000"/>
                </a:solidFill>
              </a:rPr>
              <a:t>: se n colocar o 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‘</a:t>
            </a:r>
            <a:r>
              <a:rPr lang="pt-BR" dirty="0" err="1" smtClean="0">
                <a:solidFill>
                  <a:srgbClr val="FF0000"/>
                </a:solidFill>
              </a:rPr>
              <a:t>export</a:t>
            </a:r>
            <a:r>
              <a:rPr lang="pt-BR" dirty="0" smtClean="0">
                <a:solidFill>
                  <a:srgbClr val="FF0000"/>
                </a:solidFill>
              </a:rPr>
              <a:t>’ não será possível 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importar no </a:t>
            </a:r>
            <a:r>
              <a:rPr lang="pt-BR" dirty="0" err="1" smtClean="0">
                <a:solidFill>
                  <a:srgbClr val="FF0000"/>
                </a:solidFill>
              </a:rPr>
              <a:t>index.ts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9" name="Conector reto 8"/>
          <p:cNvCxnSpPr/>
          <p:nvPr/>
        </p:nvCxnSpPr>
        <p:spPr>
          <a:xfrm flipV="1">
            <a:off x="6056923" y="906585"/>
            <a:ext cx="138949" cy="23215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402" y="3110457"/>
            <a:ext cx="3076575" cy="119062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7053961" y="2443329"/>
            <a:ext cx="108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Classe TS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053961" y="400627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Classe JS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329354" y="331372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</a:t>
            </a:r>
            <a:endParaRPr lang="pt-BR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58" y="3110456"/>
            <a:ext cx="4512896" cy="148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6621" y="206169"/>
            <a:ext cx="8719810" cy="858044"/>
          </a:xfrm>
        </p:spPr>
        <p:txBody>
          <a:bodyPr>
            <a:noAutofit/>
          </a:bodyPr>
          <a:lstStyle/>
          <a:p>
            <a:r>
              <a:rPr lang="pt-BR" sz="2400" dirty="0"/>
              <a:t>http://www.typescriptlang.org/docs/handbook/tsconfig-json.html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9394"/>
            <a:ext cx="9144000" cy="368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9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Resultado de imagem para Grinch fil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060207" y="4381027"/>
            <a:ext cx="30235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b="1" dirty="0" smtClean="0">
                <a:solidFill>
                  <a:srgbClr val="FFC000"/>
                </a:solidFill>
                <a:latin typeface="arial" panose="020B0604020202020204" pitchFamily="34" charset="0"/>
              </a:rPr>
              <a:t>Dúvidas?</a:t>
            </a:r>
            <a:r>
              <a:rPr lang="pt-BR" dirty="0">
                <a:solidFill>
                  <a:srgbClr val="FFC000"/>
                </a:solidFill>
                <a:latin typeface="arial" panose="020B0604020202020204" pitchFamily="34" charset="0"/>
              </a:rPr>
              <a:t> </a:t>
            </a:r>
            <a:endParaRPr lang="pt-B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57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Sequelize-Typescript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What’s Sequelize-Typescript?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It is an ORM (</a:t>
            </a:r>
            <a:r>
              <a:rPr lang="pt-BR" dirty="0"/>
              <a:t>Object-relational mapping</a:t>
            </a:r>
            <a:r>
              <a:rPr lang="pt-BR" dirty="0" smtClean="0"/>
              <a:t>) for Node.js and Typescript, based in the Sequelize ORM.</a:t>
            </a:r>
          </a:p>
          <a:p>
            <a:r>
              <a:rPr lang="pt-BR" dirty="0" smtClean="0"/>
              <a:t>It works with the most used relational databases: MySQL, Postgres, MS SQL, SQLite.</a:t>
            </a:r>
          </a:p>
        </p:txBody>
      </p:sp>
    </p:spTree>
    <p:extLst>
      <p:ext uri="{BB962C8B-B14F-4D97-AF65-F5344CB8AC3E}">
        <p14:creationId xmlns:p14="http://schemas.microsoft.com/office/powerpoint/2010/main" val="147885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Npm</a:t>
            </a:r>
            <a:r>
              <a:rPr lang="pt-BR" dirty="0" smtClean="0"/>
              <a:t> – comandos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Depois da instalação do Node.js</a:t>
            </a:r>
          </a:p>
          <a:p>
            <a:endParaRPr lang="pt-BR" dirty="0" smtClean="0"/>
          </a:p>
          <a:p>
            <a:r>
              <a:rPr lang="pt-BR" dirty="0" smtClean="0"/>
              <a:t>Para verificar a verão do </a:t>
            </a:r>
            <a:r>
              <a:rPr lang="pt-BR" dirty="0" err="1" smtClean="0"/>
              <a:t>npm</a:t>
            </a:r>
            <a:r>
              <a:rPr lang="pt-BR" dirty="0" smtClean="0"/>
              <a:t>:</a:t>
            </a:r>
          </a:p>
          <a:p>
            <a:r>
              <a:rPr lang="pt-BR" dirty="0" smtClean="0"/>
              <a:t>  </a:t>
            </a:r>
            <a:r>
              <a:rPr lang="pt-BR" dirty="0" err="1" smtClean="0"/>
              <a:t>npm</a:t>
            </a:r>
            <a:r>
              <a:rPr lang="pt-BR" dirty="0" smtClean="0"/>
              <a:t> –v</a:t>
            </a:r>
          </a:p>
          <a:p>
            <a:r>
              <a:rPr lang="pt-BR" dirty="0" smtClean="0"/>
              <a:t>Para atualizar a versão do </a:t>
            </a:r>
            <a:r>
              <a:rPr lang="pt-BR" dirty="0" err="1" smtClean="0"/>
              <a:t>npm</a:t>
            </a:r>
            <a:r>
              <a:rPr lang="pt-BR" dirty="0" smtClean="0"/>
              <a:t>:</a:t>
            </a:r>
          </a:p>
          <a:p>
            <a:r>
              <a:rPr lang="pt-BR" dirty="0" smtClean="0"/>
              <a:t>  </a:t>
            </a:r>
            <a:r>
              <a:rPr lang="pt-BR" dirty="0" err="1" smtClean="0"/>
              <a:t>npm</a:t>
            </a:r>
            <a:r>
              <a:rPr lang="pt-BR" dirty="0" smtClean="0"/>
              <a:t> </a:t>
            </a:r>
            <a:r>
              <a:rPr lang="pt-BR" dirty="0" err="1" smtClean="0"/>
              <a:t>install</a:t>
            </a:r>
            <a:r>
              <a:rPr lang="pt-BR" dirty="0" smtClean="0"/>
              <a:t> </a:t>
            </a:r>
            <a:r>
              <a:rPr lang="pt-BR" dirty="0" err="1" smtClean="0"/>
              <a:t>npm@latest</a:t>
            </a:r>
            <a:r>
              <a:rPr lang="pt-BR" dirty="0" smtClean="0"/>
              <a:t> –g</a:t>
            </a:r>
          </a:p>
          <a:p>
            <a:r>
              <a:rPr lang="pt-BR" sz="1351" dirty="0">
                <a:solidFill>
                  <a:schemeClr val="accent4"/>
                </a:solidFill>
              </a:rPr>
              <a:t>OBS: O –g é para instalar o </a:t>
            </a:r>
            <a:r>
              <a:rPr lang="pt-BR" sz="1351" dirty="0" err="1">
                <a:solidFill>
                  <a:schemeClr val="accent4"/>
                </a:solidFill>
              </a:rPr>
              <a:t>npm</a:t>
            </a:r>
            <a:r>
              <a:rPr lang="pt-BR" sz="1351" dirty="0">
                <a:solidFill>
                  <a:schemeClr val="accent4"/>
                </a:solidFill>
              </a:rPr>
              <a:t> </a:t>
            </a:r>
            <a:r>
              <a:rPr lang="pt-BR" sz="1351" dirty="0" smtClean="0">
                <a:solidFill>
                  <a:schemeClr val="accent4"/>
                </a:solidFill>
              </a:rPr>
              <a:t>global</a:t>
            </a:r>
            <a:r>
              <a:rPr lang="pt-BR" dirty="0" smtClean="0"/>
              <a:t>  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59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Arial"/>
                <a:cs typeface="Arial"/>
              </a:rPr>
              <a:t>Dependecies</a:t>
            </a:r>
            <a:endParaRPr lang="pt-BR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Npm install --save sequelize</a:t>
            </a:r>
          </a:p>
          <a:p>
            <a:r>
              <a:rPr lang="pt-BR" dirty="0" smtClean="0"/>
              <a:t>Npm install -- reflect-metadata</a:t>
            </a:r>
          </a:p>
          <a:p>
            <a:r>
              <a:rPr lang="pt-BR" dirty="0"/>
              <a:t>Npm install --save </a:t>
            </a:r>
            <a:r>
              <a:rPr lang="pt-BR" dirty="0" smtClean="0"/>
              <a:t>sequelize-typescript</a:t>
            </a:r>
          </a:p>
          <a:p>
            <a:r>
              <a:rPr lang="pt-BR" dirty="0" smtClean="0"/>
              <a:t>Two options on tsconfig.json:</a:t>
            </a:r>
          </a:p>
          <a:p>
            <a:pPr lvl="1"/>
            <a:r>
              <a:rPr lang="pt-BR" dirty="0"/>
              <a:t>"experimentalDecorators": </a:t>
            </a:r>
            <a:r>
              <a:rPr lang="pt-BR" dirty="0" smtClean="0"/>
              <a:t>true</a:t>
            </a:r>
          </a:p>
          <a:p>
            <a:pPr lvl="1"/>
            <a:r>
              <a:rPr lang="pt-BR" dirty="0"/>
              <a:t>"emitDecoratorMetadata": true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55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 Definition</a:t>
            </a:r>
            <a:endParaRPr lang="pt-BR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520" y="1365337"/>
            <a:ext cx="7183242" cy="298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9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@Table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51645"/>
            <a:ext cx="9144000" cy="426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3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Primary Key</a:t>
            </a:r>
            <a:endParaRPr lang="pt-BR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The primary key (id) is </a:t>
            </a:r>
            <a:r>
              <a:rPr lang="pt-BR" dirty="0"/>
              <a:t>inherited </a:t>
            </a:r>
            <a:r>
              <a:rPr lang="pt-BR" dirty="0" smtClean="0"/>
              <a:t> from the class Model. It is an integer with Autoincrement = true.</a:t>
            </a:r>
          </a:p>
          <a:p>
            <a:r>
              <a:rPr lang="en-US" dirty="0"/>
              <a:t>The id can easily be overridden by marking another attribute as primary </a:t>
            </a:r>
            <a:r>
              <a:rPr lang="en-US" dirty="0" smtClean="0"/>
              <a:t>key using @</a:t>
            </a:r>
            <a:r>
              <a:rPr lang="en-US" dirty="0" err="1" smtClean="0"/>
              <a:t>PrimaryKey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846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@Column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63" y="1227537"/>
            <a:ext cx="8816019" cy="246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@Column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3" y="1127190"/>
            <a:ext cx="8888354" cy="361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2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@Column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275" y="1064213"/>
            <a:ext cx="4888294" cy="375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@Column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08" y="1069721"/>
            <a:ext cx="8229600" cy="3397616"/>
          </a:xfrm>
        </p:spPr>
        <p:txBody>
          <a:bodyPr/>
          <a:lstStyle/>
          <a:p>
            <a:r>
              <a:rPr lang="pt-BR" dirty="0" smtClean="0"/>
              <a:t>Acessors: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51" y="1618415"/>
            <a:ext cx="6099271" cy="311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8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Configuration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8" y="1161866"/>
            <a:ext cx="7542703" cy="343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8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Build and Create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21" y="1287782"/>
            <a:ext cx="9187046" cy="221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5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Npm</a:t>
            </a:r>
            <a:r>
              <a:rPr lang="pt-BR" dirty="0" smtClean="0"/>
              <a:t> – </a:t>
            </a:r>
            <a:r>
              <a:rPr lang="pt-BR" sz="3003" dirty="0"/>
              <a:t>comandos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1351" dirty="0" err="1"/>
              <a:t>npm</a:t>
            </a:r>
            <a:r>
              <a:rPr lang="pt-BR" sz="1351" dirty="0"/>
              <a:t> </a:t>
            </a:r>
            <a:r>
              <a:rPr lang="pt-BR" sz="1351" dirty="0" err="1"/>
              <a:t>install</a:t>
            </a:r>
            <a:r>
              <a:rPr lang="pt-BR" sz="1351" dirty="0"/>
              <a:t> </a:t>
            </a:r>
            <a:r>
              <a:rPr lang="pt-BR" sz="1351" dirty="0" err="1"/>
              <a:t>express</a:t>
            </a:r>
            <a:r>
              <a:rPr lang="pt-BR" sz="1351" dirty="0"/>
              <a:t> –g</a:t>
            </a:r>
          </a:p>
          <a:p>
            <a:r>
              <a:rPr lang="pt-BR" sz="1351" dirty="0" err="1"/>
              <a:t>npm</a:t>
            </a:r>
            <a:r>
              <a:rPr lang="pt-BR" sz="1351" dirty="0"/>
              <a:t> </a:t>
            </a:r>
            <a:r>
              <a:rPr lang="pt-BR" sz="1351" dirty="0" err="1"/>
              <a:t>install</a:t>
            </a:r>
            <a:r>
              <a:rPr lang="pt-BR" sz="1351" dirty="0"/>
              <a:t> </a:t>
            </a:r>
            <a:r>
              <a:rPr lang="pt-BR" sz="1351" dirty="0" err="1"/>
              <a:t>express</a:t>
            </a:r>
            <a:endParaRPr lang="pt-BR" sz="1351" dirty="0"/>
          </a:p>
          <a:p>
            <a:r>
              <a:rPr lang="pt-BR" sz="1351" dirty="0" err="1"/>
              <a:t>npm</a:t>
            </a:r>
            <a:r>
              <a:rPr lang="pt-BR" sz="1351" dirty="0"/>
              <a:t> </a:t>
            </a:r>
            <a:r>
              <a:rPr lang="pt-BR" sz="1351" dirty="0" err="1"/>
              <a:t>uninstall</a:t>
            </a:r>
            <a:r>
              <a:rPr lang="pt-BR" sz="1351" dirty="0"/>
              <a:t> </a:t>
            </a:r>
            <a:r>
              <a:rPr lang="pt-BR" sz="1351" dirty="0" err="1"/>
              <a:t>express</a:t>
            </a:r>
            <a:r>
              <a:rPr lang="pt-BR" sz="1351" dirty="0"/>
              <a:t> –g</a:t>
            </a:r>
          </a:p>
          <a:p>
            <a:r>
              <a:rPr lang="pt-BR" sz="1351" dirty="0" err="1"/>
              <a:t>npm</a:t>
            </a:r>
            <a:r>
              <a:rPr lang="pt-BR" sz="1351" dirty="0"/>
              <a:t> </a:t>
            </a:r>
            <a:r>
              <a:rPr lang="pt-BR" sz="1351" dirty="0" err="1"/>
              <a:t>search</a:t>
            </a:r>
            <a:r>
              <a:rPr lang="pt-BR" sz="1351" dirty="0"/>
              <a:t> </a:t>
            </a:r>
            <a:r>
              <a:rPr lang="pt-BR" sz="1351" dirty="0" err="1"/>
              <a:t>express</a:t>
            </a:r>
            <a:endParaRPr lang="pt-BR" sz="1351" dirty="0"/>
          </a:p>
          <a:p>
            <a:r>
              <a:rPr lang="pt-BR" sz="1351" dirty="0" err="1"/>
              <a:t>npm</a:t>
            </a:r>
            <a:r>
              <a:rPr lang="pt-BR" sz="1351" dirty="0"/>
              <a:t> </a:t>
            </a:r>
            <a:r>
              <a:rPr lang="pt-BR" sz="1351" dirty="0" err="1"/>
              <a:t>ls</a:t>
            </a:r>
            <a:r>
              <a:rPr lang="pt-BR" sz="1351" dirty="0"/>
              <a:t> –g</a:t>
            </a:r>
          </a:p>
          <a:p>
            <a:r>
              <a:rPr lang="pt-BR" sz="1351" dirty="0" err="1"/>
              <a:t>npm</a:t>
            </a:r>
            <a:r>
              <a:rPr lang="pt-BR" sz="1351" dirty="0"/>
              <a:t> </a:t>
            </a:r>
            <a:r>
              <a:rPr lang="pt-BR" sz="1351" dirty="0" err="1"/>
              <a:t>ls</a:t>
            </a:r>
            <a:r>
              <a:rPr lang="pt-BR" sz="1351" dirty="0"/>
              <a:t> –</a:t>
            </a:r>
            <a:r>
              <a:rPr lang="pt-BR" sz="1351" dirty="0" err="1"/>
              <a:t>gl</a:t>
            </a:r>
            <a:endParaRPr lang="pt-BR" sz="1351" dirty="0"/>
          </a:p>
          <a:p>
            <a:r>
              <a:rPr lang="pt-BR" sz="1351" dirty="0" err="1"/>
              <a:t>npm</a:t>
            </a:r>
            <a:r>
              <a:rPr lang="pt-BR" sz="1351" dirty="0"/>
              <a:t> </a:t>
            </a:r>
            <a:r>
              <a:rPr lang="pt-BR" sz="1351" dirty="0" err="1"/>
              <a:t>ls</a:t>
            </a:r>
            <a:endParaRPr lang="pt-BR" sz="1351" dirty="0"/>
          </a:p>
          <a:p>
            <a:r>
              <a:rPr lang="pt-BR" sz="1351" dirty="0" err="1"/>
              <a:t>npm</a:t>
            </a:r>
            <a:r>
              <a:rPr lang="pt-BR" sz="1351" dirty="0"/>
              <a:t> </a:t>
            </a:r>
            <a:r>
              <a:rPr lang="pt-BR" sz="1351" dirty="0" err="1"/>
              <a:t>update</a:t>
            </a:r>
            <a:r>
              <a:rPr lang="pt-BR" sz="1351" dirty="0"/>
              <a:t> –g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OBS: Recomendado instalar os pacotes localmente, para não conflitar as versões instaladas em cada máquina.</a:t>
            </a:r>
          </a:p>
          <a:p>
            <a:pPr marL="0" indent="0">
              <a:buNone/>
            </a:pPr>
            <a:r>
              <a:rPr lang="pt-BR" dirty="0"/>
              <a:t>Documentação: </a:t>
            </a:r>
            <a:r>
              <a:rPr lang="pt-BR" sz="1351" dirty="0"/>
              <a:t>https://docs.npmjs.com/misc/config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861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Find and Update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536" y="1064213"/>
            <a:ext cx="3928141" cy="370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1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 Association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@HasMany</a:t>
            </a:r>
          </a:p>
          <a:p>
            <a:r>
              <a:rPr lang="pt-BR" dirty="0" smtClean="0"/>
              <a:t>@HasOne</a:t>
            </a:r>
          </a:p>
          <a:p>
            <a:r>
              <a:rPr lang="pt-BR" dirty="0" smtClean="0"/>
              <a:t>@BelongsTo</a:t>
            </a:r>
          </a:p>
          <a:p>
            <a:r>
              <a:rPr lang="pt-BR" dirty="0" smtClean="0"/>
              <a:t>@BelongsToMany</a:t>
            </a:r>
          </a:p>
          <a:p>
            <a:r>
              <a:rPr lang="pt-BR" dirty="0" smtClean="0"/>
              <a:t>@ForeignKey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499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One To Many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628" y="306120"/>
            <a:ext cx="4224587" cy="477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8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One To Many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21" y="1223290"/>
            <a:ext cx="8655636" cy="200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Many To Many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039" y="321967"/>
            <a:ext cx="4964930" cy="496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0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"/>
            <a:r>
              <a:rPr lang="pt-BR" b="1" dirty="0" smtClean="0"/>
              <a:t>Referências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600" dirty="0">
                <a:hlinkClick r:id="rId2"/>
              </a:rPr>
              <a:t>https://scotch.io/tutorials/angularjs-best-practices-directory-structure</a:t>
            </a:r>
            <a:endParaRPr lang="pt-BR" sz="36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600" dirty="0">
                <a:hlinkClick r:id="rId3"/>
              </a:rPr>
              <a:t>https://scotch.io/tutorials/creating-a-single-page-todo-app-with-node-and-angular</a:t>
            </a:r>
            <a:endParaRPr lang="pt-BR" sz="36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600" dirty="0">
                <a:hlinkClick r:id="rId4"/>
              </a:rPr>
              <a:t>https://expressjs.com/</a:t>
            </a:r>
            <a:endParaRPr lang="pt-BR" sz="36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600" dirty="0">
                <a:hlinkClick r:id="rId5"/>
              </a:rPr>
              <a:t>https://facebook.github.io/jest/docs/en/getting-started.html</a:t>
            </a:r>
            <a:endParaRPr lang="pt-BR" sz="3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99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Npm</a:t>
            </a:r>
            <a:r>
              <a:rPr lang="pt-BR" dirty="0" smtClean="0"/>
              <a:t> – </a:t>
            </a:r>
            <a:r>
              <a:rPr lang="pt-BR" sz="3003" dirty="0" err="1"/>
              <a:t>package.json</a:t>
            </a:r>
            <a:endParaRPr lang="pt-BR" sz="3003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Gerencia as dependências do projeto;</a:t>
            </a:r>
          </a:p>
          <a:p>
            <a:r>
              <a:rPr lang="pt-BR" dirty="0" smtClean="0"/>
              <a:t>Sempre fica no root do projeto;</a:t>
            </a:r>
          </a:p>
          <a:p>
            <a:r>
              <a:rPr lang="pt-BR" dirty="0" smtClean="0"/>
              <a:t>Para criar o </a:t>
            </a:r>
            <a:r>
              <a:rPr lang="pt-BR" dirty="0" err="1" smtClean="0"/>
              <a:t>package.json</a:t>
            </a:r>
            <a:r>
              <a:rPr lang="pt-BR" dirty="0" smtClean="0"/>
              <a:t>:</a:t>
            </a:r>
          </a:p>
          <a:p>
            <a:r>
              <a:rPr lang="pt-BR" sz="1351" dirty="0"/>
              <a:t> </a:t>
            </a:r>
            <a:r>
              <a:rPr lang="pt-BR" sz="1351" dirty="0" err="1"/>
              <a:t>npm</a:t>
            </a:r>
            <a:r>
              <a:rPr lang="pt-BR" sz="1351" dirty="0"/>
              <a:t> </a:t>
            </a:r>
            <a:r>
              <a:rPr lang="pt-BR" sz="1351" dirty="0" err="1"/>
              <a:t>init</a:t>
            </a:r>
            <a:endParaRPr lang="pt-BR" sz="1351" dirty="0"/>
          </a:p>
          <a:p>
            <a:r>
              <a:rPr lang="pt-BR" sz="1351" dirty="0"/>
              <a:t> </a:t>
            </a:r>
            <a:r>
              <a:rPr lang="pt-BR" sz="1351" dirty="0" err="1"/>
              <a:t>npm</a:t>
            </a:r>
            <a:r>
              <a:rPr lang="pt-BR" sz="1351" dirty="0"/>
              <a:t> </a:t>
            </a:r>
            <a:r>
              <a:rPr lang="pt-BR" sz="1351" dirty="0" err="1"/>
              <a:t>init</a:t>
            </a:r>
            <a:r>
              <a:rPr lang="pt-BR" sz="1351" dirty="0"/>
              <a:t> –</a:t>
            </a:r>
            <a:r>
              <a:rPr lang="pt-BR" sz="1351" dirty="0" err="1"/>
              <a:t>yes</a:t>
            </a:r>
            <a:endParaRPr lang="pt-BR" sz="1351" dirty="0"/>
          </a:p>
          <a:p>
            <a:r>
              <a:rPr lang="pt-BR" dirty="0" smtClean="0"/>
              <a:t>Colocando alguma propriedade padrão:</a:t>
            </a:r>
            <a:endParaRPr lang="pt-BR" dirty="0"/>
          </a:p>
          <a:p>
            <a:r>
              <a:rPr lang="pt-BR" sz="1351" dirty="0" err="1"/>
              <a:t>npm</a:t>
            </a:r>
            <a:r>
              <a:rPr lang="pt-BR" sz="1351" dirty="0"/>
              <a:t> set </a:t>
            </a:r>
            <a:r>
              <a:rPr lang="pt-BR" sz="1351" dirty="0" err="1"/>
              <a:t>init-author-name</a:t>
            </a:r>
            <a:r>
              <a:rPr lang="pt-BR" sz="1351" dirty="0"/>
              <a:t> ‘Samsung’</a:t>
            </a:r>
          </a:p>
          <a:p>
            <a:r>
              <a:rPr lang="pt-BR" sz="1501" dirty="0">
                <a:solidFill>
                  <a:srgbClr val="FF0000"/>
                </a:solidFill>
              </a:rPr>
              <a:t>OBS: Executando o comando </a:t>
            </a:r>
            <a:r>
              <a:rPr lang="pt-BR" sz="1201" dirty="0" err="1">
                <a:solidFill>
                  <a:srgbClr val="FF0000"/>
                </a:solidFill>
              </a:rPr>
              <a:t>npm</a:t>
            </a:r>
            <a:r>
              <a:rPr lang="pt-BR" sz="1201" dirty="0">
                <a:solidFill>
                  <a:srgbClr val="FF0000"/>
                </a:solidFill>
              </a:rPr>
              <a:t> set &lt;propriedade&gt; “</a:t>
            </a:r>
            <a:r>
              <a:rPr lang="pt-BR" sz="1201" dirty="0" err="1">
                <a:solidFill>
                  <a:srgbClr val="FF0000"/>
                </a:solidFill>
              </a:rPr>
              <a:t>string</a:t>
            </a:r>
            <a:r>
              <a:rPr lang="pt-BR" sz="1201" dirty="0">
                <a:solidFill>
                  <a:srgbClr val="FF0000"/>
                </a:solidFill>
              </a:rPr>
              <a:t>”</a:t>
            </a:r>
          </a:p>
          <a:p>
            <a:r>
              <a:rPr lang="pt-BR" sz="1501" dirty="0">
                <a:solidFill>
                  <a:srgbClr val="FF0000"/>
                </a:solidFill>
              </a:rPr>
              <a:t>Sempre que executar </a:t>
            </a:r>
            <a:r>
              <a:rPr lang="pt-BR" sz="1501" i="1" dirty="0" err="1">
                <a:solidFill>
                  <a:srgbClr val="FF0000"/>
                </a:solidFill>
              </a:rPr>
              <a:t>npm</a:t>
            </a:r>
            <a:r>
              <a:rPr lang="pt-BR" sz="1501" i="1" dirty="0">
                <a:solidFill>
                  <a:srgbClr val="FF0000"/>
                </a:solidFill>
              </a:rPr>
              <a:t> </a:t>
            </a:r>
            <a:r>
              <a:rPr lang="pt-BR" sz="1501" i="1" dirty="0" err="1">
                <a:solidFill>
                  <a:srgbClr val="FF0000"/>
                </a:solidFill>
              </a:rPr>
              <a:t>init</a:t>
            </a:r>
            <a:r>
              <a:rPr lang="pt-BR" sz="1501" i="1" dirty="0">
                <a:solidFill>
                  <a:srgbClr val="FF0000"/>
                </a:solidFill>
              </a:rPr>
              <a:t> </a:t>
            </a:r>
            <a:r>
              <a:rPr lang="pt-BR" sz="1501" dirty="0">
                <a:solidFill>
                  <a:srgbClr val="FF0000"/>
                </a:solidFill>
              </a:rPr>
              <a:t>nas próximas vezes irá criar o </a:t>
            </a:r>
            <a:r>
              <a:rPr lang="pt-BR" sz="1501" dirty="0" err="1">
                <a:solidFill>
                  <a:srgbClr val="FF0000"/>
                </a:solidFill>
              </a:rPr>
              <a:t>package.json</a:t>
            </a:r>
            <a:r>
              <a:rPr lang="pt-BR" sz="1501" dirty="0">
                <a:solidFill>
                  <a:srgbClr val="FF0000"/>
                </a:solidFill>
              </a:rPr>
              <a:t> com a propriedade </a:t>
            </a:r>
            <a:r>
              <a:rPr lang="pt-BR" sz="1501" dirty="0" err="1">
                <a:solidFill>
                  <a:srgbClr val="FF0000"/>
                </a:solidFill>
              </a:rPr>
              <a:t>setada</a:t>
            </a:r>
            <a:r>
              <a:rPr lang="pt-BR" sz="1501" dirty="0">
                <a:solidFill>
                  <a:srgbClr val="FF0000"/>
                </a:solidFill>
              </a:rPr>
              <a:t>.</a:t>
            </a:r>
          </a:p>
          <a:p>
            <a:r>
              <a:rPr lang="pt-BR" sz="1501" dirty="0">
                <a:solidFill>
                  <a:srgbClr val="FF0000"/>
                </a:solidFill>
              </a:rPr>
              <a:t>Para deletar alguma configuração padrão é só usar o comando</a:t>
            </a:r>
          </a:p>
          <a:p>
            <a:r>
              <a:rPr lang="pt-BR" sz="1501" dirty="0" err="1">
                <a:solidFill>
                  <a:srgbClr val="FF0000"/>
                </a:solidFill>
              </a:rPr>
              <a:t>npm</a:t>
            </a:r>
            <a:r>
              <a:rPr lang="pt-BR" sz="1501" dirty="0">
                <a:solidFill>
                  <a:srgbClr val="FF0000"/>
                </a:solidFill>
              </a:rPr>
              <a:t> delete </a:t>
            </a:r>
            <a:r>
              <a:rPr lang="pt-BR" sz="1501" dirty="0" err="1">
                <a:solidFill>
                  <a:srgbClr val="FF0000"/>
                </a:solidFill>
              </a:rPr>
              <a:t>init-author-name</a:t>
            </a:r>
            <a:endParaRPr lang="pt-BR" sz="1501" dirty="0">
              <a:solidFill>
                <a:srgbClr val="FF0000"/>
              </a:solidFill>
            </a:endParaRPr>
          </a:p>
          <a:p>
            <a:endParaRPr lang="pt-BR" sz="1351" dirty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678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Template_Apresentação</Template>
  <TotalTime>840</TotalTime>
  <Words>2987</Words>
  <Application>Microsoft Office PowerPoint</Application>
  <PresentationFormat>Personalizar</PresentationFormat>
  <Paragraphs>484</Paragraphs>
  <Slides>85</Slides>
  <Notes>9</Notes>
  <HiddenSlides>0</HiddenSlides>
  <MMClips>1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85</vt:i4>
      </vt:variant>
    </vt:vector>
  </HeadingPairs>
  <TitlesOfParts>
    <vt:vector size="94" baseType="lpstr">
      <vt:lpstr>-apple-system</vt:lpstr>
      <vt:lpstr>Arial</vt:lpstr>
      <vt:lpstr>Arial</vt:lpstr>
      <vt:lpstr>Calibri</vt:lpstr>
      <vt:lpstr>Consolas</vt:lpstr>
      <vt:lpstr>Roboto</vt:lpstr>
      <vt:lpstr>Tw Cen MT</vt:lpstr>
      <vt:lpstr>Wingdings</vt:lpstr>
      <vt:lpstr>Office Theme</vt:lpstr>
      <vt:lpstr>NodeJS Frameworks </vt:lpstr>
      <vt:lpstr>Agenda</vt:lpstr>
      <vt:lpstr>NPM</vt:lpstr>
      <vt:lpstr>Npm - Conceito</vt:lpstr>
      <vt:lpstr>Apresentação do PowerPoint</vt:lpstr>
      <vt:lpstr>Npm + node.js </vt:lpstr>
      <vt:lpstr>Npm – comandos</vt:lpstr>
      <vt:lpstr>Npm – comandos</vt:lpstr>
      <vt:lpstr>Npm – package.json</vt:lpstr>
      <vt:lpstr>Npm – package.json</vt:lpstr>
      <vt:lpstr>Apresentação do PowerPoint</vt:lpstr>
      <vt:lpstr>webpack</vt:lpstr>
      <vt:lpstr>webpack</vt:lpstr>
      <vt:lpstr>webpack</vt:lpstr>
      <vt:lpstr>webpack</vt:lpstr>
      <vt:lpstr>webpack</vt:lpstr>
      <vt:lpstr>webpack</vt:lpstr>
      <vt:lpstr>EXPRESS</vt:lpstr>
      <vt:lpstr>Express</vt:lpstr>
      <vt:lpstr>Express (config)</vt:lpstr>
      <vt:lpstr>Express (Rotas)</vt:lpstr>
      <vt:lpstr>Express (APIS)</vt:lpstr>
      <vt:lpstr>ANGULAR.JS</vt:lpstr>
      <vt:lpstr>Angular.js</vt:lpstr>
      <vt:lpstr>Angular.JS</vt:lpstr>
      <vt:lpstr>angular.JS</vt:lpstr>
      <vt:lpstr>Diretivas</vt:lpstr>
      <vt:lpstr>Diretivas</vt:lpstr>
      <vt:lpstr>Diretivas</vt:lpstr>
      <vt:lpstr>Diretivas</vt:lpstr>
      <vt:lpstr>Diretivas</vt:lpstr>
      <vt:lpstr>Diretivas</vt:lpstr>
      <vt:lpstr>Diretivas</vt:lpstr>
      <vt:lpstr>Expressões</vt:lpstr>
      <vt:lpstr>Expressões</vt:lpstr>
      <vt:lpstr>Expressões</vt:lpstr>
      <vt:lpstr>Controller</vt:lpstr>
      <vt:lpstr>Controller</vt:lpstr>
      <vt:lpstr>Controller</vt:lpstr>
      <vt:lpstr>Controller</vt:lpstr>
      <vt:lpstr>De onde viriam os dados?</vt:lpstr>
      <vt:lpstr>Ajax</vt:lpstr>
      <vt:lpstr>EXERCÍCIO</vt:lpstr>
      <vt:lpstr>JEST</vt:lpstr>
      <vt:lpstr>Getting Started</vt:lpstr>
      <vt:lpstr>Apresentação do PowerPoint</vt:lpstr>
      <vt:lpstr>Apresentação do PowerPoint</vt:lpstr>
      <vt:lpstr>Usando Matchers</vt:lpstr>
      <vt:lpstr>Apresentação do PowerPoint</vt:lpstr>
      <vt:lpstr>Números</vt:lpstr>
      <vt:lpstr>Strings &amp; Arrays</vt:lpstr>
      <vt:lpstr>Exceptions</vt:lpstr>
      <vt:lpstr>Testing Asyncrhonous code</vt:lpstr>
      <vt:lpstr>Apresentação do PowerPoint</vt:lpstr>
      <vt:lpstr>Apresentação do PowerPoint</vt:lpstr>
      <vt:lpstr>Apresentação do PowerPoint</vt:lpstr>
      <vt:lpstr>Apresentação do PowerPoint</vt:lpstr>
      <vt:lpstr>EXERCÍCIO</vt:lpstr>
      <vt:lpstr>Typescript</vt:lpstr>
      <vt:lpstr>Typescript – O que é?</vt:lpstr>
      <vt:lpstr>Setup</vt:lpstr>
      <vt:lpstr>Fazendo um Hello World!</vt:lpstr>
      <vt:lpstr>Apresentação do PowerPoint</vt:lpstr>
      <vt:lpstr>tsconfig.json</vt:lpstr>
      <vt:lpstr>Criando sua primeira Classe</vt:lpstr>
      <vt:lpstr>http://www.typescriptlang.org/docs/handbook/tsconfig-json.html</vt:lpstr>
      <vt:lpstr>Apresentação do PowerPoint</vt:lpstr>
      <vt:lpstr>Sequelize-Typescript</vt:lpstr>
      <vt:lpstr>What’s Sequelize-Typescript?</vt:lpstr>
      <vt:lpstr>Dependecies</vt:lpstr>
      <vt:lpstr>Model Definition</vt:lpstr>
      <vt:lpstr>@Table</vt:lpstr>
      <vt:lpstr>Primary Key</vt:lpstr>
      <vt:lpstr>@Column</vt:lpstr>
      <vt:lpstr>@Column</vt:lpstr>
      <vt:lpstr>@Column</vt:lpstr>
      <vt:lpstr>@Column</vt:lpstr>
      <vt:lpstr>Configuration</vt:lpstr>
      <vt:lpstr>Build and Create</vt:lpstr>
      <vt:lpstr>Find and Update</vt:lpstr>
      <vt:lpstr>Model Association</vt:lpstr>
      <vt:lpstr>One To Many</vt:lpstr>
      <vt:lpstr>One To Many</vt:lpstr>
      <vt:lpstr>Many To Many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</dc:title>
  <dc:creator>marco antônio quidute costa rego</dc:creator>
  <cp:lastModifiedBy>Rafael Batista Duarte</cp:lastModifiedBy>
  <cp:revision>57</cp:revision>
  <dcterms:created xsi:type="dcterms:W3CDTF">2017-08-13T23:18:34Z</dcterms:created>
  <dcterms:modified xsi:type="dcterms:W3CDTF">2018-04-20T15:37:11Z</dcterms:modified>
</cp:coreProperties>
</file>