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90" r:id="rId8"/>
    <p:sldId id="287" r:id="rId9"/>
    <p:sldId id="288" r:id="rId10"/>
    <p:sldId id="289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76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8" r:id="rId30"/>
    <p:sldId id="279" r:id="rId31"/>
    <p:sldId id="280" r:id="rId32"/>
    <p:sldId id="281" r:id="rId33"/>
    <p:sldId id="277" r:id="rId34"/>
    <p:sldId id="28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F7A5343-4E55-42F9-B45E-8896D44FF439}">
          <p14:sldIdLst>
            <p14:sldId id="256"/>
            <p14:sldId id="257"/>
          </p14:sldIdLst>
        </p14:section>
        <p14:section name="Seção sem Título" id="{53D480D0-7805-4D6A-9BF4-6EF2F7013843}">
          <p14:sldIdLst>
            <p14:sldId id="283"/>
            <p14:sldId id="284"/>
            <p14:sldId id="285"/>
            <p14:sldId id="286"/>
            <p14:sldId id="290"/>
            <p14:sldId id="287"/>
            <p14:sldId id="288"/>
            <p14:sldId id="28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6"/>
            <p14:sldId id="268"/>
            <p14:sldId id="269"/>
            <p14:sldId id="270"/>
            <p14:sldId id="271"/>
            <p14:sldId id="272"/>
            <p14:sldId id="273"/>
            <p14:sldId id="274"/>
            <p14:sldId id="278"/>
            <p14:sldId id="279"/>
            <p14:sldId id="280"/>
            <p14:sldId id="281"/>
            <p14:sldId id="277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31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3/10/2020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www.w3schools.com/html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hyperlink" Target="https://jsfiddle.net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media.com.br/curso/o-que-e-html/196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web – Front </a:t>
            </a:r>
            <a:r>
              <a:rPr lang="pt-BR" dirty="0" err="1"/>
              <a:t>end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Java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1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249EE-7B65-4729-9226-2B5491DE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367DB-0890-46DC-B32C-71C030CD5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61F367-98C4-4256-BCBC-C2F0E441A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3" t="7459" r="14091" b="51129"/>
          <a:stretch/>
        </p:blipFill>
        <p:spPr>
          <a:xfrm>
            <a:off x="532015" y="484632"/>
            <a:ext cx="9942022" cy="269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</a:t>
            </a:r>
            <a:r>
              <a:rPr lang="pt-BR" dirty="0" err="1"/>
              <a:t>html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7688" y="1806448"/>
            <a:ext cx="11894312" cy="4050792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A função do </a:t>
            </a:r>
            <a:r>
              <a:rPr lang="pt-BR" sz="2800" b="1" dirty="0"/>
              <a:t>HTML</a:t>
            </a:r>
            <a:r>
              <a:rPr lang="pt-BR" sz="2800" dirty="0"/>
              <a:t>  na programação web sofreu alterações ao longo dos anos e hoje deve-se utilizada unicamente para </a:t>
            </a:r>
            <a:r>
              <a:rPr lang="pt-BR" sz="2800" dirty="0">
                <a:solidFill>
                  <a:srgbClr val="FFC000"/>
                </a:solidFill>
              </a:rPr>
              <a:t>estruturar o conteúdo das páginas</a:t>
            </a:r>
            <a:r>
              <a:rPr lang="pt-BR" sz="2800" dirty="0"/>
              <a:t>. Ou seja, não cabe a ela definir </a:t>
            </a:r>
            <a:r>
              <a:rPr lang="pt-BR" sz="2800" dirty="0">
                <a:solidFill>
                  <a:srgbClr val="00B0F0"/>
                </a:solidFill>
              </a:rPr>
              <a:t>características visuais</a:t>
            </a:r>
            <a:r>
              <a:rPr lang="pt-BR" sz="2800" dirty="0"/>
              <a:t> ou </a:t>
            </a:r>
            <a:r>
              <a:rPr lang="pt-BR" sz="2800" dirty="0">
                <a:solidFill>
                  <a:srgbClr val="FFFF00"/>
                </a:solidFill>
              </a:rPr>
              <a:t>comportamentos</a:t>
            </a:r>
            <a:r>
              <a:rPr lang="pt-BR" sz="2800" dirty="0"/>
              <a:t>, para isso deve ser feito usando </a:t>
            </a:r>
            <a:r>
              <a:rPr lang="pt-BR" sz="2800" dirty="0">
                <a:solidFill>
                  <a:srgbClr val="00B0F0"/>
                </a:solidFill>
              </a:rPr>
              <a:t>CSS</a:t>
            </a:r>
            <a:r>
              <a:rPr lang="pt-BR" sz="2800" dirty="0"/>
              <a:t> e </a:t>
            </a:r>
            <a:r>
              <a:rPr lang="pt-BR" sz="2800" dirty="0" err="1">
                <a:solidFill>
                  <a:srgbClr val="FFFF00"/>
                </a:solidFill>
              </a:rPr>
              <a:t>JavaScript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2052" name="Picture 4" descr="Resultado de imagem para html css javascrip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48" y="367588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26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" y="137477"/>
            <a:ext cx="6276975" cy="32099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227" y="3347402"/>
            <a:ext cx="7058025" cy="34099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583680" y="441236"/>
            <a:ext cx="5110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rgbClr val="253A44"/>
                </a:solidFill>
                <a:latin typeface="Source Serif Pro"/>
              </a:rPr>
              <a:t>Como o objetivo do HTML não é definir aparência visual, não devemos ter no documento atributos como </a:t>
            </a:r>
            <a:r>
              <a:rPr lang="pt-BR" b="1" dirty="0" err="1">
                <a:solidFill>
                  <a:srgbClr val="253A44"/>
                </a:solidFill>
                <a:latin typeface="Source Serif Pro"/>
              </a:rPr>
              <a:t>bgcolor</a:t>
            </a:r>
            <a:r>
              <a:rPr lang="pt-BR" b="1" dirty="0">
                <a:solidFill>
                  <a:srgbClr val="253A44"/>
                </a:solidFill>
                <a:latin typeface="Source Serif Pro"/>
              </a:rPr>
              <a:t> ou </a:t>
            </a:r>
            <a:r>
              <a:rPr lang="pt-BR" b="1" dirty="0" err="1">
                <a:solidFill>
                  <a:srgbClr val="253A44"/>
                </a:solidFill>
                <a:latin typeface="Source Serif Pro"/>
              </a:rPr>
              <a:t>tags</a:t>
            </a:r>
            <a:r>
              <a:rPr lang="pt-BR" b="1" dirty="0">
                <a:solidFill>
                  <a:srgbClr val="253A44"/>
                </a:solidFill>
                <a:latin typeface="Source Serif Pro"/>
              </a:rPr>
              <a:t> como &lt;</a:t>
            </a:r>
            <a:r>
              <a:rPr lang="pt-BR" b="1" dirty="0" err="1">
                <a:solidFill>
                  <a:srgbClr val="253A44"/>
                </a:solidFill>
                <a:latin typeface="Source Serif Pro"/>
              </a:rPr>
              <a:t>font</a:t>
            </a:r>
            <a:r>
              <a:rPr lang="pt-BR" b="1" dirty="0">
                <a:solidFill>
                  <a:srgbClr val="253A44"/>
                </a:solidFill>
                <a:latin typeface="Source Serif Pro"/>
              </a:rPr>
              <a:t>&gt;. O trecho de código ao lado demonstra um documento com esses problemas:</a:t>
            </a:r>
            <a:endParaRPr lang="en-US" b="1" dirty="0"/>
          </a:p>
        </p:txBody>
      </p:sp>
      <p:sp>
        <p:nvSpPr>
          <p:cNvPr id="7" name="Retângulo 6"/>
          <p:cNvSpPr/>
          <p:nvPr/>
        </p:nvSpPr>
        <p:spPr>
          <a:xfrm>
            <a:off x="122872" y="4058196"/>
            <a:ext cx="47031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253A44"/>
                </a:solidFill>
                <a:latin typeface="Source Serif Pro"/>
              </a:rPr>
              <a:t>O correto, nesse caso, é ter no código HTML apenas a estrutura do documento, e toda formatação visual e implementação de comportamento serem feitas via CSS e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JavaScript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.</a:t>
            </a:r>
            <a:endParaRPr lang="en-US" dirty="0"/>
          </a:p>
        </p:txBody>
      </p:sp>
      <p:sp>
        <p:nvSpPr>
          <p:cNvPr id="8" name="Seta para baixo 7"/>
          <p:cNvSpPr/>
          <p:nvPr/>
        </p:nvSpPr>
        <p:spPr>
          <a:xfrm rot="5400000">
            <a:off x="7101840" y="2038082"/>
            <a:ext cx="558800" cy="87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ta para baixo 8"/>
          <p:cNvSpPr/>
          <p:nvPr/>
        </p:nvSpPr>
        <p:spPr>
          <a:xfrm rot="16200000">
            <a:off x="2279650" y="5098644"/>
            <a:ext cx="558800" cy="87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0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Atualmente a </a:t>
            </a:r>
            <a:r>
              <a:rPr lang="pt-BR" b="1" dirty="0"/>
              <a:t>HTML</a:t>
            </a:r>
            <a:r>
              <a:rPr lang="pt-BR" dirty="0"/>
              <a:t> encontra-se na versão 5 e é padronizada pelo W3C (World </a:t>
            </a:r>
            <a:r>
              <a:rPr lang="pt-BR" dirty="0" err="1"/>
              <a:t>Wide</a:t>
            </a:r>
            <a:r>
              <a:rPr lang="pt-BR" dirty="0"/>
              <a:t> Web Consortium), uma organização internacional responsável por estabelecer padrões para a internet, como a linguagem XML, CSS e o SOAP.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902556" y="5631934"/>
            <a:ext cx="2395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https://www.w3.org/</a:t>
            </a:r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3377768" y="6014966"/>
            <a:ext cx="385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https://www.w3schools.com/html/</a:t>
            </a: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3386485" y="6384298"/>
            <a:ext cx="3427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https://html.spec.whatwg.org/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9844" y="-10437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8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1128248" cy="160934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Estrutura básica de uma página HTML</a:t>
            </a:r>
            <a:br>
              <a:rPr lang="pt-BR" b="1" dirty="0"/>
            </a:b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" y="893826"/>
            <a:ext cx="6927533" cy="576823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113587" y="983456"/>
            <a:ext cx="45516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/>
              <a:t>Linha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pt-BR" dirty="0">
                <a:solidFill>
                  <a:srgbClr val="FF0000"/>
                </a:solidFill>
                <a:latin typeface="Roboto mono"/>
              </a:rPr>
              <a:t>DOCTYPE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deve ser sempre a primeira a aparecer em uma página HTML para indicar ao browser qual versão da linguagem usada. Vamos trabalhar com a HTML 5;</a:t>
            </a:r>
          </a:p>
          <a:p>
            <a:pPr algn="just"/>
            <a:r>
              <a:rPr lang="pt-BR" b="1" dirty="0"/>
              <a:t>Linhas 2</a:t>
            </a:r>
            <a:r>
              <a:rPr lang="pt-BR" dirty="0"/>
              <a:t> e </a:t>
            </a:r>
            <a:r>
              <a:rPr lang="pt-BR" b="1" dirty="0"/>
              <a:t>10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abertura e fechamento da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Source Serif Pro"/>
              </a:rPr>
              <a:t>html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que delimita o documento. Sendo assim, todas as demais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tags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da página devem estar nesse espaço;</a:t>
            </a:r>
          </a:p>
          <a:p>
            <a:pPr algn="just"/>
            <a:r>
              <a:rPr lang="pt-BR" b="1" dirty="0"/>
              <a:t>Linhas 3</a:t>
            </a:r>
            <a:r>
              <a:rPr lang="pt-BR" dirty="0"/>
              <a:t> e </a:t>
            </a:r>
            <a:r>
              <a:rPr lang="pt-BR" b="1" dirty="0"/>
              <a:t>6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abertura e fechamento da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Source Serif Pro"/>
              </a:rPr>
              <a:t>head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que define o cabeçalho do documento. O conteúdo nesse espaço não é visível no browser, mas contém instruções sobre seu conteúdo e comportamento. Dentro dessa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por exemplo, podem ser inseridas folhas de estilo e scripts;</a:t>
            </a:r>
          </a:p>
          <a:p>
            <a:pPr algn="just"/>
            <a:endParaRPr lang="en-US" dirty="0">
              <a:solidFill>
                <a:srgbClr val="253A44"/>
              </a:solidFill>
              <a:latin typeface="Source Serif Pro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113587" y="983456"/>
            <a:ext cx="45516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Linha 4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>
                <a:solidFill>
                  <a:srgbClr val="FF0000"/>
                </a:solidFill>
                <a:latin typeface="Source Serif Pro"/>
              </a:rPr>
              <a:t>meta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nesse caso, especifica qual conjunto de caracteres (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character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set ou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charset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) será usado para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renderizar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o texto da página. O UTF-8 contém todos os caracteres dos padrões Unicode e ASCII, sendo, portanto, o mais utilizado em páginas web. </a:t>
            </a:r>
          </a:p>
          <a:p>
            <a:pPr algn="just"/>
            <a:r>
              <a:rPr lang="pt-BR" b="1" dirty="0"/>
              <a:t>Linha 5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Source Serif Pro"/>
              </a:rPr>
              <a:t>title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define o título da página, aquele que aparece na janela/aba do navegador;</a:t>
            </a:r>
          </a:p>
          <a:p>
            <a:pPr algn="just"/>
            <a:r>
              <a:rPr lang="pt-BR" b="1" dirty="0"/>
              <a:t>Linhas 7</a:t>
            </a:r>
            <a:r>
              <a:rPr lang="pt-BR" dirty="0"/>
              <a:t> e </a:t>
            </a:r>
            <a:r>
              <a:rPr lang="pt-BR" b="1" dirty="0"/>
              <a:t>9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abertura e fechamento da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 </a:t>
            </a:r>
            <a:r>
              <a:rPr lang="pt-BR" dirty="0" err="1">
                <a:solidFill>
                  <a:srgbClr val="FF0000"/>
                </a:solidFill>
                <a:latin typeface="Source Serif Pro"/>
              </a:rPr>
              <a:t>body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, marcando o espaço no qual deve estar contido o conteúdo visual da página. As demais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tags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que representam algo visual devem ser adicionadas nesse intervalo;</a:t>
            </a:r>
          </a:p>
          <a:p>
            <a:pPr algn="just"/>
            <a:r>
              <a:rPr lang="pt-BR" b="1" dirty="0"/>
              <a:t>Linha 8</a:t>
            </a:r>
            <a:r>
              <a:rPr lang="pt-BR" dirty="0"/>
              <a:t>: 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nessa linha podemos observar a sintaxe para adição de comentários em HTML. Esse trecho não é </a:t>
            </a:r>
            <a:r>
              <a:rPr lang="pt-BR" dirty="0" err="1">
                <a:solidFill>
                  <a:srgbClr val="253A44"/>
                </a:solidFill>
                <a:latin typeface="Source Serif Pro"/>
              </a:rPr>
              <a:t>renderizado</a:t>
            </a:r>
            <a:r>
              <a:rPr lang="pt-BR" dirty="0">
                <a:solidFill>
                  <a:srgbClr val="253A44"/>
                </a:solidFill>
                <a:latin typeface="Source Serif Pro"/>
              </a:rPr>
              <a:t> pelo browser.</a:t>
            </a:r>
            <a:endParaRPr lang="en-US" dirty="0">
              <a:solidFill>
                <a:srgbClr val="253A44"/>
              </a:solidFill>
              <a:latin typeface="Source Serif Pro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113587" y="983455"/>
            <a:ext cx="45516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Um documento </a:t>
            </a:r>
            <a:r>
              <a:rPr lang="pt-BR" dirty="0">
                <a:solidFill>
                  <a:srgbClr val="FF0000"/>
                </a:solidFill>
              </a:rPr>
              <a:t>HTML</a:t>
            </a:r>
            <a:r>
              <a:rPr lang="pt-BR" dirty="0"/>
              <a:t> é composto por </a:t>
            </a:r>
            <a:r>
              <a:rPr lang="pt-BR" dirty="0" err="1">
                <a:solidFill>
                  <a:srgbClr val="FF0000"/>
                </a:solidFill>
              </a:rPr>
              <a:t>tags</a:t>
            </a:r>
            <a:r>
              <a:rPr lang="pt-BR" dirty="0"/>
              <a:t>, as quais possuem um nome e aparecem entre os sinais </a:t>
            </a:r>
            <a:r>
              <a:rPr lang="pt-BR" dirty="0">
                <a:solidFill>
                  <a:srgbClr val="FF0000"/>
                </a:solidFill>
              </a:rPr>
              <a:t>&lt;</a:t>
            </a:r>
            <a:r>
              <a:rPr lang="pt-BR" dirty="0"/>
              <a:t> e </a:t>
            </a:r>
            <a:r>
              <a:rPr lang="pt-BR" dirty="0">
                <a:solidFill>
                  <a:srgbClr val="FF0000"/>
                </a:solidFill>
              </a:rPr>
              <a:t>&gt;</a:t>
            </a:r>
            <a:r>
              <a:rPr lang="pt-BR" dirty="0"/>
              <a:t>, como vimos , por exemplo, em &lt;</a:t>
            </a:r>
            <a:r>
              <a:rPr lang="pt-BR" dirty="0" err="1"/>
              <a:t>html</a:t>
            </a:r>
            <a:r>
              <a:rPr lang="pt-BR" dirty="0"/>
              <a:t>&gt; e &lt;</a:t>
            </a:r>
            <a:r>
              <a:rPr lang="pt-BR" dirty="0" err="1"/>
              <a:t>head</a:t>
            </a:r>
            <a:r>
              <a:rPr lang="pt-BR" dirty="0"/>
              <a:t>&gt;. No exemplo também vimos que algumas </a:t>
            </a:r>
            <a:r>
              <a:rPr lang="pt-BR" dirty="0" err="1"/>
              <a:t>tags</a:t>
            </a:r>
            <a:r>
              <a:rPr lang="pt-BR" dirty="0"/>
              <a:t> precisam ser abertas e fechadas, como em &lt;</a:t>
            </a:r>
            <a:r>
              <a:rPr lang="pt-BR" dirty="0" err="1"/>
              <a:t>body</a:t>
            </a:r>
            <a:r>
              <a:rPr lang="pt-BR" dirty="0"/>
              <a:t>&gt; &lt;/</a:t>
            </a:r>
            <a:r>
              <a:rPr lang="pt-BR" dirty="0" err="1"/>
              <a:t>body</a:t>
            </a:r>
            <a:r>
              <a:rPr lang="pt-BR" dirty="0"/>
              <a:t>&gt;. Nesse caso, a </a:t>
            </a:r>
            <a:r>
              <a:rPr lang="pt-BR" dirty="0" err="1"/>
              <a:t>tag</a:t>
            </a:r>
            <a:r>
              <a:rPr lang="pt-BR" dirty="0"/>
              <a:t> de fechamento deve conter a barra / antes do nome. Outras, porém, não precisam ser fechadas, como a </a:t>
            </a:r>
            <a:r>
              <a:rPr lang="pt-BR" dirty="0" err="1"/>
              <a:t>tag</a:t>
            </a:r>
            <a:r>
              <a:rPr lang="pt-BR" dirty="0"/>
              <a:t> &lt;meta&gt;. Nesses casos, a adição da barra / no final da própria </a:t>
            </a:r>
            <a:r>
              <a:rPr lang="pt-BR" dirty="0" err="1"/>
              <a:t>tag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Outro aspecto importante da linguagem é que ela é case </a:t>
            </a:r>
            <a:r>
              <a:rPr lang="pt-BR" dirty="0" err="1">
                <a:solidFill>
                  <a:srgbClr val="FF0000"/>
                </a:solidFill>
              </a:rPr>
              <a:t>insensitive</a:t>
            </a:r>
            <a:r>
              <a:rPr lang="pt-BR" dirty="0"/>
              <a:t>, ou seja, não leva em consideração a diferença entre letras maiúsculas e minúsculas. No entanto, o uso apenas de letras </a:t>
            </a:r>
            <a:r>
              <a:rPr lang="pt-BR" dirty="0">
                <a:solidFill>
                  <a:srgbClr val="FF0000"/>
                </a:solidFill>
              </a:rPr>
              <a:t>minúsculas</a:t>
            </a:r>
            <a:r>
              <a:rPr lang="pt-BR" dirty="0"/>
              <a:t> tem sido utilizado como padrão pelos desenvolvedores.</a:t>
            </a:r>
            <a:endParaRPr lang="en-US" dirty="0"/>
          </a:p>
        </p:txBody>
      </p:sp>
      <p:sp>
        <p:nvSpPr>
          <p:cNvPr id="10" name="Retângulo 9"/>
          <p:cNvSpPr/>
          <p:nvPr/>
        </p:nvSpPr>
        <p:spPr>
          <a:xfrm>
            <a:off x="7113587" y="973233"/>
            <a:ext cx="45516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Além dessas características, as </a:t>
            </a:r>
            <a:r>
              <a:rPr lang="pt-BR" dirty="0" err="1"/>
              <a:t>tags</a:t>
            </a:r>
            <a:r>
              <a:rPr lang="pt-BR" dirty="0"/>
              <a:t> também possuem atributos, como vemos na </a:t>
            </a:r>
            <a:r>
              <a:rPr lang="pt-BR" b="1" dirty="0"/>
              <a:t>Linha 4</a:t>
            </a:r>
            <a:r>
              <a:rPr lang="pt-BR" dirty="0"/>
              <a:t> da </a:t>
            </a:r>
            <a:r>
              <a:rPr lang="pt-BR" b="1" dirty="0"/>
              <a:t>Listagem 1</a:t>
            </a:r>
            <a:r>
              <a:rPr lang="pt-BR" dirty="0"/>
              <a:t>, na qual a </a:t>
            </a:r>
            <a:r>
              <a:rPr lang="pt-BR" dirty="0" err="1"/>
              <a:t>tag</a:t>
            </a:r>
            <a:r>
              <a:rPr lang="pt-BR" dirty="0"/>
              <a:t> meta possui o atributo </a:t>
            </a:r>
            <a:r>
              <a:rPr lang="pt-BR" dirty="0" err="1"/>
              <a:t>charset</a:t>
            </a:r>
            <a:r>
              <a:rPr lang="pt-BR" dirty="0"/>
              <a:t>=”UTF-8”. Essas propriedades definem algumas características adicionais de cada </a:t>
            </a:r>
            <a:r>
              <a:rPr lang="pt-BR" dirty="0" err="1"/>
              <a:t>tag</a:t>
            </a:r>
            <a:r>
              <a:rPr lang="pt-BR" dirty="0"/>
              <a:t> e em alguns casos são obrigatórias. Seus valores devem aparecer entre aspas duplas, como no exemplo acima, ou em aspas simples, caso o próprio valor contenha aspas duplas.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6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5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022" y="257884"/>
            <a:ext cx="12110977" cy="2103351"/>
          </a:xfrm>
        </p:spPr>
        <p:txBody>
          <a:bodyPr>
            <a:normAutofit/>
          </a:bodyPr>
          <a:lstStyle/>
          <a:p>
            <a:r>
              <a:rPr lang="pt-BR" dirty="0"/>
              <a:t>Para </a:t>
            </a:r>
            <a:r>
              <a:rPr lang="pt-BR" b="1" dirty="0"/>
              <a:t>desenvolver páginas com HTML</a:t>
            </a:r>
            <a:r>
              <a:rPr lang="pt-BR" dirty="0"/>
              <a:t> basicamente precisamos de um editor de texto, como o Bloco de Notas do Windows, Nano e </a:t>
            </a:r>
            <a:r>
              <a:rPr lang="pt-BR" dirty="0" err="1"/>
              <a:t>Emacs</a:t>
            </a:r>
            <a:r>
              <a:rPr lang="pt-BR" dirty="0"/>
              <a:t> no Linux, entre vários outros. Há, ainda, editores com opções avançadas, como recursos de </a:t>
            </a:r>
            <a:r>
              <a:rPr lang="pt-BR" dirty="0" err="1"/>
              <a:t>syntax</a:t>
            </a:r>
            <a:r>
              <a:rPr lang="pt-BR" dirty="0"/>
              <a:t> </a:t>
            </a:r>
            <a:r>
              <a:rPr lang="pt-BR" dirty="0" err="1"/>
              <a:t>hilghligt</a:t>
            </a:r>
            <a:r>
              <a:rPr lang="pt-BR" dirty="0"/>
              <a:t> e </a:t>
            </a:r>
            <a:r>
              <a:rPr lang="pt-BR" dirty="0" err="1"/>
              <a:t>autocomplete</a:t>
            </a:r>
            <a:r>
              <a:rPr lang="pt-BR" dirty="0"/>
              <a:t>, como Sublime </a:t>
            </a:r>
            <a:r>
              <a:rPr lang="pt-BR" dirty="0" err="1"/>
              <a:t>Text</a:t>
            </a:r>
            <a:r>
              <a:rPr lang="pt-BR" dirty="0"/>
              <a:t>, </a:t>
            </a:r>
            <a:r>
              <a:rPr lang="pt-BR" dirty="0" err="1"/>
              <a:t>Atom</a:t>
            </a:r>
            <a:r>
              <a:rPr lang="pt-BR" dirty="0"/>
              <a:t>, Visual Studio </a:t>
            </a:r>
            <a:r>
              <a:rPr lang="pt-BR" dirty="0" err="1"/>
              <a:t>Code</a:t>
            </a:r>
            <a:r>
              <a:rPr lang="pt-BR" dirty="0"/>
              <a:t>, que podem ser usados para </a:t>
            </a:r>
            <a:r>
              <a:rPr lang="pt-BR" b="1" dirty="0"/>
              <a:t>editar documentos HTML</a:t>
            </a:r>
            <a:r>
              <a:rPr lang="pt-BR" dirty="0"/>
              <a:t>.</a:t>
            </a:r>
          </a:p>
          <a:p>
            <a:r>
              <a:rPr lang="pt-BR" dirty="0"/>
              <a:t>Independentemente do editor utilizado, podemos simplesmente escrever um código para um deles e salvar o arquivo com extensão .</a:t>
            </a:r>
            <a:r>
              <a:rPr lang="pt-BR" dirty="0" err="1"/>
              <a:t>html</a:t>
            </a:r>
            <a:r>
              <a:rPr lang="pt-BR" dirty="0"/>
              <a:t>. Em seguida, podemos abrir esse arquivo em um browser.</a:t>
            </a:r>
          </a:p>
          <a:p>
            <a:endParaRPr lang="en-US" dirty="0"/>
          </a:p>
        </p:txBody>
      </p:sp>
      <p:pic>
        <p:nvPicPr>
          <p:cNvPr id="3076" name="Picture 4" descr="Resultado de imagem para Bloco de No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2" y="24982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Nano linux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708" y="2077063"/>
            <a:ext cx="3349026" cy="23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Emacs  linux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288" y="2047491"/>
            <a:ext cx="3996156" cy="273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esultado de imagem para Notepad++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2" y="4641401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esultado de imagem para At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27" y="464140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8" descr="Resultado de imagem para Sublime Tex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0" descr="Resultado de imagem para Sublime Text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086" y="4783276"/>
            <a:ext cx="1973385" cy="2041433"/>
          </a:xfrm>
          <a:prstGeom prst="rect">
            <a:avLst/>
          </a:prstGeom>
        </p:spPr>
      </p:pic>
      <p:pic>
        <p:nvPicPr>
          <p:cNvPr id="3098" name="Picture 26" descr="Resultado de imagem para Visual Studio Code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70" y="4862832"/>
            <a:ext cx="1882319" cy="188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9492669" y="6488668"/>
            <a:ext cx="2272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https://jsfiddle.net/</a:t>
            </a:r>
            <a:endParaRPr lang="en-US" dirty="0"/>
          </a:p>
        </p:txBody>
      </p:sp>
      <p:sp>
        <p:nvSpPr>
          <p:cNvPr id="14" name="AutoShape 28" descr="Resultado de imagem para jsfidd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02" name="Picture 30" descr="Resultado de imagem para jsfiddle&quot;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535" y="4956731"/>
            <a:ext cx="1531937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49352"/>
            <a:ext cx="10058400" cy="1609344"/>
          </a:xfrm>
        </p:spPr>
        <p:txBody>
          <a:bodyPr/>
          <a:lstStyle/>
          <a:p>
            <a:r>
              <a:rPr lang="en-US" b="1" dirty="0" err="1"/>
              <a:t>Cabeçalhos</a:t>
            </a:r>
            <a:r>
              <a:rPr lang="en-US" b="1" dirty="0"/>
              <a:t> do HTML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100328"/>
            <a:ext cx="5760720" cy="405079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Cabeçalhos são normalmente utilizados para identificar páginas e seções e possuem aparência diferenciada do restante do texto. No HTML há seis níveis de cabeçalhos/títulos que podem ser utilizados por meio das </a:t>
            </a:r>
            <a:r>
              <a:rPr lang="pt-BR" dirty="0" err="1"/>
              <a:t>tags</a:t>
            </a:r>
            <a:r>
              <a:rPr lang="pt-BR" dirty="0"/>
              <a:t> </a:t>
            </a:r>
            <a:r>
              <a:rPr lang="pt-BR" dirty="0">
                <a:solidFill>
                  <a:srgbClr val="FF0000"/>
                </a:solidFill>
              </a:rPr>
              <a:t>h1, h2, h3, h4, h5 e h6</a:t>
            </a:r>
            <a:r>
              <a:rPr lang="pt-BR" dirty="0"/>
              <a:t>, sendo </a:t>
            </a:r>
            <a:r>
              <a:rPr lang="pt-BR" dirty="0">
                <a:solidFill>
                  <a:srgbClr val="FF0000"/>
                </a:solidFill>
              </a:rPr>
              <a:t>h1</a:t>
            </a:r>
            <a:r>
              <a:rPr lang="pt-BR" dirty="0"/>
              <a:t> o maior/mais relevante e h6 o menor/menos relevante.</a:t>
            </a:r>
          </a:p>
          <a:p>
            <a:pPr marL="0" indent="0" algn="just">
              <a:buNone/>
            </a:pPr>
            <a:r>
              <a:rPr lang="pt-BR" dirty="0"/>
              <a:t>De acordo com as regras de SEO </a:t>
            </a:r>
            <a:r>
              <a:rPr lang="en-US" dirty="0"/>
              <a:t> (Search Engine Optimization)</a:t>
            </a:r>
            <a:r>
              <a:rPr lang="pt-BR" dirty="0"/>
              <a:t>, é recomendado que uma página possua apenas uma </a:t>
            </a:r>
            <a:r>
              <a:rPr lang="pt-BR" dirty="0" err="1"/>
              <a:t>tag</a:t>
            </a:r>
            <a:r>
              <a:rPr lang="pt-BR" dirty="0"/>
              <a:t> </a:t>
            </a:r>
            <a:r>
              <a:rPr lang="pt-BR" dirty="0">
                <a:solidFill>
                  <a:srgbClr val="FF0000"/>
                </a:solidFill>
              </a:rPr>
              <a:t>&lt;h1&gt;</a:t>
            </a:r>
            <a:r>
              <a:rPr lang="pt-BR" dirty="0"/>
              <a:t> que indique seu assunto, pois essa </a:t>
            </a:r>
            <a:r>
              <a:rPr lang="pt-BR" dirty="0" err="1"/>
              <a:t>tag</a:t>
            </a:r>
            <a:r>
              <a:rPr lang="pt-BR" dirty="0"/>
              <a:t> informa aos motores de busca qual sua principal palavra-chave.</a:t>
            </a:r>
            <a:endParaRPr lang="en-US" dirty="0"/>
          </a:p>
        </p:txBody>
      </p:sp>
      <p:pic>
        <p:nvPicPr>
          <p:cNvPr id="5122" name="Picture 2" descr="Diferentes níveis de cabeçal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40" y="954024"/>
            <a:ext cx="5992495" cy="462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62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AFEBB-1242-47F9-BC56-280F5AC2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Parágrafos no 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2CCFD-7E31-4A41-B065-68B848BF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74" y="1689530"/>
            <a:ext cx="11253451" cy="4050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Parágrafos de texto são gerados na HTML por meio das </a:t>
            </a:r>
            <a:r>
              <a:rPr lang="pt-BR" sz="3200" dirty="0" err="1"/>
              <a:t>tags</a:t>
            </a:r>
            <a:r>
              <a:rPr lang="pt-BR" sz="3200" dirty="0"/>
              <a:t> &lt;p&gt; &lt;/p&gt;. Esse é um exemplo de </a:t>
            </a:r>
            <a:r>
              <a:rPr lang="pt-BR" sz="3200" dirty="0" err="1"/>
              <a:t>tag</a:t>
            </a:r>
            <a:r>
              <a:rPr lang="pt-BR" sz="3200" dirty="0"/>
              <a:t> cuja disposição na tela se dá em forma de bloco, ou seja, um parágrafo é posto sempre abaixo do outro.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F7514339-11E6-42C4-9A84-B4A4F8CAB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2" y="3749031"/>
            <a:ext cx="7232114" cy="1326601"/>
          </a:xfrm>
          <a:prstGeom prst="rect">
            <a:avLst/>
          </a:prstGeom>
        </p:spPr>
      </p:pic>
      <p:pic>
        <p:nvPicPr>
          <p:cNvPr id="1045" name="Picture 21" descr="Parágrafos visualizados na página">
            <a:extLst>
              <a:ext uri="{FF2B5EF4-FFF2-40B4-BE49-F238E27FC236}">
                <a16:creationId xmlns:a16="http://schemas.microsoft.com/office/drawing/2014/main" id="{9BC651C5-8620-401B-9684-4B25F77C1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171" y="4412331"/>
            <a:ext cx="48006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00" y="0"/>
            <a:ext cx="10058400" cy="1609344"/>
          </a:xfrm>
        </p:spPr>
        <p:txBody>
          <a:bodyPr/>
          <a:lstStyle/>
          <a:p>
            <a:r>
              <a:rPr lang="en-US" b="1" dirty="0">
                <a:hlinkClick r:id="rId2" tooltip="Curso"/>
              </a:rPr>
              <a:t>O que é Java script?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648" y="1207008"/>
            <a:ext cx="11782552" cy="4050792"/>
          </a:xfrm>
        </p:spPr>
        <p:txBody>
          <a:bodyPr/>
          <a:lstStyle/>
          <a:p>
            <a:r>
              <a:rPr lang="pt-BR" dirty="0"/>
              <a:t>Para que possamos criar uma página que possua um comportamento e oferecer aos nossos usuários um site mais interativo e dinâmico, é necessário utilizar a linguagem </a:t>
            </a:r>
            <a:r>
              <a:rPr lang="pt-BR" dirty="0" err="1"/>
              <a:t>JavaScript</a:t>
            </a:r>
            <a:r>
              <a:rPr lang="pt-B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2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C0CD8-FDFA-4C4D-BB2F-FA80CFB9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8" y="0"/>
            <a:ext cx="10875030" cy="1609344"/>
          </a:xfrm>
        </p:spPr>
        <p:txBody>
          <a:bodyPr/>
          <a:lstStyle/>
          <a:p>
            <a:r>
              <a:rPr lang="pt-BR" b="1" dirty="0"/>
              <a:t>Imagens no 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CB306-928D-4CB5-AFB2-7522F547B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8" y="1403604"/>
            <a:ext cx="5969392" cy="405079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2800" dirty="0"/>
              <a:t>A inserção de imagens em uma </a:t>
            </a:r>
            <a:r>
              <a:rPr lang="pt-BR" sz="2800" b="1" dirty="0"/>
              <a:t>página HTML</a:t>
            </a:r>
            <a:r>
              <a:rPr lang="pt-BR" sz="2800" dirty="0"/>
              <a:t> pode ser feita por meio da </a:t>
            </a:r>
            <a:r>
              <a:rPr lang="pt-BR" sz="2800" dirty="0" err="1"/>
              <a:t>tag</a:t>
            </a:r>
            <a:r>
              <a:rPr lang="pt-BR" sz="2800" dirty="0"/>
              <a:t> &lt;</a:t>
            </a:r>
            <a:r>
              <a:rPr lang="pt-BR" sz="2800" dirty="0" err="1"/>
              <a:t>img</a:t>
            </a:r>
            <a:r>
              <a:rPr lang="pt-BR" sz="2800" dirty="0"/>
              <a:t>&gt;, que recebe no atributo </a:t>
            </a:r>
            <a:r>
              <a:rPr lang="pt-BR" sz="2800" dirty="0" err="1"/>
              <a:t>src</a:t>
            </a:r>
            <a:r>
              <a:rPr lang="pt-BR" sz="2800" dirty="0"/>
              <a:t> o endereço do arquivo a ser carregado. Além desse, outros dois atributos importantes são o </a:t>
            </a:r>
            <a:r>
              <a:rPr lang="pt-BR" sz="2800" dirty="0" err="1"/>
              <a:t>alt</a:t>
            </a:r>
            <a:r>
              <a:rPr lang="pt-BR" sz="2800" dirty="0"/>
              <a:t>, que indica um texto alternativo que será exibido caso o arquivo não possa ser carregado, e </a:t>
            </a:r>
            <a:r>
              <a:rPr lang="pt-BR" sz="2800" dirty="0" err="1"/>
              <a:t>title</a:t>
            </a:r>
            <a:r>
              <a:rPr lang="pt-BR" sz="2800" dirty="0"/>
              <a:t>, que indica o texto que aparecerá como </a:t>
            </a:r>
            <a:r>
              <a:rPr lang="pt-BR" sz="2800" dirty="0" err="1"/>
              <a:t>tooltip</a:t>
            </a:r>
            <a:r>
              <a:rPr lang="pt-BR" sz="2800" dirty="0"/>
              <a:t> ao passar o mouse sobre a figura.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FD5FD8-68DC-457B-BDCA-B31AA371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2" y="5670702"/>
            <a:ext cx="11644604" cy="970891"/>
          </a:xfrm>
          <a:prstGeom prst="rect">
            <a:avLst/>
          </a:prstGeom>
        </p:spPr>
      </p:pic>
      <p:pic>
        <p:nvPicPr>
          <p:cNvPr id="2050" name="Picture 2" descr="Exemplos de uso da tag img">
            <a:extLst>
              <a:ext uri="{FF2B5EF4-FFF2-40B4-BE49-F238E27FC236}">
                <a16:creationId xmlns:a16="http://schemas.microsoft.com/office/drawing/2014/main" id="{ECF895B9-F18B-4D2F-A2F9-AF2234817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245" y="1638199"/>
            <a:ext cx="4723300" cy="351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626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9141-65CD-4D49-BE60-F18B546C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406B7-D4AD-4318-BE0A-DACDC04B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EEFEF6-A118-4EE0-B8EA-854681B9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9" y="0"/>
            <a:ext cx="11819191" cy="2225029"/>
          </a:xfrm>
          <a:prstGeom prst="rect">
            <a:avLst/>
          </a:prstGeom>
        </p:spPr>
      </p:pic>
      <p:pic>
        <p:nvPicPr>
          <p:cNvPr id="4098" name="Picture 2" descr="Textos com formatação especial">
            <a:extLst>
              <a:ext uri="{FF2B5EF4-FFF2-40B4-BE49-F238E27FC236}">
                <a16:creationId xmlns:a16="http://schemas.microsoft.com/office/drawing/2014/main" id="{44C90A56-A2FA-4351-A4F8-01606DC84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09" y="2360936"/>
            <a:ext cx="6819900" cy="45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865A176-67FF-4973-BA0C-CA4EAC9507C6}"/>
              </a:ext>
            </a:extLst>
          </p:cNvPr>
          <p:cNvSpPr/>
          <p:nvPr/>
        </p:nvSpPr>
        <p:spPr>
          <a:xfrm>
            <a:off x="7334250" y="3718679"/>
            <a:ext cx="44849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&lt;b&gt; e &lt;Strong&gt; para negrito/texto forte;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&lt;i&gt; e em para itálico/ênfase;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</a:t>
            </a:r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sup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&gt; e &lt;sub&gt; para sobrescrito e subscrito, respectivamente;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</a:t>
            </a:r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ins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&gt; e &lt;</a:t>
            </a:r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del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&gt; para indicar trechos que foram incluídos ou removidos, respectivamente;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</a:t>
            </a:r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small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&gt; para textos menores que o padrão;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&lt;</a:t>
            </a:r>
            <a:r>
              <a:rPr lang="pt-BR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mark</a:t>
            </a:r>
            <a:r>
              <a:rPr lang="pt-BR" dirty="0">
                <a:solidFill>
                  <a:srgbClr val="253A44"/>
                </a:solidFill>
                <a:latin typeface="Source Serif Pro" panose="02040603050405020204" pitchFamily="18" charset="0"/>
              </a:rPr>
              <a:t>&gt; para texto destacado.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987CEB0-AC29-498D-B834-36676DC145C0}"/>
              </a:ext>
            </a:extLst>
          </p:cNvPr>
          <p:cNvSpPr txBox="1">
            <a:spLocks/>
          </p:cNvSpPr>
          <p:nvPr/>
        </p:nvSpPr>
        <p:spPr>
          <a:xfrm>
            <a:off x="4547520" y="2242555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Formatação de </a:t>
            </a:r>
          </a:p>
          <a:p>
            <a:pPr algn="ctr"/>
            <a:r>
              <a:rPr lang="pt-BR" b="1" dirty="0"/>
              <a:t>texto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941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4EB46-A317-42FF-BB37-A4149A87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Links no HTML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55978CC-2E32-47E0-B046-7AC8201DE77C}"/>
              </a:ext>
            </a:extLst>
          </p:cNvPr>
          <p:cNvSpPr/>
          <p:nvPr/>
        </p:nvSpPr>
        <p:spPr>
          <a:xfrm>
            <a:off x="206326" y="3429000"/>
            <a:ext cx="117793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Links são normalmente utilizados para direcionar o usuário para outras páginas, ou para outras partes da mesma página. Nos dois casos, utilizamos 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>
                <a:solidFill>
                  <a:srgbClr val="8795A2"/>
                </a:solidFill>
                <a:latin typeface="Roboto mono"/>
              </a:rPr>
              <a:t>a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que possui o atributo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href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no qual indicamos o destino daquele link.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FD3AA0-05CE-4B0F-99B3-6BA11A6EB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941575"/>
            <a:ext cx="11392490" cy="11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58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3886E-9521-4020-9A9E-6643EC33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BFA3F-F09E-4526-9EFB-48A99EA1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2641912"/>
            <a:ext cx="11268222" cy="405079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Nesse exemplo mostra-se como adicionar um link para um elemento na mesma página. Nesse caso, ao clicar no link o browser mudará o foco para o elemento que possui o atributo id igual àquele indicado no </a:t>
            </a:r>
            <a:r>
              <a:rPr lang="pt-BR" dirty="0" err="1"/>
              <a:t>href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Note também que nesse caso o </a:t>
            </a:r>
            <a:r>
              <a:rPr lang="pt-BR" dirty="0" err="1"/>
              <a:t>href</a:t>
            </a:r>
            <a:r>
              <a:rPr lang="pt-BR" dirty="0"/>
              <a:t> requer ainda o sinal de </a:t>
            </a:r>
            <a:r>
              <a:rPr lang="pt-BR" dirty="0" err="1"/>
              <a:t>cerquilha</a:t>
            </a:r>
            <a:r>
              <a:rPr lang="pt-BR" dirty="0"/>
              <a:t> (#) antes do id do elemento que será o foco do link.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F7A572-D929-46D7-BFFF-C2E0C62A6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484632"/>
            <a:ext cx="11268222" cy="193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0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911AF-ACE6-4C9B-A00D-831E705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0FFEB9-4C7E-4176-AC1A-F21BC033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16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AB214-9C32-411C-9398-269D269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9286"/>
            <a:ext cx="10058400" cy="1609344"/>
          </a:xfrm>
        </p:spPr>
        <p:txBody>
          <a:bodyPr/>
          <a:lstStyle/>
          <a:p>
            <a:r>
              <a:rPr lang="pt-BR" b="1" dirty="0"/>
              <a:t>Tabelas no HTML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4999220-2DB1-4268-9CB7-36A31BE34878}"/>
              </a:ext>
            </a:extLst>
          </p:cNvPr>
          <p:cNvSpPr/>
          <p:nvPr/>
        </p:nvSpPr>
        <p:spPr>
          <a:xfrm>
            <a:off x="0" y="82108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400" u="sng" dirty="0">
                <a:solidFill>
                  <a:srgbClr val="253A44"/>
                </a:solidFill>
                <a:latin typeface="Source Serif Pro" panose="02040603050405020204" pitchFamily="18" charset="0"/>
              </a:rPr>
              <a:t>Tabelas são elementos utilizados com frequência para exibir dados de forma organizada em linhas e colunas. 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No HTML, elas são formadas por três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tags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 básicas: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table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para delimitar a tabela;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tr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para indicar as linhas; e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td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para formar as colunas. </a:t>
            </a: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229354-94F4-485A-895D-E541AC3D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9485"/>
            <a:ext cx="6096000" cy="6718515"/>
          </a:xfrm>
          <a:prstGeom prst="rect">
            <a:avLst/>
          </a:prstGeom>
        </p:spPr>
      </p:pic>
      <p:pic>
        <p:nvPicPr>
          <p:cNvPr id="2050" name="Picture 2" descr="Exemplo de tabela com três linhas e duas colunas">
            <a:extLst>
              <a:ext uri="{FF2B5EF4-FFF2-40B4-BE49-F238E27FC236}">
                <a16:creationId xmlns:a16="http://schemas.microsoft.com/office/drawing/2014/main" id="{8B9F309B-EA43-43F3-AC81-927A3C944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0" y="3968536"/>
            <a:ext cx="5286374" cy="302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98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AB214-9C32-411C-9398-269D269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290"/>
            <a:ext cx="10058400" cy="1609344"/>
          </a:xfrm>
        </p:spPr>
        <p:txBody>
          <a:bodyPr/>
          <a:lstStyle/>
          <a:p>
            <a:r>
              <a:rPr lang="pt-BR" b="1" dirty="0"/>
              <a:t>Tabelas no HTML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4999220-2DB1-4268-9CB7-36A31BE34878}"/>
              </a:ext>
            </a:extLst>
          </p:cNvPr>
          <p:cNvSpPr/>
          <p:nvPr/>
        </p:nvSpPr>
        <p:spPr>
          <a:xfrm>
            <a:off x="-98854" y="859378"/>
            <a:ext cx="539990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Existem ainda outras três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tags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 utilizadas para delimitar, de forma mais organizada, as partes da tabela: </a:t>
            </a:r>
            <a:r>
              <a:rPr lang="pt-BR" sz="2400" u="sng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thead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para o cabeçalho; </a:t>
            </a:r>
            <a:r>
              <a:rPr lang="pt-BR" sz="2400" u="sng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tbody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para o corpo; e </a:t>
            </a:r>
            <a:r>
              <a:rPr lang="pt-BR" sz="2400" u="sng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tfoot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para o rodapé. A Listagem 8 traz um exemplo de tabela mais complexa, utilizando todas as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tags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4C93FB-A562-438E-B3FE-59448A484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0"/>
            <a:ext cx="6705600" cy="6858000"/>
          </a:xfrm>
          <a:prstGeom prst="rect">
            <a:avLst/>
          </a:prstGeom>
        </p:spPr>
      </p:pic>
      <p:pic>
        <p:nvPicPr>
          <p:cNvPr id="1028" name="Picture 4" descr="Tabela com cabeçalho e rodapé">
            <a:extLst>
              <a:ext uri="{FF2B5EF4-FFF2-40B4-BE49-F238E27FC236}">
                <a16:creationId xmlns:a16="http://schemas.microsoft.com/office/drawing/2014/main" id="{3F2D98CF-3164-407B-97AE-E854A2EA6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6366"/>
            <a:ext cx="4016644" cy="216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7F3504F-969B-4A39-84BD-0FBD563C0A90}"/>
              </a:ext>
            </a:extLst>
          </p:cNvPr>
          <p:cNvSpPr/>
          <p:nvPr/>
        </p:nvSpPr>
        <p:spPr>
          <a:xfrm>
            <a:off x="0" y="5934670"/>
            <a:ext cx="50415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6A99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Por padrão, as tabelas não possuem bordas. Isso deve ser adicionado por meio das CSS.</a:t>
            </a:r>
            <a:endParaRPr lang="pt-BR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71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7F7FF-2E8F-4F34-AD60-2CEDD900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1191"/>
            <a:ext cx="10058400" cy="1609344"/>
          </a:xfrm>
        </p:spPr>
        <p:txBody>
          <a:bodyPr/>
          <a:lstStyle/>
          <a:p>
            <a:r>
              <a:rPr lang="pt-BR" b="1" dirty="0"/>
              <a:t>Listas no HTML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0B606F9-DE82-4294-BA14-4F7BF4A734D2}"/>
              </a:ext>
            </a:extLst>
          </p:cNvPr>
          <p:cNvSpPr/>
          <p:nvPr/>
        </p:nvSpPr>
        <p:spPr>
          <a:xfrm>
            <a:off x="-1" y="568474"/>
            <a:ext cx="118872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Listas são elementos úteis para organizar e ordenar itens que estão relacionados de alguma forma. No HTML é possível criar três tipos de listas: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ordenadas (com 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ol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não ordenadas (com 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ul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e de definição (por meio da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>
                <a:solidFill>
                  <a:srgbClr val="8795A2"/>
                </a:solidFill>
                <a:latin typeface="Roboto mono"/>
              </a:rPr>
              <a:t>dl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).</a:t>
            </a:r>
          </a:p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Observe que cada item das primeiras listas é definido pela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>
                <a:solidFill>
                  <a:srgbClr val="8795A2"/>
                </a:solidFill>
                <a:latin typeface="Roboto mono"/>
              </a:rPr>
              <a:t>li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.</a:t>
            </a:r>
            <a:endParaRPr lang="pt-BR" sz="2400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9C0748-8AB6-4D09-85CA-4FE503D8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06" y="2913008"/>
            <a:ext cx="3688988" cy="21314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E7AA80-4262-413F-AEC6-8473C348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89" y="2913008"/>
            <a:ext cx="3300531" cy="2131200"/>
          </a:xfrm>
          <a:prstGeom prst="rect">
            <a:avLst/>
          </a:prstGeom>
        </p:spPr>
      </p:pic>
      <p:pic>
        <p:nvPicPr>
          <p:cNvPr id="3074" name="Picture 2" descr="Listas ordenada e não ordenada">
            <a:extLst>
              <a:ext uri="{FF2B5EF4-FFF2-40B4-BE49-F238E27FC236}">
                <a16:creationId xmlns:a16="http://schemas.microsoft.com/office/drawing/2014/main" id="{D1619909-2039-4383-B095-FCCE73E78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07" y="5074935"/>
            <a:ext cx="7075386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590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7F7FF-2E8F-4F34-AD60-2CEDD900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01191"/>
            <a:ext cx="10058400" cy="1609344"/>
          </a:xfrm>
        </p:spPr>
        <p:txBody>
          <a:bodyPr/>
          <a:lstStyle/>
          <a:p>
            <a:r>
              <a:rPr lang="pt-BR" b="1" dirty="0"/>
              <a:t>Listas no HTML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0B606F9-DE82-4294-BA14-4F7BF4A734D2}"/>
              </a:ext>
            </a:extLst>
          </p:cNvPr>
          <p:cNvSpPr/>
          <p:nvPr/>
        </p:nvSpPr>
        <p:spPr>
          <a:xfrm>
            <a:off x="-1" y="568474"/>
            <a:ext cx="121920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As listas de definição têm um comportamento um pouco diferente, uma vez que cada item é composto por um título (</a:t>
            </a:r>
            <a:r>
              <a:rPr lang="pt-BR" sz="3200" dirty="0" err="1"/>
              <a:t>dt</a:t>
            </a:r>
            <a:r>
              <a:rPr lang="pt-BR" sz="3200" dirty="0"/>
              <a:t>) e uma definição (</a:t>
            </a:r>
            <a:r>
              <a:rPr lang="pt-BR" sz="3200" dirty="0" err="1"/>
              <a:t>dd</a:t>
            </a:r>
            <a:r>
              <a:rPr lang="pt-BR" sz="3200" dirty="0"/>
              <a:t>), semelhante ao que ocorre em dicionários, nos quais temos os verbetes e suas definições.</a:t>
            </a:r>
            <a:endParaRPr lang="pt-BR" sz="4000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C2BF76-4831-4F50-B57C-9F1FA75E3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52" y="2565352"/>
            <a:ext cx="4798649" cy="42832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01FEC4-2368-48DF-9A3D-20823D742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4" y="2679980"/>
            <a:ext cx="5026942" cy="405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8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C4C92-1284-4658-8080-FDD7F0C2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pt-BR" b="1" dirty="0"/>
              <a:t>Áudio no HTML</a:t>
            </a:r>
            <a:br>
              <a:rPr lang="pt-BR" b="1" dirty="0"/>
            </a:b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EDC1B0-4A69-4ACB-93D5-34316B23ABAC}"/>
              </a:ext>
            </a:extLst>
          </p:cNvPr>
          <p:cNvSpPr/>
          <p:nvPr/>
        </p:nvSpPr>
        <p:spPr>
          <a:xfrm>
            <a:off x="133350" y="804672"/>
            <a:ext cx="119062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Na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audio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o atributo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src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aponta para o arquivo de áudio que será executado (MP3, OGG ou WAV). Já o atributo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controls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indica que devem ser exibidos os controles de gerenciamento do áudio (botões play, pause etc.). Além dele, outros também merecem destaque: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autoplay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para fazer com que o áudio seja executado assim que for carregado; </a:t>
            </a:r>
            <a:r>
              <a:rPr lang="pt-BR" sz="2400" dirty="0">
                <a:solidFill>
                  <a:srgbClr val="8795A2"/>
                </a:solidFill>
                <a:latin typeface="Roboto mono"/>
              </a:rPr>
              <a:t>loop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, para que o áudio seja executado repetidas vezes.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20B6906-E04B-4182-8702-DB7FFB52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000844"/>
            <a:ext cx="10999298" cy="28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9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D940C-57CD-4C80-8805-E490A723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C000"/>
                </a:solidFill>
              </a:rPr>
              <a:t>Como usamos JS?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A5788-7DD7-49BC-A77A-91E009C6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5" y="2807208"/>
            <a:ext cx="10959436" cy="4050792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Um código Java Script pode ser </a:t>
            </a:r>
            <a:r>
              <a:rPr lang="pt-BR" sz="2800" dirty="0">
                <a:solidFill>
                  <a:schemeClr val="accent1"/>
                </a:solidFill>
              </a:rPr>
              <a:t>inserido</a:t>
            </a:r>
            <a:r>
              <a:rPr lang="pt-BR" sz="2800" dirty="0"/>
              <a:t> em projeto WEB de duas formas: colocando o código Java Script como filho de uma </a:t>
            </a:r>
            <a:r>
              <a:rPr lang="pt-BR" sz="2800" dirty="0" err="1"/>
              <a:t>tag</a:t>
            </a:r>
            <a:r>
              <a:rPr lang="pt-BR" sz="2800" dirty="0"/>
              <a:t> </a:t>
            </a:r>
            <a:r>
              <a:rPr lang="pt-BR" sz="2800" dirty="0">
                <a:solidFill>
                  <a:schemeClr val="accent1"/>
                </a:solidFill>
              </a:rPr>
              <a:t>&lt;script&gt;</a:t>
            </a:r>
            <a:r>
              <a:rPr lang="pt-BR" sz="2800" dirty="0"/>
              <a:t> ou utilizando o atributo </a:t>
            </a:r>
            <a:r>
              <a:rPr lang="pt-BR" sz="2800" dirty="0" err="1">
                <a:solidFill>
                  <a:srgbClr val="00B050"/>
                </a:solidFill>
              </a:rPr>
              <a:t>src</a:t>
            </a:r>
            <a:r>
              <a:rPr lang="pt-BR" sz="2800" dirty="0"/>
              <a:t> de um elemento com a </a:t>
            </a:r>
            <a:r>
              <a:rPr lang="pt-BR" sz="2800" dirty="0" err="1"/>
              <a:t>tag</a:t>
            </a:r>
            <a:r>
              <a:rPr lang="pt-BR" sz="2800" dirty="0"/>
              <a:t> </a:t>
            </a:r>
            <a:r>
              <a:rPr lang="pt-BR" sz="2800" dirty="0">
                <a:solidFill>
                  <a:schemeClr val="accent1"/>
                </a:solidFill>
              </a:rPr>
              <a:t>&lt;script&gt;</a:t>
            </a:r>
            <a:r>
              <a:rPr lang="pt-BR" sz="2800" dirty="0"/>
              <a:t> no qual devemos passar o </a:t>
            </a:r>
            <a:r>
              <a:rPr lang="pt-BR" sz="2800" dirty="0">
                <a:solidFill>
                  <a:srgbClr val="00B050"/>
                </a:solidFill>
              </a:rPr>
              <a:t>caminho relativo</a:t>
            </a:r>
            <a:r>
              <a:rPr lang="pt-BR" sz="2800" dirty="0"/>
              <a:t> ou </a:t>
            </a:r>
            <a:r>
              <a:rPr lang="pt-BR" sz="2800" dirty="0">
                <a:solidFill>
                  <a:srgbClr val="00B050"/>
                </a:solidFill>
              </a:rPr>
              <a:t>absoluto</a:t>
            </a:r>
            <a:r>
              <a:rPr lang="pt-BR" sz="2800" dirty="0"/>
              <a:t> para um arquivo que contenha o código </a:t>
            </a:r>
            <a:r>
              <a:rPr lang="pt-BR" sz="2800" dirty="0" err="1">
                <a:solidFill>
                  <a:srgbClr val="00B050"/>
                </a:solidFill>
              </a:rPr>
              <a:t>JavaScript</a:t>
            </a:r>
            <a:r>
              <a:rPr lang="pt-BR" sz="2800" dirty="0"/>
              <a:t> (.</a:t>
            </a:r>
            <a:r>
              <a:rPr lang="pt-BR" sz="2800" dirty="0" err="1"/>
              <a:t>js</a:t>
            </a:r>
            <a:r>
              <a:rPr lang="pt-BR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67478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7CDE0-5B11-4AE5-BC0F-CA778F5F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48" y="0"/>
            <a:ext cx="10058400" cy="1609344"/>
          </a:xfrm>
        </p:spPr>
        <p:txBody>
          <a:bodyPr/>
          <a:lstStyle/>
          <a:p>
            <a:r>
              <a:rPr lang="pt-BR" b="1" dirty="0"/>
              <a:t>Vídeo no HTML</a:t>
            </a:r>
            <a:br>
              <a:rPr lang="pt-BR" b="1" dirty="0"/>
            </a:b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2E25790-71D1-461D-8DFC-552BA26C4CB6}"/>
              </a:ext>
            </a:extLst>
          </p:cNvPr>
          <p:cNvSpPr/>
          <p:nvPr/>
        </p:nvSpPr>
        <p:spPr>
          <a:xfrm>
            <a:off x="0" y="1115175"/>
            <a:ext cx="118651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Semelhante ao áudio, também podemos inserir vídeos nas páginas HTML utilizando a 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video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, adicionada na HTML5. Dessa vez, além dos atributos já vistos no áudio, também precisamos informar a largura (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width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) e a altura (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height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) do vídeo, a fim de mantê-lo adequado ao layout.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686901-0CE6-4FE5-AFFB-932A3F57352F}"/>
              </a:ext>
            </a:extLst>
          </p:cNvPr>
          <p:cNvSpPr/>
          <p:nvPr/>
        </p:nvSpPr>
        <p:spPr>
          <a:xfrm>
            <a:off x="990600" y="3926943"/>
            <a:ext cx="8991600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 i="1" dirty="0">
                <a:solidFill>
                  <a:srgbClr val="569CD6"/>
                </a:solidFill>
                <a:latin typeface="Consolas" panose="020B0609020204030204" pitchFamily="49" charset="0"/>
              </a:rPr>
              <a:t>video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srgbClr val="CE9178"/>
                </a:solidFill>
                <a:latin typeface="Consolas" panose="020B0609020204030204" pitchFamily="49" charset="0"/>
              </a:rPr>
              <a:t>"https://www.sample-videos.com/video123/mp4/720/big_buck_bunny_720p_1mb.mp4"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srgbClr val="CE9178"/>
                </a:solidFill>
                <a:latin typeface="Consolas" panose="020B0609020204030204" pitchFamily="49" charset="0"/>
              </a:rPr>
              <a:t>"640"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srgbClr val="CE9178"/>
                </a:solidFill>
                <a:latin typeface="Consolas" panose="020B0609020204030204" pitchFamily="49" charset="0"/>
              </a:rPr>
              <a:t>"480"</a:t>
            </a:r>
            <a:r>
              <a:rPr lang="en-US" sz="2800" b="1" i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9CDCFE"/>
                </a:solidFill>
                <a:latin typeface="Consolas" panose="020B0609020204030204" pitchFamily="49" charset="0"/>
              </a:rPr>
              <a:t>controls</a:t>
            </a:r>
            <a:r>
              <a:rPr lang="en-US" sz="2800" b="1" i="1" dirty="0">
                <a:solidFill>
                  <a:srgbClr val="F44747"/>
                </a:solidFill>
                <a:latin typeface="Consolas" panose="020B0609020204030204" pitchFamily="49" charset="0"/>
              </a:rPr>
              <a:t>/</a:t>
            </a:r>
            <a:r>
              <a:rPr lang="en-US" sz="2800" b="1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1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66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7A9EA-3519-4B41-BD29-2C6E686B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6418"/>
            <a:ext cx="10058400" cy="1609344"/>
          </a:xfrm>
        </p:spPr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DIV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C6E88B6-7C4A-4415-B509-97F6F39D1D5F}"/>
              </a:ext>
            </a:extLst>
          </p:cNvPr>
          <p:cNvSpPr/>
          <p:nvPr/>
        </p:nvSpPr>
        <p:spPr>
          <a:xfrm>
            <a:off x="0" y="107314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As 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divs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 são normalmente utilizados para representarem </a:t>
            </a:r>
            <a:r>
              <a:rPr lang="pt-BR" sz="2800" dirty="0">
                <a:solidFill>
                  <a:srgbClr val="92D050"/>
                </a:solidFill>
                <a:latin typeface="Source Serif Pro" panose="02040603050405020204" pitchFamily="18" charset="0"/>
              </a:rPr>
              <a:t>containers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 para </a:t>
            </a:r>
            <a:r>
              <a:rPr lang="pt-BR" sz="2800" dirty="0">
                <a:solidFill>
                  <a:srgbClr val="92D050"/>
                </a:solidFill>
                <a:latin typeface="Source Serif Pro" panose="02040603050405020204" pitchFamily="18" charset="0"/>
              </a:rPr>
              <a:t>outros elementos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, agrupando-os visualmente dentro de um bloco que pode conter dimensões e posição definidas. Por </a:t>
            </a:r>
            <a:r>
              <a:rPr lang="pt-BR" sz="2800" dirty="0">
                <a:solidFill>
                  <a:srgbClr val="92D050"/>
                </a:solidFill>
                <a:latin typeface="Source Serif Pro" panose="02040603050405020204" pitchFamily="18" charset="0"/>
              </a:rPr>
              <a:t>padrão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, uma 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div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 </a:t>
            </a:r>
            <a:r>
              <a:rPr lang="pt-BR" sz="2800" dirty="0">
                <a:solidFill>
                  <a:srgbClr val="92D050"/>
                </a:solidFill>
                <a:latin typeface="Source Serif Pro" panose="02040603050405020204" pitchFamily="18" charset="0"/>
              </a:rPr>
              <a:t>não possui aparência características visuais definidas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, isso precisa ser feito via </a:t>
            </a:r>
            <a:r>
              <a:rPr lang="pt-BR" sz="2800" dirty="0">
                <a:solidFill>
                  <a:srgbClr val="92D050"/>
                </a:solidFill>
                <a:latin typeface="Source Serif Pro" panose="02040603050405020204" pitchFamily="18" charset="0"/>
              </a:rPr>
              <a:t>CSS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 ao atribuir bordas, cores etc. Sua principal característica, no entanto, é que essa </a:t>
            </a:r>
            <a:r>
              <a:rPr lang="pt-BR" sz="28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800" dirty="0">
                <a:solidFill>
                  <a:srgbClr val="253A44"/>
                </a:solidFill>
                <a:latin typeface="Source Serif Pro" panose="02040603050405020204" pitchFamily="18" charset="0"/>
              </a:rPr>
              <a:t> representa um elemento do tipo bloco, ou seja, que quando adicionado na página, automaticamente gera uma nova linha no layout (semelhante a um parágrafo), ao invés de ser alocado lateralmente nos demais componentes.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54636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F109F-26A5-4341-95E7-A191348D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F05135E-8F1D-4B10-ADD8-07DEC1211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29" y="5423466"/>
            <a:ext cx="11805521" cy="20631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CAAEC36-DB6D-4C82-BC57-E5ADF5ACE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0"/>
            <a:ext cx="8098052" cy="54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A252C-7F6C-48D2-A3E4-7F15A82A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pt-BR" b="1" dirty="0"/>
              <a:t>Formulários no HTML</a:t>
            </a:r>
            <a:br>
              <a:rPr lang="pt-BR" b="1" dirty="0"/>
            </a:b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13EB47-1D08-4FDA-B878-07A23B240889}"/>
              </a:ext>
            </a:extLst>
          </p:cNvPr>
          <p:cNvSpPr/>
          <p:nvPr/>
        </p:nvSpPr>
        <p:spPr>
          <a:xfrm>
            <a:off x="0" y="804672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Formulários são normalmente utilizados para integrar a página HTML a algum processamento no lado servidor. Nesses casos, a página envia (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request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) dados para um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backend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 (Java, PHP, .NET etc.), que os recebe, trata e retorna (response) algum resultado. No HTML, geralmente usamos a </a:t>
            </a:r>
            <a:r>
              <a:rPr lang="pt-BR" sz="2400" dirty="0" err="1">
                <a:solidFill>
                  <a:srgbClr val="253A44"/>
                </a:solidFill>
                <a:latin typeface="Source Serif Pro" panose="02040603050405020204" pitchFamily="18" charset="0"/>
              </a:rPr>
              <a:t>tag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</a:t>
            </a:r>
            <a:r>
              <a:rPr lang="pt-BR" sz="2400" dirty="0" err="1">
                <a:solidFill>
                  <a:srgbClr val="8795A2"/>
                </a:solidFill>
                <a:latin typeface="Roboto mono"/>
              </a:rPr>
              <a:t>form</a:t>
            </a:r>
            <a:r>
              <a:rPr lang="pt-BR" sz="2400" dirty="0">
                <a:solidFill>
                  <a:srgbClr val="253A44"/>
                </a:solidFill>
                <a:latin typeface="Source Serif Pro" panose="02040603050405020204" pitchFamily="18" charset="0"/>
              </a:rPr>
              <a:t> para delimitar a área na qual se encontram os campos a serem preenchidos pelo usuário.</a:t>
            </a:r>
            <a:endParaRPr lang="pt-BR" sz="2400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AD14-BABB-4637-BB1B-66394EB04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9192"/>
            <a:ext cx="8371611" cy="3472557"/>
          </a:xfrm>
          <a:prstGeom prst="rect">
            <a:avLst/>
          </a:prstGeom>
        </p:spPr>
      </p:pic>
      <p:pic>
        <p:nvPicPr>
          <p:cNvPr id="6146" name="Picture 2" descr="HTML básico - códigos HTML">
            <a:extLst>
              <a:ext uri="{FF2B5EF4-FFF2-40B4-BE49-F238E27FC236}">
                <a16:creationId xmlns:a16="http://schemas.microsoft.com/office/drawing/2014/main" id="{ED68C192-5310-442D-839F-5B973488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5" y="3328386"/>
            <a:ext cx="2647950" cy="26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69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17F61-F447-4BB7-970E-EDEFA8E9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949D5-01DE-434A-A894-D4B0742F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2" name="Picture 4" descr="Resultado de imagem para html + css meme&quot;">
            <a:extLst>
              <a:ext uri="{FF2B5EF4-FFF2-40B4-BE49-F238E27FC236}">
                <a16:creationId xmlns:a16="http://schemas.microsoft.com/office/drawing/2014/main" id="{7E1AB2F6-AC84-4726-B6F9-EC35776B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283718"/>
            <a:ext cx="10058400" cy="60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4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231CF-5675-4A9E-972B-27EE1C32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694B8-1244-442A-95EC-80691FAD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5DAE1D-768B-467E-8C2F-BF2F00B3F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2" r="8775" b="32355"/>
          <a:stretch/>
        </p:blipFill>
        <p:spPr>
          <a:xfrm>
            <a:off x="0" y="-14964"/>
            <a:ext cx="12192000" cy="6872963"/>
          </a:xfrm>
          <a:prstGeom prst="rect">
            <a:avLst/>
          </a:prstGeom>
        </p:spPr>
      </p:pic>
      <p:sp>
        <p:nvSpPr>
          <p:cNvPr id="5" name="Seta para baixo 7">
            <a:extLst>
              <a:ext uri="{FF2B5EF4-FFF2-40B4-BE49-F238E27FC236}">
                <a16:creationId xmlns:a16="http://schemas.microsoft.com/office/drawing/2014/main" id="{006E61FC-34F7-4797-BBDB-4A469325AA5D}"/>
              </a:ext>
            </a:extLst>
          </p:cNvPr>
          <p:cNvSpPr/>
          <p:nvPr/>
        </p:nvSpPr>
        <p:spPr>
          <a:xfrm rot="1470343">
            <a:off x="2014451" y="1171111"/>
            <a:ext cx="558800" cy="87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ta para baixo 7">
            <a:extLst>
              <a:ext uri="{FF2B5EF4-FFF2-40B4-BE49-F238E27FC236}">
                <a16:creationId xmlns:a16="http://schemas.microsoft.com/office/drawing/2014/main" id="{9A47CA7D-4998-4938-987F-6C5B2F8CE053}"/>
              </a:ext>
            </a:extLst>
          </p:cNvPr>
          <p:cNvSpPr/>
          <p:nvPr/>
        </p:nvSpPr>
        <p:spPr>
          <a:xfrm rot="5400000">
            <a:off x="8351520" y="2436092"/>
            <a:ext cx="558800" cy="87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7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DAC26-6A84-4B5A-B331-3B918A03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8C160-6B98-478E-A1A2-EE8C1A4A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E0C363-92D0-4AC8-9CD1-3764626C2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8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F2EE4-05B8-4459-B779-4A74D83F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4D49DB-46A4-47F5-BAEB-FD30B17B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E86D5D-FEAC-4C13-991C-B9B4F3B37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0" t="7046" r="13000" b="50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eta para baixo 7">
            <a:extLst>
              <a:ext uri="{FF2B5EF4-FFF2-40B4-BE49-F238E27FC236}">
                <a16:creationId xmlns:a16="http://schemas.microsoft.com/office/drawing/2014/main" id="{174F2370-5A27-4743-8CDD-D3EFB8C3F638}"/>
              </a:ext>
            </a:extLst>
          </p:cNvPr>
          <p:cNvSpPr/>
          <p:nvPr/>
        </p:nvSpPr>
        <p:spPr>
          <a:xfrm rot="1470343">
            <a:off x="560482" y="1553103"/>
            <a:ext cx="566709" cy="87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ta para baixo 7">
            <a:extLst>
              <a:ext uri="{FF2B5EF4-FFF2-40B4-BE49-F238E27FC236}">
                <a16:creationId xmlns:a16="http://schemas.microsoft.com/office/drawing/2014/main" id="{EE2AD6EE-1CF5-482F-83AB-DD45A3ABE745}"/>
              </a:ext>
            </a:extLst>
          </p:cNvPr>
          <p:cNvSpPr/>
          <p:nvPr/>
        </p:nvSpPr>
        <p:spPr>
          <a:xfrm rot="3121887">
            <a:off x="1300661" y="2068160"/>
            <a:ext cx="558800" cy="87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ta para baixo 7">
            <a:extLst>
              <a:ext uri="{FF2B5EF4-FFF2-40B4-BE49-F238E27FC236}">
                <a16:creationId xmlns:a16="http://schemas.microsoft.com/office/drawing/2014/main" id="{EE571C78-F1B5-450C-BE29-C90F9D0DA560}"/>
              </a:ext>
            </a:extLst>
          </p:cNvPr>
          <p:cNvSpPr/>
          <p:nvPr/>
        </p:nvSpPr>
        <p:spPr>
          <a:xfrm rot="1470343">
            <a:off x="10407310" y="2090760"/>
            <a:ext cx="558800" cy="87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3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F5B6D-46C2-410A-A8CC-962FED51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3DA2E4-CEB4-4EA0-8F02-337DCC97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8FA06E-5617-44BC-A9C4-7A676778E1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1" t="5687" r="40136" b="58792"/>
          <a:stretch/>
        </p:blipFill>
        <p:spPr>
          <a:xfrm>
            <a:off x="0" y="0"/>
            <a:ext cx="12192000" cy="7015942"/>
          </a:xfrm>
          <a:prstGeom prst="rect">
            <a:avLst/>
          </a:prstGeom>
        </p:spPr>
      </p:pic>
      <p:sp>
        <p:nvSpPr>
          <p:cNvPr id="5" name="Seta para baixo 7">
            <a:extLst>
              <a:ext uri="{FF2B5EF4-FFF2-40B4-BE49-F238E27FC236}">
                <a16:creationId xmlns:a16="http://schemas.microsoft.com/office/drawing/2014/main" id="{BBD428FF-B8BD-4906-9DE4-012AF8241C8F}"/>
              </a:ext>
            </a:extLst>
          </p:cNvPr>
          <p:cNvSpPr/>
          <p:nvPr/>
        </p:nvSpPr>
        <p:spPr>
          <a:xfrm rot="1470343">
            <a:off x="780397" y="1142040"/>
            <a:ext cx="566709" cy="87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ta para baixo 7">
            <a:extLst>
              <a:ext uri="{FF2B5EF4-FFF2-40B4-BE49-F238E27FC236}">
                <a16:creationId xmlns:a16="http://schemas.microsoft.com/office/drawing/2014/main" id="{5789F037-E26D-4203-B5C0-5D3385056806}"/>
              </a:ext>
            </a:extLst>
          </p:cNvPr>
          <p:cNvSpPr/>
          <p:nvPr/>
        </p:nvSpPr>
        <p:spPr>
          <a:xfrm rot="1470343">
            <a:off x="2103617" y="1563911"/>
            <a:ext cx="566709" cy="87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ta para baixo 7">
            <a:extLst>
              <a:ext uri="{FF2B5EF4-FFF2-40B4-BE49-F238E27FC236}">
                <a16:creationId xmlns:a16="http://schemas.microsoft.com/office/drawing/2014/main" id="{B66A3E34-1A0C-419A-A90F-BF228D8CA3ED}"/>
              </a:ext>
            </a:extLst>
          </p:cNvPr>
          <p:cNvSpPr/>
          <p:nvPr/>
        </p:nvSpPr>
        <p:spPr>
          <a:xfrm rot="1470343">
            <a:off x="9508078" y="622661"/>
            <a:ext cx="566709" cy="87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46126-FDC2-4079-ADAA-310C2764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DA0ECD-A030-4A8D-9070-2C19E778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FC543B-7757-4D1E-B8AE-57F20D155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3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9A191-010E-4283-8A30-92E64EE8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29" y="512064"/>
            <a:ext cx="12186458" cy="1609344"/>
          </a:xfrm>
        </p:spPr>
        <p:txBody>
          <a:bodyPr>
            <a:normAutofit/>
          </a:bodyPr>
          <a:lstStyle/>
          <a:p>
            <a:r>
              <a:rPr lang="pt-BR" sz="4800" dirty="0"/>
              <a:t>Declarando e inicializando variáveis em </a:t>
            </a:r>
            <a:r>
              <a:rPr lang="pt-BR" sz="4800" dirty="0" err="1"/>
              <a:t>JavaScript</a:t>
            </a:r>
            <a:endParaRPr lang="pt-BR" sz="48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99E79F1-D223-4B84-A2BC-90DB96D0F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886" t="50242" r="11437" b="35436"/>
          <a:stretch/>
        </p:blipFill>
        <p:spPr>
          <a:xfrm>
            <a:off x="509846" y="2493818"/>
            <a:ext cx="18156977" cy="28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2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4054</TotalTime>
  <Words>1915</Words>
  <Application>Microsoft Office PowerPoint</Application>
  <PresentationFormat>Widescreen</PresentationFormat>
  <Paragraphs>72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Arial</vt:lpstr>
      <vt:lpstr>Consolas</vt:lpstr>
      <vt:lpstr>Roboto mono</vt:lpstr>
      <vt:lpstr>Rockwell</vt:lpstr>
      <vt:lpstr>Rockwell Condensed</vt:lpstr>
      <vt:lpstr>Source Serif Pro</vt:lpstr>
      <vt:lpstr>Wingdings</vt:lpstr>
      <vt:lpstr>Tipo de Madeira</vt:lpstr>
      <vt:lpstr>Programação web – Front end</vt:lpstr>
      <vt:lpstr>O que é Java script?</vt:lpstr>
      <vt:lpstr>Como usamos JS?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Declarando e inicializando variáveis em JavaScript</vt:lpstr>
      <vt:lpstr>Apresentação do PowerPoint</vt:lpstr>
      <vt:lpstr>Função do html</vt:lpstr>
      <vt:lpstr>Apresentação do PowerPoint</vt:lpstr>
      <vt:lpstr>Apresentação do PowerPoint</vt:lpstr>
      <vt:lpstr>Estrutura básica de uma página HTML </vt:lpstr>
      <vt:lpstr>Apresentação do PowerPoint</vt:lpstr>
      <vt:lpstr>Apresentação do PowerPoint</vt:lpstr>
      <vt:lpstr>Cabeçalhos do HTML </vt:lpstr>
      <vt:lpstr>Apresentação do PowerPoint</vt:lpstr>
      <vt:lpstr>Parágrafos no HTML</vt:lpstr>
      <vt:lpstr>Imagens no HTML</vt:lpstr>
      <vt:lpstr>Apresentação do PowerPoint</vt:lpstr>
      <vt:lpstr>Links no HTML</vt:lpstr>
      <vt:lpstr>Exemplo</vt:lpstr>
      <vt:lpstr>Exemplo</vt:lpstr>
      <vt:lpstr>Tabelas no HTML</vt:lpstr>
      <vt:lpstr>Tabelas no HTML</vt:lpstr>
      <vt:lpstr>Listas no HTML</vt:lpstr>
      <vt:lpstr>Listas no HTML</vt:lpstr>
      <vt:lpstr>Áudio no HTML </vt:lpstr>
      <vt:lpstr>Vídeo no HTML </vt:lpstr>
      <vt:lpstr>Tag DIV</vt:lpstr>
      <vt:lpstr>Apresentação do PowerPoint</vt:lpstr>
      <vt:lpstr>Formulários no HTML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 – Front end</dc:title>
  <dc:creator>Rafael Batista Duarte</dc:creator>
  <cp:lastModifiedBy>rafael duarte</cp:lastModifiedBy>
  <cp:revision>34</cp:revision>
  <dcterms:created xsi:type="dcterms:W3CDTF">2020-01-23T14:28:17Z</dcterms:created>
  <dcterms:modified xsi:type="dcterms:W3CDTF">2020-03-11T18:58:00Z</dcterms:modified>
</cp:coreProperties>
</file>