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4" r:id="rId2"/>
    <p:sldId id="277" r:id="rId3"/>
    <p:sldId id="274" r:id="rId4"/>
    <p:sldId id="282" r:id="rId5"/>
    <p:sldId id="294" r:id="rId6"/>
    <p:sldId id="319" r:id="rId7"/>
    <p:sldId id="328" r:id="rId8"/>
    <p:sldId id="312" r:id="rId9"/>
    <p:sldId id="317" r:id="rId10"/>
    <p:sldId id="318" r:id="rId11"/>
    <p:sldId id="315" r:id="rId12"/>
    <p:sldId id="323" r:id="rId13"/>
    <p:sldId id="324" r:id="rId14"/>
    <p:sldId id="325" r:id="rId15"/>
    <p:sldId id="326" r:id="rId16"/>
    <p:sldId id="314" r:id="rId17"/>
    <p:sldId id="327" r:id="rId18"/>
    <p:sldId id="265" r:id="rId19"/>
    <p:sldId id="268" r:id="rId20"/>
    <p:sldId id="269" r:id="rId21"/>
    <p:sldId id="270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87" autoAdjust="0"/>
  </p:normalViewPr>
  <p:slideViewPr>
    <p:cSldViewPr snapToGrid="0">
      <p:cViewPr>
        <p:scale>
          <a:sx n="86" d="100"/>
          <a:sy n="86" d="100"/>
        </p:scale>
        <p:origin x="66" y="38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8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2019年11月25日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30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2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07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2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2019年11月25日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759" y="1278479"/>
            <a:ext cx="9951098" cy="3383280"/>
          </a:xfrm>
        </p:spPr>
        <p:txBody>
          <a:bodyPr rtlCol="0">
            <a:normAutofit fontScale="90000"/>
          </a:bodyPr>
          <a:lstStyle/>
          <a:p>
            <a:r>
              <a:rPr lang="en-US" altLang="zh-CN" sz="8900" b="0" dirty="0">
                <a:latin typeface="Bahnschrift SemiBold Condensed" panose="020B0502040204020203" pitchFamily="34" charset="0"/>
                <a:ea typeface="Cambria" panose="02040503050406030204" pitchFamily="18" charset="0"/>
              </a:rPr>
              <a:t>Optimization and application of </a:t>
            </a:r>
            <a:r>
              <a:rPr lang="en-US" altLang="zh-CN" sz="8900" b="0" dirty="0">
                <a:solidFill>
                  <a:srgbClr val="FF0000"/>
                </a:solidFill>
                <a:latin typeface="Bahnschrift SemiBold Condensed" panose="020B0502040204020203" pitchFamily="34" charset="0"/>
                <a:ea typeface="Cambria" panose="02040503050406030204" pitchFamily="18" charset="0"/>
              </a:rPr>
              <a:t>monkey test</a:t>
            </a:r>
            <a:br>
              <a:rPr lang="en-US" altLang="zh-CN" b="0" dirty="0"/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80457" y="4855029"/>
            <a:ext cx="12986656" cy="478971"/>
          </a:xfrm>
        </p:spPr>
        <p:txBody>
          <a:bodyPr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500" dirty="0">
                <a:solidFill>
                  <a:schemeClr val="accent1"/>
                </a:solidFill>
              </a:rPr>
              <a:t>		</a:t>
            </a:r>
            <a:r>
              <a:rPr lang="en-US" altLang="zh-CN" dirty="0"/>
              <a:t>	</a:t>
            </a:r>
            <a:r>
              <a:rPr lang="en-US" altLang="zh-CN" sz="2200" dirty="0"/>
              <a:t>11610615  Guo Mengwei       11612715  Wang </a:t>
            </a:r>
            <a:r>
              <a:rPr lang="en-US" altLang="zh-CN" sz="2200" dirty="0" err="1"/>
              <a:t>Zelin</a:t>
            </a:r>
            <a:r>
              <a:rPr lang="en-US" altLang="zh-CN" sz="2200" dirty="0"/>
              <a:t>       11610211	 Hu Sizhe</a:t>
            </a:r>
          </a:p>
        </p:txBody>
      </p:sp>
    </p:spTree>
    <p:extLst>
      <p:ext uri="{BB962C8B-B14F-4D97-AF65-F5344CB8AC3E}">
        <p14:creationId xmlns:p14="http://schemas.microsoft.com/office/powerpoint/2010/main" val="5488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Design flow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B7DD8-93CD-4292-AA26-6C4274B57AC4}"/>
              </a:ext>
            </a:extLst>
          </p:cNvPr>
          <p:cNvSpPr txBox="1"/>
          <p:nvPr/>
        </p:nvSpPr>
        <p:spPr>
          <a:xfrm>
            <a:off x="1580507" y="2183985"/>
            <a:ext cx="1533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AF453-F116-49A4-A6FF-C0A84E65C436}"/>
              </a:ext>
            </a:extLst>
          </p:cNvPr>
          <p:cNvSpPr txBox="1"/>
          <p:nvPr/>
        </p:nvSpPr>
        <p:spPr>
          <a:xfrm>
            <a:off x="8870522" y="2126481"/>
            <a:ext cx="1080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72C21-3E77-4756-AA51-DCAC63813588}"/>
              </a:ext>
            </a:extLst>
          </p:cNvPr>
          <p:cNvSpPr txBox="1"/>
          <p:nvPr/>
        </p:nvSpPr>
        <p:spPr>
          <a:xfrm>
            <a:off x="5216075" y="4683226"/>
            <a:ext cx="1313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 🤖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25B9EC-BD70-413F-8BA1-D4F374310192}"/>
              </a:ext>
            </a:extLst>
          </p:cNvPr>
          <p:cNvCxnSpPr>
            <a:cxnSpLocks/>
          </p:cNvCxnSpPr>
          <p:nvPr/>
        </p:nvCxnSpPr>
        <p:spPr>
          <a:xfrm>
            <a:off x="2770909" y="3222858"/>
            <a:ext cx="2593571" cy="1942117"/>
          </a:xfrm>
          <a:prstGeom prst="straightConnector1">
            <a:avLst/>
          </a:prstGeom>
          <a:ln w="38100" cmpd="sng"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594FAC-F731-4F97-B979-F5B6B9916399}"/>
              </a:ext>
            </a:extLst>
          </p:cNvPr>
          <p:cNvCxnSpPr>
            <a:cxnSpLocks/>
          </p:cNvCxnSpPr>
          <p:nvPr/>
        </p:nvCxnSpPr>
        <p:spPr>
          <a:xfrm flipH="1">
            <a:off x="6395259" y="3353536"/>
            <a:ext cx="2665614" cy="1811439"/>
          </a:xfrm>
          <a:prstGeom prst="straightConnector1">
            <a:avLst/>
          </a:prstGeom>
          <a:ln w="38100" cmpd="sng"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2D6355-3791-4277-9683-440136B0EE30}"/>
              </a:ext>
            </a:extLst>
          </p:cNvPr>
          <p:cNvCxnSpPr>
            <a:cxnSpLocks/>
          </p:cNvCxnSpPr>
          <p:nvPr/>
        </p:nvCxnSpPr>
        <p:spPr>
          <a:xfrm flipH="1">
            <a:off x="2992582" y="2768761"/>
            <a:ext cx="5818909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9C2D94-0671-47E7-89EC-EFC2E048F6FA}"/>
              </a:ext>
            </a:extLst>
          </p:cNvPr>
          <p:cNvSpPr txBox="1"/>
          <p:nvPr/>
        </p:nvSpPr>
        <p:spPr>
          <a:xfrm>
            <a:off x="4239610" y="2315998"/>
            <a:ext cx="440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state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widgets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3BAA16-1809-4400-B7B9-E48469483398}"/>
              </a:ext>
            </a:extLst>
          </p:cNvPr>
          <p:cNvSpPr txBox="1"/>
          <p:nvPr/>
        </p:nvSpPr>
        <p:spPr>
          <a:xfrm>
            <a:off x="1173068" y="2480356"/>
            <a:ext cx="5874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PC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FC0D08-5992-4131-B00E-05385A0CC0B6}"/>
              </a:ext>
            </a:extLst>
          </p:cNvPr>
          <p:cNvSpPr txBox="1"/>
          <p:nvPr/>
        </p:nvSpPr>
        <p:spPr>
          <a:xfrm>
            <a:off x="9777177" y="2301683"/>
            <a:ext cx="1438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Android</a:t>
            </a:r>
          </a:p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Device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7741887-50E0-473E-9F15-9B6389AEFE9F}"/>
              </a:ext>
            </a:extLst>
          </p:cNvPr>
          <p:cNvSpPr txBox="1"/>
          <p:nvPr/>
        </p:nvSpPr>
        <p:spPr>
          <a:xfrm>
            <a:off x="5464234" y="5379397"/>
            <a:ext cx="1204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Agent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210F5A-EF5A-4654-ADB0-331A1EBA7A8C}"/>
              </a:ext>
            </a:extLst>
          </p:cNvPr>
          <p:cNvSpPr txBox="1"/>
          <p:nvPr/>
        </p:nvSpPr>
        <p:spPr>
          <a:xfrm rot="2238725">
            <a:off x="2114436" y="4507755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Generate the next event  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9E6B84A-93B9-4B68-8537-DCC9B6453843}"/>
              </a:ext>
            </a:extLst>
          </p:cNvPr>
          <p:cNvSpPr txBox="1"/>
          <p:nvPr/>
        </p:nvSpPr>
        <p:spPr>
          <a:xfrm rot="19531139">
            <a:off x="6253122" y="3753676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4. Operate the event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8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1. Read current state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785AE-50DB-443E-9AE3-6CFB9766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7" y="1943621"/>
            <a:ext cx="1896826" cy="411050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3164379" y="3738579"/>
            <a:ext cx="1959628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3B9DF3-8CFF-4A0D-8965-5B9D422B31E4}"/>
              </a:ext>
            </a:extLst>
          </p:cNvPr>
          <p:cNvSpPr txBox="1"/>
          <p:nvPr/>
        </p:nvSpPr>
        <p:spPr>
          <a:xfrm>
            <a:off x="3757413" y="3338468"/>
            <a:ext cx="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ADB</a:t>
            </a:r>
            <a:endParaRPr lang="en-US" altLang="zh-CN" sz="16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3292631" y="3738578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+ UIAutomator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305F5B-6C5F-446D-83FE-BD9F9A23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"/>
          <a:stretch/>
        </p:blipFill>
        <p:spPr>
          <a:xfrm>
            <a:off x="5432907" y="2521216"/>
            <a:ext cx="5962596" cy="35329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652462" y="1899287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2. Read current widgets  </a:t>
            </a:r>
            <a:endParaRPr lang="zh-CN" altLang="en-US" sz="3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2366356" y="3585701"/>
            <a:ext cx="1806632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2463937" y="3141256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Python script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14104" y="3302839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23D55-28FD-4A3B-B26A-586D9FF3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86" y="2969460"/>
            <a:ext cx="6726778" cy="152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2A266B-F37B-4A04-859F-FB2A301BD8F1}"/>
              </a:ext>
            </a:extLst>
          </p:cNvPr>
          <p:cNvSpPr/>
          <p:nvPr/>
        </p:nvSpPr>
        <p:spPr>
          <a:xfrm>
            <a:off x="2651554" y="363003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(String clip)</a:t>
            </a:r>
          </a:p>
        </p:txBody>
      </p:sp>
    </p:spTree>
    <p:extLst>
      <p:ext uri="{BB962C8B-B14F-4D97-AF65-F5344CB8AC3E}">
        <p14:creationId xmlns:p14="http://schemas.microsoft.com/office/powerpoint/2010/main" val="26706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3. Generate the next event ( random )  </a:t>
            </a:r>
            <a:endParaRPr lang="zh-CN" altLang="en-US" sz="3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D0C8CF-F001-4EE7-9ADF-45202B5CB0BB}"/>
              </a:ext>
            </a:extLst>
          </p:cNvPr>
          <p:cNvSpPr txBox="1">
            <a:spLocks/>
          </p:cNvSpPr>
          <p:nvPr/>
        </p:nvSpPr>
        <p:spPr>
          <a:xfrm>
            <a:off x="7202185" y="1627814"/>
            <a:ext cx="3953493" cy="241053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01D89B-ACEE-47F1-8440-AB80FCC7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2" y="2078182"/>
            <a:ext cx="6399666" cy="927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E6610-0E9E-49B0-B46E-0ED665B9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2" y="3302924"/>
            <a:ext cx="6401447" cy="22832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9B211B-E18A-4381-9FAB-4689A783F3B1}"/>
              </a:ext>
            </a:extLst>
          </p:cNvPr>
          <p:cNvSpPr txBox="1"/>
          <p:nvPr/>
        </p:nvSpPr>
        <p:spPr>
          <a:xfrm>
            <a:off x="755669" y="1820782"/>
            <a:ext cx="4119750" cy="336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1.Store specific widgets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Long-clickable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Scrollable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Focusable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Checkable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6D7B6-A2E0-4104-9CB6-F23CEB833DC1}"/>
              </a:ext>
            </a:extLst>
          </p:cNvPr>
          <p:cNvSpPr txBox="1"/>
          <p:nvPr/>
        </p:nvSpPr>
        <p:spPr>
          <a:xfrm>
            <a:off x="755669" y="5188242"/>
            <a:ext cx="5189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2.Randomly pick one from array</a:t>
            </a:r>
          </a:p>
        </p:txBody>
      </p:sp>
    </p:spTree>
    <p:extLst>
      <p:ext uri="{BB962C8B-B14F-4D97-AF65-F5344CB8AC3E}">
        <p14:creationId xmlns:p14="http://schemas.microsoft.com/office/powerpoint/2010/main" val="16215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4. Operate the event  </a:t>
            </a:r>
            <a:endParaRPr lang="zh-CN" altLang="en-US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EF8F35-9D83-4276-B830-DD23ED0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75" y="1972284"/>
            <a:ext cx="6548366" cy="3721934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DE6AF7-5D1F-4288-89F7-01961AD434BF}"/>
              </a:ext>
            </a:extLst>
          </p:cNvPr>
          <p:cNvSpPr txBox="1">
            <a:spLocks/>
          </p:cNvSpPr>
          <p:nvPr/>
        </p:nvSpPr>
        <p:spPr>
          <a:xfrm>
            <a:off x="968432" y="3429000"/>
            <a:ext cx="5238404" cy="3469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700" dirty="0">
                <a:latin typeface="Bahnschrift SemiBold SemiConden" panose="020B0502040204020203" pitchFamily="34" charset="0"/>
              </a:rPr>
              <a:t>Tool: Monkey Runner</a:t>
            </a: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Code Coverage (</a:t>
            </a:r>
            <a:r>
              <a:rPr lang="en-US" altLang="zh-CN" sz="3000" dirty="0" err="1"/>
              <a:t>Jacoco</a:t>
            </a:r>
            <a:r>
              <a:rPr lang="en-US" altLang="zh-CN" sz="3000" dirty="0"/>
              <a:t>)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65B31-B483-44C8-A8EB-9D21E398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6" y="1917469"/>
            <a:ext cx="10104861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Q-Learning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TODO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900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Future 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2D0198-4D03-4238-B024-900A088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/>
              <a:t>Future Work</a:t>
            </a:r>
            <a:endParaRPr lang="zh-CN" altLang="en-US" sz="4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93398-0F96-44DB-ACD0-F82B1077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07" y="2924917"/>
            <a:ext cx="4534593" cy="2559184"/>
          </a:xfrm>
        </p:spPr>
        <p:txBody>
          <a:bodyPr>
            <a:normAutofit lnSpcReduction="10000"/>
          </a:bodyPr>
          <a:lstStyle/>
          <a:p>
            <a:r>
              <a:rPr lang="en-US" altLang="zh-CN" sz="3400" dirty="0">
                <a:latin typeface="Bahnschrift Condensed" panose="020B0502040204020203" pitchFamily="34" charset="0"/>
              </a:rPr>
              <a:t>Q-learning implementation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Search for new tool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Refactoring code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Evaluate the code coverage 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7659" y="2754680"/>
            <a:ext cx="3723677" cy="1244600"/>
          </a:xfrm>
        </p:spPr>
        <p:txBody>
          <a:bodyPr rtlCol="0">
            <a:normAutofit/>
          </a:bodyPr>
          <a:lstStyle/>
          <a:p>
            <a:r>
              <a:rPr lang="en-US" altLang="zh-CN" sz="6400" dirty="0">
                <a:latin typeface="Bahnschrift Condensed" panose="020B0502040204020203" pitchFamily="34" charset="0"/>
                <a:sym typeface="Arial" panose="020B0604020202020204" pitchFamily="34" charset="0"/>
              </a:rPr>
              <a:t>C O N T E N T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1BBA7E8-9D00-4537-AB99-972F88FF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37" y="1025978"/>
            <a:ext cx="5802085" cy="4806043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Approach</a:t>
            </a:r>
          </a:p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Q-learning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Future Work</a:t>
            </a:r>
            <a:endParaRPr lang="zh-CN" altLang="en-US" sz="4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622" y="1572986"/>
            <a:ext cx="4033919" cy="21971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REFERENCE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501" y="254000"/>
            <a:ext cx="7212874" cy="7032171"/>
          </a:xfrm>
        </p:spPr>
        <p:txBody>
          <a:bodyPr rtlCol="0">
            <a:normAutofit/>
          </a:bodyPr>
          <a:lstStyle/>
          <a:p>
            <a:r>
              <a:rPr lang="en-US" altLang="zh-CN" sz="1500" dirty="0">
                <a:sym typeface="Arial" panose="020B0604020202020204" pitchFamily="34" charset="0"/>
              </a:rPr>
              <a:t>[1]. David Adamo, Md </a:t>
            </a:r>
            <a:r>
              <a:rPr lang="en-US" altLang="zh-CN" sz="1500" dirty="0" err="1">
                <a:sym typeface="Arial" panose="020B0604020202020204" pitchFamily="34" charset="0"/>
              </a:rPr>
              <a:t>Khorrom</a:t>
            </a:r>
            <a:r>
              <a:rPr lang="en-US" altLang="zh-CN" sz="1500" dirty="0">
                <a:sym typeface="Arial" panose="020B0604020202020204" pitchFamily="34" charset="0"/>
              </a:rPr>
              <a:t> Khan, </a:t>
            </a:r>
            <a:r>
              <a:rPr lang="en-US" altLang="zh-CN" sz="1500" dirty="0" err="1">
                <a:sym typeface="Arial" panose="020B0604020202020204" pitchFamily="34" charset="0"/>
              </a:rPr>
              <a:t>Sreedevi</a:t>
            </a:r>
            <a:r>
              <a:rPr lang="en-US" altLang="zh-CN" sz="1500" dirty="0">
                <a:sym typeface="Arial" panose="020B0604020202020204" pitchFamily="34" charset="0"/>
              </a:rPr>
              <a:t> </a:t>
            </a:r>
            <a:r>
              <a:rPr lang="en-US" altLang="zh-CN" sz="1500" dirty="0" err="1">
                <a:sym typeface="Arial" panose="020B0604020202020204" pitchFamily="34" charset="0"/>
              </a:rPr>
              <a:t>Koppula</a:t>
            </a:r>
            <a:r>
              <a:rPr lang="en-US" altLang="zh-CN" sz="1500" dirty="0">
                <a:sym typeface="Arial" panose="020B0604020202020204" pitchFamily="34" charset="0"/>
              </a:rPr>
              <a:t>, and Renée Bryce. 2018. Reinforcement learning for Android GUI testing. In Proceedings of the 9th ACM SIGSOFT International Workshop on Automating TEST Case Design, Selection, and Evaluation (A-TEST 2018). ACM, New York, NY, USA, 2-8. </a:t>
            </a:r>
            <a:r>
              <a:rPr lang="en-US" altLang="zh-CN" sz="1500" dirty="0" err="1">
                <a:sym typeface="Arial" panose="020B0604020202020204" pitchFamily="34" charset="0"/>
              </a:rPr>
              <a:t>DOI:https</a:t>
            </a:r>
            <a:r>
              <a:rPr lang="en-US" altLang="zh-CN" sz="1500" dirty="0">
                <a:sym typeface="Arial" panose="020B0604020202020204" pitchFamily="34" charset="0"/>
              </a:rPr>
              <a:t>://doi.org/10.1145/3278186.3278187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[2] Aravind </a:t>
            </a:r>
            <a:r>
              <a:rPr lang="en-US" altLang="zh-CN" sz="1500" dirty="0" err="1">
                <a:sym typeface="Arial" panose="020B0604020202020204" pitchFamily="34" charset="0"/>
              </a:rPr>
              <a:t>Machiry</a:t>
            </a:r>
            <a:r>
              <a:rPr lang="en-US" altLang="zh-CN" sz="1500" dirty="0">
                <a:sym typeface="Arial" panose="020B0604020202020204" pitchFamily="34" charset="0"/>
              </a:rPr>
              <a:t>, Rohan </a:t>
            </a:r>
            <a:r>
              <a:rPr lang="en-US" altLang="zh-CN" sz="1500" dirty="0" err="1">
                <a:sym typeface="Arial" panose="020B0604020202020204" pitchFamily="34" charset="0"/>
              </a:rPr>
              <a:t>Tahiliani</a:t>
            </a:r>
            <a:r>
              <a:rPr lang="en-US" altLang="zh-CN" sz="1500" dirty="0">
                <a:sym typeface="Arial" panose="020B0604020202020204" pitchFamily="34" charset="0"/>
              </a:rPr>
              <a:t>, and Mayur Naik. 2013. </a:t>
            </a:r>
            <a:r>
              <a:rPr lang="en-US" altLang="zh-CN" sz="1500" dirty="0" err="1">
                <a:sym typeface="Arial" panose="020B0604020202020204" pitchFamily="34" charset="0"/>
              </a:rPr>
              <a:t>Dynodroid</a:t>
            </a:r>
            <a:r>
              <a:rPr lang="en-US" altLang="zh-CN" sz="1500" dirty="0">
                <a:sym typeface="Arial" panose="020B0604020202020204" pitchFamily="34" charset="0"/>
              </a:rPr>
              <a:t>: an input generation system for Android apps. In Proceedings of the 2013 9th Joint Meeting on Foundations of Software Engineering (ESEC/FSE 2013). ACM, New York, NY, USA, 224-234. DOI: https://doi.org/10.1145/2491411.2491450 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[3] Domenico Amalfitano, Anna Rita </a:t>
            </a:r>
            <a:r>
              <a:rPr lang="en-US" altLang="zh-CN" sz="1500" dirty="0" err="1">
                <a:sym typeface="Arial" panose="020B0604020202020204" pitchFamily="34" charset="0"/>
              </a:rPr>
              <a:t>Fasolino</a:t>
            </a:r>
            <a:r>
              <a:rPr lang="en-US" altLang="zh-CN" sz="1500" dirty="0">
                <a:sym typeface="Arial" panose="020B0604020202020204" pitchFamily="34" charset="0"/>
              </a:rPr>
              <a:t>, Porfirio Tramontana, Salvatore De Carmine, and Atif M. </a:t>
            </a:r>
            <a:r>
              <a:rPr lang="en-US" altLang="zh-CN" sz="1500" dirty="0" err="1">
                <a:sym typeface="Arial" panose="020B0604020202020204" pitchFamily="34" charset="0"/>
              </a:rPr>
              <a:t>Memon</a:t>
            </a:r>
            <a:r>
              <a:rPr lang="en-US" altLang="zh-CN" sz="1500" dirty="0">
                <a:sym typeface="Arial" panose="020B0604020202020204" pitchFamily="34" charset="0"/>
              </a:rPr>
              <a:t>. 2012. Using GUI ripping for automated testing of Android applications. In Proceedings of the 27th IEEE/ACM International Conference on Automated Software Engineering (ASE 2012). ACM, New York, NY, USA, 258-261. DOI=http://dx.doi.org/10.1145/2351676.2351717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[4] </a:t>
            </a:r>
            <a:r>
              <a:rPr lang="en-US" altLang="zh-CN" sz="1500" dirty="0" err="1">
                <a:sym typeface="Arial" panose="020B0604020202020204" pitchFamily="34" charset="0"/>
              </a:rPr>
              <a:t>Ke</a:t>
            </a:r>
            <a:r>
              <a:rPr lang="en-US" altLang="zh-CN" sz="1500" dirty="0">
                <a:sym typeface="Arial" panose="020B0604020202020204" pitchFamily="34" charset="0"/>
              </a:rPr>
              <a:t> Mao, Mark Harman, and Yue Jia. 2016. </a:t>
            </a:r>
            <a:r>
              <a:rPr lang="en-US" altLang="zh-CN" sz="1500" dirty="0" err="1">
                <a:sym typeface="Arial" panose="020B0604020202020204" pitchFamily="34" charset="0"/>
              </a:rPr>
              <a:t>Sapienz</a:t>
            </a:r>
            <a:r>
              <a:rPr lang="en-US" altLang="zh-CN" sz="1500" dirty="0">
                <a:sym typeface="Arial" panose="020B0604020202020204" pitchFamily="34" charset="0"/>
              </a:rPr>
              <a:t>: multi-objective automated testing for Android applications. In Proceedings of the 25th International Symposium on Software Testing and Analysis (ISSTA 2016). ACM, New York, NY, USA, 94-105. DOI: https://doi.org/10.1145/2931037.2931054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[5] Wenyu Wang, </a:t>
            </a:r>
            <a:r>
              <a:rPr lang="en-US" altLang="zh-CN" sz="1500" dirty="0" err="1">
                <a:sym typeface="Arial" panose="020B0604020202020204" pitchFamily="34" charset="0"/>
              </a:rPr>
              <a:t>Dengfeng</a:t>
            </a:r>
            <a:r>
              <a:rPr lang="en-US" altLang="zh-CN" sz="1500" dirty="0">
                <a:sym typeface="Arial" panose="020B0604020202020204" pitchFamily="34" charset="0"/>
              </a:rPr>
              <a:t> Li, Wei Yang, </a:t>
            </a:r>
            <a:r>
              <a:rPr lang="en-US" altLang="zh-CN" sz="1500" dirty="0" err="1">
                <a:sym typeface="Arial" panose="020B0604020202020204" pitchFamily="34" charset="0"/>
              </a:rPr>
              <a:t>Yurui</a:t>
            </a:r>
            <a:r>
              <a:rPr lang="en-US" altLang="zh-CN" sz="1500" dirty="0">
                <a:sym typeface="Arial" panose="020B0604020202020204" pitchFamily="34" charset="0"/>
              </a:rPr>
              <a:t> Cao, </a:t>
            </a:r>
            <a:r>
              <a:rPr lang="en-US" altLang="zh-CN" sz="1500" dirty="0" err="1">
                <a:sym typeface="Arial" panose="020B0604020202020204" pitchFamily="34" charset="0"/>
              </a:rPr>
              <a:t>Zhenwen</a:t>
            </a:r>
            <a:r>
              <a:rPr lang="en-US" altLang="zh-CN" sz="1500" dirty="0">
                <a:sym typeface="Arial" panose="020B0604020202020204" pitchFamily="34" charset="0"/>
              </a:rPr>
              <a:t> Zhang, </a:t>
            </a:r>
            <a:r>
              <a:rPr lang="en-US" altLang="zh-CN" sz="1500" dirty="0" err="1">
                <a:sym typeface="Arial" panose="020B0604020202020204" pitchFamily="34" charset="0"/>
              </a:rPr>
              <a:t>Yuetang</a:t>
            </a:r>
            <a:r>
              <a:rPr lang="en-US" altLang="zh-CN" sz="1500" dirty="0">
                <a:sym typeface="Arial" panose="020B0604020202020204" pitchFamily="34" charset="0"/>
              </a:rPr>
              <a:t> Deng, and Tao </a:t>
            </a:r>
            <a:r>
              <a:rPr lang="en-US" altLang="zh-CN" sz="1500" dirty="0" err="1">
                <a:sym typeface="Arial" panose="020B0604020202020204" pitchFamily="34" charset="0"/>
              </a:rPr>
              <a:t>Xie</a:t>
            </a:r>
            <a:r>
              <a:rPr lang="en-US" altLang="zh-CN" sz="1500" dirty="0">
                <a:sym typeface="Arial" panose="020B0604020202020204" pitchFamily="34" charset="0"/>
              </a:rPr>
              <a:t>. 2018. An empirical study of Android test generation tools in industrial cases. In Proceedings of the 33rd ACM/IEEE International Conference on Automated Software Engineering (ASE 2018). ACM, New York, NY, USA, 738-748.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18DF6D-AECA-45C6-9E2E-331A70F7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0" y="-136525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908000-1AF5-4D5C-8D2B-3FB624127B64}"/>
              </a:ext>
            </a:extLst>
          </p:cNvPr>
          <p:cNvSpPr txBox="1"/>
          <p:nvPr/>
        </p:nvSpPr>
        <p:spPr>
          <a:xfrm>
            <a:off x="3407229" y="1953984"/>
            <a:ext cx="6564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>
                <a:latin typeface="Bahnschrift Condensed" panose="020B0502040204020203" pitchFamily="34" charset="0"/>
              </a:rPr>
              <a:t>Thanks!</a:t>
            </a:r>
            <a:endParaRPr lang="zh-CN" altLang="en-US" sz="15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366156"/>
            <a:ext cx="9601200" cy="7322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is monkey testing?</a:t>
            </a:r>
            <a:endParaRPr lang="zh-CN" altLang="en-US" sz="4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827369"/>
            <a:ext cx="9601200" cy="380999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Software testing tools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Mainly based on Android apps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Random UI inputs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3154B-658D-4D9E-9C18-DB77F5DA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48" y="2133598"/>
            <a:ext cx="4431552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E6F3CD-2F2D-4F65-A205-9AC4E4D790C1}"/>
              </a:ext>
            </a:extLst>
          </p:cNvPr>
          <p:cNvSpPr/>
          <p:nvPr/>
        </p:nvSpPr>
        <p:spPr>
          <a:xfrm>
            <a:off x="1371779" y="2773137"/>
            <a:ext cx="2367642" cy="1129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INITIALIZATION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AF9B6B-FA5E-4EBC-8417-E6AE3EB9863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55600" y="3902529"/>
            <a:ext cx="0" cy="446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A824C88-D114-419B-AC4A-E19A254AD50B}"/>
              </a:ext>
            </a:extLst>
          </p:cNvPr>
          <p:cNvSpPr txBox="1"/>
          <p:nvPr/>
        </p:nvSpPr>
        <p:spPr>
          <a:xfrm>
            <a:off x="1435782" y="4466332"/>
            <a:ext cx="2232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ProcessOptions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loadPackedgeList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getSystemInterface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getMainApps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  <a:endParaRPr lang="zh-CN" altLang="en-US" sz="16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5A91ED-1080-459E-98A5-FEB7FA60DC84}"/>
              </a:ext>
            </a:extLst>
          </p:cNvPr>
          <p:cNvSpPr/>
          <p:nvPr/>
        </p:nvSpPr>
        <p:spPr>
          <a:xfrm>
            <a:off x="1396941" y="4351564"/>
            <a:ext cx="2271724" cy="12707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12BAC6-7662-4CA9-A634-469779976E86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3739421" y="2744561"/>
            <a:ext cx="1061358" cy="593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DCB480C-A6A6-4EAD-B55A-649CD419B350}"/>
              </a:ext>
            </a:extLst>
          </p:cNvPr>
          <p:cNvSpPr/>
          <p:nvPr/>
        </p:nvSpPr>
        <p:spPr>
          <a:xfrm>
            <a:off x="4800779" y="2238375"/>
            <a:ext cx="2590442" cy="1012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MonkeySourceScript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318849-AF73-49DF-A8AE-AB69333E6FDB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3739421" y="3337833"/>
            <a:ext cx="1061358" cy="700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9AFDE30-2F60-4482-81E9-062FDA33020C}"/>
              </a:ext>
            </a:extLst>
          </p:cNvPr>
          <p:cNvSpPr/>
          <p:nvPr/>
        </p:nvSpPr>
        <p:spPr>
          <a:xfrm>
            <a:off x="4800779" y="3532414"/>
            <a:ext cx="2590442" cy="1012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MonkeySourceRandom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908CDA-EA41-40E8-B145-141573E490F1}"/>
              </a:ext>
            </a:extLst>
          </p:cNvPr>
          <p:cNvCxnSpPr>
            <a:cxnSpLocks/>
            <a:stCxn id="36" idx="1"/>
            <a:endCxn id="20" idx="3"/>
          </p:cNvCxnSpPr>
          <p:nvPr/>
        </p:nvCxnSpPr>
        <p:spPr>
          <a:xfrm flipH="1" flipV="1">
            <a:off x="7391221" y="2744561"/>
            <a:ext cx="1109316" cy="5932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C39C45-4B26-4976-9BC2-D398E72DF2A4}"/>
              </a:ext>
            </a:extLst>
          </p:cNvPr>
          <p:cNvCxnSpPr>
            <a:cxnSpLocks/>
            <a:stCxn id="36" idx="1"/>
            <a:endCxn id="23" idx="3"/>
          </p:cNvCxnSpPr>
          <p:nvPr/>
        </p:nvCxnSpPr>
        <p:spPr>
          <a:xfrm flipH="1">
            <a:off x="7391221" y="3337833"/>
            <a:ext cx="1109316" cy="700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0E406FE-8579-4587-8FBD-69D75BCDB96E}"/>
              </a:ext>
            </a:extLst>
          </p:cNvPr>
          <p:cNvSpPr/>
          <p:nvPr/>
        </p:nvSpPr>
        <p:spPr>
          <a:xfrm>
            <a:off x="8500537" y="2773137"/>
            <a:ext cx="2367642" cy="1129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Events Generate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4B82C30-9977-4BC8-ABCB-AE9B96807443}"/>
              </a:ext>
            </a:extLst>
          </p:cNvPr>
          <p:cNvCxnSpPr>
            <a:cxnSpLocks/>
          </p:cNvCxnSpPr>
          <p:nvPr/>
        </p:nvCxnSpPr>
        <p:spPr>
          <a:xfrm flipH="1">
            <a:off x="9688105" y="3902529"/>
            <a:ext cx="1" cy="4463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EB530B7-14A7-4043-B982-0E8FBFFCD525}"/>
              </a:ext>
            </a:extLst>
          </p:cNvPr>
          <p:cNvSpPr txBox="1"/>
          <p:nvPr/>
        </p:nvSpPr>
        <p:spPr>
          <a:xfrm>
            <a:off x="8571663" y="4466332"/>
            <a:ext cx="2232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Event.setFactors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Event.validate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generateAcitvity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Bahnschrift SemiBold SemiConden" panose="020B0502040204020203" pitchFamily="34" charset="0"/>
              </a:rPr>
              <a:t>runMonkeyCycles</a:t>
            </a:r>
            <a:r>
              <a:rPr lang="en-US" altLang="zh-CN" sz="1600" dirty="0">
                <a:latin typeface="Bahnschrift SemiBold SemiConden" panose="020B0502040204020203" pitchFamily="34" charset="0"/>
              </a:rPr>
              <a:t>()</a:t>
            </a:r>
            <a:endParaRPr lang="zh-CN" altLang="en-US" sz="1600" dirty="0">
              <a:latin typeface="Bahnschrift SemiBold SemiConden" panose="020B0502040204020203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C984883-5EBB-4E0A-9010-F00FFC595F56}"/>
              </a:ext>
            </a:extLst>
          </p:cNvPr>
          <p:cNvSpPr/>
          <p:nvPr/>
        </p:nvSpPr>
        <p:spPr>
          <a:xfrm>
            <a:off x="8532822" y="4351564"/>
            <a:ext cx="2271724" cy="12707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805545" y="38396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process of Monkey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8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The limitation of monkey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932708" y="2593724"/>
            <a:ext cx="6695903" cy="3613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Widget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State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Useless exploration</a:t>
            </a:r>
            <a:endParaRPr lang="en-US" altLang="zh-CN" sz="30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6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TODO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360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How to optimize monkey?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450571" y="2516137"/>
            <a:ext cx="9601200" cy="3809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5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Get the current widgets’ information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Recognize the difference of state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Choose the next action</a:t>
            </a:r>
            <a:r>
              <a:rPr lang="zh-CN" altLang="en-US" sz="30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rationally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Combined with Q-learning</a:t>
            </a:r>
          </a:p>
          <a:p>
            <a:pPr>
              <a:lnSpc>
                <a:spcPct val="150000"/>
              </a:lnSpc>
            </a:pP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1228</TotalTime>
  <Words>589</Words>
  <Application>Microsoft Office PowerPoint</Application>
  <PresentationFormat>宽屏</PresentationFormat>
  <Paragraphs>94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Bahnschrift Condensed</vt:lpstr>
      <vt:lpstr>Bahnschrift SemiBold Condensed</vt:lpstr>
      <vt:lpstr>Bahnschrift SemiBold SemiConden</vt:lpstr>
      <vt:lpstr>菱形网格 16x9</vt:lpstr>
      <vt:lpstr>Optimization and application of monkey test </vt:lpstr>
      <vt:lpstr>C O N T E N T</vt:lpstr>
      <vt:lpstr>BACKGROUND</vt:lpstr>
      <vt:lpstr>What is monkey testing?</vt:lpstr>
      <vt:lpstr>PowerPoint 演示文稿</vt:lpstr>
      <vt:lpstr>PowerPoint 演示文稿</vt:lpstr>
      <vt:lpstr>PowerPoint 演示文稿</vt:lpstr>
      <vt:lpstr>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Q-Learning</vt:lpstr>
      <vt:lpstr>PowerPoint 演示文稿</vt:lpstr>
      <vt:lpstr>Future Work</vt:lpstr>
      <vt:lpstr>Future Work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WZL</dc:creator>
  <cp:lastModifiedBy>孟维 郭</cp:lastModifiedBy>
  <cp:revision>97</cp:revision>
  <dcterms:created xsi:type="dcterms:W3CDTF">2019-04-02T13:34:54Z</dcterms:created>
  <dcterms:modified xsi:type="dcterms:W3CDTF">2019-11-25T00:02:40Z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