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84" r:id="rId2"/>
    <p:sldId id="277" r:id="rId3"/>
    <p:sldId id="274" r:id="rId4"/>
    <p:sldId id="282" r:id="rId5"/>
    <p:sldId id="319" r:id="rId6"/>
    <p:sldId id="312" r:id="rId7"/>
    <p:sldId id="317" r:id="rId8"/>
    <p:sldId id="318" r:id="rId9"/>
    <p:sldId id="315" r:id="rId10"/>
    <p:sldId id="323" r:id="rId11"/>
    <p:sldId id="324" r:id="rId12"/>
    <p:sldId id="325" r:id="rId13"/>
    <p:sldId id="326" r:id="rId14"/>
    <p:sldId id="314" r:id="rId15"/>
    <p:sldId id="327" r:id="rId16"/>
    <p:sldId id="265" r:id="rId17"/>
    <p:sldId id="268" r:id="rId18"/>
    <p:sldId id="269" r:id="rId19"/>
    <p:sldId id="270" r:id="rId2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5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2" autoAdjust="0"/>
    <p:restoredTop sz="94687" autoAdjust="0"/>
  </p:normalViewPr>
  <p:slideViewPr>
    <p:cSldViewPr snapToGrid="0">
      <p:cViewPr varScale="1">
        <p:scale>
          <a:sx n="73" d="100"/>
          <a:sy n="73" d="100"/>
        </p:scale>
        <p:origin x="780" y="89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5843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2019年11月26日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2019年11月26日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249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7302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322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073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627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659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4701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970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2019年11月26日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2019年11月26日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2019年11月26日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2019年11月26日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2019年11月26日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2019年11月26日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2019年11月26日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2019年11月26日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2019年11月26日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06759" y="1278479"/>
            <a:ext cx="9951098" cy="3383280"/>
          </a:xfrm>
        </p:spPr>
        <p:txBody>
          <a:bodyPr rtlCol="0">
            <a:normAutofit fontScale="90000"/>
          </a:bodyPr>
          <a:lstStyle/>
          <a:p>
            <a:r>
              <a:rPr lang="en-US" altLang="zh-CN" sz="8900" b="0" dirty="0">
                <a:latin typeface="Bahnschrift SemiBold Condensed" panose="020B0502040204020203" pitchFamily="34" charset="0"/>
                <a:ea typeface="Cambria" panose="02040503050406030204" pitchFamily="18" charset="0"/>
              </a:rPr>
              <a:t>Optimization and application of </a:t>
            </a:r>
            <a:r>
              <a:rPr lang="en-US" altLang="zh-CN" sz="8900" b="0" dirty="0">
                <a:solidFill>
                  <a:srgbClr val="FF0000"/>
                </a:solidFill>
                <a:latin typeface="Bahnschrift SemiBold Condensed" panose="020B0502040204020203" pitchFamily="34" charset="0"/>
                <a:ea typeface="Cambria" panose="02040503050406030204" pitchFamily="18" charset="0"/>
              </a:rPr>
              <a:t>monkey test</a:t>
            </a:r>
            <a:br>
              <a:rPr lang="en-US" altLang="zh-CN" b="0" dirty="0"/>
            </a:b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1480457" y="4855029"/>
            <a:ext cx="12986656" cy="478971"/>
          </a:xfrm>
        </p:spPr>
        <p:txBody>
          <a:bodyPr rtlCol="0"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zh-CN" sz="2500" dirty="0">
                <a:solidFill>
                  <a:schemeClr val="accent1"/>
                </a:solidFill>
              </a:rPr>
              <a:t>		</a:t>
            </a:r>
            <a:r>
              <a:rPr lang="en-US" altLang="zh-CN" dirty="0"/>
              <a:t>	</a:t>
            </a:r>
            <a:r>
              <a:rPr lang="en-US" altLang="zh-CN" sz="2200" dirty="0"/>
              <a:t>11610615  Guo Mengwei       11612715  Wang </a:t>
            </a:r>
            <a:r>
              <a:rPr lang="en-US" altLang="zh-CN" sz="2200" dirty="0" err="1"/>
              <a:t>Zelin</a:t>
            </a:r>
            <a:r>
              <a:rPr lang="en-US" altLang="zh-CN" sz="2200" dirty="0"/>
              <a:t>       11610211	 Hu Sizhe</a:t>
            </a:r>
          </a:p>
        </p:txBody>
      </p:sp>
    </p:spTree>
    <p:extLst>
      <p:ext uri="{BB962C8B-B14F-4D97-AF65-F5344CB8AC3E}">
        <p14:creationId xmlns:p14="http://schemas.microsoft.com/office/powerpoint/2010/main" val="54881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>
            <a:extLst>
              <a:ext uri="{FF2B5EF4-FFF2-40B4-BE49-F238E27FC236}">
                <a16:creationId xmlns:a16="http://schemas.microsoft.com/office/drawing/2014/main" id="{FAFFE3E9-EFE1-47BA-B233-9B654DBEF2D1}"/>
              </a:ext>
            </a:extLst>
          </p:cNvPr>
          <p:cNvSpPr txBox="1">
            <a:spLocks/>
          </p:cNvSpPr>
          <p:nvPr/>
        </p:nvSpPr>
        <p:spPr>
          <a:xfrm>
            <a:off x="755669" y="156100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000" dirty="0"/>
              <a:t>2. Read current widgets  </a:t>
            </a:r>
            <a:endParaRPr lang="zh-CN" altLang="en-US" sz="30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8469E21-5A2A-49F3-8939-F1A50028F318}"/>
              </a:ext>
            </a:extLst>
          </p:cNvPr>
          <p:cNvCxnSpPr>
            <a:cxnSpLocks/>
          </p:cNvCxnSpPr>
          <p:nvPr/>
        </p:nvCxnSpPr>
        <p:spPr>
          <a:xfrm>
            <a:off x="2366356" y="3585701"/>
            <a:ext cx="1806632" cy="0"/>
          </a:xfrm>
          <a:prstGeom prst="straightConnector1">
            <a:avLst/>
          </a:prstGeom>
          <a:ln w="38100" cmpd="sng"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5BF1612-09D7-4E34-9615-7F18B82424A7}"/>
              </a:ext>
            </a:extLst>
          </p:cNvPr>
          <p:cNvSpPr txBox="1"/>
          <p:nvPr/>
        </p:nvSpPr>
        <p:spPr>
          <a:xfrm>
            <a:off x="2463937" y="3141256"/>
            <a:ext cx="4404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Python script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63BEFCD-3F4C-4686-8E7F-82AD4D1915B2}"/>
              </a:ext>
            </a:extLst>
          </p:cNvPr>
          <p:cNvSpPr txBox="1"/>
          <p:nvPr/>
        </p:nvSpPr>
        <p:spPr>
          <a:xfrm>
            <a:off x="714104" y="3302839"/>
            <a:ext cx="2371898" cy="4770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2300" dirty="0"/>
              <a:t>📜</a:t>
            </a:r>
            <a:r>
              <a:rPr lang="en-US" altLang="zh-CN" sz="2500" dirty="0"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xx.xml</a:t>
            </a:r>
            <a:endParaRPr lang="zh-CN" altLang="en-US" sz="2500" dirty="0">
              <a:latin typeface="Bahnschrift SemiBold SemiConden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3F23D55-28FD-4A3B-B26A-586D9FF3D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486" y="2969460"/>
            <a:ext cx="6726778" cy="15201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F2A266B-F37B-4A04-859F-FB2A301BD8F1}"/>
              </a:ext>
            </a:extLst>
          </p:cNvPr>
          <p:cNvSpPr/>
          <p:nvPr/>
        </p:nvSpPr>
        <p:spPr>
          <a:xfrm>
            <a:off x="2651554" y="3630037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(String clip)</a:t>
            </a:r>
          </a:p>
        </p:txBody>
      </p:sp>
    </p:spTree>
    <p:extLst>
      <p:ext uri="{BB962C8B-B14F-4D97-AF65-F5344CB8AC3E}">
        <p14:creationId xmlns:p14="http://schemas.microsoft.com/office/powerpoint/2010/main" val="267061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>
            <a:extLst>
              <a:ext uri="{FF2B5EF4-FFF2-40B4-BE49-F238E27FC236}">
                <a16:creationId xmlns:a16="http://schemas.microsoft.com/office/drawing/2014/main" id="{FAFFE3E9-EFE1-47BA-B233-9B654DBEF2D1}"/>
              </a:ext>
            </a:extLst>
          </p:cNvPr>
          <p:cNvSpPr txBox="1">
            <a:spLocks/>
          </p:cNvSpPr>
          <p:nvPr/>
        </p:nvSpPr>
        <p:spPr>
          <a:xfrm>
            <a:off x="755669" y="156100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000" dirty="0"/>
              <a:t>3. Generate the next event ( random )  </a:t>
            </a:r>
            <a:endParaRPr lang="zh-CN" altLang="en-US" sz="3000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1D0C8CF-F001-4EE7-9ADF-45202B5CB0BB}"/>
              </a:ext>
            </a:extLst>
          </p:cNvPr>
          <p:cNvSpPr txBox="1">
            <a:spLocks/>
          </p:cNvSpPr>
          <p:nvPr/>
        </p:nvSpPr>
        <p:spPr>
          <a:xfrm>
            <a:off x="7202185" y="1627814"/>
            <a:ext cx="3953493" cy="2410539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500" dirty="0">
              <a:latin typeface="Bahnschrift SemiBold SemiConden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500" dirty="0">
              <a:latin typeface="Bahnschrift SemiBold SemiConden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500" dirty="0">
              <a:latin typeface="Bahnschrift SemiBold SemiConden" panose="020B0502040204020203" pitchFamily="34" charset="0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sz="3400" dirty="0">
              <a:latin typeface="Bahnschrift Condensed" panose="020B0502040204020203" pitchFamily="34" charset="0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01D89B-ACEE-47F1-8440-AB80FCC77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452" y="2078182"/>
            <a:ext cx="6399666" cy="9277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8DE6610-0E9E-49B0-B46E-0ED665B95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452" y="3302924"/>
            <a:ext cx="6401447" cy="228324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A9B211B-E18A-4381-9FAB-4689A783F3B1}"/>
              </a:ext>
            </a:extLst>
          </p:cNvPr>
          <p:cNvSpPr txBox="1"/>
          <p:nvPr/>
        </p:nvSpPr>
        <p:spPr>
          <a:xfrm>
            <a:off x="755669" y="1820782"/>
            <a:ext cx="4119750" cy="336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1.Store specific widgets</a:t>
            </a:r>
          </a:p>
          <a:p>
            <a:pPr marL="800100" lvl="1" indent="-342900">
              <a:lnSpc>
                <a:spcPct val="150000"/>
              </a:lnSpc>
              <a:buSzPct val="83000"/>
              <a:buFont typeface="Bahnschrift SemiBold SemiConden" panose="020B0502040204020203" pitchFamily="34" charset="0"/>
              <a:buChar char="•"/>
            </a:pPr>
            <a:r>
              <a:rPr lang="en-US" altLang="zh-CN" sz="2300" dirty="0">
                <a:solidFill>
                  <a:srgbClr val="FFC000"/>
                </a:solidFill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Clickable</a:t>
            </a:r>
            <a:r>
              <a:rPr lang="en-US" altLang="zh-CN" sz="2300" dirty="0"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 = true</a:t>
            </a:r>
          </a:p>
          <a:p>
            <a:pPr marL="800100" lvl="1" indent="-342900">
              <a:lnSpc>
                <a:spcPct val="150000"/>
              </a:lnSpc>
              <a:buSzPct val="83000"/>
              <a:buFont typeface="Bahnschrift SemiBold SemiConden" panose="020B0502040204020203" pitchFamily="34" charset="0"/>
              <a:buChar char="•"/>
            </a:pPr>
            <a:r>
              <a:rPr lang="en-US" altLang="zh-CN" sz="2300" dirty="0">
                <a:solidFill>
                  <a:srgbClr val="FFC000"/>
                </a:solidFill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Long-clickable</a:t>
            </a:r>
            <a:r>
              <a:rPr lang="en-US" altLang="zh-CN" sz="2300" dirty="0"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 = true</a:t>
            </a:r>
          </a:p>
          <a:p>
            <a:pPr marL="800100" lvl="1" indent="-342900">
              <a:lnSpc>
                <a:spcPct val="150000"/>
              </a:lnSpc>
              <a:buSzPct val="83000"/>
              <a:buFont typeface="Bahnschrift SemiBold SemiConden" panose="020B0502040204020203" pitchFamily="34" charset="0"/>
              <a:buChar char="•"/>
            </a:pPr>
            <a:r>
              <a:rPr lang="en-US" altLang="zh-CN" sz="2300" dirty="0">
                <a:solidFill>
                  <a:srgbClr val="FFC000"/>
                </a:solidFill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Scrollable</a:t>
            </a:r>
            <a:r>
              <a:rPr lang="en-US" altLang="zh-CN" sz="2300" dirty="0"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 = true</a:t>
            </a:r>
          </a:p>
          <a:p>
            <a:pPr marL="800100" lvl="1" indent="-342900">
              <a:lnSpc>
                <a:spcPct val="150000"/>
              </a:lnSpc>
              <a:buSzPct val="83000"/>
              <a:buFont typeface="Bahnschrift SemiBold SemiConden" panose="020B0502040204020203" pitchFamily="34" charset="0"/>
              <a:buChar char="•"/>
            </a:pPr>
            <a:r>
              <a:rPr lang="en-US" altLang="zh-CN" sz="2300" dirty="0">
                <a:solidFill>
                  <a:srgbClr val="FFC000"/>
                </a:solidFill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Focusable</a:t>
            </a:r>
            <a:r>
              <a:rPr lang="en-US" altLang="zh-CN" sz="2300" dirty="0"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 = true</a:t>
            </a:r>
          </a:p>
          <a:p>
            <a:pPr marL="800100" lvl="1" indent="-342900">
              <a:lnSpc>
                <a:spcPct val="150000"/>
              </a:lnSpc>
              <a:buSzPct val="83000"/>
              <a:buFont typeface="Bahnschrift SemiBold SemiConden" panose="020B0502040204020203" pitchFamily="34" charset="0"/>
              <a:buChar char="•"/>
            </a:pPr>
            <a:r>
              <a:rPr lang="en-US" altLang="zh-CN" sz="2300" dirty="0">
                <a:solidFill>
                  <a:srgbClr val="FFC000"/>
                </a:solidFill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Checkable</a:t>
            </a:r>
            <a:r>
              <a:rPr lang="en-US" altLang="zh-CN" sz="2300" dirty="0"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 = true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C6D7B6-A2E0-4104-9CB6-F23CEB833DC1}"/>
              </a:ext>
            </a:extLst>
          </p:cNvPr>
          <p:cNvSpPr txBox="1"/>
          <p:nvPr/>
        </p:nvSpPr>
        <p:spPr>
          <a:xfrm>
            <a:off x="755669" y="5188242"/>
            <a:ext cx="51893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2.Randomly pick one from array</a:t>
            </a:r>
          </a:p>
        </p:txBody>
      </p:sp>
    </p:spTree>
    <p:extLst>
      <p:ext uri="{BB962C8B-B14F-4D97-AF65-F5344CB8AC3E}">
        <p14:creationId xmlns:p14="http://schemas.microsoft.com/office/powerpoint/2010/main" val="162153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>
            <a:extLst>
              <a:ext uri="{FF2B5EF4-FFF2-40B4-BE49-F238E27FC236}">
                <a16:creationId xmlns:a16="http://schemas.microsoft.com/office/drawing/2014/main" id="{FAFFE3E9-EFE1-47BA-B233-9B654DBEF2D1}"/>
              </a:ext>
            </a:extLst>
          </p:cNvPr>
          <p:cNvSpPr txBox="1">
            <a:spLocks/>
          </p:cNvSpPr>
          <p:nvPr/>
        </p:nvSpPr>
        <p:spPr>
          <a:xfrm>
            <a:off x="755669" y="156100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000" dirty="0"/>
              <a:t>4. Operate the event  </a:t>
            </a:r>
            <a:endParaRPr lang="zh-CN" altLang="en-US" sz="3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0EF8F35-9D83-4276-B830-DD23ED099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075" y="1972284"/>
            <a:ext cx="6548366" cy="3721934"/>
          </a:xfrm>
          <a:prstGeom prst="rect">
            <a:avLst/>
          </a:prstGeom>
        </p:spPr>
      </p:pic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E2DE6AF7-5D1F-4288-89F7-01961AD434BF}"/>
              </a:ext>
            </a:extLst>
          </p:cNvPr>
          <p:cNvSpPr txBox="1">
            <a:spLocks/>
          </p:cNvSpPr>
          <p:nvPr/>
        </p:nvSpPr>
        <p:spPr>
          <a:xfrm>
            <a:off x="968432" y="3429000"/>
            <a:ext cx="5238404" cy="3469027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700" dirty="0">
                <a:latin typeface="Bahnschrift SemiBold SemiConden" panose="020B0502040204020203" pitchFamily="34" charset="0"/>
              </a:rPr>
              <a:t>Tool: Monkey Runner</a:t>
            </a:r>
            <a:endParaRPr lang="en-US" altLang="zh-CN" sz="3500" dirty="0">
              <a:latin typeface="Bahnschrift SemiBold SemiConden" panose="020B0502040204020203" pitchFamily="34" charset="0"/>
            </a:endParaRPr>
          </a:p>
          <a:p>
            <a:pPr>
              <a:lnSpc>
                <a:spcPct val="200000"/>
              </a:lnSpc>
            </a:pPr>
            <a:endParaRPr lang="en-US" altLang="zh-CN" sz="3500" dirty="0">
              <a:latin typeface="Bahnschrift SemiBold SemiConden" panose="020B0502040204020203" pitchFamily="34" charset="0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sz="3400" dirty="0">
              <a:latin typeface="Bahnschrift Condensed" panose="020B0502040204020203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05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>
            <a:extLst>
              <a:ext uri="{FF2B5EF4-FFF2-40B4-BE49-F238E27FC236}">
                <a16:creationId xmlns:a16="http://schemas.microsoft.com/office/drawing/2014/main" id="{FAFFE3E9-EFE1-47BA-B233-9B654DBEF2D1}"/>
              </a:ext>
            </a:extLst>
          </p:cNvPr>
          <p:cNvSpPr txBox="1">
            <a:spLocks/>
          </p:cNvSpPr>
          <p:nvPr/>
        </p:nvSpPr>
        <p:spPr>
          <a:xfrm>
            <a:off x="755669" y="156100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000" dirty="0"/>
              <a:t>Code Coverage (</a:t>
            </a:r>
            <a:r>
              <a:rPr lang="en-US" altLang="zh-CN" sz="3000" dirty="0" err="1"/>
              <a:t>Jacoco</a:t>
            </a:r>
            <a:r>
              <a:rPr lang="en-US" altLang="zh-CN" sz="3000" dirty="0"/>
              <a:t>)  </a:t>
            </a:r>
            <a:endParaRPr lang="zh-CN" altLang="en-US" sz="3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965B31-B483-44C8-A8EB-9D21E398B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196" y="1917469"/>
            <a:ext cx="10104861" cy="40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0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Q-Learning in 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Test Generation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92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>
            <a:extLst>
              <a:ext uri="{FF2B5EF4-FFF2-40B4-BE49-F238E27FC236}">
                <a16:creationId xmlns:a16="http://schemas.microsoft.com/office/drawing/2014/main" id="{FAFFE3E9-EFE1-47BA-B233-9B654DBEF2D1}"/>
              </a:ext>
            </a:extLst>
          </p:cNvPr>
          <p:cNvSpPr txBox="1">
            <a:spLocks/>
          </p:cNvSpPr>
          <p:nvPr/>
        </p:nvSpPr>
        <p:spPr>
          <a:xfrm>
            <a:off x="755669" y="156100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>
                <a:sym typeface="Arial" panose="020B0604020202020204" pitchFamily="34" charset="0"/>
              </a:rPr>
              <a:t>Q-Learning in Test Generation</a:t>
            </a:r>
            <a:endParaRPr lang="zh-CN" altLang="en-US" sz="3000" dirty="0"/>
          </a:p>
        </p:txBody>
      </p:sp>
      <p:pic>
        <p:nvPicPr>
          <p:cNvPr id="3" name="图片 2" descr="图片包含 文字&#10;&#10;描述已自动生成">
            <a:extLst>
              <a:ext uri="{FF2B5EF4-FFF2-40B4-BE49-F238E27FC236}">
                <a16:creationId xmlns:a16="http://schemas.microsoft.com/office/drawing/2014/main" id="{0EE4BBC6-5A1C-4674-99BC-4DE4AAF66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469" y="1492791"/>
            <a:ext cx="36576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9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sym typeface="Arial" panose="020B0604020202020204" pitchFamily="34" charset="0"/>
              </a:rPr>
              <a:t>Future Work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F2D0198-4D03-4238-B024-900A0889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600" dirty="0"/>
              <a:t>Future Work</a:t>
            </a:r>
            <a:endParaRPr lang="zh-CN" altLang="en-US" sz="460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593398-0F96-44DB-ACD0-F82B10778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407" y="2924917"/>
            <a:ext cx="4534593" cy="2559184"/>
          </a:xfrm>
        </p:spPr>
        <p:txBody>
          <a:bodyPr>
            <a:normAutofit lnSpcReduction="10000"/>
          </a:bodyPr>
          <a:lstStyle/>
          <a:p>
            <a:r>
              <a:rPr lang="en-US" altLang="zh-CN" sz="3400" dirty="0">
                <a:latin typeface="Bahnschrift Condensed" panose="020B0502040204020203" pitchFamily="34" charset="0"/>
              </a:rPr>
              <a:t>Q-learning implementation</a:t>
            </a:r>
          </a:p>
          <a:p>
            <a:r>
              <a:rPr lang="en-US" altLang="zh-CN" sz="3400">
                <a:latin typeface="Bahnschrift Condensed" panose="020B0502040204020203" pitchFamily="34" charset="0"/>
              </a:rPr>
              <a:t>Search </a:t>
            </a:r>
            <a:r>
              <a:rPr lang="en-US" altLang="zh-CN" sz="3400" dirty="0">
                <a:latin typeface="Bahnschrift Condensed" panose="020B0502040204020203" pitchFamily="34" charset="0"/>
              </a:rPr>
              <a:t>new tool</a:t>
            </a:r>
          </a:p>
          <a:p>
            <a:r>
              <a:rPr lang="en-US" altLang="zh-CN" sz="3400" dirty="0">
                <a:latin typeface="Bahnschrift Condensed" panose="020B0502040204020203" pitchFamily="34" charset="0"/>
              </a:rPr>
              <a:t>Refactoring code</a:t>
            </a:r>
          </a:p>
          <a:p>
            <a:r>
              <a:rPr lang="en-US" altLang="zh-CN" sz="3400" dirty="0">
                <a:latin typeface="Bahnschrift Condensed" panose="020B0502040204020203" pitchFamily="34" charset="0"/>
              </a:rPr>
              <a:t>Evaluate the code coverage </a:t>
            </a:r>
          </a:p>
        </p:txBody>
      </p:sp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622" y="1572986"/>
            <a:ext cx="4033919" cy="21971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REFERENCE</a:t>
            </a:r>
            <a:endParaRPr lang="zh-CN" altLang="en-US" sz="5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6501" y="254000"/>
            <a:ext cx="7212874" cy="7032171"/>
          </a:xfrm>
        </p:spPr>
        <p:txBody>
          <a:bodyPr rtlCol="0">
            <a:normAutofit/>
          </a:bodyPr>
          <a:lstStyle/>
          <a:p>
            <a:r>
              <a:rPr lang="en-US" altLang="zh-CN" sz="1500" dirty="0">
                <a:sym typeface="Arial" panose="020B0604020202020204" pitchFamily="34" charset="0"/>
              </a:rPr>
              <a:t>[1]. David Adamo, Md </a:t>
            </a:r>
            <a:r>
              <a:rPr lang="en-US" altLang="zh-CN" sz="1500" dirty="0" err="1">
                <a:sym typeface="Arial" panose="020B0604020202020204" pitchFamily="34" charset="0"/>
              </a:rPr>
              <a:t>Khorrom</a:t>
            </a:r>
            <a:r>
              <a:rPr lang="en-US" altLang="zh-CN" sz="1500" dirty="0">
                <a:sym typeface="Arial" panose="020B0604020202020204" pitchFamily="34" charset="0"/>
              </a:rPr>
              <a:t> Khan, </a:t>
            </a:r>
            <a:r>
              <a:rPr lang="en-US" altLang="zh-CN" sz="1500" dirty="0" err="1">
                <a:sym typeface="Arial" panose="020B0604020202020204" pitchFamily="34" charset="0"/>
              </a:rPr>
              <a:t>Sreedevi</a:t>
            </a:r>
            <a:r>
              <a:rPr lang="en-US" altLang="zh-CN" sz="1500" dirty="0">
                <a:sym typeface="Arial" panose="020B0604020202020204" pitchFamily="34" charset="0"/>
              </a:rPr>
              <a:t> </a:t>
            </a:r>
            <a:r>
              <a:rPr lang="en-US" altLang="zh-CN" sz="1500" dirty="0" err="1">
                <a:sym typeface="Arial" panose="020B0604020202020204" pitchFamily="34" charset="0"/>
              </a:rPr>
              <a:t>Koppula</a:t>
            </a:r>
            <a:r>
              <a:rPr lang="en-US" altLang="zh-CN" sz="1500" dirty="0">
                <a:sym typeface="Arial" panose="020B0604020202020204" pitchFamily="34" charset="0"/>
              </a:rPr>
              <a:t>, and Renée Bryce. 2018. Reinforcement learning for Android GUI testing. In Proceedings of the 9th ACM SIGSOFT International Workshop on Automating TEST Case Design, Selection, and Evaluation (A-TEST 2018). ACM, New York, NY, USA, 2-8. </a:t>
            </a:r>
            <a:r>
              <a:rPr lang="en-US" altLang="zh-CN" sz="1500" dirty="0" err="1">
                <a:sym typeface="Arial" panose="020B0604020202020204" pitchFamily="34" charset="0"/>
              </a:rPr>
              <a:t>DOI:https</a:t>
            </a:r>
            <a:r>
              <a:rPr lang="en-US" altLang="zh-CN" sz="1500" dirty="0">
                <a:sym typeface="Arial" panose="020B0604020202020204" pitchFamily="34" charset="0"/>
              </a:rPr>
              <a:t>://doi.org/10.1145/3278186.3278187</a:t>
            </a:r>
          </a:p>
          <a:p>
            <a:r>
              <a:rPr lang="en-US" altLang="zh-CN" sz="1500" dirty="0">
                <a:sym typeface="Arial" panose="020B0604020202020204" pitchFamily="34" charset="0"/>
              </a:rPr>
              <a:t>[2] Aravind </a:t>
            </a:r>
            <a:r>
              <a:rPr lang="en-US" altLang="zh-CN" sz="1500" dirty="0" err="1">
                <a:sym typeface="Arial" panose="020B0604020202020204" pitchFamily="34" charset="0"/>
              </a:rPr>
              <a:t>Machiry</a:t>
            </a:r>
            <a:r>
              <a:rPr lang="en-US" altLang="zh-CN" sz="1500" dirty="0">
                <a:sym typeface="Arial" panose="020B0604020202020204" pitchFamily="34" charset="0"/>
              </a:rPr>
              <a:t>, Rohan </a:t>
            </a:r>
            <a:r>
              <a:rPr lang="en-US" altLang="zh-CN" sz="1500" dirty="0" err="1">
                <a:sym typeface="Arial" panose="020B0604020202020204" pitchFamily="34" charset="0"/>
              </a:rPr>
              <a:t>Tahiliani</a:t>
            </a:r>
            <a:r>
              <a:rPr lang="en-US" altLang="zh-CN" sz="1500" dirty="0">
                <a:sym typeface="Arial" panose="020B0604020202020204" pitchFamily="34" charset="0"/>
              </a:rPr>
              <a:t>, and Mayur Naik. 2013. </a:t>
            </a:r>
            <a:r>
              <a:rPr lang="en-US" altLang="zh-CN" sz="1500" dirty="0" err="1">
                <a:sym typeface="Arial" panose="020B0604020202020204" pitchFamily="34" charset="0"/>
              </a:rPr>
              <a:t>Dynodroid</a:t>
            </a:r>
            <a:r>
              <a:rPr lang="en-US" altLang="zh-CN" sz="1500" dirty="0">
                <a:sym typeface="Arial" panose="020B0604020202020204" pitchFamily="34" charset="0"/>
              </a:rPr>
              <a:t>: an input generation system for Android apps. In Proceedings of the 2013 9th Joint Meeting on Foundations of Software Engineering (ESEC/FSE 2013). ACM, New York, NY, USA, 224-234. DOI: https://doi.org/10.1145/2491411.2491450 </a:t>
            </a:r>
          </a:p>
          <a:p>
            <a:r>
              <a:rPr lang="en-US" altLang="zh-CN" sz="1500" dirty="0">
                <a:sym typeface="Arial" panose="020B0604020202020204" pitchFamily="34" charset="0"/>
              </a:rPr>
              <a:t>[3] Domenico Amalfitano, Anna Rita </a:t>
            </a:r>
            <a:r>
              <a:rPr lang="en-US" altLang="zh-CN" sz="1500" dirty="0" err="1">
                <a:sym typeface="Arial" panose="020B0604020202020204" pitchFamily="34" charset="0"/>
              </a:rPr>
              <a:t>Fasolino</a:t>
            </a:r>
            <a:r>
              <a:rPr lang="en-US" altLang="zh-CN" sz="1500" dirty="0">
                <a:sym typeface="Arial" panose="020B0604020202020204" pitchFamily="34" charset="0"/>
              </a:rPr>
              <a:t>, Porfirio Tramontana, Salvatore De Carmine, and Atif M. </a:t>
            </a:r>
            <a:r>
              <a:rPr lang="en-US" altLang="zh-CN" sz="1500" dirty="0" err="1">
                <a:sym typeface="Arial" panose="020B0604020202020204" pitchFamily="34" charset="0"/>
              </a:rPr>
              <a:t>Memon</a:t>
            </a:r>
            <a:r>
              <a:rPr lang="en-US" altLang="zh-CN" sz="1500" dirty="0">
                <a:sym typeface="Arial" panose="020B0604020202020204" pitchFamily="34" charset="0"/>
              </a:rPr>
              <a:t>. 2012. Using GUI ripping for automated testing of Android applications. In Proceedings of the 27th IEEE/ACM International Conference on Automated Software Engineering (ASE 2012). ACM, New York, NY, USA, 258-261. DOI=http://dx.doi.org/10.1145/2351676.2351717</a:t>
            </a:r>
          </a:p>
          <a:p>
            <a:r>
              <a:rPr lang="en-US" altLang="zh-CN" sz="1500" dirty="0">
                <a:sym typeface="Arial" panose="020B0604020202020204" pitchFamily="34" charset="0"/>
              </a:rPr>
              <a:t>[4] </a:t>
            </a:r>
            <a:r>
              <a:rPr lang="en-US" altLang="zh-CN" sz="1500" dirty="0" err="1">
                <a:sym typeface="Arial" panose="020B0604020202020204" pitchFamily="34" charset="0"/>
              </a:rPr>
              <a:t>Ke</a:t>
            </a:r>
            <a:r>
              <a:rPr lang="en-US" altLang="zh-CN" sz="1500" dirty="0">
                <a:sym typeface="Arial" panose="020B0604020202020204" pitchFamily="34" charset="0"/>
              </a:rPr>
              <a:t> Mao, Mark Harman, and Yue Jia. 2016. </a:t>
            </a:r>
            <a:r>
              <a:rPr lang="en-US" altLang="zh-CN" sz="1500" dirty="0" err="1">
                <a:sym typeface="Arial" panose="020B0604020202020204" pitchFamily="34" charset="0"/>
              </a:rPr>
              <a:t>Sapienz</a:t>
            </a:r>
            <a:r>
              <a:rPr lang="en-US" altLang="zh-CN" sz="1500" dirty="0">
                <a:sym typeface="Arial" panose="020B0604020202020204" pitchFamily="34" charset="0"/>
              </a:rPr>
              <a:t>: multi-objective automated testing for Android applications. In Proceedings of the 25th International Symposium on Software Testing and Analysis (ISSTA 2016). ACM, New York, NY, USA, 94-105. DOI: https://doi.org/10.1145/2931037.2931054</a:t>
            </a:r>
          </a:p>
          <a:p>
            <a:r>
              <a:rPr lang="en-US" altLang="zh-CN" sz="1500" dirty="0">
                <a:sym typeface="Arial" panose="020B0604020202020204" pitchFamily="34" charset="0"/>
              </a:rPr>
              <a:t>[5] Wenyu Wang, </a:t>
            </a:r>
            <a:r>
              <a:rPr lang="en-US" altLang="zh-CN" sz="1500" dirty="0" err="1">
                <a:sym typeface="Arial" panose="020B0604020202020204" pitchFamily="34" charset="0"/>
              </a:rPr>
              <a:t>Dengfeng</a:t>
            </a:r>
            <a:r>
              <a:rPr lang="en-US" altLang="zh-CN" sz="1500" dirty="0">
                <a:sym typeface="Arial" panose="020B0604020202020204" pitchFamily="34" charset="0"/>
              </a:rPr>
              <a:t> Li, Wei Yang, </a:t>
            </a:r>
            <a:r>
              <a:rPr lang="en-US" altLang="zh-CN" sz="1500" dirty="0" err="1">
                <a:sym typeface="Arial" panose="020B0604020202020204" pitchFamily="34" charset="0"/>
              </a:rPr>
              <a:t>Yurui</a:t>
            </a:r>
            <a:r>
              <a:rPr lang="en-US" altLang="zh-CN" sz="1500" dirty="0">
                <a:sym typeface="Arial" panose="020B0604020202020204" pitchFamily="34" charset="0"/>
              </a:rPr>
              <a:t> Cao, </a:t>
            </a:r>
            <a:r>
              <a:rPr lang="en-US" altLang="zh-CN" sz="1500" dirty="0" err="1">
                <a:sym typeface="Arial" panose="020B0604020202020204" pitchFamily="34" charset="0"/>
              </a:rPr>
              <a:t>Zhenwen</a:t>
            </a:r>
            <a:r>
              <a:rPr lang="en-US" altLang="zh-CN" sz="1500" dirty="0">
                <a:sym typeface="Arial" panose="020B0604020202020204" pitchFamily="34" charset="0"/>
              </a:rPr>
              <a:t> Zhang, </a:t>
            </a:r>
            <a:r>
              <a:rPr lang="en-US" altLang="zh-CN" sz="1500" dirty="0" err="1">
                <a:sym typeface="Arial" panose="020B0604020202020204" pitchFamily="34" charset="0"/>
              </a:rPr>
              <a:t>Yuetang</a:t>
            </a:r>
            <a:r>
              <a:rPr lang="en-US" altLang="zh-CN" sz="1500" dirty="0">
                <a:sym typeface="Arial" panose="020B0604020202020204" pitchFamily="34" charset="0"/>
              </a:rPr>
              <a:t> Deng, and Tao </a:t>
            </a:r>
            <a:r>
              <a:rPr lang="en-US" altLang="zh-CN" sz="1500" dirty="0" err="1">
                <a:sym typeface="Arial" panose="020B0604020202020204" pitchFamily="34" charset="0"/>
              </a:rPr>
              <a:t>Xie</a:t>
            </a:r>
            <a:r>
              <a:rPr lang="en-US" altLang="zh-CN" sz="1500" dirty="0">
                <a:sym typeface="Arial" panose="020B0604020202020204" pitchFamily="34" charset="0"/>
              </a:rPr>
              <a:t>. 2018. An empirical study of Android test generation tools in industrial cases. In Proceedings of the 33rd ACM/IEEE International Conference on Automated Software Engineering (ASE 2018). ACM, New York, NY, USA, 738-748.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918DF6D-AECA-45C6-9E2E-331A70F74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00" y="-136525"/>
            <a:ext cx="1905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A908000-1AF5-4D5C-8D2B-3FB624127B64}"/>
              </a:ext>
            </a:extLst>
          </p:cNvPr>
          <p:cNvSpPr txBox="1"/>
          <p:nvPr/>
        </p:nvSpPr>
        <p:spPr>
          <a:xfrm>
            <a:off x="3407229" y="1953984"/>
            <a:ext cx="656408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dirty="0">
                <a:latin typeface="Bahnschrift Condensed" panose="020B0502040204020203" pitchFamily="34" charset="0"/>
              </a:rPr>
              <a:t>Thanks!</a:t>
            </a:r>
            <a:endParaRPr lang="zh-CN" altLang="en-US" sz="150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31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7659" y="2754680"/>
            <a:ext cx="3723677" cy="1244600"/>
          </a:xfrm>
        </p:spPr>
        <p:txBody>
          <a:bodyPr rtlCol="0">
            <a:normAutofit/>
          </a:bodyPr>
          <a:lstStyle/>
          <a:p>
            <a:r>
              <a:rPr lang="en-US" altLang="zh-CN" sz="6400" dirty="0">
                <a:latin typeface="Bahnschrift Condensed" panose="020B0502040204020203" pitchFamily="34" charset="0"/>
                <a:sym typeface="Arial" panose="020B0604020202020204" pitchFamily="34" charset="0"/>
              </a:rPr>
              <a:t>C O N T E N T</a:t>
            </a:r>
            <a:endParaRPr lang="zh-CN" altLang="en-US" sz="6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1BBA7E8-9D00-4537-AB99-972F88FF9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937" y="1025978"/>
            <a:ext cx="5802085" cy="4806043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en-US" altLang="zh-CN" sz="4400" dirty="0">
                <a:latin typeface="Bahnschrift Condensed" panose="020B0502040204020203" pitchFamily="34" charset="0"/>
                <a:sym typeface="Arial" panose="020B0604020202020204" pitchFamily="34" charset="0"/>
              </a:rPr>
              <a:t>Background</a:t>
            </a:r>
          </a:p>
          <a:p>
            <a:pPr>
              <a:lnSpc>
                <a:spcPct val="150000"/>
              </a:lnSpc>
            </a:pPr>
            <a:r>
              <a:rPr lang="en-US" altLang="zh-CN" sz="4400" dirty="0">
                <a:latin typeface="Bahnschrift Condensed" panose="020B0502040204020203" pitchFamily="34" charset="0"/>
                <a:sym typeface="Arial" panose="020B0604020202020204" pitchFamily="34" charset="0"/>
              </a:rPr>
              <a:t>Approach</a:t>
            </a:r>
          </a:p>
          <a:p>
            <a:pPr rtl="0">
              <a:lnSpc>
                <a:spcPct val="150000"/>
              </a:lnSpc>
            </a:pPr>
            <a:r>
              <a:rPr lang="en-US" altLang="zh-CN" sz="4400" dirty="0">
                <a:latin typeface="Bahnschrift Condensed" panose="020B0502040204020203" pitchFamily="34" charset="0"/>
                <a:sym typeface="Arial" panose="020B0604020202020204" pitchFamily="34" charset="0"/>
              </a:rPr>
              <a:t>Q-learning </a:t>
            </a:r>
          </a:p>
          <a:p>
            <a:pPr>
              <a:lnSpc>
                <a:spcPct val="150000"/>
              </a:lnSpc>
            </a:pPr>
            <a:r>
              <a:rPr lang="en-US" altLang="zh-CN" sz="4400" dirty="0">
                <a:latin typeface="Bahnschrift Condensed" panose="020B0502040204020203" pitchFamily="34" charset="0"/>
                <a:sym typeface="Arial" panose="020B0604020202020204" pitchFamily="34" charset="0"/>
              </a:rPr>
              <a:t>Future Work</a:t>
            </a:r>
            <a:endParaRPr lang="zh-CN" altLang="en-US" sz="4400" dirty="0">
              <a:latin typeface="Bahnschrift Condensed" panose="020B0502040204020203" pitchFamily="34" charset="0"/>
              <a:sym typeface="Arial" panose="020B0604020202020204" pitchFamily="34" charset="0"/>
            </a:endParaRPr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70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BACKGROUND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31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1366156"/>
            <a:ext cx="9601200" cy="732261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4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What is monkey testing?</a:t>
            </a:r>
            <a:endParaRPr lang="zh-CN" altLang="en-US" sz="4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2827369"/>
            <a:ext cx="9601200" cy="3809999"/>
          </a:xfrm>
        </p:spPr>
        <p:txBody>
          <a:bodyPr rtlCol="0"/>
          <a:lstStyle/>
          <a:p>
            <a:pPr rtl="0">
              <a:lnSpc>
                <a:spcPct val="120000"/>
              </a:lnSpc>
            </a:pPr>
            <a:r>
              <a:rPr lang="en-US" altLang="zh-CN" sz="3400" dirty="0">
                <a:latin typeface="Bahnschrift Condensed" panose="020B0502040204020203" pitchFamily="34" charset="0"/>
                <a:sym typeface="Arial" panose="020B0604020202020204" pitchFamily="34" charset="0"/>
              </a:rPr>
              <a:t>Software testing tools</a:t>
            </a:r>
            <a:endParaRPr lang="zh-CN" altLang="en-US" sz="3400" dirty="0">
              <a:latin typeface="Bahnschrift Condensed" panose="020B0502040204020203" pitchFamily="34" charset="0"/>
              <a:sym typeface="Arial" panose="020B0604020202020204" pitchFamily="34" charset="0"/>
            </a:endParaRPr>
          </a:p>
          <a:p>
            <a:pPr rtl="0">
              <a:lnSpc>
                <a:spcPct val="120000"/>
              </a:lnSpc>
            </a:pPr>
            <a:r>
              <a:rPr lang="en-US" altLang="zh-CN" sz="3400" dirty="0">
                <a:latin typeface="Bahnschrift Condensed" panose="020B0502040204020203" pitchFamily="34" charset="0"/>
                <a:sym typeface="Arial" panose="020B0604020202020204" pitchFamily="34" charset="0"/>
              </a:rPr>
              <a:t>Mainly based on Android apps</a:t>
            </a:r>
            <a:endParaRPr lang="zh-CN" altLang="en-US" sz="3400" dirty="0">
              <a:latin typeface="Bahnschrift Condensed" panose="020B0502040204020203" pitchFamily="34" charset="0"/>
              <a:sym typeface="Arial" panose="020B0604020202020204" pitchFamily="34" charset="0"/>
            </a:endParaRPr>
          </a:p>
          <a:p>
            <a:pPr rtl="0">
              <a:lnSpc>
                <a:spcPct val="120000"/>
              </a:lnSpc>
            </a:pPr>
            <a:r>
              <a:rPr lang="en-US" altLang="zh-CN" sz="3400" dirty="0">
                <a:latin typeface="Bahnschrift Condensed" panose="020B0502040204020203" pitchFamily="34" charset="0"/>
                <a:sym typeface="Arial" panose="020B0604020202020204" pitchFamily="34" charset="0"/>
              </a:rPr>
              <a:t>Random UI inputs</a:t>
            </a:r>
            <a:endParaRPr lang="zh-CN" altLang="en-US" sz="3400" dirty="0">
              <a:latin typeface="Bahnschrift Condensed" panose="020B0502040204020203" pitchFamily="34" charset="0"/>
              <a:sym typeface="Arial" panose="020B0604020202020204" pitchFamily="34" charset="0"/>
            </a:endParaRPr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63154B-658D-4D9E-9C18-DB77F5DAA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048" y="2133598"/>
            <a:ext cx="4431552" cy="295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8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06E7B08B-B767-44E0-A361-AAF610A930D2}"/>
              </a:ext>
            </a:extLst>
          </p:cNvPr>
          <p:cNvSpPr txBox="1">
            <a:spLocks/>
          </p:cNvSpPr>
          <p:nvPr/>
        </p:nvSpPr>
        <p:spPr>
          <a:xfrm>
            <a:off x="1077094" y="415637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4000" dirty="0"/>
              <a:t>The limitation of monkey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73EFF9-898B-43C6-B85E-23B85E2D0FBE}"/>
              </a:ext>
            </a:extLst>
          </p:cNvPr>
          <p:cNvSpPr txBox="1">
            <a:spLocks/>
          </p:cNvSpPr>
          <p:nvPr/>
        </p:nvSpPr>
        <p:spPr>
          <a:xfrm>
            <a:off x="1932708" y="2593724"/>
            <a:ext cx="6695903" cy="361311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000" dirty="0">
                <a:latin typeface="Bahnschrift SemiBold SemiConden" panose="020B0502040204020203" pitchFamily="34" charset="0"/>
              </a:rPr>
              <a:t>Widget obliviousness</a:t>
            </a:r>
          </a:p>
          <a:p>
            <a:pPr>
              <a:lnSpc>
                <a:spcPct val="150000"/>
              </a:lnSpc>
            </a:pPr>
            <a:r>
              <a:rPr lang="en-US" altLang="zh-CN" sz="3000" dirty="0">
                <a:latin typeface="Bahnschrift SemiBold SemiConden" panose="020B0502040204020203" pitchFamily="34" charset="0"/>
              </a:rPr>
              <a:t>State obliviousness</a:t>
            </a:r>
          </a:p>
          <a:p>
            <a:pPr>
              <a:lnSpc>
                <a:spcPct val="150000"/>
              </a:lnSpc>
            </a:pPr>
            <a:r>
              <a:rPr lang="en-US" altLang="zh-CN" sz="3000" dirty="0">
                <a:latin typeface="Bahnschrift SemiBold SemiConden" panose="020B0502040204020203" pitchFamily="34" charset="0"/>
              </a:rPr>
              <a:t>Useless exploration</a:t>
            </a:r>
            <a:endParaRPr lang="en-US" altLang="zh-CN" sz="3000" dirty="0">
              <a:latin typeface="Bahnschrift SemiBold SemiConden" panose="020B0502040204020203" pitchFamily="34" charset="0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sz="3400" dirty="0">
              <a:latin typeface="Bahnschrift Condensed" panose="020B0502040204020203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76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sym typeface="Arial" panose="020B0604020202020204" pitchFamily="34" charset="0"/>
              </a:rPr>
              <a:t>APPROACH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66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06E7B08B-B767-44E0-A361-AAF610A930D2}"/>
              </a:ext>
            </a:extLst>
          </p:cNvPr>
          <p:cNvSpPr txBox="1">
            <a:spLocks/>
          </p:cNvSpPr>
          <p:nvPr/>
        </p:nvSpPr>
        <p:spPr>
          <a:xfrm>
            <a:off x="1077094" y="415637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4000" dirty="0"/>
              <a:t>How to optimize monkey? 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73EFF9-898B-43C6-B85E-23B85E2D0FBE}"/>
              </a:ext>
            </a:extLst>
          </p:cNvPr>
          <p:cNvSpPr txBox="1">
            <a:spLocks/>
          </p:cNvSpPr>
          <p:nvPr/>
        </p:nvSpPr>
        <p:spPr>
          <a:xfrm>
            <a:off x="1450571" y="2516137"/>
            <a:ext cx="9601200" cy="38099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500" dirty="0">
                <a:latin typeface="Bahnschrift SemiBold SemiConden" panose="020B0502040204020203" pitchFamily="34" charset="0"/>
              </a:rPr>
              <a:t> </a:t>
            </a:r>
            <a:r>
              <a:rPr lang="en-US" altLang="zh-CN" sz="3000" dirty="0">
                <a:latin typeface="Bahnschrift SemiBold SemiConden" panose="020B0502040204020203" pitchFamily="34" charset="0"/>
              </a:rPr>
              <a:t>Get the current widgets’ information</a:t>
            </a:r>
          </a:p>
          <a:p>
            <a:pPr>
              <a:lnSpc>
                <a:spcPct val="100000"/>
              </a:lnSpc>
            </a:pPr>
            <a:r>
              <a:rPr lang="en-US" altLang="zh-CN" sz="3000" dirty="0">
                <a:latin typeface="Bahnschrift SemiBold SemiConden" panose="020B0502040204020203" pitchFamily="34" charset="0"/>
              </a:rPr>
              <a:t> Recognize the difference of state</a:t>
            </a:r>
          </a:p>
          <a:p>
            <a:pPr>
              <a:lnSpc>
                <a:spcPct val="100000"/>
              </a:lnSpc>
            </a:pPr>
            <a:r>
              <a:rPr lang="en-US" altLang="zh-CN" sz="3000" dirty="0">
                <a:latin typeface="Bahnschrift SemiBold SemiConden" panose="020B0502040204020203" pitchFamily="34" charset="0"/>
              </a:rPr>
              <a:t> Choose the next action</a:t>
            </a:r>
            <a:r>
              <a:rPr lang="zh-CN" altLang="en-US" sz="3000" dirty="0">
                <a:latin typeface="Bahnschrift SemiBold SemiConden" panose="020B0502040204020203" pitchFamily="34" charset="0"/>
              </a:rPr>
              <a:t> </a:t>
            </a:r>
            <a:r>
              <a:rPr lang="en-US" altLang="zh-CN" sz="3000" dirty="0">
                <a:latin typeface="Bahnschrift SemiBold SemiConden" panose="020B0502040204020203" pitchFamily="34" charset="0"/>
              </a:rPr>
              <a:t>rationally</a:t>
            </a:r>
          </a:p>
          <a:p>
            <a:pPr>
              <a:lnSpc>
                <a:spcPct val="100000"/>
              </a:lnSpc>
            </a:pPr>
            <a:r>
              <a:rPr lang="en-US" altLang="zh-CN" sz="3000" dirty="0">
                <a:latin typeface="Bahnschrift SemiBold SemiConden" panose="020B0502040204020203" pitchFamily="34" charset="0"/>
              </a:rPr>
              <a:t> Combined with Q-learning</a:t>
            </a:r>
          </a:p>
          <a:p>
            <a:pPr>
              <a:lnSpc>
                <a:spcPct val="150000"/>
              </a:lnSpc>
            </a:pPr>
            <a:endParaRPr lang="en-US" altLang="zh-CN" sz="3500" dirty="0">
              <a:latin typeface="Bahnschrift SemiBold SemiConden" panose="020B0502040204020203" pitchFamily="34" charset="0"/>
            </a:endParaRPr>
          </a:p>
          <a:p>
            <a:pPr>
              <a:lnSpc>
                <a:spcPct val="200000"/>
              </a:lnSpc>
            </a:pPr>
            <a:endParaRPr lang="en-US" altLang="zh-CN" sz="3500" dirty="0">
              <a:latin typeface="Bahnschrift SemiBold SemiConden" panose="020B0502040204020203" pitchFamily="34" charset="0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sz="3400" dirty="0">
              <a:latin typeface="Bahnschrift Condensed" panose="020B0502040204020203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07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06E7B08B-B767-44E0-A361-AAF610A930D2}"/>
              </a:ext>
            </a:extLst>
          </p:cNvPr>
          <p:cNvSpPr txBox="1">
            <a:spLocks/>
          </p:cNvSpPr>
          <p:nvPr/>
        </p:nvSpPr>
        <p:spPr>
          <a:xfrm>
            <a:off x="1077094" y="415637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4000" dirty="0"/>
              <a:t>Design flow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DB7DD8-93CD-4292-AA26-6C4274B57AC4}"/>
              </a:ext>
            </a:extLst>
          </p:cNvPr>
          <p:cNvSpPr txBox="1"/>
          <p:nvPr/>
        </p:nvSpPr>
        <p:spPr>
          <a:xfrm>
            <a:off x="1580507" y="2183985"/>
            <a:ext cx="15338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0" dirty="0"/>
              <a:t>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0AF453-F116-49A4-A6FF-C0A84E65C436}"/>
              </a:ext>
            </a:extLst>
          </p:cNvPr>
          <p:cNvSpPr txBox="1"/>
          <p:nvPr/>
        </p:nvSpPr>
        <p:spPr>
          <a:xfrm>
            <a:off x="8870522" y="2126481"/>
            <a:ext cx="10806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0" dirty="0"/>
              <a:t>📱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872C21-3E77-4756-AA51-DCAC63813588}"/>
              </a:ext>
            </a:extLst>
          </p:cNvPr>
          <p:cNvSpPr txBox="1"/>
          <p:nvPr/>
        </p:nvSpPr>
        <p:spPr>
          <a:xfrm>
            <a:off x="5216075" y="4683226"/>
            <a:ext cx="13134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/>
              <a:t> 🤖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825B9EC-BD70-413F-8BA1-D4F374310192}"/>
              </a:ext>
            </a:extLst>
          </p:cNvPr>
          <p:cNvCxnSpPr>
            <a:cxnSpLocks/>
          </p:cNvCxnSpPr>
          <p:nvPr/>
        </p:nvCxnSpPr>
        <p:spPr>
          <a:xfrm>
            <a:off x="2770909" y="3222858"/>
            <a:ext cx="2593571" cy="1942117"/>
          </a:xfrm>
          <a:prstGeom prst="straightConnector1">
            <a:avLst/>
          </a:prstGeom>
          <a:ln w="38100" cmpd="sng"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8594FAC-F731-4F97-B979-F5B6B9916399}"/>
              </a:ext>
            </a:extLst>
          </p:cNvPr>
          <p:cNvCxnSpPr>
            <a:cxnSpLocks/>
          </p:cNvCxnSpPr>
          <p:nvPr/>
        </p:nvCxnSpPr>
        <p:spPr>
          <a:xfrm flipH="1">
            <a:off x="6395259" y="3353536"/>
            <a:ext cx="2665614" cy="1811439"/>
          </a:xfrm>
          <a:prstGeom prst="straightConnector1">
            <a:avLst/>
          </a:prstGeom>
          <a:ln w="38100" cmpd="sng"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22D6355-3791-4277-9683-440136B0EE30}"/>
              </a:ext>
            </a:extLst>
          </p:cNvPr>
          <p:cNvCxnSpPr>
            <a:cxnSpLocks/>
          </p:cNvCxnSpPr>
          <p:nvPr/>
        </p:nvCxnSpPr>
        <p:spPr>
          <a:xfrm flipH="1">
            <a:off x="2992582" y="2768761"/>
            <a:ext cx="5818909" cy="0"/>
          </a:xfrm>
          <a:prstGeom prst="straightConnector1">
            <a:avLst/>
          </a:prstGeom>
          <a:ln w="38100" cmpd="sng"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9A9C2D94-0671-47E7-89EC-EFC2E048F6FA}"/>
              </a:ext>
            </a:extLst>
          </p:cNvPr>
          <p:cNvSpPr txBox="1"/>
          <p:nvPr/>
        </p:nvSpPr>
        <p:spPr>
          <a:xfrm>
            <a:off x="4239610" y="2315998"/>
            <a:ext cx="44049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500" dirty="0"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Read current state</a:t>
            </a:r>
          </a:p>
          <a:p>
            <a:pPr marL="342900" indent="-342900">
              <a:buAutoNum type="arabicPeriod"/>
            </a:pPr>
            <a:r>
              <a:rPr lang="en-US" altLang="zh-CN" sz="2500" dirty="0"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Read current widgets</a:t>
            </a:r>
            <a:endParaRPr lang="zh-CN" altLang="en-US" sz="2500" dirty="0">
              <a:latin typeface="Bahnschrift SemiBold SemiConden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F3BAA16-1809-4400-B7B9-E48469483398}"/>
              </a:ext>
            </a:extLst>
          </p:cNvPr>
          <p:cNvSpPr txBox="1"/>
          <p:nvPr/>
        </p:nvSpPr>
        <p:spPr>
          <a:xfrm>
            <a:off x="1173068" y="2480356"/>
            <a:ext cx="58743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solidFill>
                  <a:schemeClr val="accent1"/>
                </a:solidFill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PC</a:t>
            </a:r>
            <a:endParaRPr lang="zh-CN" altLang="en-US" sz="2500" dirty="0">
              <a:solidFill>
                <a:schemeClr val="accent1"/>
              </a:solidFill>
              <a:latin typeface="Bahnschrift SemiBold SemiConden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8FC0D08-5992-4131-B00E-05385A0CC0B6}"/>
              </a:ext>
            </a:extLst>
          </p:cNvPr>
          <p:cNvSpPr txBox="1"/>
          <p:nvPr/>
        </p:nvSpPr>
        <p:spPr>
          <a:xfrm>
            <a:off x="9777177" y="2301683"/>
            <a:ext cx="14387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solidFill>
                  <a:schemeClr val="accent1"/>
                </a:solidFill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Android</a:t>
            </a:r>
          </a:p>
          <a:p>
            <a:r>
              <a:rPr lang="en-US" altLang="zh-CN" sz="2500" dirty="0">
                <a:solidFill>
                  <a:schemeClr val="accent1"/>
                </a:solidFill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Device</a:t>
            </a:r>
            <a:endParaRPr lang="zh-CN" altLang="en-US" sz="2500" dirty="0">
              <a:solidFill>
                <a:schemeClr val="accent1"/>
              </a:solidFill>
              <a:latin typeface="Bahnschrift SemiBold SemiConden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7741887-50E0-473E-9F15-9B6389AEFE9F}"/>
              </a:ext>
            </a:extLst>
          </p:cNvPr>
          <p:cNvSpPr txBox="1"/>
          <p:nvPr/>
        </p:nvSpPr>
        <p:spPr>
          <a:xfrm>
            <a:off x="5464234" y="5379397"/>
            <a:ext cx="12047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solidFill>
                  <a:schemeClr val="accent1"/>
                </a:solidFill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Agent</a:t>
            </a:r>
            <a:endParaRPr lang="zh-CN" altLang="en-US" sz="2500" dirty="0">
              <a:solidFill>
                <a:schemeClr val="accent1"/>
              </a:solidFill>
              <a:latin typeface="Bahnschrift SemiBold SemiConden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1210F5A-EF5A-4654-ADB0-331A1EBA7A8C}"/>
              </a:ext>
            </a:extLst>
          </p:cNvPr>
          <p:cNvSpPr txBox="1"/>
          <p:nvPr/>
        </p:nvSpPr>
        <p:spPr>
          <a:xfrm rot="2238725">
            <a:off x="2114436" y="4507755"/>
            <a:ext cx="44049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3. </a:t>
            </a:r>
            <a:r>
              <a:rPr lang="en-US" altLang="zh-CN" sz="2400" dirty="0"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Generate the next event  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9E6B84A-93B9-4B68-8537-DCC9B6453843}"/>
              </a:ext>
            </a:extLst>
          </p:cNvPr>
          <p:cNvSpPr txBox="1"/>
          <p:nvPr/>
        </p:nvSpPr>
        <p:spPr>
          <a:xfrm rot="19531139">
            <a:off x="6253122" y="3753676"/>
            <a:ext cx="44049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4. Operate the event</a:t>
            </a:r>
            <a:r>
              <a:rPr lang="en-US" altLang="zh-CN" sz="2400" dirty="0"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388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>
            <a:extLst>
              <a:ext uri="{FF2B5EF4-FFF2-40B4-BE49-F238E27FC236}">
                <a16:creationId xmlns:a16="http://schemas.microsoft.com/office/drawing/2014/main" id="{FAFFE3E9-EFE1-47BA-B233-9B654DBEF2D1}"/>
              </a:ext>
            </a:extLst>
          </p:cNvPr>
          <p:cNvSpPr txBox="1">
            <a:spLocks/>
          </p:cNvSpPr>
          <p:nvPr/>
        </p:nvSpPr>
        <p:spPr>
          <a:xfrm>
            <a:off x="755669" y="156100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000" dirty="0"/>
              <a:t>1. Read current state  </a:t>
            </a:r>
            <a:endParaRPr lang="zh-CN" altLang="en-US" sz="3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8785AE-50DB-443E-9AE3-6CFB9766B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97" y="1943621"/>
            <a:ext cx="1896826" cy="4110504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8469E21-5A2A-49F3-8939-F1A50028F318}"/>
              </a:ext>
            </a:extLst>
          </p:cNvPr>
          <p:cNvCxnSpPr>
            <a:cxnSpLocks/>
          </p:cNvCxnSpPr>
          <p:nvPr/>
        </p:nvCxnSpPr>
        <p:spPr>
          <a:xfrm>
            <a:off x="3164379" y="3738579"/>
            <a:ext cx="1959628" cy="0"/>
          </a:xfrm>
          <a:prstGeom prst="straightConnector1">
            <a:avLst/>
          </a:prstGeom>
          <a:ln w="38100" cmpd="sng"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73B9DF3-8CFF-4A0D-8965-5B9D422B31E4}"/>
              </a:ext>
            </a:extLst>
          </p:cNvPr>
          <p:cNvSpPr txBox="1"/>
          <p:nvPr/>
        </p:nvSpPr>
        <p:spPr>
          <a:xfrm>
            <a:off x="3757413" y="3338468"/>
            <a:ext cx="615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ADB</a:t>
            </a:r>
            <a:endParaRPr lang="en-US" altLang="zh-CN" sz="1600" dirty="0">
              <a:latin typeface="Bahnschrift SemiBold SemiConden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5BF1612-09D7-4E34-9615-7F18B82424A7}"/>
              </a:ext>
            </a:extLst>
          </p:cNvPr>
          <p:cNvSpPr txBox="1"/>
          <p:nvPr/>
        </p:nvSpPr>
        <p:spPr>
          <a:xfrm>
            <a:off x="3292631" y="3738578"/>
            <a:ext cx="4404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+ UIAutomator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3305F5B-6C5F-446D-83FE-BD9F9A23D2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0"/>
          <a:stretch/>
        </p:blipFill>
        <p:spPr>
          <a:xfrm>
            <a:off x="5432907" y="2521216"/>
            <a:ext cx="5962596" cy="353290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63BEFCD-3F4C-4686-8E7F-82AD4D1915B2}"/>
              </a:ext>
            </a:extLst>
          </p:cNvPr>
          <p:cNvSpPr txBox="1"/>
          <p:nvPr/>
        </p:nvSpPr>
        <p:spPr>
          <a:xfrm>
            <a:off x="7652462" y="1899287"/>
            <a:ext cx="2371898" cy="4770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2300" dirty="0"/>
              <a:t>📜</a:t>
            </a:r>
            <a:r>
              <a:rPr lang="en-US" altLang="zh-CN" sz="2500" dirty="0"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xx.xml</a:t>
            </a:r>
            <a:endParaRPr lang="zh-CN" altLang="en-US" sz="2500" dirty="0">
              <a:latin typeface="Bahnschrift SemiBold SemiConden" panose="020B0502040204020203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796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1241</TotalTime>
  <Words>547</Words>
  <Application>Microsoft Office PowerPoint</Application>
  <PresentationFormat>宽屏</PresentationFormat>
  <Paragraphs>80</Paragraphs>
  <Slides>19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微软雅黑</vt:lpstr>
      <vt:lpstr>Arial</vt:lpstr>
      <vt:lpstr>Bahnschrift Condensed</vt:lpstr>
      <vt:lpstr>Bahnschrift SemiBold Condensed</vt:lpstr>
      <vt:lpstr>Bahnschrift SemiBold SemiConden</vt:lpstr>
      <vt:lpstr>菱形网格 16x9</vt:lpstr>
      <vt:lpstr>Optimization and application of monkey test </vt:lpstr>
      <vt:lpstr>C O N T E N T</vt:lpstr>
      <vt:lpstr>BACKGROUND</vt:lpstr>
      <vt:lpstr>What is monkey testing?</vt:lpstr>
      <vt:lpstr>PowerPoint 演示文稿</vt:lpstr>
      <vt:lpstr>APPROACH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Q-Learning in  Test Generation</vt:lpstr>
      <vt:lpstr>PowerPoint 演示文稿</vt:lpstr>
      <vt:lpstr>Future Work</vt:lpstr>
      <vt:lpstr>Future Work</vt:lpstr>
      <vt:lpstr>REFERENCE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WZL</dc:creator>
  <cp:lastModifiedBy>WZL</cp:lastModifiedBy>
  <cp:revision>101</cp:revision>
  <dcterms:created xsi:type="dcterms:W3CDTF">2019-04-02T13:34:54Z</dcterms:created>
  <dcterms:modified xsi:type="dcterms:W3CDTF">2019-11-26T03:00:08Z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