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Default Extension="png" ContentType="image/png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  <p:sldId id="374" r:id="rId124"/>
    <p:sldId id="375" r:id="rId125"/>
    <p:sldId id="376" r:id="rId126"/>
    <p:sldId id="377" r:id="rId127"/>
    <p:sldId id="378" r:id="rId128"/>
    <p:sldId id="379" r:id="rId129"/>
    <p:sldId id="380" r:id="rId130"/>
    <p:sldId id="381" r:id="rId131"/>
    <p:sldId id="382" r:id="rId132"/>
    <p:sldId id="383" r:id="rId133"/>
    <p:sldId id="384" r:id="rId134"/>
    <p:sldId id="385" r:id="rId135"/>
    <p:sldId id="386" r:id="rId136"/>
    <p:sldId id="387" r:id="rId137"/>
    <p:sldId id="388" r:id="rId138"/>
    <p:sldId id="389" r:id="rId139"/>
    <p:sldId id="390" r:id="rId140"/>
  </p:sldIdLst>
  <p:sldSz cx="9144000" cy="5143500"/>
  <p:notesSz cx="9144000" cy="5143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Relationship Id="rId89" Type="http://schemas.openxmlformats.org/officeDocument/2006/relationships/slide" Target="slides/slide84.xml"/><Relationship Id="rId90" Type="http://schemas.openxmlformats.org/officeDocument/2006/relationships/slide" Target="slides/slide85.xml"/><Relationship Id="rId91" Type="http://schemas.openxmlformats.org/officeDocument/2006/relationships/slide" Target="slides/slide86.xml"/><Relationship Id="rId92" Type="http://schemas.openxmlformats.org/officeDocument/2006/relationships/slide" Target="slides/slide87.xml"/><Relationship Id="rId93" Type="http://schemas.openxmlformats.org/officeDocument/2006/relationships/slide" Target="slides/slide88.xml"/><Relationship Id="rId94" Type="http://schemas.openxmlformats.org/officeDocument/2006/relationships/slide" Target="slides/slide89.xml"/><Relationship Id="rId95" Type="http://schemas.openxmlformats.org/officeDocument/2006/relationships/slide" Target="slides/slide90.xml"/><Relationship Id="rId96" Type="http://schemas.openxmlformats.org/officeDocument/2006/relationships/slide" Target="slides/slide91.xml"/><Relationship Id="rId97" Type="http://schemas.openxmlformats.org/officeDocument/2006/relationships/slide" Target="slides/slide92.xml"/><Relationship Id="rId98" Type="http://schemas.openxmlformats.org/officeDocument/2006/relationships/slide" Target="slides/slide93.xml"/><Relationship Id="rId99" Type="http://schemas.openxmlformats.org/officeDocument/2006/relationships/slide" Target="slides/slide94.xml"/><Relationship Id="rId100" Type="http://schemas.openxmlformats.org/officeDocument/2006/relationships/slide" Target="slides/slide95.xml"/><Relationship Id="rId101" Type="http://schemas.openxmlformats.org/officeDocument/2006/relationships/slide" Target="slides/slide96.xml"/><Relationship Id="rId102" Type="http://schemas.openxmlformats.org/officeDocument/2006/relationships/slide" Target="slides/slide97.xml"/><Relationship Id="rId103" Type="http://schemas.openxmlformats.org/officeDocument/2006/relationships/slide" Target="slides/slide98.xml"/><Relationship Id="rId104" Type="http://schemas.openxmlformats.org/officeDocument/2006/relationships/slide" Target="slides/slide99.xml"/><Relationship Id="rId105" Type="http://schemas.openxmlformats.org/officeDocument/2006/relationships/slide" Target="slides/slide100.xml"/><Relationship Id="rId106" Type="http://schemas.openxmlformats.org/officeDocument/2006/relationships/slide" Target="slides/slide101.xml"/><Relationship Id="rId107" Type="http://schemas.openxmlformats.org/officeDocument/2006/relationships/slide" Target="slides/slide102.xml"/><Relationship Id="rId108" Type="http://schemas.openxmlformats.org/officeDocument/2006/relationships/slide" Target="slides/slide103.xml"/><Relationship Id="rId109" Type="http://schemas.openxmlformats.org/officeDocument/2006/relationships/slide" Target="slides/slide104.xml"/><Relationship Id="rId110" Type="http://schemas.openxmlformats.org/officeDocument/2006/relationships/slide" Target="slides/slide105.xml"/><Relationship Id="rId111" Type="http://schemas.openxmlformats.org/officeDocument/2006/relationships/slide" Target="slides/slide106.xml"/><Relationship Id="rId112" Type="http://schemas.openxmlformats.org/officeDocument/2006/relationships/slide" Target="slides/slide107.xml"/><Relationship Id="rId113" Type="http://schemas.openxmlformats.org/officeDocument/2006/relationships/slide" Target="slides/slide108.xml"/><Relationship Id="rId114" Type="http://schemas.openxmlformats.org/officeDocument/2006/relationships/slide" Target="slides/slide109.xml"/><Relationship Id="rId115" Type="http://schemas.openxmlformats.org/officeDocument/2006/relationships/slide" Target="slides/slide110.xml"/><Relationship Id="rId116" Type="http://schemas.openxmlformats.org/officeDocument/2006/relationships/slide" Target="slides/slide111.xml"/><Relationship Id="rId117" Type="http://schemas.openxmlformats.org/officeDocument/2006/relationships/slide" Target="slides/slide112.xml"/><Relationship Id="rId118" Type="http://schemas.openxmlformats.org/officeDocument/2006/relationships/slide" Target="slides/slide113.xml"/><Relationship Id="rId119" Type="http://schemas.openxmlformats.org/officeDocument/2006/relationships/slide" Target="slides/slide114.xml"/><Relationship Id="rId120" Type="http://schemas.openxmlformats.org/officeDocument/2006/relationships/slide" Target="slides/slide115.xml"/><Relationship Id="rId121" Type="http://schemas.openxmlformats.org/officeDocument/2006/relationships/slide" Target="slides/slide116.xml"/><Relationship Id="rId122" Type="http://schemas.openxmlformats.org/officeDocument/2006/relationships/slide" Target="slides/slide117.xml"/><Relationship Id="rId123" Type="http://schemas.openxmlformats.org/officeDocument/2006/relationships/slide" Target="slides/slide118.xml"/><Relationship Id="rId124" Type="http://schemas.openxmlformats.org/officeDocument/2006/relationships/slide" Target="slides/slide119.xml"/><Relationship Id="rId125" Type="http://schemas.openxmlformats.org/officeDocument/2006/relationships/slide" Target="slides/slide120.xml"/><Relationship Id="rId126" Type="http://schemas.openxmlformats.org/officeDocument/2006/relationships/slide" Target="slides/slide121.xml"/><Relationship Id="rId127" Type="http://schemas.openxmlformats.org/officeDocument/2006/relationships/slide" Target="slides/slide122.xml"/><Relationship Id="rId128" Type="http://schemas.openxmlformats.org/officeDocument/2006/relationships/slide" Target="slides/slide123.xml"/><Relationship Id="rId129" Type="http://schemas.openxmlformats.org/officeDocument/2006/relationships/slide" Target="slides/slide124.xml"/><Relationship Id="rId130" Type="http://schemas.openxmlformats.org/officeDocument/2006/relationships/slide" Target="slides/slide125.xml"/><Relationship Id="rId131" Type="http://schemas.openxmlformats.org/officeDocument/2006/relationships/slide" Target="slides/slide126.xml"/><Relationship Id="rId132" Type="http://schemas.openxmlformats.org/officeDocument/2006/relationships/slide" Target="slides/slide127.xml"/><Relationship Id="rId133" Type="http://schemas.openxmlformats.org/officeDocument/2006/relationships/slide" Target="slides/slide128.xml"/><Relationship Id="rId134" Type="http://schemas.openxmlformats.org/officeDocument/2006/relationships/slide" Target="slides/slide129.xml"/><Relationship Id="rId135" Type="http://schemas.openxmlformats.org/officeDocument/2006/relationships/slide" Target="slides/slide130.xml"/><Relationship Id="rId136" Type="http://schemas.openxmlformats.org/officeDocument/2006/relationships/slide" Target="slides/slide131.xml"/><Relationship Id="rId137" Type="http://schemas.openxmlformats.org/officeDocument/2006/relationships/slide" Target="slides/slide132.xml"/><Relationship Id="rId138" Type="http://schemas.openxmlformats.org/officeDocument/2006/relationships/slide" Target="slides/slide133.xml"/><Relationship Id="rId139" Type="http://schemas.openxmlformats.org/officeDocument/2006/relationships/slide" Target="slides/slide134.xml"/><Relationship Id="rId140" Type="http://schemas.openxmlformats.org/officeDocument/2006/relationships/slide" Target="slides/slide13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14883" y="552069"/>
            <a:ext cx="7024370" cy="1474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1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4040" y="404241"/>
            <a:ext cx="783717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5459" y="1307083"/>
            <a:ext cx="8180705" cy="3425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
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
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
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
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2" Type="http://schemas.openxmlformats.org/officeDocument/2006/relationships/image" Target="../media/image18.png"/><Relationship Id="rId13" Type="http://schemas.openxmlformats.org/officeDocument/2006/relationships/image" Target="../media/image19.png"/><Relationship Id="rId14" Type="http://schemas.openxmlformats.org/officeDocument/2006/relationships/image" Target="../media/image20.png"/><Relationship Id="rId15" Type="http://schemas.openxmlformats.org/officeDocument/2006/relationships/image" Target="../media/image21.png"/><Relationship Id="rId16" Type="http://schemas.openxmlformats.org/officeDocument/2006/relationships/image" Target="../media/image22.png"/><Relationship Id="rId17" Type="http://schemas.openxmlformats.org/officeDocument/2006/relationships/image" Target="../media/image23.png"/><Relationship Id="rId18" Type="http://schemas.openxmlformats.org/officeDocument/2006/relationships/image" Target="../media/image24.png"/><Relationship Id="rId19" Type="http://schemas.openxmlformats.org/officeDocument/2006/relationships/image" Target="../media/image25.png"/><Relationship Id="rId20" Type="http://schemas.openxmlformats.org/officeDocument/2006/relationships/image" Target="../media/image26.png"/><Relationship Id="rId21" Type="http://schemas.openxmlformats.org/officeDocument/2006/relationships/image" Target="../media/image6.png"/></Relationships>
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99695" rIns="0" bIns="0" rtlCol="0" vert="horz">
            <a:spAutoFit/>
          </a:bodyPr>
          <a:lstStyle/>
          <a:p>
            <a:pPr marL="12700" marR="5080">
              <a:lnSpc>
                <a:spcPts val="5400"/>
              </a:lnSpc>
              <a:spcBef>
                <a:spcPts val="785"/>
              </a:spcBef>
            </a:pPr>
            <a:r>
              <a:rPr dirty="0" sz="5000" b="0">
                <a:latin typeface="Calibri"/>
                <a:cs typeface="Calibri"/>
              </a:rPr>
              <a:t>Introduction</a:t>
            </a:r>
            <a:r>
              <a:rPr dirty="0" sz="5000" spc="265" b="0">
                <a:latin typeface="Calibri"/>
                <a:cs typeface="Calibri"/>
              </a:rPr>
              <a:t> </a:t>
            </a:r>
            <a:r>
              <a:rPr dirty="0" sz="5000" b="0">
                <a:latin typeface="Calibri"/>
                <a:cs typeface="Calibri"/>
              </a:rPr>
              <a:t>to</a:t>
            </a:r>
            <a:r>
              <a:rPr dirty="0" sz="5000" spc="270" b="0">
                <a:latin typeface="Calibri"/>
                <a:cs typeface="Calibri"/>
              </a:rPr>
              <a:t> </a:t>
            </a:r>
            <a:r>
              <a:rPr dirty="0" sz="5000" spc="-10" b="0">
                <a:latin typeface="Calibri"/>
                <a:cs typeface="Calibri"/>
              </a:rPr>
              <a:t>Probability </a:t>
            </a:r>
            <a:r>
              <a:rPr dirty="0" sz="5000" spc="80" b="0">
                <a:latin typeface="Calibri"/>
                <a:cs typeface="Calibri"/>
              </a:rPr>
              <a:t>Part</a:t>
            </a:r>
            <a:r>
              <a:rPr dirty="0" sz="5000" spc="260" b="0">
                <a:latin typeface="Calibri"/>
                <a:cs typeface="Calibri"/>
              </a:rPr>
              <a:t> </a:t>
            </a:r>
            <a:r>
              <a:rPr dirty="0" sz="5000" spc="175" b="0">
                <a:latin typeface="Calibri"/>
                <a:cs typeface="Calibri"/>
              </a:rPr>
              <a:t>1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14883" y="2669870"/>
            <a:ext cx="7712709" cy="15786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3200" spc="215" b="1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3200" spc="16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305" b="1">
                <a:solidFill>
                  <a:srgbClr val="FFFFFF"/>
                </a:solidFill>
                <a:latin typeface="Calibri"/>
                <a:cs typeface="Calibri"/>
              </a:rPr>
              <a:t>Science</a:t>
            </a:r>
            <a:r>
              <a:rPr dirty="0" sz="3200" spc="17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20" b="1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3200" spc="17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25" b="1">
                <a:solidFill>
                  <a:srgbClr val="FFFFFF"/>
                </a:solidFill>
                <a:latin typeface="Calibri"/>
                <a:cs typeface="Calibri"/>
              </a:rPr>
              <a:t>Quality</a:t>
            </a:r>
            <a:r>
              <a:rPr dirty="0" sz="3200" spc="15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85" b="1">
                <a:solidFill>
                  <a:srgbClr val="FFFFFF"/>
                </a:solidFill>
                <a:latin typeface="Calibri"/>
                <a:cs typeface="Calibri"/>
              </a:rPr>
              <a:t>Management: </a:t>
            </a:r>
            <a:r>
              <a:rPr dirty="0" sz="3200" spc="150" b="1">
                <a:solidFill>
                  <a:srgbClr val="FFFFFF"/>
                </a:solidFill>
                <a:latin typeface="Calibri"/>
                <a:cs typeface="Calibri"/>
              </a:rPr>
              <a:t>Probability</a:t>
            </a:r>
            <a:r>
              <a:rPr dirty="0" sz="3200" spc="16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215" b="1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3200" spc="18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50" b="1">
                <a:solidFill>
                  <a:srgbClr val="FFFFFF"/>
                </a:solidFill>
                <a:latin typeface="Calibri"/>
                <a:cs typeface="Calibri"/>
              </a:rPr>
              <a:t>Probability</a:t>
            </a:r>
            <a:r>
              <a:rPr dirty="0" sz="3200" spc="17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55" b="1">
                <a:solidFill>
                  <a:srgbClr val="FFFFFF"/>
                </a:solidFill>
                <a:latin typeface="Calibri"/>
                <a:cs typeface="Calibri"/>
              </a:rPr>
              <a:t>Distributions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dirty="0" sz="3200" spc="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70" b="1">
                <a:solidFill>
                  <a:srgbClr val="FFFFFF"/>
                </a:solidFill>
                <a:latin typeface="Calibri"/>
                <a:cs typeface="Calibri"/>
              </a:rPr>
              <a:t>Wendy</a:t>
            </a:r>
            <a:r>
              <a:rPr dirty="0" sz="3200" spc="6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95" b="1">
                <a:solidFill>
                  <a:srgbClr val="FFFFFF"/>
                </a:solidFill>
                <a:latin typeface="Calibri"/>
                <a:cs typeface="Calibri"/>
              </a:rPr>
              <a:t>Martin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4040" y="402717"/>
            <a:ext cx="6294755" cy="1245870"/>
          </a:xfrm>
          <a:prstGeom prst="rect"/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85"/>
              </a:spcBef>
            </a:pPr>
            <a:r>
              <a:rPr dirty="0" spc="200"/>
              <a:t>Marginal</a:t>
            </a:r>
            <a:r>
              <a:rPr dirty="0" spc="254"/>
              <a:t> </a:t>
            </a:r>
            <a:r>
              <a:rPr dirty="0" spc="190"/>
              <a:t>or</a:t>
            </a:r>
            <a:r>
              <a:rPr dirty="0" spc="229"/>
              <a:t> </a:t>
            </a:r>
            <a:r>
              <a:rPr dirty="0" spc="210"/>
              <a:t>Unconditional </a:t>
            </a:r>
            <a:r>
              <a:rPr dirty="0" spc="190"/>
              <a:t>Probability</a:t>
            </a:r>
            <a:r>
              <a:rPr dirty="0" spc="280"/>
              <a:t> </a:t>
            </a:r>
            <a:r>
              <a:rPr dirty="0" spc="285"/>
              <a:t>Example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2329942" y="2707258"/>
            <a:ext cx="560705" cy="377190"/>
          </a:xfrm>
          <a:custGeom>
            <a:avLst/>
            <a:gdLst/>
            <a:ahLst/>
            <a:cxnLst/>
            <a:rect l="l" t="t" r="r" b="b"/>
            <a:pathLst>
              <a:path w="560705" h="377189">
                <a:moveTo>
                  <a:pt x="440435" y="0"/>
                </a:moveTo>
                <a:lnTo>
                  <a:pt x="435101" y="15240"/>
                </a:lnTo>
                <a:lnTo>
                  <a:pt x="456914" y="24745"/>
                </a:lnTo>
                <a:lnTo>
                  <a:pt x="475678" y="37846"/>
                </a:lnTo>
                <a:lnTo>
                  <a:pt x="504063" y="74930"/>
                </a:lnTo>
                <a:lnTo>
                  <a:pt x="520747" y="125079"/>
                </a:lnTo>
                <a:lnTo>
                  <a:pt x="526288" y="186563"/>
                </a:lnTo>
                <a:lnTo>
                  <a:pt x="524885" y="219805"/>
                </a:lnTo>
                <a:lnTo>
                  <a:pt x="513697" y="277145"/>
                </a:lnTo>
                <a:lnTo>
                  <a:pt x="491315" y="321885"/>
                </a:lnTo>
                <a:lnTo>
                  <a:pt x="457215" y="352071"/>
                </a:lnTo>
                <a:lnTo>
                  <a:pt x="435737" y="361569"/>
                </a:lnTo>
                <a:lnTo>
                  <a:pt x="440435" y="376936"/>
                </a:lnTo>
                <a:lnTo>
                  <a:pt x="491886" y="352742"/>
                </a:lnTo>
                <a:lnTo>
                  <a:pt x="529716" y="311023"/>
                </a:lnTo>
                <a:lnTo>
                  <a:pt x="552926" y="255143"/>
                </a:lnTo>
                <a:lnTo>
                  <a:pt x="560705" y="188595"/>
                </a:lnTo>
                <a:lnTo>
                  <a:pt x="558775" y="154386"/>
                </a:lnTo>
                <a:lnTo>
                  <a:pt x="558754" y="154015"/>
                </a:lnTo>
                <a:lnTo>
                  <a:pt x="543184" y="92761"/>
                </a:lnTo>
                <a:lnTo>
                  <a:pt x="512373" y="42898"/>
                </a:lnTo>
                <a:lnTo>
                  <a:pt x="467796" y="9854"/>
                </a:lnTo>
                <a:lnTo>
                  <a:pt x="440435" y="0"/>
                </a:lnTo>
                <a:close/>
              </a:path>
              <a:path w="560705" h="377189">
                <a:moveTo>
                  <a:pt x="120268" y="0"/>
                </a:moveTo>
                <a:lnTo>
                  <a:pt x="68929" y="24161"/>
                </a:lnTo>
                <a:lnTo>
                  <a:pt x="31114" y="66040"/>
                </a:lnTo>
                <a:lnTo>
                  <a:pt x="7794" y="122078"/>
                </a:lnTo>
                <a:lnTo>
                  <a:pt x="114" y="186563"/>
                </a:lnTo>
                <a:lnTo>
                  <a:pt x="0" y="188595"/>
                </a:lnTo>
                <a:lnTo>
                  <a:pt x="7731" y="255143"/>
                </a:lnTo>
                <a:lnTo>
                  <a:pt x="30987" y="311023"/>
                </a:lnTo>
                <a:lnTo>
                  <a:pt x="68818" y="352742"/>
                </a:lnTo>
                <a:lnTo>
                  <a:pt x="120268" y="376936"/>
                </a:lnTo>
                <a:lnTo>
                  <a:pt x="124968" y="361569"/>
                </a:lnTo>
                <a:lnTo>
                  <a:pt x="103489" y="352071"/>
                </a:lnTo>
                <a:lnTo>
                  <a:pt x="84962" y="338836"/>
                </a:lnTo>
                <a:lnTo>
                  <a:pt x="56768" y="301244"/>
                </a:lnTo>
                <a:lnTo>
                  <a:pt x="39973" y="249999"/>
                </a:lnTo>
                <a:lnTo>
                  <a:pt x="34501" y="188595"/>
                </a:lnTo>
                <a:lnTo>
                  <a:pt x="34416" y="186563"/>
                </a:lnTo>
                <a:lnTo>
                  <a:pt x="35802" y="154386"/>
                </a:lnTo>
                <a:lnTo>
                  <a:pt x="46954" y="98605"/>
                </a:lnTo>
                <a:lnTo>
                  <a:pt x="69435" y="54566"/>
                </a:lnTo>
                <a:lnTo>
                  <a:pt x="103864" y="24745"/>
                </a:lnTo>
                <a:lnTo>
                  <a:pt x="125602" y="15240"/>
                </a:lnTo>
                <a:lnTo>
                  <a:pt x="1202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2019680" y="2592451"/>
            <a:ext cx="133413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3865" algn="l"/>
                <a:tab pos="1016635" algn="l"/>
              </a:tabLst>
            </a:pPr>
            <a:r>
              <a:rPr dirty="0" sz="3200" spc="-50">
                <a:solidFill>
                  <a:srgbClr val="FFFFFF"/>
                </a:solidFill>
                <a:latin typeface="Cambria Math"/>
                <a:cs typeface="Cambria Math"/>
              </a:rPr>
              <a:t>𝑃</a:t>
            </a:r>
            <a:r>
              <a:rPr dirty="0" sz="3200">
                <a:solidFill>
                  <a:srgbClr val="FFFFFF"/>
                </a:solidFill>
                <a:latin typeface="Cambria Math"/>
                <a:cs typeface="Cambria Math"/>
              </a:rPr>
              <a:t>	</a:t>
            </a:r>
            <a:r>
              <a:rPr dirty="0" sz="3200" spc="-50">
                <a:solidFill>
                  <a:srgbClr val="FFFFFF"/>
                </a:solidFill>
                <a:latin typeface="Cambria Math"/>
                <a:cs typeface="Cambria Math"/>
              </a:rPr>
              <a:t>𝐷</a:t>
            </a:r>
            <a:r>
              <a:rPr dirty="0" sz="3200">
                <a:solidFill>
                  <a:srgbClr val="FFFFFF"/>
                </a:solidFill>
                <a:latin typeface="Cambria Math"/>
                <a:cs typeface="Cambria Math"/>
              </a:rPr>
              <a:t>	</a:t>
            </a:r>
            <a:r>
              <a:rPr dirty="0" sz="3200" spc="-50">
                <a:solidFill>
                  <a:srgbClr val="FFFFFF"/>
                </a:solidFill>
                <a:latin typeface="Cambria Math"/>
                <a:cs typeface="Cambria Math"/>
              </a:rPr>
              <a:t>=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3452367" y="2883026"/>
            <a:ext cx="676910" cy="26034"/>
          </a:xfrm>
          <a:custGeom>
            <a:avLst/>
            <a:gdLst/>
            <a:ahLst/>
            <a:cxnLst/>
            <a:rect l="l" t="t" r="r" b="b"/>
            <a:pathLst>
              <a:path w="676910" h="26035">
                <a:moveTo>
                  <a:pt x="676656" y="0"/>
                </a:moveTo>
                <a:lnTo>
                  <a:pt x="0" y="0"/>
                </a:lnTo>
                <a:lnTo>
                  <a:pt x="0" y="25907"/>
                </a:lnTo>
                <a:lnTo>
                  <a:pt x="676656" y="25907"/>
                </a:lnTo>
                <a:lnTo>
                  <a:pt x="6766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3665982" y="2283917"/>
            <a:ext cx="25146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0">
                <a:solidFill>
                  <a:srgbClr val="FFFFFF"/>
                </a:solidFill>
                <a:latin typeface="Cambria Math"/>
                <a:cs typeface="Cambria Math"/>
              </a:rPr>
              <a:t>1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440429" y="2865247"/>
            <a:ext cx="702310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25">
                <a:solidFill>
                  <a:srgbClr val="FFFFFF"/>
                </a:solidFill>
                <a:latin typeface="Cambria Math"/>
                <a:cs typeface="Cambria Math"/>
              </a:rPr>
              <a:t>100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229861" y="2592451"/>
            <a:ext cx="2630170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solidFill>
                  <a:srgbClr val="FFFFFF"/>
                </a:solidFill>
                <a:latin typeface="Cambria Math"/>
                <a:cs typeface="Cambria Math"/>
              </a:rPr>
              <a:t>=</a:t>
            </a:r>
            <a:r>
              <a:rPr dirty="0" sz="3200" spc="15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3200">
                <a:solidFill>
                  <a:srgbClr val="FFFFFF"/>
                </a:solidFill>
                <a:latin typeface="Cambria Math"/>
                <a:cs typeface="Cambria Math"/>
              </a:rPr>
              <a:t>0.01</a:t>
            </a:r>
            <a:r>
              <a:rPr dirty="0" sz="3200" spc="16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3200">
                <a:solidFill>
                  <a:srgbClr val="FFFFFF"/>
                </a:solidFill>
                <a:latin typeface="Cambria Math"/>
                <a:cs typeface="Cambria Math"/>
              </a:rPr>
              <a:t>=</a:t>
            </a:r>
            <a:r>
              <a:rPr dirty="0" sz="3200" spc="15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3200" spc="-20">
                <a:solidFill>
                  <a:srgbClr val="FFFFFF"/>
                </a:solidFill>
                <a:latin typeface="Cambria Math"/>
                <a:cs typeface="Cambria Math"/>
              </a:rPr>
              <a:t>1.0%</a:t>
            </a:r>
            <a:endParaRPr sz="32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250"/>
              <a:t>Area</a:t>
            </a:r>
            <a:r>
              <a:rPr dirty="0" spc="220"/>
              <a:t> </a:t>
            </a:r>
            <a:r>
              <a:rPr dirty="0" spc="270"/>
              <a:t>Calculations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552190" y="2829560"/>
            <a:ext cx="64579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solidFill>
                  <a:srgbClr val="FFFFFF"/>
                </a:solidFill>
                <a:latin typeface="Cambria Math"/>
                <a:cs typeface="Cambria Math"/>
              </a:rPr>
              <a:t>𝑧</a:t>
            </a:r>
            <a:r>
              <a:rPr dirty="0" sz="3200" spc="21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3200" spc="-50">
                <a:solidFill>
                  <a:srgbClr val="FFFFFF"/>
                </a:solidFill>
                <a:latin typeface="Cambria Math"/>
                <a:cs typeface="Cambria Math"/>
              </a:rPr>
              <a:t>=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4296028" y="3120135"/>
            <a:ext cx="989330" cy="26034"/>
          </a:xfrm>
          <a:custGeom>
            <a:avLst/>
            <a:gdLst/>
            <a:ahLst/>
            <a:cxnLst/>
            <a:rect l="l" t="t" r="r" b="b"/>
            <a:pathLst>
              <a:path w="989329" h="26035">
                <a:moveTo>
                  <a:pt x="989076" y="0"/>
                </a:moveTo>
                <a:lnTo>
                  <a:pt x="0" y="0"/>
                </a:lnTo>
                <a:lnTo>
                  <a:pt x="0" y="25907"/>
                </a:lnTo>
                <a:lnTo>
                  <a:pt x="989076" y="25907"/>
                </a:lnTo>
                <a:lnTo>
                  <a:pt x="9890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913891" y="1318336"/>
            <a:ext cx="7666355" cy="171703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87960" marR="5080" indent="-175260">
              <a:lnSpc>
                <a:spcPct val="100000"/>
              </a:lnSpc>
              <a:spcBef>
                <a:spcPts val="105"/>
              </a:spcBef>
              <a:buSzPct val="75000"/>
              <a:buChar char="•"/>
              <a:tabLst>
                <a:tab pos="187960" algn="l"/>
              </a:tabLst>
            </a:pPr>
            <a:r>
              <a:rPr dirty="0" sz="3200" spc="9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3200" spc="1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area</a:t>
            </a:r>
            <a:r>
              <a:rPr dirty="0" sz="3200" spc="1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75">
                <a:solidFill>
                  <a:srgbClr val="FFFFFF"/>
                </a:solidFill>
                <a:latin typeface="Calibri"/>
                <a:cs typeface="Calibri"/>
              </a:rPr>
              <a:t>corresponding</a:t>
            </a:r>
            <a:r>
              <a:rPr dirty="0" sz="3200" spc="1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3200" spc="1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60">
                <a:solidFill>
                  <a:srgbClr val="FFFFFF"/>
                </a:solidFill>
                <a:latin typeface="Calibri"/>
                <a:cs typeface="Calibri"/>
              </a:rPr>
              <a:t>any</a:t>
            </a:r>
            <a:r>
              <a:rPr dirty="0" sz="3200" spc="1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20">
                <a:solidFill>
                  <a:srgbClr val="FFFFFF"/>
                </a:solidFill>
                <a:latin typeface="Calibri"/>
                <a:cs typeface="Calibri"/>
              </a:rPr>
              <a:t>score</a:t>
            </a:r>
            <a:r>
              <a:rPr dirty="0" sz="3200" spc="1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value </a:t>
            </a:r>
            <a:r>
              <a:rPr dirty="0" sz="3200" spc="70">
                <a:solidFill>
                  <a:srgbClr val="FFFFFF"/>
                </a:solidFill>
                <a:latin typeface="Calibri"/>
                <a:cs typeface="Calibri"/>
              </a:rPr>
              <a:t>may</a:t>
            </a:r>
            <a:r>
              <a:rPr dirty="0" sz="3200" spc="1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95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dirty="0" sz="3200" spc="1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found</a:t>
            </a:r>
            <a:r>
              <a:rPr dirty="0" sz="3200" spc="1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9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dirty="0" sz="3200" spc="1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2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200" spc="1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210">
                <a:solidFill>
                  <a:srgbClr val="FFFFFF"/>
                </a:solidFill>
                <a:latin typeface="Calibri"/>
                <a:cs typeface="Calibri"/>
              </a:rPr>
              <a:t>z-</a:t>
            </a:r>
            <a:r>
              <a:rPr dirty="0" sz="3200" spc="114">
                <a:solidFill>
                  <a:srgbClr val="FFFFFF"/>
                </a:solidFill>
                <a:latin typeface="Calibri"/>
                <a:cs typeface="Calibri"/>
              </a:rPr>
              <a:t>score,</a:t>
            </a:r>
            <a:r>
              <a:rPr dirty="0" sz="3200" spc="1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where</a:t>
            </a:r>
            <a:endParaRPr sz="3200">
              <a:latin typeface="Calibri"/>
              <a:cs typeface="Calibri"/>
            </a:endParaRPr>
          </a:p>
          <a:p>
            <a:pPr algn="ctr" marL="78740">
              <a:lnSpc>
                <a:spcPct val="100000"/>
              </a:lnSpc>
              <a:spcBef>
                <a:spcPts val="1789"/>
              </a:spcBef>
            </a:pPr>
            <a:r>
              <a:rPr dirty="0" sz="3200">
                <a:solidFill>
                  <a:srgbClr val="FFFFFF"/>
                </a:solidFill>
                <a:latin typeface="Cambria Math"/>
                <a:cs typeface="Cambria Math"/>
              </a:rPr>
              <a:t>𝑋</a:t>
            </a:r>
            <a:r>
              <a:rPr dirty="0" sz="3200" spc="8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3200">
                <a:solidFill>
                  <a:srgbClr val="FFFFFF"/>
                </a:solidFill>
                <a:latin typeface="Cambria Math"/>
                <a:cs typeface="Cambria Math"/>
              </a:rPr>
              <a:t>−</a:t>
            </a:r>
            <a:r>
              <a:rPr dirty="0" sz="3200" spc="-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3200" spc="-50">
                <a:solidFill>
                  <a:srgbClr val="FFFFFF"/>
                </a:solidFill>
                <a:latin typeface="Cambria Math"/>
                <a:cs typeface="Cambria Math"/>
              </a:rPr>
              <a:t>𝜇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654422" y="3102355"/>
            <a:ext cx="26352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0">
                <a:solidFill>
                  <a:srgbClr val="FFFFFF"/>
                </a:solidFill>
                <a:latin typeface="Cambria Math"/>
                <a:cs typeface="Cambria Math"/>
              </a:rPr>
              <a:t>𝜎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913891" y="3531819"/>
            <a:ext cx="7661909" cy="10020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87325" indent="-174625">
              <a:lnSpc>
                <a:spcPct val="100000"/>
              </a:lnSpc>
              <a:spcBef>
                <a:spcPts val="105"/>
              </a:spcBef>
              <a:buSzPct val="75000"/>
              <a:buChar char="•"/>
              <a:tabLst>
                <a:tab pos="187325" algn="l"/>
              </a:tabLst>
            </a:pPr>
            <a:r>
              <a:rPr dirty="0" sz="3200" spc="330">
                <a:solidFill>
                  <a:srgbClr val="FFFFFF"/>
                </a:solidFill>
                <a:latin typeface="Calibri"/>
                <a:cs typeface="Calibri"/>
              </a:rPr>
              <a:t>Z</a:t>
            </a:r>
            <a:r>
              <a:rPr dirty="0" sz="3200" spc="1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6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3200" spc="1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3200" spc="1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number</a:t>
            </a:r>
            <a:r>
              <a:rPr dirty="0" sz="3200" spc="1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3200" spc="1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70">
                <a:solidFill>
                  <a:srgbClr val="FFFFFF"/>
                </a:solidFill>
                <a:latin typeface="Calibri"/>
                <a:cs typeface="Calibri"/>
              </a:rPr>
              <a:t>standard</a:t>
            </a:r>
            <a:r>
              <a:rPr dirty="0" sz="3200" spc="1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deviation</a:t>
            </a:r>
            <a:r>
              <a:rPr dirty="0" sz="3200" spc="1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units</a:t>
            </a:r>
            <a:endParaRPr sz="3200">
              <a:latin typeface="Calibri"/>
              <a:cs typeface="Calibri"/>
            </a:endParaRPr>
          </a:p>
          <a:p>
            <a:pPr marL="187960">
              <a:lnSpc>
                <a:spcPct val="100000"/>
              </a:lnSpc>
            </a:pP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dirty="0" sz="3200" spc="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65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dirty="0" sz="3200" spc="1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3200" spc="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50">
                <a:solidFill>
                  <a:srgbClr val="FFFFFF"/>
                </a:solidFill>
                <a:latin typeface="Calibri"/>
                <a:cs typeface="Calibri"/>
              </a:rPr>
              <a:t>µ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285"/>
              <a:t>Example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3891" y="1318336"/>
            <a:ext cx="7230109" cy="19780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87960" marR="5080" indent="-175260">
              <a:lnSpc>
                <a:spcPct val="100000"/>
              </a:lnSpc>
              <a:spcBef>
                <a:spcPts val="105"/>
              </a:spcBef>
              <a:buSzPct val="75000"/>
              <a:buChar char="•"/>
              <a:tabLst>
                <a:tab pos="187960" algn="l"/>
              </a:tabLst>
            </a:pPr>
            <a:r>
              <a:rPr dirty="0" sz="3200" spc="14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3200" spc="1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50">
                <a:solidFill>
                  <a:srgbClr val="FFFFFF"/>
                </a:solidFill>
                <a:latin typeface="Calibri"/>
                <a:cs typeface="Calibri"/>
              </a:rPr>
              <a:t>date,</a:t>
            </a:r>
            <a:r>
              <a:rPr dirty="0" sz="3200" spc="1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tooling</a:t>
            </a:r>
            <a:r>
              <a:rPr dirty="0" sz="3200" spc="1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30">
                <a:solidFill>
                  <a:srgbClr val="FFFFFF"/>
                </a:solidFill>
                <a:latin typeface="Calibri"/>
                <a:cs typeface="Calibri"/>
              </a:rPr>
              <a:t>used</a:t>
            </a:r>
            <a:r>
              <a:rPr dirty="0" sz="3200" spc="1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dirty="0" sz="3200" spc="1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2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200" spc="1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particular drilling</a:t>
            </a:r>
            <a:r>
              <a:rPr dirty="0" sz="3200" spc="1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50">
                <a:solidFill>
                  <a:srgbClr val="FFFFFF"/>
                </a:solidFill>
                <a:latin typeface="Calibri"/>
                <a:cs typeface="Calibri"/>
              </a:rPr>
              <a:t>process</a:t>
            </a:r>
            <a:r>
              <a:rPr dirty="0" sz="3200" spc="1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45">
                <a:solidFill>
                  <a:srgbClr val="FFFFFF"/>
                </a:solidFill>
                <a:latin typeface="Calibri"/>
                <a:cs typeface="Calibri"/>
              </a:rPr>
              <a:t>has</a:t>
            </a:r>
            <a:r>
              <a:rPr dirty="0" sz="3200" spc="1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50">
                <a:solidFill>
                  <a:srgbClr val="FFFFFF"/>
                </a:solidFill>
                <a:latin typeface="Calibri"/>
                <a:cs typeface="Calibri"/>
              </a:rPr>
              <a:t>lasted</a:t>
            </a:r>
            <a:r>
              <a:rPr dirty="0" sz="3200" spc="1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6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dirty="0" sz="3200" spc="1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75">
                <a:solidFill>
                  <a:srgbClr val="FFFFFF"/>
                </a:solidFill>
                <a:latin typeface="Calibri"/>
                <a:cs typeface="Calibri"/>
              </a:rPr>
              <a:t>average</a:t>
            </a:r>
            <a:r>
              <a:rPr dirty="0" sz="3200" spc="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25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dirty="0" sz="3200" spc="145">
                <a:solidFill>
                  <a:srgbClr val="FFFFFF"/>
                </a:solidFill>
                <a:latin typeface="Calibri"/>
                <a:cs typeface="Calibri"/>
              </a:rPr>
              <a:t>180</a:t>
            </a:r>
            <a:r>
              <a:rPr dirty="0" sz="3200" spc="1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55">
                <a:solidFill>
                  <a:srgbClr val="FFFFFF"/>
                </a:solidFill>
                <a:latin typeface="Calibri"/>
                <a:cs typeface="Calibri"/>
              </a:rPr>
              <a:t>hours</a:t>
            </a:r>
            <a:r>
              <a:rPr dirty="0" sz="3200" spc="1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before</a:t>
            </a:r>
            <a:r>
              <a:rPr dirty="0" sz="3200" spc="1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requiring</a:t>
            </a:r>
            <a:r>
              <a:rPr dirty="0" sz="3200" spc="2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replacement,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dirty="0" sz="3200" spc="1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2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200" spc="1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65">
                <a:solidFill>
                  <a:srgbClr val="FFFFFF"/>
                </a:solidFill>
                <a:latin typeface="Calibri"/>
                <a:cs typeface="Calibri"/>
              </a:rPr>
              <a:t>standard</a:t>
            </a:r>
            <a:r>
              <a:rPr dirty="0" sz="3200" spc="1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deviation</a:t>
            </a:r>
            <a:r>
              <a:rPr dirty="0" sz="3200" spc="1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3200" spc="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45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r>
              <a:rPr dirty="0" sz="3200" spc="1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55">
                <a:solidFill>
                  <a:srgbClr val="FFFFFF"/>
                </a:solidFill>
                <a:latin typeface="Calibri"/>
                <a:cs typeface="Calibri"/>
              </a:rPr>
              <a:t>hours.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285"/>
              <a:t>Example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3891" y="1318336"/>
            <a:ext cx="7527925" cy="19780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87960" marR="5080" indent="-175260">
              <a:lnSpc>
                <a:spcPct val="100000"/>
              </a:lnSpc>
              <a:spcBef>
                <a:spcPts val="105"/>
              </a:spcBef>
              <a:buSzPct val="75000"/>
              <a:buChar char="•"/>
              <a:tabLst>
                <a:tab pos="187960" algn="l"/>
              </a:tabLst>
            </a:pP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What</a:t>
            </a:r>
            <a:r>
              <a:rPr dirty="0" sz="3200" spc="1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65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3200" spc="1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3200" spc="1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probability</a:t>
            </a:r>
            <a:r>
              <a:rPr dirty="0" sz="3200" spc="1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dirty="0" sz="3200" spc="1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2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200" spc="1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tool</a:t>
            </a:r>
            <a:r>
              <a:rPr dirty="0" sz="3200" spc="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65">
                <a:solidFill>
                  <a:srgbClr val="FFFFFF"/>
                </a:solidFill>
                <a:latin typeface="Calibri"/>
                <a:cs typeface="Calibri"/>
              </a:rPr>
              <a:t>selected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dirty="0" sz="3200" spc="1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50">
                <a:solidFill>
                  <a:srgbClr val="FFFFFF"/>
                </a:solidFill>
                <a:latin typeface="Calibri"/>
                <a:cs typeface="Calibri"/>
              </a:rPr>
              <a:t>random</a:t>
            </a:r>
            <a:r>
              <a:rPr dirty="0" sz="3200" spc="1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dirty="0" sz="3200" spc="1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3200" spc="1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tool</a:t>
            </a:r>
            <a:r>
              <a:rPr dirty="0" sz="3200" spc="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crib</a:t>
            </a:r>
            <a:r>
              <a:rPr dirty="0" sz="3200" spc="1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30">
                <a:solidFill>
                  <a:srgbClr val="FFFFFF"/>
                </a:solidFill>
                <a:latin typeface="Calibri"/>
                <a:cs typeface="Calibri"/>
              </a:rPr>
              <a:t>will</a:t>
            </a:r>
            <a:r>
              <a:rPr dirty="0" sz="3200" spc="1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last</a:t>
            </a:r>
            <a:r>
              <a:rPr dirty="0" sz="3200" spc="1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00">
                <a:solidFill>
                  <a:srgbClr val="FFFFFF"/>
                </a:solidFill>
                <a:latin typeface="Calibri"/>
                <a:cs typeface="Calibri"/>
              </a:rPr>
              <a:t>less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than</a:t>
            </a:r>
            <a:r>
              <a:rPr dirty="0" sz="3200" spc="3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45">
                <a:solidFill>
                  <a:srgbClr val="FFFFFF"/>
                </a:solidFill>
                <a:latin typeface="Calibri"/>
                <a:cs typeface="Calibri"/>
              </a:rPr>
              <a:t>172</a:t>
            </a:r>
            <a:r>
              <a:rPr dirty="0" sz="3200" spc="2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55">
                <a:solidFill>
                  <a:srgbClr val="FFFFFF"/>
                </a:solidFill>
                <a:latin typeface="Calibri"/>
                <a:cs typeface="Calibri"/>
              </a:rPr>
              <a:t>hours</a:t>
            </a:r>
            <a:r>
              <a:rPr dirty="0" sz="3200" spc="2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before</a:t>
            </a:r>
            <a:r>
              <a:rPr dirty="0" sz="3200" spc="2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replacement</a:t>
            </a:r>
            <a:r>
              <a:rPr dirty="0" sz="3200" spc="2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4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required?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285"/>
              <a:t>Example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2438209" y="1151953"/>
            <a:ext cx="4805680" cy="1884045"/>
            <a:chOff x="2438209" y="1151953"/>
            <a:chExt cx="4805680" cy="188404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42972" y="1156716"/>
              <a:ext cx="4796028" cy="1871472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2442972" y="1156716"/>
              <a:ext cx="4796155" cy="1871980"/>
            </a:xfrm>
            <a:custGeom>
              <a:avLst/>
              <a:gdLst/>
              <a:ahLst/>
              <a:cxnLst/>
              <a:rect l="l" t="t" r="r" b="b"/>
              <a:pathLst>
                <a:path w="4796155" h="1871980">
                  <a:moveTo>
                    <a:pt x="0" y="1871472"/>
                  </a:moveTo>
                  <a:lnTo>
                    <a:pt x="4796028" y="1871472"/>
                  </a:lnTo>
                  <a:lnTo>
                    <a:pt x="4796028" y="0"/>
                  </a:lnTo>
                  <a:lnTo>
                    <a:pt x="0" y="0"/>
                  </a:lnTo>
                  <a:lnTo>
                    <a:pt x="0" y="1871472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2460498" y="3027426"/>
              <a:ext cx="4762500" cy="0"/>
            </a:xfrm>
            <a:custGeom>
              <a:avLst/>
              <a:gdLst/>
              <a:ahLst/>
              <a:cxnLst/>
              <a:rect l="l" t="t" r="r" b="b"/>
              <a:pathLst>
                <a:path w="4762500" h="0">
                  <a:moveTo>
                    <a:pt x="0" y="0"/>
                  </a:moveTo>
                  <a:lnTo>
                    <a:pt x="4762500" y="0"/>
                  </a:lnTo>
                </a:path>
              </a:pathLst>
            </a:custGeom>
            <a:ln w="1627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6618224" y="3014345"/>
              <a:ext cx="16510" cy="0"/>
            </a:xfrm>
            <a:custGeom>
              <a:avLst/>
              <a:gdLst/>
              <a:ahLst/>
              <a:cxnLst/>
              <a:rect l="l" t="t" r="r" b="b"/>
              <a:pathLst>
                <a:path w="16509" h="0">
                  <a:moveTo>
                    <a:pt x="0" y="0"/>
                  </a:moveTo>
                  <a:lnTo>
                    <a:pt x="16255" y="0"/>
                  </a:lnTo>
                </a:path>
              </a:pathLst>
            </a:custGeom>
            <a:ln w="914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539597" y="1573783"/>
            <a:ext cx="41275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FFFFFF"/>
                </a:solidFill>
                <a:latin typeface="Cambria Math"/>
                <a:cs typeface="Cambria Math"/>
              </a:rPr>
              <a:t>𝑧</a:t>
            </a:r>
            <a:r>
              <a:rPr dirty="0" sz="2000" spc="12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2000" spc="-50">
                <a:solidFill>
                  <a:srgbClr val="FFFFFF"/>
                </a:solidFill>
                <a:latin typeface="Cambria Math"/>
                <a:cs typeface="Cambria Math"/>
              </a:rPr>
              <a:t>=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1010958" y="1759585"/>
            <a:ext cx="620395" cy="17145"/>
          </a:xfrm>
          <a:custGeom>
            <a:avLst/>
            <a:gdLst/>
            <a:ahLst/>
            <a:cxnLst/>
            <a:rect l="l" t="t" r="r" b="b"/>
            <a:pathLst>
              <a:path w="620394" h="17144">
                <a:moveTo>
                  <a:pt x="620229" y="0"/>
                </a:moveTo>
                <a:lnTo>
                  <a:pt x="0" y="0"/>
                </a:lnTo>
                <a:lnTo>
                  <a:pt x="0" y="16763"/>
                </a:lnTo>
                <a:lnTo>
                  <a:pt x="620229" y="16763"/>
                </a:lnTo>
                <a:lnTo>
                  <a:pt x="62022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998321" y="1381201"/>
            <a:ext cx="63817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FFFFFF"/>
                </a:solidFill>
                <a:latin typeface="Cambria Math"/>
                <a:cs typeface="Cambria Math"/>
              </a:rPr>
              <a:t>𝑋</a:t>
            </a:r>
            <a:r>
              <a:rPr dirty="0" sz="2000" spc="3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2000">
                <a:solidFill>
                  <a:srgbClr val="FFFFFF"/>
                </a:solidFill>
                <a:latin typeface="Cambria Math"/>
                <a:cs typeface="Cambria Math"/>
              </a:rPr>
              <a:t>− </a:t>
            </a:r>
            <a:r>
              <a:rPr dirty="0" sz="2000" spc="-50">
                <a:solidFill>
                  <a:srgbClr val="FFFFFF"/>
                </a:solidFill>
                <a:latin typeface="Cambria Math"/>
                <a:cs typeface="Cambria Math"/>
              </a:rPr>
              <a:t>𝜇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42645" y="2218182"/>
            <a:ext cx="41275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FFFFFF"/>
                </a:solidFill>
                <a:latin typeface="Cambria Math"/>
                <a:cs typeface="Cambria Math"/>
              </a:rPr>
              <a:t>𝑧</a:t>
            </a:r>
            <a:r>
              <a:rPr dirty="0" sz="2000" spc="12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2000" spc="-50">
                <a:solidFill>
                  <a:srgbClr val="FFFFFF"/>
                </a:solidFill>
                <a:latin typeface="Cambria Math"/>
                <a:cs typeface="Cambria Math"/>
              </a:rPr>
              <a:t>=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1012482" y="2403855"/>
            <a:ext cx="1150620" cy="17145"/>
          </a:xfrm>
          <a:custGeom>
            <a:avLst/>
            <a:gdLst/>
            <a:ahLst/>
            <a:cxnLst/>
            <a:rect l="l" t="t" r="r" b="b"/>
            <a:pathLst>
              <a:path w="1150620" h="17144">
                <a:moveTo>
                  <a:pt x="1150581" y="0"/>
                </a:moveTo>
                <a:lnTo>
                  <a:pt x="0" y="0"/>
                </a:lnTo>
                <a:lnTo>
                  <a:pt x="0" y="16763"/>
                </a:lnTo>
                <a:lnTo>
                  <a:pt x="1150581" y="16763"/>
                </a:lnTo>
                <a:lnTo>
                  <a:pt x="115058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999845" y="1744472"/>
            <a:ext cx="1175385" cy="6127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2570">
              <a:lnSpc>
                <a:spcPts val="2310"/>
              </a:lnSpc>
              <a:spcBef>
                <a:spcPts val="105"/>
              </a:spcBef>
            </a:pPr>
            <a:r>
              <a:rPr dirty="0" sz="2000" spc="-50">
                <a:solidFill>
                  <a:srgbClr val="FFFFFF"/>
                </a:solidFill>
                <a:latin typeface="Cambria Math"/>
                <a:cs typeface="Cambria Math"/>
              </a:rPr>
              <a:t>𝜎</a:t>
            </a:r>
            <a:endParaRPr sz="2000">
              <a:latin typeface="Cambria Math"/>
              <a:cs typeface="Cambria Math"/>
            </a:endParaRPr>
          </a:p>
          <a:p>
            <a:pPr marL="12700">
              <a:lnSpc>
                <a:spcPts val="2310"/>
              </a:lnSpc>
            </a:pPr>
            <a:r>
              <a:rPr dirty="0" sz="2000">
                <a:solidFill>
                  <a:srgbClr val="FFFFFF"/>
                </a:solidFill>
                <a:latin typeface="Cambria Math"/>
                <a:cs typeface="Cambria Math"/>
              </a:rPr>
              <a:t>172</a:t>
            </a:r>
            <a:r>
              <a:rPr dirty="0" sz="2000" spc="-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2000">
                <a:solidFill>
                  <a:srgbClr val="FFFFFF"/>
                </a:solidFill>
                <a:latin typeface="Cambria Math"/>
                <a:cs typeface="Cambria Math"/>
              </a:rPr>
              <a:t>−</a:t>
            </a:r>
            <a:r>
              <a:rPr dirty="0" sz="2000" spc="-25">
                <a:solidFill>
                  <a:srgbClr val="FFFFFF"/>
                </a:solidFill>
                <a:latin typeface="Cambria Math"/>
                <a:cs typeface="Cambria Math"/>
              </a:rPr>
              <a:t> 180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504569" y="2388565"/>
            <a:ext cx="16700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0">
                <a:solidFill>
                  <a:srgbClr val="FFFFFF"/>
                </a:solidFill>
                <a:latin typeface="Cambria Math"/>
                <a:cs typeface="Cambria Math"/>
              </a:rPr>
              <a:t>5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554837" y="2732464"/>
            <a:ext cx="6250940" cy="1080135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dirty="0" sz="2000">
                <a:solidFill>
                  <a:srgbClr val="FFFFFF"/>
                </a:solidFill>
                <a:latin typeface="Cambria Math"/>
                <a:cs typeface="Cambria Math"/>
              </a:rPr>
              <a:t>𝑧</a:t>
            </a:r>
            <a:r>
              <a:rPr dirty="0" sz="2000" spc="12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2000">
                <a:solidFill>
                  <a:srgbClr val="FFFFFF"/>
                </a:solidFill>
                <a:latin typeface="Cambria Math"/>
                <a:cs typeface="Cambria Math"/>
              </a:rPr>
              <a:t>=</a:t>
            </a:r>
            <a:r>
              <a:rPr dirty="0" sz="2000" spc="10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1.60</a:t>
            </a:r>
            <a:endParaRPr sz="2000">
              <a:latin typeface="Arial"/>
              <a:cs typeface="Arial"/>
            </a:endParaRPr>
          </a:p>
          <a:p>
            <a:pPr marL="2268220">
              <a:lnSpc>
                <a:spcPct val="100000"/>
              </a:lnSpc>
              <a:spcBef>
                <a:spcPts val="390"/>
              </a:spcBef>
              <a:tabLst>
                <a:tab pos="2889885" algn="l"/>
                <a:tab pos="3500754" algn="l"/>
                <a:tab pos="4123054" algn="l"/>
                <a:tab pos="4662170" algn="l"/>
                <a:tab pos="5299075" algn="l"/>
                <a:tab pos="5861685" algn="l"/>
              </a:tabLst>
            </a:pPr>
            <a:r>
              <a:rPr dirty="0" sz="1800" spc="-25">
                <a:solidFill>
                  <a:srgbClr val="FFFFFF"/>
                </a:solidFill>
                <a:latin typeface="Arial"/>
                <a:cs typeface="Arial"/>
              </a:rPr>
              <a:t>165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800" spc="40">
                <a:solidFill>
                  <a:srgbClr val="FFFFFF"/>
                </a:solidFill>
                <a:latin typeface="Calibri"/>
                <a:cs typeface="Calibri"/>
              </a:rPr>
              <a:t>170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800" spc="40">
                <a:solidFill>
                  <a:srgbClr val="FFFFFF"/>
                </a:solidFill>
                <a:latin typeface="Calibri"/>
                <a:cs typeface="Calibri"/>
              </a:rPr>
              <a:t>175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800" spc="40">
                <a:solidFill>
                  <a:srgbClr val="FFFFFF"/>
                </a:solidFill>
                <a:latin typeface="Calibri"/>
                <a:cs typeface="Calibri"/>
              </a:rPr>
              <a:t>180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800" spc="40">
                <a:solidFill>
                  <a:srgbClr val="FFFFFF"/>
                </a:solidFill>
                <a:latin typeface="Calibri"/>
                <a:cs typeface="Calibri"/>
              </a:rPr>
              <a:t>185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800" spc="40">
                <a:solidFill>
                  <a:srgbClr val="FFFFFF"/>
                </a:solidFill>
                <a:latin typeface="Calibri"/>
                <a:cs typeface="Calibri"/>
              </a:rPr>
              <a:t>190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800" spc="40">
                <a:solidFill>
                  <a:srgbClr val="FFFFFF"/>
                </a:solidFill>
                <a:latin typeface="Calibri"/>
                <a:cs typeface="Calibri"/>
              </a:rPr>
              <a:t>195</a:t>
            </a:r>
            <a:endParaRPr sz="1800">
              <a:latin typeface="Calibri"/>
              <a:cs typeface="Calibri"/>
            </a:endParaRPr>
          </a:p>
          <a:p>
            <a:pPr marL="3130550">
              <a:lnSpc>
                <a:spcPct val="100000"/>
              </a:lnSpc>
              <a:spcBef>
                <a:spcPts val="750"/>
              </a:spcBef>
            </a:pPr>
            <a:r>
              <a:rPr dirty="0" sz="1800" spc="35">
                <a:solidFill>
                  <a:srgbClr val="FFFFFF"/>
                </a:solidFill>
                <a:latin typeface="Calibri"/>
                <a:cs typeface="Calibri"/>
              </a:rPr>
              <a:t>172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2444495" y="3863340"/>
            <a:ext cx="4794885" cy="168910"/>
          </a:xfrm>
          <a:custGeom>
            <a:avLst/>
            <a:gdLst/>
            <a:ahLst/>
            <a:cxnLst/>
            <a:rect l="l" t="t" r="r" b="b"/>
            <a:pathLst>
              <a:path w="4794884" h="168910">
                <a:moveTo>
                  <a:pt x="0" y="62484"/>
                </a:moveTo>
                <a:lnTo>
                  <a:pt x="4794504" y="62484"/>
                </a:lnTo>
              </a:path>
              <a:path w="4794884" h="168910">
                <a:moveTo>
                  <a:pt x="2996184" y="0"/>
                </a:moveTo>
                <a:lnTo>
                  <a:pt x="2996184" y="168783"/>
                </a:lnTo>
              </a:path>
              <a:path w="4794884" h="168910">
                <a:moveTo>
                  <a:pt x="4201668" y="0"/>
                </a:moveTo>
                <a:lnTo>
                  <a:pt x="4201668" y="168783"/>
                </a:lnTo>
              </a:path>
            </a:pathLst>
          </a:custGeom>
          <a:ln w="9523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7" name="object 17" descr=""/>
          <p:cNvGrpSpPr/>
          <p:nvPr/>
        </p:nvGrpSpPr>
        <p:grpSpPr>
          <a:xfrm>
            <a:off x="2570988" y="1182433"/>
            <a:ext cx="3456940" cy="2263775"/>
            <a:chOff x="2570988" y="1182433"/>
            <a:chExt cx="3456940" cy="2263775"/>
          </a:xfrm>
        </p:grpSpPr>
        <p:sp>
          <p:nvSpPr>
            <p:cNvPr id="18" name="object 18" descr=""/>
            <p:cNvSpPr/>
            <p:nvPr/>
          </p:nvSpPr>
          <p:spPr>
            <a:xfrm>
              <a:off x="2570988" y="2529840"/>
              <a:ext cx="1297305" cy="495300"/>
            </a:xfrm>
            <a:custGeom>
              <a:avLst/>
              <a:gdLst/>
              <a:ahLst/>
              <a:cxnLst/>
              <a:rect l="l" t="t" r="r" b="b"/>
              <a:pathLst>
                <a:path w="1297304" h="495300">
                  <a:moveTo>
                    <a:pt x="1296924" y="0"/>
                  </a:moveTo>
                  <a:lnTo>
                    <a:pt x="1293622" y="4572"/>
                  </a:lnTo>
                  <a:lnTo>
                    <a:pt x="1289431" y="9271"/>
                  </a:lnTo>
                  <a:lnTo>
                    <a:pt x="1285239" y="14986"/>
                  </a:lnTo>
                  <a:lnTo>
                    <a:pt x="1281049" y="20193"/>
                  </a:lnTo>
                  <a:lnTo>
                    <a:pt x="1276858" y="24765"/>
                  </a:lnTo>
                  <a:lnTo>
                    <a:pt x="1274317" y="29464"/>
                  </a:lnTo>
                  <a:lnTo>
                    <a:pt x="1269364" y="34036"/>
                  </a:lnTo>
                  <a:lnTo>
                    <a:pt x="1265936" y="39243"/>
                  </a:lnTo>
                  <a:lnTo>
                    <a:pt x="1257553" y="48387"/>
                  </a:lnTo>
                  <a:lnTo>
                    <a:pt x="1255140" y="51943"/>
                  </a:lnTo>
                  <a:lnTo>
                    <a:pt x="1250061" y="57023"/>
                  </a:lnTo>
                  <a:lnTo>
                    <a:pt x="1246759" y="61722"/>
                  </a:lnTo>
                  <a:lnTo>
                    <a:pt x="1242567" y="66293"/>
                  </a:lnTo>
                  <a:lnTo>
                    <a:pt x="1237488" y="70866"/>
                  </a:lnTo>
                  <a:lnTo>
                    <a:pt x="1235837" y="76073"/>
                  </a:lnTo>
                  <a:lnTo>
                    <a:pt x="1230884" y="79502"/>
                  </a:lnTo>
                  <a:lnTo>
                    <a:pt x="1222502" y="88773"/>
                  </a:lnTo>
                  <a:lnTo>
                    <a:pt x="1218311" y="93980"/>
                  </a:lnTo>
                  <a:lnTo>
                    <a:pt x="1216660" y="97409"/>
                  </a:lnTo>
                  <a:lnTo>
                    <a:pt x="1207389" y="106045"/>
                  </a:lnTo>
                  <a:lnTo>
                    <a:pt x="1199007" y="115316"/>
                  </a:lnTo>
                  <a:lnTo>
                    <a:pt x="1196466" y="119380"/>
                  </a:lnTo>
                  <a:lnTo>
                    <a:pt x="1192276" y="124460"/>
                  </a:lnTo>
                  <a:lnTo>
                    <a:pt x="1184021" y="131445"/>
                  </a:lnTo>
                  <a:lnTo>
                    <a:pt x="1179829" y="136652"/>
                  </a:lnTo>
                  <a:lnTo>
                    <a:pt x="1176401" y="140081"/>
                  </a:lnTo>
                  <a:lnTo>
                    <a:pt x="1173099" y="144653"/>
                  </a:lnTo>
                  <a:lnTo>
                    <a:pt x="1168908" y="148717"/>
                  </a:lnTo>
                  <a:lnTo>
                    <a:pt x="1164716" y="152146"/>
                  </a:lnTo>
                  <a:lnTo>
                    <a:pt x="1160526" y="156845"/>
                  </a:lnTo>
                  <a:lnTo>
                    <a:pt x="1157224" y="161417"/>
                  </a:lnTo>
                  <a:lnTo>
                    <a:pt x="1153795" y="164846"/>
                  </a:lnTo>
                  <a:lnTo>
                    <a:pt x="1148841" y="168275"/>
                  </a:lnTo>
                  <a:lnTo>
                    <a:pt x="1145539" y="172339"/>
                  </a:lnTo>
                  <a:lnTo>
                    <a:pt x="1141349" y="175768"/>
                  </a:lnTo>
                  <a:lnTo>
                    <a:pt x="1137920" y="180975"/>
                  </a:lnTo>
                  <a:lnTo>
                    <a:pt x="1134617" y="185039"/>
                  </a:lnTo>
                  <a:lnTo>
                    <a:pt x="1129538" y="188468"/>
                  </a:lnTo>
                  <a:lnTo>
                    <a:pt x="1122045" y="195961"/>
                  </a:lnTo>
                  <a:lnTo>
                    <a:pt x="1114552" y="202946"/>
                  </a:lnTo>
                  <a:lnTo>
                    <a:pt x="1110361" y="206375"/>
                  </a:lnTo>
                  <a:lnTo>
                    <a:pt x="1106170" y="210439"/>
                  </a:lnTo>
                  <a:lnTo>
                    <a:pt x="1101978" y="213868"/>
                  </a:lnTo>
                  <a:lnTo>
                    <a:pt x="1099439" y="217932"/>
                  </a:lnTo>
                  <a:lnTo>
                    <a:pt x="1094486" y="220853"/>
                  </a:lnTo>
                  <a:lnTo>
                    <a:pt x="1086865" y="228346"/>
                  </a:lnTo>
                  <a:lnTo>
                    <a:pt x="1082675" y="231140"/>
                  </a:lnTo>
                  <a:lnTo>
                    <a:pt x="1080262" y="235204"/>
                  </a:lnTo>
                  <a:lnTo>
                    <a:pt x="1075182" y="238633"/>
                  </a:lnTo>
                  <a:lnTo>
                    <a:pt x="1063498" y="248412"/>
                  </a:lnTo>
                  <a:lnTo>
                    <a:pt x="1060958" y="251968"/>
                  </a:lnTo>
                  <a:lnTo>
                    <a:pt x="1056004" y="254254"/>
                  </a:lnTo>
                  <a:lnTo>
                    <a:pt x="1052576" y="257683"/>
                  </a:lnTo>
                  <a:lnTo>
                    <a:pt x="1048385" y="261112"/>
                  </a:lnTo>
                  <a:lnTo>
                    <a:pt x="1043432" y="264033"/>
                  </a:lnTo>
                  <a:lnTo>
                    <a:pt x="1041781" y="266954"/>
                  </a:lnTo>
                  <a:lnTo>
                    <a:pt x="1036701" y="270891"/>
                  </a:lnTo>
                  <a:lnTo>
                    <a:pt x="1028319" y="276733"/>
                  </a:lnTo>
                  <a:lnTo>
                    <a:pt x="1024127" y="279019"/>
                  </a:lnTo>
                  <a:lnTo>
                    <a:pt x="1021588" y="282448"/>
                  </a:lnTo>
                  <a:lnTo>
                    <a:pt x="1017397" y="285877"/>
                  </a:lnTo>
                  <a:lnTo>
                    <a:pt x="1013333" y="288798"/>
                  </a:lnTo>
                  <a:lnTo>
                    <a:pt x="1009141" y="291084"/>
                  </a:lnTo>
                  <a:lnTo>
                    <a:pt x="1004951" y="294640"/>
                  </a:lnTo>
                  <a:lnTo>
                    <a:pt x="1002411" y="297434"/>
                  </a:lnTo>
                  <a:lnTo>
                    <a:pt x="994028" y="303276"/>
                  </a:lnTo>
                  <a:lnTo>
                    <a:pt x="989838" y="304927"/>
                  </a:lnTo>
                  <a:lnTo>
                    <a:pt x="982345" y="310134"/>
                  </a:lnTo>
                  <a:lnTo>
                    <a:pt x="978915" y="313563"/>
                  </a:lnTo>
                  <a:lnTo>
                    <a:pt x="973963" y="315976"/>
                  </a:lnTo>
                  <a:lnTo>
                    <a:pt x="966470" y="321056"/>
                  </a:lnTo>
                  <a:lnTo>
                    <a:pt x="963040" y="323977"/>
                  </a:lnTo>
                  <a:lnTo>
                    <a:pt x="954659" y="328549"/>
                  </a:lnTo>
                  <a:lnTo>
                    <a:pt x="951357" y="331470"/>
                  </a:lnTo>
                  <a:lnTo>
                    <a:pt x="947165" y="333248"/>
                  </a:lnTo>
                  <a:lnTo>
                    <a:pt x="943863" y="336042"/>
                  </a:lnTo>
                  <a:lnTo>
                    <a:pt x="935482" y="340741"/>
                  </a:lnTo>
                  <a:lnTo>
                    <a:pt x="931290" y="342392"/>
                  </a:lnTo>
                  <a:lnTo>
                    <a:pt x="927100" y="344678"/>
                  </a:lnTo>
                  <a:lnTo>
                    <a:pt x="924560" y="347091"/>
                  </a:lnTo>
                  <a:lnTo>
                    <a:pt x="907796" y="356235"/>
                  </a:lnTo>
                  <a:lnTo>
                    <a:pt x="905383" y="358013"/>
                  </a:lnTo>
                  <a:lnTo>
                    <a:pt x="900302" y="359791"/>
                  </a:lnTo>
                  <a:lnTo>
                    <a:pt x="897001" y="362585"/>
                  </a:lnTo>
                  <a:lnTo>
                    <a:pt x="892810" y="364871"/>
                  </a:lnTo>
                  <a:lnTo>
                    <a:pt x="888619" y="366014"/>
                  </a:lnTo>
                  <a:lnTo>
                    <a:pt x="886078" y="368427"/>
                  </a:lnTo>
                  <a:lnTo>
                    <a:pt x="881126" y="370713"/>
                  </a:lnTo>
                  <a:lnTo>
                    <a:pt x="877697" y="371856"/>
                  </a:lnTo>
                  <a:lnTo>
                    <a:pt x="873506" y="374142"/>
                  </a:lnTo>
                  <a:lnTo>
                    <a:pt x="869314" y="375920"/>
                  </a:lnTo>
                  <a:lnTo>
                    <a:pt x="866901" y="377571"/>
                  </a:lnTo>
                  <a:lnTo>
                    <a:pt x="861822" y="379349"/>
                  </a:lnTo>
                  <a:lnTo>
                    <a:pt x="858520" y="381635"/>
                  </a:lnTo>
                  <a:lnTo>
                    <a:pt x="849249" y="385064"/>
                  </a:lnTo>
                  <a:lnTo>
                    <a:pt x="846709" y="386207"/>
                  </a:lnTo>
                  <a:lnTo>
                    <a:pt x="842645" y="388493"/>
                  </a:lnTo>
                  <a:lnTo>
                    <a:pt x="839215" y="389763"/>
                  </a:lnTo>
                  <a:lnTo>
                    <a:pt x="834263" y="392049"/>
                  </a:lnTo>
                  <a:lnTo>
                    <a:pt x="819150" y="398399"/>
                  </a:lnTo>
                  <a:lnTo>
                    <a:pt x="814959" y="399542"/>
                  </a:lnTo>
                  <a:lnTo>
                    <a:pt x="810767" y="401828"/>
                  </a:lnTo>
                  <a:lnTo>
                    <a:pt x="808227" y="402336"/>
                  </a:lnTo>
                  <a:lnTo>
                    <a:pt x="804037" y="404114"/>
                  </a:lnTo>
                  <a:lnTo>
                    <a:pt x="799846" y="406400"/>
                  </a:lnTo>
                  <a:lnTo>
                    <a:pt x="791590" y="408686"/>
                  </a:lnTo>
                  <a:lnTo>
                    <a:pt x="788162" y="409829"/>
                  </a:lnTo>
                  <a:lnTo>
                    <a:pt x="784860" y="412242"/>
                  </a:lnTo>
                  <a:lnTo>
                    <a:pt x="779779" y="412750"/>
                  </a:lnTo>
                  <a:lnTo>
                    <a:pt x="776477" y="413893"/>
                  </a:lnTo>
                  <a:lnTo>
                    <a:pt x="772287" y="415671"/>
                  </a:lnTo>
                  <a:lnTo>
                    <a:pt x="768985" y="416814"/>
                  </a:lnTo>
                  <a:lnTo>
                    <a:pt x="765556" y="418592"/>
                  </a:lnTo>
                  <a:lnTo>
                    <a:pt x="760602" y="419735"/>
                  </a:lnTo>
                  <a:lnTo>
                    <a:pt x="757174" y="420243"/>
                  </a:lnTo>
                  <a:lnTo>
                    <a:pt x="753110" y="421386"/>
                  </a:lnTo>
                  <a:lnTo>
                    <a:pt x="749681" y="423164"/>
                  </a:lnTo>
                  <a:lnTo>
                    <a:pt x="746378" y="424307"/>
                  </a:lnTo>
                  <a:lnTo>
                    <a:pt x="741299" y="425450"/>
                  </a:lnTo>
                  <a:lnTo>
                    <a:pt x="737108" y="426085"/>
                  </a:lnTo>
                  <a:lnTo>
                    <a:pt x="730503" y="428879"/>
                  </a:lnTo>
                  <a:lnTo>
                    <a:pt x="726313" y="430022"/>
                  </a:lnTo>
                  <a:lnTo>
                    <a:pt x="722122" y="430657"/>
                  </a:lnTo>
                  <a:lnTo>
                    <a:pt x="713739" y="432943"/>
                  </a:lnTo>
                  <a:lnTo>
                    <a:pt x="706247" y="434721"/>
                  </a:lnTo>
                  <a:lnTo>
                    <a:pt x="702817" y="436372"/>
                  </a:lnTo>
                  <a:lnTo>
                    <a:pt x="692023" y="439293"/>
                  </a:lnTo>
                  <a:lnTo>
                    <a:pt x="686942" y="439801"/>
                  </a:lnTo>
                  <a:lnTo>
                    <a:pt x="683640" y="439801"/>
                  </a:lnTo>
                  <a:lnTo>
                    <a:pt x="678561" y="441071"/>
                  </a:lnTo>
                  <a:lnTo>
                    <a:pt x="675259" y="442214"/>
                  </a:lnTo>
                  <a:lnTo>
                    <a:pt x="672719" y="443357"/>
                  </a:lnTo>
                  <a:lnTo>
                    <a:pt x="667766" y="444500"/>
                  </a:lnTo>
                  <a:lnTo>
                    <a:pt x="659384" y="445643"/>
                  </a:lnTo>
                  <a:lnTo>
                    <a:pt x="655193" y="446786"/>
                  </a:lnTo>
                  <a:lnTo>
                    <a:pt x="652653" y="447929"/>
                  </a:lnTo>
                  <a:lnTo>
                    <a:pt x="648462" y="447929"/>
                  </a:lnTo>
                  <a:lnTo>
                    <a:pt x="645160" y="449072"/>
                  </a:lnTo>
                  <a:lnTo>
                    <a:pt x="640080" y="449707"/>
                  </a:lnTo>
                  <a:lnTo>
                    <a:pt x="633349" y="451358"/>
                  </a:lnTo>
                  <a:lnTo>
                    <a:pt x="629157" y="451358"/>
                  </a:lnTo>
                  <a:lnTo>
                    <a:pt x="620903" y="453644"/>
                  </a:lnTo>
                  <a:lnTo>
                    <a:pt x="616712" y="454279"/>
                  </a:lnTo>
                  <a:lnTo>
                    <a:pt x="614172" y="454279"/>
                  </a:lnTo>
                  <a:lnTo>
                    <a:pt x="604901" y="456565"/>
                  </a:lnTo>
                  <a:lnTo>
                    <a:pt x="601599" y="456565"/>
                  </a:lnTo>
                  <a:lnTo>
                    <a:pt x="597407" y="457200"/>
                  </a:lnTo>
                  <a:lnTo>
                    <a:pt x="594106" y="458343"/>
                  </a:lnTo>
                  <a:lnTo>
                    <a:pt x="590676" y="458343"/>
                  </a:lnTo>
                  <a:lnTo>
                    <a:pt x="585724" y="458851"/>
                  </a:lnTo>
                  <a:lnTo>
                    <a:pt x="582422" y="458851"/>
                  </a:lnTo>
                  <a:lnTo>
                    <a:pt x="574801" y="461137"/>
                  </a:lnTo>
                  <a:lnTo>
                    <a:pt x="571500" y="461137"/>
                  </a:lnTo>
                  <a:lnTo>
                    <a:pt x="566419" y="462407"/>
                  </a:lnTo>
                  <a:lnTo>
                    <a:pt x="563118" y="462407"/>
                  </a:lnTo>
                  <a:lnTo>
                    <a:pt x="558038" y="463550"/>
                  </a:lnTo>
                  <a:lnTo>
                    <a:pt x="547243" y="463550"/>
                  </a:lnTo>
                  <a:lnTo>
                    <a:pt x="543051" y="464693"/>
                  </a:lnTo>
                  <a:lnTo>
                    <a:pt x="538861" y="464693"/>
                  </a:lnTo>
                  <a:lnTo>
                    <a:pt x="536320" y="465836"/>
                  </a:lnTo>
                  <a:lnTo>
                    <a:pt x="532130" y="465836"/>
                  </a:lnTo>
                  <a:lnTo>
                    <a:pt x="527938" y="466979"/>
                  </a:lnTo>
                  <a:lnTo>
                    <a:pt x="523748" y="466979"/>
                  </a:lnTo>
                  <a:lnTo>
                    <a:pt x="519556" y="468122"/>
                  </a:lnTo>
                  <a:lnTo>
                    <a:pt x="517144" y="468122"/>
                  </a:lnTo>
                  <a:lnTo>
                    <a:pt x="512063" y="468630"/>
                  </a:lnTo>
                  <a:lnTo>
                    <a:pt x="504570" y="468630"/>
                  </a:lnTo>
                  <a:lnTo>
                    <a:pt x="500380" y="469900"/>
                  </a:lnTo>
                  <a:lnTo>
                    <a:pt x="497839" y="469900"/>
                  </a:lnTo>
                  <a:lnTo>
                    <a:pt x="492887" y="470408"/>
                  </a:lnTo>
                  <a:lnTo>
                    <a:pt x="484505" y="470408"/>
                  </a:lnTo>
                  <a:lnTo>
                    <a:pt x="481075" y="471551"/>
                  </a:lnTo>
                  <a:lnTo>
                    <a:pt x="473582" y="471551"/>
                  </a:lnTo>
                  <a:lnTo>
                    <a:pt x="470281" y="472186"/>
                  </a:lnTo>
                  <a:lnTo>
                    <a:pt x="461010" y="472186"/>
                  </a:lnTo>
                  <a:lnTo>
                    <a:pt x="458469" y="473329"/>
                  </a:lnTo>
                  <a:lnTo>
                    <a:pt x="450976" y="473329"/>
                  </a:lnTo>
                  <a:lnTo>
                    <a:pt x="446024" y="474472"/>
                  </a:lnTo>
                  <a:lnTo>
                    <a:pt x="435101" y="474472"/>
                  </a:lnTo>
                  <a:lnTo>
                    <a:pt x="430022" y="475615"/>
                  </a:lnTo>
                  <a:lnTo>
                    <a:pt x="422529" y="475615"/>
                  </a:lnTo>
                  <a:lnTo>
                    <a:pt x="419988" y="476123"/>
                  </a:lnTo>
                  <a:lnTo>
                    <a:pt x="407543" y="476123"/>
                  </a:lnTo>
                  <a:lnTo>
                    <a:pt x="403351" y="476758"/>
                  </a:lnTo>
                  <a:lnTo>
                    <a:pt x="388238" y="476758"/>
                  </a:lnTo>
                  <a:lnTo>
                    <a:pt x="384048" y="477901"/>
                  </a:lnTo>
                  <a:lnTo>
                    <a:pt x="368935" y="477901"/>
                  </a:lnTo>
                  <a:lnTo>
                    <a:pt x="363981" y="479044"/>
                  </a:lnTo>
                  <a:lnTo>
                    <a:pt x="348869" y="479044"/>
                  </a:lnTo>
                  <a:lnTo>
                    <a:pt x="344678" y="480187"/>
                  </a:lnTo>
                  <a:lnTo>
                    <a:pt x="322961" y="480187"/>
                  </a:lnTo>
                  <a:lnTo>
                    <a:pt x="318007" y="481330"/>
                  </a:lnTo>
                  <a:lnTo>
                    <a:pt x="295401" y="481330"/>
                  </a:lnTo>
                  <a:lnTo>
                    <a:pt x="290322" y="481965"/>
                  </a:lnTo>
                  <a:lnTo>
                    <a:pt x="256920" y="481965"/>
                  </a:lnTo>
                  <a:lnTo>
                    <a:pt x="251841" y="482473"/>
                  </a:lnTo>
                  <a:lnTo>
                    <a:pt x="209169" y="482473"/>
                  </a:lnTo>
                  <a:lnTo>
                    <a:pt x="205867" y="483616"/>
                  </a:lnTo>
                  <a:lnTo>
                    <a:pt x="139700" y="483616"/>
                  </a:lnTo>
                  <a:lnTo>
                    <a:pt x="135509" y="484886"/>
                  </a:lnTo>
                  <a:lnTo>
                    <a:pt x="0" y="484886"/>
                  </a:lnTo>
                  <a:lnTo>
                    <a:pt x="0" y="495173"/>
                  </a:lnTo>
                  <a:lnTo>
                    <a:pt x="1296924" y="495173"/>
                  </a:lnTo>
                  <a:lnTo>
                    <a:pt x="1296924" y="0"/>
                  </a:lnTo>
                  <a:close/>
                </a:path>
              </a:pathLst>
            </a:custGeom>
            <a:solidFill>
              <a:srgbClr val="B9A46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3876294" y="2553462"/>
              <a:ext cx="0" cy="892810"/>
            </a:xfrm>
            <a:custGeom>
              <a:avLst/>
              <a:gdLst/>
              <a:ahLst/>
              <a:cxnLst/>
              <a:rect l="l" t="t" r="r" b="b"/>
              <a:pathLst>
                <a:path w="0" h="892810">
                  <a:moveTo>
                    <a:pt x="0" y="892682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B9A46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4244339" y="1187196"/>
              <a:ext cx="1778635" cy="1837055"/>
            </a:xfrm>
            <a:custGeom>
              <a:avLst/>
              <a:gdLst/>
              <a:ahLst/>
              <a:cxnLst/>
              <a:rect l="l" t="t" r="r" b="b"/>
              <a:pathLst>
                <a:path w="1778635" h="1837055">
                  <a:moveTo>
                    <a:pt x="611377" y="0"/>
                  </a:moveTo>
                  <a:lnTo>
                    <a:pt x="592836" y="1828799"/>
                  </a:lnTo>
                </a:path>
                <a:path w="1778635" h="1837055">
                  <a:moveTo>
                    <a:pt x="0" y="714755"/>
                  </a:moveTo>
                  <a:lnTo>
                    <a:pt x="0" y="1828799"/>
                  </a:lnTo>
                </a:path>
                <a:path w="1778635" h="1837055">
                  <a:moveTo>
                    <a:pt x="1179576" y="719327"/>
                  </a:moveTo>
                  <a:lnTo>
                    <a:pt x="1179576" y="1833371"/>
                  </a:lnTo>
                </a:path>
                <a:path w="1778635" h="1837055">
                  <a:moveTo>
                    <a:pt x="1778508" y="1583435"/>
                  </a:moveTo>
                  <a:lnTo>
                    <a:pt x="1778508" y="1837054"/>
                  </a:lnTo>
                </a:path>
              </a:pathLst>
            </a:custGeom>
            <a:ln w="9525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2942589" y="4071010"/>
            <a:ext cx="19875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15315" algn="l"/>
                <a:tab pos="1217930" algn="l"/>
                <a:tab pos="1847214" algn="l"/>
              </a:tabLst>
            </a:pPr>
            <a:r>
              <a:rPr dirty="0" sz="1800" spc="12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dirty="0" sz="1800" spc="3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800" spc="12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dirty="0" sz="1800" spc="3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800" spc="12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dirty="0" sz="1800" spc="3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800" spc="3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5400547" y="4071010"/>
            <a:ext cx="13284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4835" algn="l"/>
                <a:tab pos="1188085" algn="l"/>
              </a:tabLst>
            </a:pPr>
            <a:r>
              <a:rPr dirty="0" sz="1800" spc="3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800" spc="3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800" spc="3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7106157" y="3960063"/>
            <a:ext cx="1568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40">
                <a:solidFill>
                  <a:srgbClr val="FFFFFF"/>
                </a:solidFill>
                <a:latin typeface="Calibri"/>
                <a:cs typeface="Calibri"/>
              </a:rPr>
              <a:t>Z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 descr=""/>
          <p:cNvSpPr/>
          <p:nvPr/>
        </p:nvSpPr>
        <p:spPr>
          <a:xfrm>
            <a:off x="3054095" y="3851147"/>
            <a:ext cx="2988945" cy="180975"/>
          </a:xfrm>
          <a:custGeom>
            <a:avLst/>
            <a:gdLst/>
            <a:ahLst/>
            <a:cxnLst/>
            <a:rect l="l" t="t" r="r" b="b"/>
            <a:pathLst>
              <a:path w="2988945" h="180975">
                <a:moveTo>
                  <a:pt x="1783080" y="12191"/>
                </a:moveTo>
                <a:lnTo>
                  <a:pt x="1783080" y="179831"/>
                </a:lnTo>
              </a:path>
              <a:path w="2988945" h="180975">
                <a:moveTo>
                  <a:pt x="2988564" y="12191"/>
                </a:moveTo>
                <a:lnTo>
                  <a:pt x="2988564" y="180974"/>
                </a:lnTo>
              </a:path>
              <a:path w="2988945" h="180975">
                <a:moveTo>
                  <a:pt x="0" y="0"/>
                </a:moveTo>
                <a:lnTo>
                  <a:pt x="0" y="170306"/>
                </a:lnTo>
              </a:path>
              <a:path w="2988945" h="180975">
                <a:moveTo>
                  <a:pt x="1205483" y="0"/>
                </a:moveTo>
                <a:lnTo>
                  <a:pt x="1205483" y="170306"/>
                </a:lnTo>
              </a:path>
              <a:path w="2988945" h="180975">
                <a:moveTo>
                  <a:pt x="603504" y="0"/>
                </a:moveTo>
                <a:lnTo>
                  <a:pt x="603504" y="170306"/>
                </a:lnTo>
              </a:path>
            </a:pathLst>
          </a:custGeom>
          <a:ln w="9523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225"/>
              <a:t>Normal</a:t>
            </a:r>
            <a:r>
              <a:rPr dirty="0" spc="240"/>
              <a:t> </a:t>
            </a:r>
            <a:r>
              <a:rPr dirty="0" spc="180"/>
              <a:t>Distribution</a:t>
            </a:r>
            <a:r>
              <a:rPr dirty="0" spc="270"/>
              <a:t> </a:t>
            </a:r>
            <a:r>
              <a:rPr dirty="0" spc="125"/>
              <a:t>in</a:t>
            </a:r>
            <a:r>
              <a:rPr dirty="0" spc="235"/>
              <a:t> </a:t>
            </a:r>
            <a:r>
              <a:rPr dirty="0" spc="285"/>
              <a:t>RStudio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3891" y="1268296"/>
            <a:ext cx="5580380" cy="1102995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3200" spc="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39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3200" spc="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/</a:t>
            </a:r>
            <a:r>
              <a:rPr dirty="0" sz="3200" spc="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75">
                <a:solidFill>
                  <a:srgbClr val="FFFFFF"/>
                </a:solidFill>
                <a:latin typeface="Calibri"/>
                <a:cs typeface="Calibri"/>
              </a:rPr>
              <a:t>Rstudio</a:t>
            </a:r>
            <a:endParaRPr sz="3200">
              <a:latin typeface="Calibri"/>
              <a:cs typeface="Calibri"/>
            </a:endParaRPr>
          </a:p>
          <a:p>
            <a:pPr marL="368935" indent="-356235">
              <a:lnSpc>
                <a:spcPct val="100000"/>
              </a:lnSpc>
              <a:spcBef>
                <a:spcPts val="400"/>
              </a:spcBef>
              <a:buChar char="&gt;"/>
              <a:tabLst>
                <a:tab pos="368935" algn="l"/>
              </a:tabLst>
            </a:pP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pnorm(q,</a:t>
            </a:r>
            <a:r>
              <a:rPr dirty="0" sz="3200" spc="2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75">
                <a:solidFill>
                  <a:srgbClr val="FFFFFF"/>
                </a:solidFill>
                <a:latin typeface="Calibri"/>
                <a:cs typeface="Calibri"/>
              </a:rPr>
              <a:t>mean,</a:t>
            </a:r>
            <a:r>
              <a:rPr dirty="0" sz="3200" spc="25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70">
                <a:solidFill>
                  <a:srgbClr val="FFFFFF"/>
                </a:solidFill>
                <a:latin typeface="Calibri"/>
                <a:cs typeface="Calibri"/>
              </a:rPr>
              <a:t>sd,</a:t>
            </a:r>
            <a:r>
              <a:rPr dirty="0" sz="3200" spc="2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30">
                <a:solidFill>
                  <a:srgbClr val="FFFFFF"/>
                </a:solidFill>
                <a:latin typeface="Calibri"/>
                <a:cs typeface="Calibri"/>
              </a:rPr>
              <a:t>lower.tail)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295"/>
              <a:t>Example</a:t>
            </a:r>
            <a:r>
              <a:rPr dirty="0" spc="250"/>
              <a:t> </a:t>
            </a:r>
            <a:r>
              <a:rPr dirty="0" spc="130"/>
              <a:t>2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3891" y="1318336"/>
            <a:ext cx="7376795" cy="14903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87960" marR="5080" indent="-175260">
              <a:lnSpc>
                <a:spcPct val="100000"/>
              </a:lnSpc>
              <a:spcBef>
                <a:spcPts val="105"/>
              </a:spcBef>
              <a:buSzPct val="75000"/>
              <a:buChar char="•"/>
              <a:tabLst>
                <a:tab pos="187960" algn="l"/>
              </a:tabLst>
            </a:pPr>
            <a:r>
              <a:rPr dirty="0" sz="3200" spc="165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200" spc="1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70">
                <a:solidFill>
                  <a:srgbClr val="FFFFFF"/>
                </a:solidFill>
                <a:latin typeface="Calibri"/>
                <a:cs typeface="Calibri"/>
              </a:rPr>
              <a:t>stamping</a:t>
            </a:r>
            <a:r>
              <a:rPr dirty="0" sz="3200" spc="1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operation</a:t>
            </a:r>
            <a:r>
              <a:rPr dirty="0" sz="3200" spc="1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45">
                <a:solidFill>
                  <a:srgbClr val="FFFFFF"/>
                </a:solidFill>
                <a:latin typeface="Calibri"/>
                <a:cs typeface="Calibri"/>
              </a:rPr>
              <a:t>has</a:t>
            </a:r>
            <a:r>
              <a:rPr dirty="0" sz="3200" spc="1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75">
                <a:solidFill>
                  <a:srgbClr val="FFFFFF"/>
                </a:solidFill>
                <a:latin typeface="Calibri"/>
                <a:cs typeface="Calibri"/>
              </a:rPr>
              <a:t>been</a:t>
            </a:r>
            <a:r>
              <a:rPr dirty="0" sz="3200" spc="1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running </a:t>
            </a:r>
            <a:r>
              <a:rPr dirty="0" sz="3200" spc="50">
                <a:solidFill>
                  <a:srgbClr val="FFFFFF"/>
                </a:solidFill>
                <a:latin typeface="Calibri"/>
                <a:cs typeface="Calibri"/>
              </a:rPr>
              <a:t>consistently,</a:t>
            </a:r>
            <a:r>
              <a:rPr dirty="0" sz="3200" spc="1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70">
                <a:solidFill>
                  <a:srgbClr val="FFFFFF"/>
                </a:solidFill>
                <a:latin typeface="Calibri"/>
                <a:cs typeface="Calibri"/>
              </a:rPr>
              <a:t>punching</a:t>
            </a:r>
            <a:r>
              <a:rPr dirty="0" sz="3200" spc="1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two</a:t>
            </a:r>
            <a:r>
              <a:rPr dirty="0" sz="3200" spc="1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60">
                <a:solidFill>
                  <a:srgbClr val="FFFFFF"/>
                </a:solidFill>
                <a:latin typeface="Calibri"/>
                <a:cs typeface="Calibri"/>
              </a:rPr>
              <a:t>holes</a:t>
            </a:r>
            <a:r>
              <a:rPr dirty="0" sz="3200" spc="1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3200" spc="1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50">
                <a:solidFill>
                  <a:srgbClr val="FFFFFF"/>
                </a:solidFill>
                <a:latin typeface="Calibri"/>
                <a:cs typeface="Calibri"/>
              </a:rPr>
              <a:t>sheet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metal.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1438910" y="3193033"/>
            <a:ext cx="6208395" cy="1285875"/>
            <a:chOff x="1438910" y="3193033"/>
            <a:chExt cx="6208395" cy="1285875"/>
          </a:xfrm>
        </p:grpSpPr>
        <p:sp>
          <p:nvSpPr>
            <p:cNvPr id="5" name="object 5" descr=""/>
            <p:cNvSpPr/>
            <p:nvPr/>
          </p:nvSpPr>
          <p:spPr>
            <a:xfrm>
              <a:off x="1451610" y="3205733"/>
              <a:ext cx="6182995" cy="1260475"/>
            </a:xfrm>
            <a:custGeom>
              <a:avLst/>
              <a:gdLst/>
              <a:ahLst/>
              <a:cxnLst/>
              <a:rect l="l" t="t" r="r" b="b"/>
              <a:pathLst>
                <a:path w="6182995" h="1260475">
                  <a:moveTo>
                    <a:pt x="6182868" y="0"/>
                  </a:moveTo>
                  <a:lnTo>
                    <a:pt x="0" y="0"/>
                  </a:lnTo>
                  <a:lnTo>
                    <a:pt x="0" y="1260347"/>
                  </a:lnTo>
                  <a:lnTo>
                    <a:pt x="6182868" y="1260347"/>
                  </a:lnTo>
                  <a:lnTo>
                    <a:pt x="6182868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451610" y="3205733"/>
              <a:ext cx="6182995" cy="1260475"/>
            </a:xfrm>
            <a:custGeom>
              <a:avLst/>
              <a:gdLst/>
              <a:ahLst/>
              <a:cxnLst/>
              <a:rect l="l" t="t" r="r" b="b"/>
              <a:pathLst>
                <a:path w="6182995" h="1260475">
                  <a:moveTo>
                    <a:pt x="0" y="1260347"/>
                  </a:moveTo>
                  <a:lnTo>
                    <a:pt x="6182868" y="1260347"/>
                  </a:lnTo>
                  <a:lnTo>
                    <a:pt x="6182868" y="0"/>
                  </a:lnTo>
                  <a:lnTo>
                    <a:pt x="0" y="0"/>
                  </a:lnTo>
                  <a:lnTo>
                    <a:pt x="0" y="1260347"/>
                  </a:lnTo>
                  <a:close/>
                </a:path>
              </a:pathLst>
            </a:custGeom>
            <a:ln w="25400">
              <a:solidFill>
                <a:srgbClr val="78787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2143506" y="3562349"/>
              <a:ext cx="611505" cy="611505"/>
            </a:xfrm>
            <a:custGeom>
              <a:avLst/>
              <a:gdLst/>
              <a:ahLst/>
              <a:cxnLst/>
              <a:rect l="l" t="t" r="r" b="b"/>
              <a:pathLst>
                <a:path w="611505" h="611504">
                  <a:moveTo>
                    <a:pt x="305562" y="0"/>
                  </a:moveTo>
                  <a:lnTo>
                    <a:pt x="255991" y="3998"/>
                  </a:lnTo>
                  <a:lnTo>
                    <a:pt x="208970" y="15575"/>
                  </a:lnTo>
                  <a:lnTo>
                    <a:pt x="165127" y="34101"/>
                  </a:lnTo>
                  <a:lnTo>
                    <a:pt x="125089" y="58948"/>
                  </a:lnTo>
                  <a:lnTo>
                    <a:pt x="89487" y="89487"/>
                  </a:lnTo>
                  <a:lnTo>
                    <a:pt x="58948" y="125089"/>
                  </a:lnTo>
                  <a:lnTo>
                    <a:pt x="34101" y="165127"/>
                  </a:lnTo>
                  <a:lnTo>
                    <a:pt x="15575" y="208970"/>
                  </a:lnTo>
                  <a:lnTo>
                    <a:pt x="3998" y="255991"/>
                  </a:lnTo>
                  <a:lnTo>
                    <a:pt x="0" y="305562"/>
                  </a:lnTo>
                  <a:lnTo>
                    <a:pt x="3998" y="355125"/>
                  </a:lnTo>
                  <a:lnTo>
                    <a:pt x="15575" y="402143"/>
                  </a:lnTo>
                  <a:lnTo>
                    <a:pt x="34101" y="445985"/>
                  </a:lnTo>
                  <a:lnTo>
                    <a:pt x="58948" y="486023"/>
                  </a:lnTo>
                  <a:lnTo>
                    <a:pt x="89487" y="521627"/>
                  </a:lnTo>
                  <a:lnTo>
                    <a:pt x="125089" y="552168"/>
                  </a:lnTo>
                  <a:lnTo>
                    <a:pt x="165127" y="577017"/>
                  </a:lnTo>
                  <a:lnTo>
                    <a:pt x="208970" y="595546"/>
                  </a:lnTo>
                  <a:lnTo>
                    <a:pt x="255991" y="607124"/>
                  </a:lnTo>
                  <a:lnTo>
                    <a:pt x="305562" y="611124"/>
                  </a:lnTo>
                  <a:lnTo>
                    <a:pt x="355132" y="607124"/>
                  </a:lnTo>
                  <a:lnTo>
                    <a:pt x="402153" y="595546"/>
                  </a:lnTo>
                  <a:lnTo>
                    <a:pt x="445996" y="577017"/>
                  </a:lnTo>
                  <a:lnTo>
                    <a:pt x="486034" y="552168"/>
                  </a:lnTo>
                  <a:lnTo>
                    <a:pt x="521636" y="521627"/>
                  </a:lnTo>
                  <a:lnTo>
                    <a:pt x="552175" y="486023"/>
                  </a:lnTo>
                  <a:lnTo>
                    <a:pt x="577022" y="445985"/>
                  </a:lnTo>
                  <a:lnTo>
                    <a:pt x="595548" y="402143"/>
                  </a:lnTo>
                  <a:lnTo>
                    <a:pt x="607125" y="355125"/>
                  </a:lnTo>
                  <a:lnTo>
                    <a:pt x="611124" y="305562"/>
                  </a:lnTo>
                  <a:lnTo>
                    <a:pt x="607125" y="255991"/>
                  </a:lnTo>
                  <a:lnTo>
                    <a:pt x="595548" y="208970"/>
                  </a:lnTo>
                  <a:lnTo>
                    <a:pt x="577022" y="165127"/>
                  </a:lnTo>
                  <a:lnTo>
                    <a:pt x="552175" y="125089"/>
                  </a:lnTo>
                  <a:lnTo>
                    <a:pt x="521636" y="89487"/>
                  </a:lnTo>
                  <a:lnTo>
                    <a:pt x="486034" y="58948"/>
                  </a:lnTo>
                  <a:lnTo>
                    <a:pt x="445996" y="34101"/>
                  </a:lnTo>
                  <a:lnTo>
                    <a:pt x="402153" y="15575"/>
                  </a:lnTo>
                  <a:lnTo>
                    <a:pt x="355132" y="3998"/>
                  </a:lnTo>
                  <a:lnTo>
                    <a:pt x="3055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2143506" y="3562349"/>
              <a:ext cx="611505" cy="611505"/>
            </a:xfrm>
            <a:custGeom>
              <a:avLst/>
              <a:gdLst/>
              <a:ahLst/>
              <a:cxnLst/>
              <a:rect l="l" t="t" r="r" b="b"/>
              <a:pathLst>
                <a:path w="611505" h="611504">
                  <a:moveTo>
                    <a:pt x="0" y="305562"/>
                  </a:moveTo>
                  <a:lnTo>
                    <a:pt x="3998" y="255991"/>
                  </a:lnTo>
                  <a:lnTo>
                    <a:pt x="15575" y="208970"/>
                  </a:lnTo>
                  <a:lnTo>
                    <a:pt x="34101" y="165127"/>
                  </a:lnTo>
                  <a:lnTo>
                    <a:pt x="58948" y="125089"/>
                  </a:lnTo>
                  <a:lnTo>
                    <a:pt x="89487" y="89487"/>
                  </a:lnTo>
                  <a:lnTo>
                    <a:pt x="125089" y="58948"/>
                  </a:lnTo>
                  <a:lnTo>
                    <a:pt x="165127" y="34101"/>
                  </a:lnTo>
                  <a:lnTo>
                    <a:pt x="208970" y="15575"/>
                  </a:lnTo>
                  <a:lnTo>
                    <a:pt x="255991" y="3998"/>
                  </a:lnTo>
                  <a:lnTo>
                    <a:pt x="305562" y="0"/>
                  </a:lnTo>
                  <a:lnTo>
                    <a:pt x="355132" y="3998"/>
                  </a:lnTo>
                  <a:lnTo>
                    <a:pt x="402153" y="15575"/>
                  </a:lnTo>
                  <a:lnTo>
                    <a:pt x="445996" y="34101"/>
                  </a:lnTo>
                  <a:lnTo>
                    <a:pt x="486034" y="58948"/>
                  </a:lnTo>
                  <a:lnTo>
                    <a:pt x="521636" y="89487"/>
                  </a:lnTo>
                  <a:lnTo>
                    <a:pt x="552175" y="125089"/>
                  </a:lnTo>
                  <a:lnTo>
                    <a:pt x="577022" y="165127"/>
                  </a:lnTo>
                  <a:lnTo>
                    <a:pt x="595548" y="208970"/>
                  </a:lnTo>
                  <a:lnTo>
                    <a:pt x="607125" y="255991"/>
                  </a:lnTo>
                  <a:lnTo>
                    <a:pt x="611124" y="305562"/>
                  </a:lnTo>
                  <a:lnTo>
                    <a:pt x="607125" y="355125"/>
                  </a:lnTo>
                  <a:lnTo>
                    <a:pt x="595548" y="402143"/>
                  </a:lnTo>
                  <a:lnTo>
                    <a:pt x="577022" y="445985"/>
                  </a:lnTo>
                  <a:lnTo>
                    <a:pt x="552175" y="486023"/>
                  </a:lnTo>
                  <a:lnTo>
                    <a:pt x="521636" y="521627"/>
                  </a:lnTo>
                  <a:lnTo>
                    <a:pt x="486034" y="552168"/>
                  </a:lnTo>
                  <a:lnTo>
                    <a:pt x="445996" y="577017"/>
                  </a:lnTo>
                  <a:lnTo>
                    <a:pt x="402153" y="595546"/>
                  </a:lnTo>
                  <a:lnTo>
                    <a:pt x="355132" y="607124"/>
                  </a:lnTo>
                  <a:lnTo>
                    <a:pt x="305562" y="611124"/>
                  </a:lnTo>
                  <a:lnTo>
                    <a:pt x="255991" y="607124"/>
                  </a:lnTo>
                  <a:lnTo>
                    <a:pt x="208970" y="595546"/>
                  </a:lnTo>
                  <a:lnTo>
                    <a:pt x="165127" y="577017"/>
                  </a:lnTo>
                  <a:lnTo>
                    <a:pt x="125089" y="552168"/>
                  </a:lnTo>
                  <a:lnTo>
                    <a:pt x="89487" y="521627"/>
                  </a:lnTo>
                  <a:lnTo>
                    <a:pt x="58948" y="486023"/>
                  </a:lnTo>
                  <a:lnTo>
                    <a:pt x="34101" y="445985"/>
                  </a:lnTo>
                  <a:lnTo>
                    <a:pt x="15575" y="402143"/>
                  </a:lnTo>
                  <a:lnTo>
                    <a:pt x="3998" y="355125"/>
                  </a:lnTo>
                  <a:lnTo>
                    <a:pt x="0" y="305562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6240018" y="3562349"/>
              <a:ext cx="611505" cy="611505"/>
            </a:xfrm>
            <a:custGeom>
              <a:avLst/>
              <a:gdLst/>
              <a:ahLst/>
              <a:cxnLst/>
              <a:rect l="l" t="t" r="r" b="b"/>
              <a:pathLst>
                <a:path w="611504" h="611504">
                  <a:moveTo>
                    <a:pt x="305562" y="0"/>
                  </a:moveTo>
                  <a:lnTo>
                    <a:pt x="255991" y="3998"/>
                  </a:lnTo>
                  <a:lnTo>
                    <a:pt x="208970" y="15575"/>
                  </a:lnTo>
                  <a:lnTo>
                    <a:pt x="165127" y="34101"/>
                  </a:lnTo>
                  <a:lnTo>
                    <a:pt x="125089" y="58948"/>
                  </a:lnTo>
                  <a:lnTo>
                    <a:pt x="89487" y="89487"/>
                  </a:lnTo>
                  <a:lnTo>
                    <a:pt x="58948" y="125089"/>
                  </a:lnTo>
                  <a:lnTo>
                    <a:pt x="34101" y="165127"/>
                  </a:lnTo>
                  <a:lnTo>
                    <a:pt x="15575" y="208970"/>
                  </a:lnTo>
                  <a:lnTo>
                    <a:pt x="3998" y="255991"/>
                  </a:lnTo>
                  <a:lnTo>
                    <a:pt x="0" y="305562"/>
                  </a:lnTo>
                  <a:lnTo>
                    <a:pt x="3998" y="355125"/>
                  </a:lnTo>
                  <a:lnTo>
                    <a:pt x="15575" y="402143"/>
                  </a:lnTo>
                  <a:lnTo>
                    <a:pt x="34101" y="445985"/>
                  </a:lnTo>
                  <a:lnTo>
                    <a:pt x="58948" y="486023"/>
                  </a:lnTo>
                  <a:lnTo>
                    <a:pt x="89487" y="521627"/>
                  </a:lnTo>
                  <a:lnTo>
                    <a:pt x="125089" y="552168"/>
                  </a:lnTo>
                  <a:lnTo>
                    <a:pt x="165127" y="577017"/>
                  </a:lnTo>
                  <a:lnTo>
                    <a:pt x="208970" y="595546"/>
                  </a:lnTo>
                  <a:lnTo>
                    <a:pt x="255991" y="607124"/>
                  </a:lnTo>
                  <a:lnTo>
                    <a:pt x="305562" y="611124"/>
                  </a:lnTo>
                  <a:lnTo>
                    <a:pt x="355132" y="607124"/>
                  </a:lnTo>
                  <a:lnTo>
                    <a:pt x="402153" y="595546"/>
                  </a:lnTo>
                  <a:lnTo>
                    <a:pt x="445996" y="577017"/>
                  </a:lnTo>
                  <a:lnTo>
                    <a:pt x="486034" y="552168"/>
                  </a:lnTo>
                  <a:lnTo>
                    <a:pt x="521636" y="521627"/>
                  </a:lnTo>
                  <a:lnTo>
                    <a:pt x="552175" y="486023"/>
                  </a:lnTo>
                  <a:lnTo>
                    <a:pt x="577022" y="445985"/>
                  </a:lnTo>
                  <a:lnTo>
                    <a:pt x="595548" y="402143"/>
                  </a:lnTo>
                  <a:lnTo>
                    <a:pt x="607125" y="355125"/>
                  </a:lnTo>
                  <a:lnTo>
                    <a:pt x="611124" y="305562"/>
                  </a:lnTo>
                  <a:lnTo>
                    <a:pt x="607125" y="255991"/>
                  </a:lnTo>
                  <a:lnTo>
                    <a:pt x="595548" y="208970"/>
                  </a:lnTo>
                  <a:lnTo>
                    <a:pt x="577022" y="165127"/>
                  </a:lnTo>
                  <a:lnTo>
                    <a:pt x="552175" y="125089"/>
                  </a:lnTo>
                  <a:lnTo>
                    <a:pt x="521636" y="89487"/>
                  </a:lnTo>
                  <a:lnTo>
                    <a:pt x="486034" y="58948"/>
                  </a:lnTo>
                  <a:lnTo>
                    <a:pt x="445996" y="34101"/>
                  </a:lnTo>
                  <a:lnTo>
                    <a:pt x="402153" y="15575"/>
                  </a:lnTo>
                  <a:lnTo>
                    <a:pt x="355132" y="3998"/>
                  </a:lnTo>
                  <a:lnTo>
                    <a:pt x="3055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6240018" y="3562349"/>
              <a:ext cx="611505" cy="611505"/>
            </a:xfrm>
            <a:custGeom>
              <a:avLst/>
              <a:gdLst/>
              <a:ahLst/>
              <a:cxnLst/>
              <a:rect l="l" t="t" r="r" b="b"/>
              <a:pathLst>
                <a:path w="611504" h="611504">
                  <a:moveTo>
                    <a:pt x="0" y="305562"/>
                  </a:moveTo>
                  <a:lnTo>
                    <a:pt x="3998" y="255991"/>
                  </a:lnTo>
                  <a:lnTo>
                    <a:pt x="15575" y="208970"/>
                  </a:lnTo>
                  <a:lnTo>
                    <a:pt x="34101" y="165127"/>
                  </a:lnTo>
                  <a:lnTo>
                    <a:pt x="58948" y="125089"/>
                  </a:lnTo>
                  <a:lnTo>
                    <a:pt x="89487" y="89487"/>
                  </a:lnTo>
                  <a:lnTo>
                    <a:pt x="125089" y="58948"/>
                  </a:lnTo>
                  <a:lnTo>
                    <a:pt x="165127" y="34101"/>
                  </a:lnTo>
                  <a:lnTo>
                    <a:pt x="208970" y="15575"/>
                  </a:lnTo>
                  <a:lnTo>
                    <a:pt x="255991" y="3998"/>
                  </a:lnTo>
                  <a:lnTo>
                    <a:pt x="305562" y="0"/>
                  </a:lnTo>
                  <a:lnTo>
                    <a:pt x="355132" y="3998"/>
                  </a:lnTo>
                  <a:lnTo>
                    <a:pt x="402153" y="15575"/>
                  </a:lnTo>
                  <a:lnTo>
                    <a:pt x="445996" y="34101"/>
                  </a:lnTo>
                  <a:lnTo>
                    <a:pt x="486034" y="58948"/>
                  </a:lnTo>
                  <a:lnTo>
                    <a:pt x="521636" y="89487"/>
                  </a:lnTo>
                  <a:lnTo>
                    <a:pt x="552175" y="125089"/>
                  </a:lnTo>
                  <a:lnTo>
                    <a:pt x="577022" y="165127"/>
                  </a:lnTo>
                  <a:lnTo>
                    <a:pt x="595548" y="208970"/>
                  </a:lnTo>
                  <a:lnTo>
                    <a:pt x="607125" y="255991"/>
                  </a:lnTo>
                  <a:lnTo>
                    <a:pt x="611124" y="305562"/>
                  </a:lnTo>
                  <a:lnTo>
                    <a:pt x="607125" y="355125"/>
                  </a:lnTo>
                  <a:lnTo>
                    <a:pt x="595548" y="402143"/>
                  </a:lnTo>
                  <a:lnTo>
                    <a:pt x="577022" y="445985"/>
                  </a:lnTo>
                  <a:lnTo>
                    <a:pt x="552175" y="486023"/>
                  </a:lnTo>
                  <a:lnTo>
                    <a:pt x="521636" y="521627"/>
                  </a:lnTo>
                  <a:lnTo>
                    <a:pt x="486034" y="552168"/>
                  </a:lnTo>
                  <a:lnTo>
                    <a:pt x="445996" y="577017"/>
                  </a:lnTo>
                  <a:lnTo>
                    <a:pt x="402153" y="595546"/>
                  </a:lnTo>
                  <a:lnTo>
                    <a:pt x="355132" y="607124"/>
                  </a:lnTo>
                  <a:lnTo>
                    <a:pt x="305562" y="611124"/>
                  </a:lnTo>
                  <a:lnTo>
                    <a:pt x="255991" y="607124"/>
                  </a:lnTo>
                  <a:lnTo>
                    <a:pt x="208970" y="595546"/>
                  </a:lnTo>
                  <a:lnTo>
                    <a:pt x="165127" y="577017"/>
                  </a:lnTo>
                  <a:lnTo>
                    <a:pt x="125089" y="552168"/>
                  </a:lnTo>
                  <a:lnTo>
                    <a:pt x="89487" y="521627"/>
                  </a:lnTo>
                  <a:lnTo>
                    <a:pt x="58948" y="486023"/>
                  </a:lnTo>
                  <a:lnTo>
                    <a:pt x="34101" y="445985"/>
                  </a:lnTo>
                  <a:lnTo>
                    <a:pt x="15575" y="402143"/>
                  </a:lnTo>
                  <a:lnTo>
                    <a:pt x="3998" y="355125"/>
                  </a:lnTo>
                  <a:lnTo>
                    <a:pt x="0" y="305562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295"/>
              <a:t>Example</a:t>
            </a:r>
            <a:r>
              <a:rPr dirty="0" spc="250"/>
              <a:t> </a:t>
            </a:r>
            <a:r>
              <a:rPr dirty="0" spc="130"/>
              <a:t>2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3891" y="1318336"/>
            <a:ext cx="7697470" cy="19780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87960" marR="5080" indent="-175260">
              <a:lnSpc>
                <a:spcPct val="100000"/>
              </a:lnSpc>
              <a:spcBef>
                <a:spcPts val="105"/>
              </a:spcBef>
              <a:buSzPct val="75000"/>
              <a:buChar char="•"/>
              <a:tabLst>
                <a:tab pos="187960" algn="l"/>
              </a:tabLst>
            </a:pPr>
            <a:r>
              <a:rPr dirty="0" sz="3200" spc="9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3200" spc="3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65">
                <a:solidFill>
                  <a:srgbClr val="FFFFFF"/>
                </a:solidFill>
                <a:latin typeface="Calibri"/>
                <a:cs typeface="Calibri"/>
              </a:rPr>
              <a:t>center-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to-center</a:t>
            </a:r>
            <a:r>
              <a:rPr dirty="0" sz="3200" spc="3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75">
                <a:solidFill>
                  <a:srgbClr val="FFFFFF"/>
                </a:solidFill>
                <a:latin typeface="Calibri"/>
                <a:cs typeface="Calibri"/>
              </a:rPr>
              <a:t>distance</a:t>
            </a:r>
            <a:r>
              <a:rPr dirty="0" sz="3200" spc="3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between</a:t>
            </a:r>
            <a:r>
              <a:rPr dirty="0" sz="3200" spc="3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25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two</a:t>
            </a:r>
            <a:r>
              <a:rPr dirty="0" sz="3200" spc="1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60">
                <a:solidFill>
                  <a:srgbClr val="FFFFFF"/>
                </a:solidFill>
                <a:latin typeface="Calibri"/>
                <a:cs typeface="Calibri"/>
              </a:rPr>
              <a:t>holes</a:t>
            </a:r>
            <a:r>
              <a:rPr dirty="0" sz="3200" spc="1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45">
                <a:solidFill>
                  <a:srgbClr val="FFFFFF"/>
                </a:solidFill>
                <a:latin typeface="Calibri"/>
                <a:cs typeface="Calibri"/>
              </a:rPr>
              <a:t>has</a:t>
            </a:r>
            <a:r>
              <a:rPr dirty="0" sz="3200" spc="1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75">
                <a:solidFill>
                  <a:srgbClr val="FFFFFF"/>
                </a:solidFill>
                <a:latin typeface="Calibri"/>
                <a:cs typeface="Calibri"/>
              </a:rPr>
              <a:t>been</a:t>
            </a:r>
            <a:r>
              <a:rPr dirty="0" sz="3200" spc="1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6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dirty="0" sz="3200" spc="1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80">
                <a:solidFill>
                  <a:srgbClr val="FFFFFF"/>
                </a:solidFill>
                <a:latin typeface="Calibri"/>
                <a:cs typeface="Calibri"/>
              </a:rPr>
              <a:t>average</a:t>
            </a:r>
            <a:r>
              <a:rPr dirty="0" sz="3200" spc="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75">
                <a:solidFill>
                  <a:srgbClr val="FFFFFF"/>
                </a:solidFill>
                <a:latin typeface="Calibri"/>
                <a:cs typeface="Calibri"/>
              </a:rPr>
              <a:t>(μ)</a:t>
            </a:r>
            <a:r>
              <a:rPr dirty="0" sz="3200" spc="1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35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dirty="0" sz="3200" spc="105">
                <a:solidFill>
                  <a:srgbClr val="FFFFFF"/>
                </a:solidFill>
                <a:latin typeface="Calibri"/>
                <a:cs typeface="Calibri"/>
              </a:rPr>
              <a:t>5.20mm,</a:t>
            </a:r>
            <a:r>
              <a:rPr dirty="0" sz="3200" spc="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dirty="0" sz="3200" spc="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2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200" spc="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65">
                <a:solidFill>
                  <a:srgbClr val="FFFFFF"/>
                </a:solidFill>
                <a:latin typeface="Calibri"/>
                <a:cs typeface="Calibri"/>
              </a:rPr>
              <a:t>standard</a:t>
            </a:r>
            <a:r>
              <a:rPr dirty="0" sz="3200" spc="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deviation</a:t>
            </a:r>
            <a:r>
              <a:rPr dirty="0" sz="3200" spc="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(σ)</a:t>
            </a:r>
            <a:r>
              <a:rPr dirty="0" sz="3200" spc="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25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dirty="0" sz="3200" spc="95">
                <a:solidFill>
                  <a:srgbClr val="FFFFFF"/>
                </a:solidFill>
                <a:latin typeface="Calibri"/>
                <a:cs typeface="Calibri"/>
              </a:rPr>
              <a:t>0.05mm.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1445005" y="3464305"/>
            <a:ext cx="6208395" cy="1285875"/>
            <a:chOff x="1445005" y="3464305"/>
            <a:chExt cx="6208395" cy="1285875"/>
          </a:xfrm>
        </p:grpSpPr>
        <p:sp>
          <p:nvSpPr>
            <p:cNvPr id="5" name="object 5" descr=""/>
            <p:cNvSpPr/>
            <p:nvPr/>
          </p:nvSpPr>
          <p:spPr>
            <a:xfrm>
              <a:off x="1457705" y="3477005"/>
              <a:ext cx="6182995" cy="1260475"/>
            </a:xfrm>
            <a:custGeom>
              <a:avLst/>
              <a:gdLst/>
              <a:ahLst/>
              <a:cxnLst/>
              <a:rect l="l" t="t" r="r" b="b"/>
              <a:pathLst>
                <a:path w="6182995" h="1260475">
                  <a:moveTo>
                    <a:pt x="6182868" y="0"/>
                  </a:moveTo>
                  <a:lnTo>
                    <a:pt x="0" y="0"/>
                  </a:lnTo>
                  <a:lnTo>
                    <a:pt x="0" y="1260348"/>
                  </a:lnTo>
                  <a:lnTo>
                    <a:pt x="6182868" y="1260348"/>
                  </a:lnTo>
                  <a:lnTo>
                    <a:pt x="6182868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457705" y="3477005"/>
              <a:ext cx="6182995" cy="1260475"/>
            </a:xfrm>
            <a:custGeom>
              <a:avLst/>
              <a:gdLst/>
              <a:ahLst/>
              <a:cxnLst/>
              <a:rect l="l" t="t" r="r" b="b"/>
              <a:pathLst>
                <a:path w="6182995" h="1260475">
                  <a:moveTo>
                    <a:pt x="0" y="1260348"/>
                  </a:moveTo>
                  <a:lnTo>
                    <a:pt x="6182868" y="1260348"/>
                  </a:lnTo>
                  <a:lnTo>
                    <a:pt x="6182868" y="0"/>
                  </a:lnTo>
                  <a:lnTo>
                    <a:pt x="0" y="0"/>
                  </a:lnTo>
                  <a:lnTo>
                    <a:pt x="0" y="1260348"/>
                  </a:lnTo>
                  <a:close/>
                </a:path>
              </a:pathLst>
            </a:custGeom>
            <a:ln w="25400">
              <a:solidFill>
                <a:srgbClr val="78787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2148077" y="3829049"/>
              <a:ext cx="611505" cy="611505"/>
            </a:xfrm>
            <a:custGeom>
              <a:avLst/>
              <a:gdLst/>
              <a:ahLst/>
              <a:cxnLst/>
              <a:rect l="l" t="t" r="r" b="b"/>
              <a:pathLst>
                <a:path w="611505" h="611504">
                  <a:moveTo>
                    <a:pt x="305562" y="0"/>
                  </a:moveTo>
                  <a:lnTo>
                    <a:pt x="255991" y="3999"/>
                  </a:lnTo>
                  <a:lnTo>
                    <a:pt x="208970" y="15577"/>
                  </a:lnTo>
                  <a:lnTo>
                    <a:pt x="165127" y="34106"/>
                  </a:lnTo>
                  <a:lnTo>
                    <a:pt x="125089" y="58955"/>
                  </a:lnTo>
                  <a:lnTo>
                    <a:pt x="89487" y="89496"/>
                  </a:lnTo>
                  <a:lnTo>
                    <a:pt x="58948" y="125100"/>
                  </a:lnTo>
                  <a:lnTo>
                    <a:pt x="34101" y="165138"/>
                  </a:lnTo>
                  <a:lnTo>
                    <a:pt x="15575" y="208980"/>
                  </a:lnTo>
                  <a:lnTo>
                    <a:pt x="3998" y="255998"/>
                  </a:lnTo>
                  <a:lnTo>
                    <a:pt x="0" y="305562"/>
                  </a:lnTo>
                  <a:lnTo>
                    <a:pt x="3998" y="355125"/>
                  </a:lnTo>
                  <a:lnTo>
                    <a:pt x="15575" y="402143"/>
                  </a:lnTo>
                  <a:lnTo>
                    <a:pt x="34101" y="445985"/>
                  </a:lnTo>
                  <a:lnTo>
                    <a:pt x="58948" y="486023"/>
                  </a:lnTo>
                  <a:lnTo>
                    <a:pt x="89487" y="521627"/>
                  </a:lnTo>
                  <a:lnTo>
                    <a:pt x="125089" y="552168"/>
                  </a:lnTo>
                  <a:lnTo>
                    <a:pt x="165127" y="577017"/>
                  </a:lnTo>
                  <a:lnTo>
                    <a:pt x="208970" y="595546"/>
                  </a:lnTo>
                  <a:lnTo>
                    <a:pt x="255991" y="607124"/>
                  </a:lnTo>
                  <a:lnTo>
                    <a:pt x="305562" y="611124"/>
                  </a:lnTo>
                  <a:lnTo>
                    <a:pt x="355132" y="607124"/>
                  </a:lnTo>
                  <a:lnTo>
                    <a:pt x="402153" y="595546"/>
                  </a:lnTo>
                  <a:lnTo>
                    <a:pt x="445996" y="577017"/>
                  </a:lnTo>
                  <a:lnTo>
                    <a:pt x="486034" y="552168"/>
                  </a:lnTo>
                  <a:lnTo>
                    <a:pt x="521636" y="521627"/>
                  </a:lnTo>
                  <a:lnTo>
                    <a:pt x="552175" y="486023"/>
                  </a:lnTo>
                  <a:lnTo>
                    <a:pt x="577022" y="445985"/>
                  </a:lnTo>
                  <a:lnTo>
                    <a:pt x="595548" y="402143"/>
                  </a:lnTo>
                  <a:lnTo>
                    <a:pt x="607125" y="355125"/>
                  </a:lnTo>
                  <a:lnTo>
                    <a:pt x="611124" y="305562"/>
                  </a:lnTo>
                  <a:lnTo>
                    <a:pt x="607125" y="255998"/>
                  </a:lnTo>
                  <a:lnTo>
                    <a:pt x="595548" y="208980"/>
                  </a:lnTo>
                  <a:lnTo>
                    <a:pt x="577022" y="165138"/>
                  </a:lnTo>
                  <a:lnTo>
                    <a:pt x="552175" y="125100"/>
                  </a:lnTo>
                  <a:lnTo>
                    <a:pt x="521636" y="89496"/>
                  </a:lnTo>
                  <a:lnTo>
                    <a:pt x="486034" y="58955"/>
                  </a:lnTo>
                  <a:lnTo>
                    <a:pt x="445996" y="34106"/>
                  </a:lnTo>
                  <a:lnTo>
                    <a:pt x="402153" y="15577"/>
                  </a:lnTo>
                  <a:lnTo>
                    <a:pt x="355132" y="3999"/>
                  </a:lnTo>
                  <a:lnTo>
                    <a:pt x="3055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2148077" y="3829049"/>
              <a:ext cx="611505" cy="611505"/>
            </a:xfrm>
            <a:custGeom>
              <a:avLst/>
              <a:gdLst/>
              <a:ahLst/>
              <a:cxnLst/>
              <a:rect l="l" t="t" r="r" b="b"/>
              <a:pathLst>
                <a:path w="611505" h="611504">
                  <a:moveTo>
                    <a:pt x="0" y="305562"/>
                  </a:moveTo>
                  <a:lnTo>
                    <a:pt x="3998" y="255998"/>
                  </a:lnTo>
                  <a:lnTo>
                    <a:pt x="15575" y="208980"/>
                  </a:lnTo>
                  <a:lnTo>
                    <a:pt x="34101" y="165138"/>
                  </a:lnTo>
                  <a:lnTo>
                    <a:pt x="58948" y="125100"/>
                  </a:lnTo>
                  <a:lnTo>
                    <a:pt x="89487" y="89496"/>
                  </a:lnTo>
                  <a:lnTo>
                    <a:pt x="125089" y="58955"/>
                  </a:lnTo>
                  <a:lnTo>
                    <a:pt x="165127" y="34106"/>
                  </a:lnTo>
                  <a:lnTo>
                    <a:pt x="208970" y="15577"/>
                  </a:lnTo>
                  <a:lnTo>
                    <a:pt x="255991" y="3999"/>
                  </a:lnTo>
                  <a:lnTo>
                    <a:pt x="305562" y="0"/>
                  </a:lnTo>
                  <a:lnTo>
                    <a:pt x="355132" y="3999"/>
                  </a:lnTo>
                  <a:lnTo>
                    <a:pt x="402153" y="15577"/>
                  </a:lnTo>
                  <a:lnTo>
                    <a:pt x="445996" y="34106"/>
                  </a:lnTo>
                  <a:lnTo>
                    <a:pt x="486034" y="58955"/>
                  </a:lnTo>
                  <a:lnTo>
                    <a:pt x="521636" y="89496"/>
                  </a:lnTo>
                  <a:lnTo>
                    <a:pt x="552175" y="125100"/>
                  </a:lnTo>
                  <a:lnTo>
                    <a:pt x="577022" y="165138"/>
                  </a:lnTo>
                  <a:lnTo>
                    <a:pt x="595548" y="208980"/>
                  </a:lnTo>
                  <a:lnTo>
                    <a:pt x="607125" y="255998"/>
                  </a:lnTo>
                  <a:lnTo>
                    <a:pt x="611124" y="305562"/>
                  </a:lnTo>
                  <a:lnTo>
                    <a:pt x="607125" y="355125"/>
                  </a:lnTo>
                  <a:lnTo>
                    <a:pt x="595548" y="402143"/>
                  </a:lnTo>
                  <a:lnTo>
                    <a:pt x="577022" y="445985"/>
                  </a:lnTo>
                  <a:lnTo>
                    <a:pt x="552175" y="486023"/>
                  </a:lnTo>
                  <a:lnTo>
                    <a:pt x="521636" y="521627"/>
                  </a:lnTo>
                  <a:lnTo>
                    <a:pt x="486034" y="552168"/>
                  </a:lnTo>
                  <a:lnTo>
                    <a:pt x="445996" y="577017"/>
                  </a:lnTo>
                  <a:lnTo>
                    <a:pt x="402153" y="595546"/>
                  </a:lnTo>
                  <a:lnTo>
                    <a:pt x="355132" y="607124"/>
                  </a:lnTo>
                  <a:lnTo>
                    <a:pt x="305562" y="611124"/>
                  </a:lnTo>
                  <a:lnTo>
                    <a:pt x="255991" y="607124"/>
                  </a:lnTo>
                  <a:lnTo>
                    <a:pt x="208970" y="595546"/>
                  </a:lnTo>
                  <a:lnTo>
                    <a:pt x="165127" y="577017"/>
                  </a:lnTo>
                  <a:lnTo>
                    <a:pt x="125089" y="552168"/>
                  </a:lnTo>
                  <a:lnTo>
                    <a:pt x="89487" y="521627"/>
                  </a:lnTo>
                  <a:lnTo>
                    <a:pt x="58948" y="486023"/>
                  </a:lnTo>
                  <a:lnTo>
                    <a:pt x="34101" y="445985"/>
                  </a:lnTo>
                  <a:lnTo>
                    <a:pt x="15575" y="402143"/>
                  </a:lnTo>
                  <a:lnTo>
                    <a:pt x="3998" y="355125"/>
                  </a:lnTo>
                  <a:lnTo>
                    <a:pt x="0" y="305562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2147315" y="3828287"/>
              <a:ext cx="611505" cy="611505"/>
            </a:xfrm>
            <a:custGeom>
              <a:avLst/>
              <a:gdLst/>
              <a:ahLst/>
              <a:cxnLst/>
              <a:rect l="l" t="t" r="r" b="b"/>
              <a:pathLst>
                <a:path w="611505" h="611504">
                  <a:moveTo>
                    <a:pt x="306323" y="0"/>
                  </a:moveTo>
                  <a:lnTo>
                    <a:pt x="306323" y="611365"/>
                  </a:lnTo>
                </a:path>
                <a:path w="611505" h="611504">
                  <a:moveTo>
                    <a:pt x="0" y="306324"/>
                  </a:moveTo>
                  <a:lnTo>
                    <a:pt x="611377" y="308978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6246114" y="3842765"/>
              <a:ext cx="611505" cy="611505"/>
            </a:xfrm>
            <a:custGeom>
              <a:avLst/>
              <a:gdLst/>
              <a:ahLst/>
              <a:cxnLst/>
              <a:rect l="l" t="t" r="r" b="b"/>
              <a:pathLst>
                <a:path w="611504" h="611504">
                  <a:moveTo>
                    <a:pt x="305562" y="0"/>
                  </a:moveTo>
                  <a:lnTo>
                    <a:pt x="255991" y="3999"/>
                  </a:lnTo>
                  <a:lnTo>
                    <a:pt x="208970" y="15577"/>
                  </a:lnTo>
                  <a:lnTo>
                    <a:pt x="165127" y="34106"/>
                  </a:lnTo>
                  <a:lnTo>
                    <a:pt x="125089" y="58955"/>
                  </a:lnTo>
                  <a:lnTo>
                    <a:pt x="89487" y="89496"/>
                  </a:lnTo>
                  <a:lnTo>
                    <a:pt x="58948" y="125100"/>
                  </a:lnTo>
                  <a:lnTo>
                    <a:pt x="34101" y="165138"/>
                  </a:lnTo>
                  <a:lnTo>
                    <a:pt x="15575" y="208980"/>
                  </a:lnTo>
                  <a:lnTo>
                    <a:pt x="3998" y="255998"/>
                  </a:lnTo>
                  <a:lnTo>
                    <a:pt x="0" y="305562"/>
                  </a:lnTo>
                  <a:lnTo>
                    <a:pt x="3998" y="355125"/>
                  </a:lnTo>
                  <a:lnTo>
                    <a:pt x="15575" y="402143"/>
                  </a:lnTo>
                  <a:lnTo>
                    <a:pt x="34101" y="445985"/>
                  </a:lnTo>
                  <a:lnTo>
                    <a:pt x="58948" y="486023"/>
                  </a:lnTo>
                  <a:lnTo>
                    <a:pt x="89487" y="521627"/>
                  </a:lnTo>
                  <a:lnTo>
                    <a:pt x="125089" y="552168"/>
                  </a:lnTo>
                  <a:lnTo>
                    <a:pt x="165127" y="577017"/>
                  </a:lnTo>
                  <a:lnTo>
                    <a:pt x="208970" y="595546"/>
                  </a:lnTo>
                  <a:lnTo>
                    <a:pt x="255991" y="607124"/>
                  </a:lnTo>
                  <a:lnTo>
                    <a:pt x="305562" y="611124"/>
                  </a:lnTo>
                  <a:lnTo>
                    <a:pt x="355132" y="607124"/>
                  </a:lnTo>
                  <a:lnTo>
                    <a:pt x="402153" y="595546"/>
                  </a:lnTo>
                  <a:lnTo>
                    <a:pt x="445996" y="577017"/>
                  </a:lnTo>
                  <a:lnTo>
                    <a:pt x="486034" y="552168"/>
                  </a:lnTo>
                  <a:lnTo>
                    <a:pt x="521636" y="521627"/>
                  </a:lnTo>
                  <a:lnTo>
                    <a:pt x="552175" y="486023"/>
                  </a:lnTo>
                  <a:lnTo>
                    <a:pt x="577022" y="445985"/>
                  </a:lnTo>
                  <a:lnTo>
                    <a:pt x="595548" y="402143"/>
                  </a:lnTo>
                  <a:lnTo>
                    <a:pt x="607125" y="355125"/>
                  </a:lnTo>
                  <a:lnTo>
                    <a:pt x="611124" y="305562"/>
                  </a:lnTo>
                  <a:lnTo>
                    <a:pt x="607125" y="255998"/>
                  </a:lnTo>
                  <a:lnTo>
                    <a:pt x="595548" y="208980"/>
                  </a:lnTo>
                  <a:lnTo>
                    <a:pt x="577022" y="165138"/>
                  </a:lnTo>
                  <a:lnTo>
                    <a:pt x="552175" y="125100"/>
                  </a:lnTo>
                  <a:lnTo>
                    <a:pt x="521636" y="89496"/>
                  </a:lnTo>
                  <a:lnTo>
                    <a:pt x="486034" y="58955"/>
                  </a:lnTo>
                  <a:lnTo>
                    <a:pt x="445996" y="34106"/>
                  </a:lnTo>
                  <a:lnTo>
                    <a:pt x="402153" y="15577"/>
                  </a:lnTo>
                  <a:lnTo>
                    <a:pt x="355132" y="3999"/>
                  </a:lnTo>
                  <a:lnTo>
                    <a:pt x="3055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6246114" y="3842765"/>
              <a:ext cx="611505" cy="611505"/>
            </a:xfrm>
            <a:custGeom>
              <a:avLst/>
              <a:gdLst/>
              <a:ahLst/>
              <a:cxnLst/>
              <a:rect l="l" t="t" r="r" b="b"/>
              <a:pathLst>
                <a:path w="611504" h="611504">
                  <a:moveTo>
                    <a:pt x="0" y="305562"/>
                  </a:moveTo>
                  <a:lnTo>
                    <a:pt x="3998" y="255998"/>
                  </a:lnTo>
                  <a:lnTo>
                    <a:pt x="15575" y="208980"/>
                  </a:lnTo>
                  <a:lnTo>
                    <a:pt x="34101" y="165138"/>
                  </a:lnTo>
                  <a:lnTo>
                    <a:pt x="58948" y="125100"/>
                  </a:lnTo>
                  <a:lnTo>
                    <a:pt x="89487" y="89496"/>
                  </a:lnTo>
                  <a:lnTo>
                    <a:pt x="125089" y="58955"/>
                  </a:lnTo>
                  <a:lnTo>
                    <a:pt x="165127" y="34106"/>
                  </a:lnTo>
                  <a:lnTo>
                    <a:pt x="208970" y="15577"/>
                  </a:lnTo>
                  <a:lnTo>
                    <a:pt x="255991" y="3999"/>
                  </a:lnTo>
                  <a:lnTo>
                    <a:pt x="305562" y="0"/>
                  </a:lnTo>
                  <a:lnTo>
                    <a:pt x="355132" y="3999"/>
                  </a:lnTo>
                  <a:lnTo>
                    <a:pt x="402153" y="15577"/>
                  </a:lnTo>
                  <a:lnTo>
                    <a:pt x="445996" y="34106"/>
                  </a:lnTo>
                  <a:lnTo>
                    <a:pt x="486034" y="58955"/>
                  </a:lnTo>
                  <a:lnTo>
                    <a:pt x="521636" y="89496"/>
                  </a:lnTo>
                  <a:lnTo>
                    <a:pt x="552175" y="125100"/>
                  </a:lnTo>
                  <a:lnTo>
                    <a:pt x="577022" y="165138"/>
                  </a:lnTo>
                  <a:lnTo>
                    <a:pt x="595548" y="208980"/>
                  </a:lnTo>
                  <a:lnTo>
                    <a:pt x="607125" y="255998"/>
                  </a:lnTo>
                  <a:lnTo>
                    <a:pt x="611124" y="305562"/>
                  </a:lnTo>
                  <a:lnTo>
                    <a:pt x="607125" y="355125"/>
                  </a:lnTo>
                  <a:lnTo>
                    <a:pt x="595548" y="402143"/>
                  </a:lnTo>
                  <a:lnTo>
                    <a:pt x="577022" y="445985"/>
                  </a:lnTo>
                  <a:lnTo>
                    <a:pt x="552175" y="486023"/>
                  </a:lnTo>
                  <a:lnTo>
                    <a:pt x="521636" y="521627"/>
                  </a:lnTo>
                  <a:lnTo>
                    <a:pt x="486034" y="552168"/>
                  </a:lnTo>
                  <a:lnTo>
                    <a:pt x="445996" y="577017"/>
                  </a:lnTo>
                  <a:lnTo>
                    <a:pt x="402153" y="595546"/>
                  </a:lnTo>
                  <a:lnTo>
                    <a:pt x="355132" y="607124"/>
                  </a:lnTo>
                  <a:lnTo>
                    <a:pt x="305562" y="611124"/>
                  </a:lnTo>
                  <a:lnTo>
                    <a:pt x="255991" y="607124"/>
                  </a:lnTo>
                  <a:lnTo>
                    <a:pt x="208970" y="595546"/>
                  </a:lnTo>
                  <a:lnTo>
                    <a:pt x="165127" y="577017"/>
                  </a:lnTo>
                  <a:lnTo>
                    <a:pt x="125089" y="552168"/>
                  </a:lnTo>
                  <a:lnTo>
                    <a:pt x="89487" y="521627"/>
                  </a:lnTo>
                  <a:lnTo>
                    <a:pt x="58948" y="486023"/>
                  </a:lnTo>
                  <a:lnTo>
                    <a:pt x="34101" y="445985"/>
                  </a:lnTo>
                  <a:lnTo>
                    <a:pt x="15575" y="402143"/>
                  </a:lnTo>
                  <a:lnTo>
                    <a:pt x="3998" y="355125"/>
                  </a:lnTo>
                  <a:lnTo>
                    <a:pt x="0" y="305562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6245352" y="3831335"/>
              <a:ext cx="611505" cy="611505"/>
            </a:xfrm>
            <a:custGeom>
              <a:avLst/>
              <a:gdLst/>
              <a:ahLst/>
              <a:cxnLst/>
              <a:rect l="l" t="t" r="r" b="b"/>
              <a:pathLst>
                <a:path w="611504" h="611504">
                  <a:moveTo>
                    <a:pt x="304800" y="0"/>
                  </a:moveTo>
                  <a:lnTo>
                    <a:pt x="304800" y="611365"/>
                  </a:lnTo>
                </a:path>
                <a:path w="611504" h="611504">
                  <a:moveTo>
                    <a:pt x="0" y="306323"/>
                  </a:moveTo>
                  <a:lnTo>
                    <a:pt x="611377" y="308978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2453639" y="4136136"/>
              <a:ext cx="4097020" cy="0"/>
            </a:xfrm>
            <a:custGeom>
              <a:avLst/>
              <a:gdLst/>
              <a:ahLst/>
              <a:cxnLst/>
              <a:rect l="l" t="t" r="r" b="b"/>
              <a:pathLst>
                <a:path w="4097020" h="0">
                  <a:moveTo>
                    <a:pt x="0" y="0"/>
                  </a:moveTo>
                  <a:lnTo>
                    <a:pt x="4097019" y="0"/>
                  </a:lnTo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295"/>
              <a:t>Example</a:t>
            </a:r>
            <a:r>
              <a:rPr dirty="0" spc="250"/>
              <a:t> </a:t>
            </a:r>
            <a:r>
              <a:rPr dirty="0" spc="130"/>
              <a:t>2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3891" y="1318336"/>
            <a:ext cx="7105650" cy="14903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87960" marR="5080" indent="-175260">
              <a:lnSpc>
                <a:spcPct val="100000"/>
              </a:lnSpc>
              <a:spcBef>
                <a:spcPts val="105"/>
              </a:spcBef>
              <a:buSzPct val="75000"/>
              <a:buChar char="•"/>
              <a:tabLst>
                <a:tab pos="187960" algn="l"/>
              </a:tabLst>
            </a:pPr>
            <a:r>
              <a:rPr dirty="0" sz="3200" spc="9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3200" spc="2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55">
                <a:solidFill>
                  <a:srgbClr val="FFFFFF"/>
                </a:solidFill>
                <a:latin typeface="Calibri"/>
                <a:cs typeface="Calibri"/>
              </a:rPr>
              <a:t>process</a:t>
            </a:r>
            <a:r>
              <a:rPr dirty="0" sz="3200" spc="2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14">
                <a:solidFill>
                  <a:srgbClr val="FFFFFF"/>
                </a:solidFill>
                <a:latin typeface="Calibri"/>
                <a:cs typeface="Calibri"/>
              </a:rPr>
              <a:t>produces</a:t>
            </a:r>
            <a:r>
              <a:rPr dirty="0" sz="3200" spc="2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65">
                <a:solidFill>
                  <a:srgbClr val="FFFFFF"/>
                </a:solidFill>
                <a:latin typeface="Calibri"/>
                <a:cs typeface="Calibri"/>
              </a:rPr>
              <a:t>center-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to-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center </a:t>
            </a:r>
            <a:r>
              <a:rPr dirty="0" sz="3200" spc="100">
                <a:solidFill>
                  <a:srgbClr val="FFFFFF"/>
                </a:solidFill>
                <a:latin typeface="Calibri"/>
                <a:cs typeface="Calibri"/>
              </a:rPr>
              <a:t>distances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dirty="0" sz="3200" spc="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5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dirty="0" sz="3200" spc="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0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dirty="0" sz="3200" spc="1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60">
                <a:solidFill>
                  <a:srgbClr val="FFFFFF"/>
                </a:solidFill>
                <a:latin typeface="Calibri"/>
                <a:cs typeface="Calibri"/>
              </a:rPr>
              <a:t>modeled</a:t>
            </a:r>
            <a:r>
              <a:rPr dirty="0" sz="3200" spc="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dirty="0" sz="3200" spc="1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7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normal</a:t>
            </a:r>
            <a:r>
              <a:rPr dirty="0" sz="3200" spc="20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distribution.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295"/>
              <a:t>Example</a:t>
            </a:r>
            <a:r>
              <a:rPr dirty="0" spc="250"/>
              <a:t> </a:t>
            </a:r>
            <a:r>
              <a:rPr dirty="0" spc="130"/>
              <a:t>2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3891" y="1318336"/>
            <a:ext cx="7628890" cy="34918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87960" marR="5080" indent="-175260">
              <a:lnSpc>
                <a:spcPct val="100000"/>
              </a:lnSpc>
              <a:spcBef>
                <a:spcPts val="105"/>
              </a:spcBef>
              <a:buSzPct val="75000"/>
              <a:buChar char="•"/>
              <a:tabLst>
                <a:tab pos="187960" algn="l"/>
              </a:tabLst>
            </a:pPr>
            <a:r>
              <a:rPr dirty="0" sz="3200" spc="9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3200" spc="1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60">
                <a:solidFill>
                  <a:srgbClr val="FFFFFF"/>
                </a:solidFill>
                <a:latin typeface="Calibri"/>
                <a:cs typeface="Calibri"/>
              </a:rPr>
              <a:t>specifications</a:t>
            </a:r>
            <a:r>
              <a:rPr dirty="0" sz="3200" spc="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3200" spc="1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50">
                <a:solidFill>
                  <a:srgbClr val="FFFFFF"/>
                </a:solidFill>
                <a:latin typeface="Calibri"/>
                <a:cs typeface="Calibri"/>
              </a:rPr>
              <a:t>these</a:t>
            </a:r>
            <a:r>
              <a:rPr dirty="0" sz="3200" spc="1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55">
                <a:solidFill>
                  <a:srgbClr val="FFFFFF"/>
                </a:solidFill>
                <a:latin typeface="Calibri"/>
                <a:cs typeface="Calibri"/>
              </a:rPr>
              <a:t>parts</a:t>
            </a:r>
            <a:r>
              <a:rPr dirty="0" sz="3200" spc="1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require</a:t>
            </a:r>
            <a:r>
              <a:rPr dirty="0" sz="3200" spc="1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7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dirty="0" sz="3200" spc="50">
                <a:solidFill>
                  <a:srgbClr val="FFFFFF"/>
                </a:solidFill>
                <a:latin typeface="Calibri"/>
                <a:cs typeface="Calibri"/>
              </a:rPr>
              <a:t>maximum,</a:t>
            </a:r>
            <a:r>
              <a:rPr dirty="0" sz="3200" spc="1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dirty="0" sz="3200" spc="1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upper</a:t>
            </a:r>
            <a:r>
              <a:rPr dirty="0" sz="3200" spc="1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10">
                <a:solidFill>
                  <a:srgbClr val="FFFFFF"/>
                </a:solidFill>
                <a:latin typeface="Calibri"/>
                <a:cs typeface="Calibri"/>
              </a:rPr>
              <a:t>(USL),</a:t>
            </a:r>
            <a:r>
              <a:rPr dirty="0" sz="3200" spc="1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45">
                <a:solidFill>
                  <a:srgbClr val="FFFFFF"/>
                </a:solidFill>
                <a:latin typeface="Calibri"/>
                <a:cs typeface="Calibri"/>
              </a:rPr>
              <a:t>limit</a:t>
            </a:r>
            <a:r>
              <a:rPr dirty="0" sz="3200" spc="1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3200" spc="1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05">
                <a:solidFill>
                  <a:srgbClr val="FFFFFF"/>
                </a:solidFill>
                <a:latin typeface="Calibri"/>
                <a:cs typeface="Calibri"/>
              </a:rPr>
              <a:t>5.35mm </a:t>
            </a:r>
            <a:r>
              <a:rPr dirty="0" sz="3200" spc="9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3200" spc="120">
                <a:solidFill>
                  <a:srgbClr val="FFFFFF"/>
                </a:solidFill>
                <a:latin typeface="Calibri"/>
                <a:cs typeface="Calibri"/>
              </a:rPr>
              <a:t> a</a:t>
            </a:r>
            <a:r>
              <a:rPr dirty="0" sz="3200" spc="1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minimum,</a:t>
            </a:r>
            <a:r>
              <a:rPr dirty="0" sz="3200" spc="1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dirty="0" sz="3200" spc="1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lower</a:t>
            </a:r>
            <a:r>
              <a:rPr dirty="0" sz="3200" spc="1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50">
                <a:solidFill>
                  <a:srgbClr val="FFFFFF"/>
                </a:solidFill>
                <a:latin typeface="Calibri"/>
                <a:cs typeface="Calibri"/>
              </a:rPr>
              <a:t>(LSL),</a:t>
            </a:r>
            <a:r>
              <a:rPr dirty="0" sz="3200" spc="1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50">
                <a:solidFill>
                  <a:srgbClr val="FFFFFF"/>
                </a:solidFill>
                <a:latin typeface="Calibri"/>
                <a:cs typeface="Calibri"/>
              </a:rPr>
              <a:t>limit</a:t>
            </a:r>
            <a:r>
              <a:rPr dirty="0" sz="3200" spc="1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35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dirty="0" sz="3200" spc="95">
                <a:solidFill>
                  <a:srgbClr val="FFFFFF"/>
                </a:solidFill>
                <a:latin typeface="Calibri"/>
                <a:cs typeface="Calibri"/>
              </a:rPr>
              <a:t>5.15mm.</a:t>
            </a:r>
            <a:endParaRPr sz="3200">
              <a:latin typeface="Calibri"/>
              <a:cs typeface="Calibri"/>
            </a:endParaRPr>
          </a:p>
          <a:p>
            <a:pPr marL="187960" marR="772795" indent="-175260">
              <a:lnSpc>
                <a:spcPct val="100000"/>
              </a:lnSpc>
              <a:spcBef>
                <a:spcPts val="400"/>
              </a:spcBef>
              <a:buSzPct val="75000"/>
              <a:buChar char="•"/>
              <a:tabLst>
                <a:tab pos="187960" algn="l"/>
              </a:tabLst>
            </a:pP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What</a:t>
            </a:r>
            <a:r>
              <a:rPr dirty="0" sz="3200" spc="1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80">
                <a:solidFill>
                  <a:srgbClr val="FFFFFF"/>
                </a:solidFill>
                <a:latin typeface="Calibri"/>
                <a:cs typeface="Calibri"/>
              </a:rPr>
              <a:t>percentage</a:t>
            </a:r>
            <a:r>
              <a:rPr dirty="0" sz="3200" spc="1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3200" spc="1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3200" spc="1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manufactured </a:t>
            </a:r>
            <a:r>
              <a:rPr dirty="0" sz="3200" spc="65">
                <a:solidFill>
                  <a:srgbClr val="FFFFFF"/>
                </a:solidFill>
                <a:latin typeface="Calibri"/>
                <a:cs typeface="Calibri"/>
              </a:rPr>
              <a:t>parts</a:t>
            </a:r>
            <a:r>
              <a:rPr dirty="0" sz="3200" spc="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dirty="0" sz="3200" spc="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likely</a:t>
            </a:r>
            <a:r>
              <a:rPr dirty="0" sz="3200" spc="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3200" spc="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fall</a:t>
            </a:r>
            <a:r>
              <a:rPr dirty="0" sz="3200" spc="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45">
                <a:solidFill>
                  <a:srgbClr val="FFFFFF"/>
                </a:solidFill>
                <a:latin typeface="Calibri"/>
                <a:cs typeface="Calibri"/>
              </a:rPr>
              <a:t>outside</a:t>
            </a:r>
            <a:r>
              <a:rPr dirty="0" sz="3200" spc="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3200" spc="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25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3200" spc="60">
                <a:solidFill>
                  <a:srgbClr val="FFFFFF"/>
                </a:solidFill>
                <a:latin typeface="Calibri"/>
                <a:cs typeface="Calibri"/>
              </a:rPr>
              <a:t>specifications?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244340" y="1901951"/>
            <a:ext cx="0" cy="1114425"/>
          </a:xfrm>
          <a:custGeom>
            <a:avLst/>
            <a:gdLst/>
            <a:ahLst/>
            <a:cxnLst/>
            <a:rect l="l" t="t" r="r" b="b"/>
            <a:pathLst>
              <a:path w="0" h="1114425">
                <a:moveTo>
                  <a:pt x="0" y="0"/>
                </a:moveTo>
                <a:lnTo>
                  <a:pt x="0" y="1114044"/>
                </a:lnTo>
              </a:path>
            </a:pathLst>
          </a:custGeom>
          <a:ln w="9525">
            <a:solidFill>
              <a:srgbClr val="FFFFFF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2438209" y="1151953"/>
            <a:ext cx="4805680" cy="1884045"/>
            <a:chOff x="2438209" y="1151953"/>
            <a:chExt cx="4805680" cy="1884045"/>
          </a:xfrm>
        </p:grpSpPr>
        <p:sp>
          <p:nvSpPr>
            <p:cNvPr id="4" name="object 4" descr=""/>
            <p:cNvSpPr/>
            <p:nvPr/>
          </p:nvSpPr>
          <p:spPr>
            <a:xfrm>
              <a:off x="3657600" y="2770632"/>
              <a:ext cx="0" cy="254000"/>
            </a:xfrm>
            <a:custGeom>
              <a:avLst/>
              <a:gdLst/>
              <a:ahLst/>
              <a:cxnLst/>
              <a:rect l="l" t="t" r="r" b="b"/>
              <a:pathLst>
                <a:path w="0" h="254000">
                  <a:moveTo>
                    <a:pt x="0" y="0"/>
                  </a:moveTo>
                  <a:lnTo>
                    <a:pt x="0" y="253619"/>
                  </a:lnTo>
                </a:path>
              </a:pathLst>
            </a:custGeom>
            <a:ln w="9525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42972" y="1156716"/>
              <a:ext cx="4796028" cy="1871472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2442972" y="1156716"/>
              <a:ext cx="4796155" cy="1871980"/>
            </a:xfrm>
            <a:custGeom>
              <a:avLst/>
              <a:gdLst/>
              <a:ahLst/>
              <a:cxnLst/>
              <a:rect l="l" t="t" r="r" b="b"/>
              <a:pathLst>
                <a:path w="4796155" h="1871980">
                  <a:moveTo>
                    <a:pt x="0" y="1871472"/>
                  </a:moveTo>
                  <a:lnTo>
                    <a:pt x="4796028" y="1871472"/>
                  </a:lnTo>
                  <a:lnTo>
                    <a:pt x="4796028" y="0"/>
                  </a:lnTo>
                  <a:lnTo>
                    <a:pt x="0" y="0"/>
                  </a:lnTo>
                  <a:lnTo>
                    <a:pt x="0" y="1871472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2460498" y="3027426"/>
              <a:ext cx="4762500" cy="0"/>
            </a:xfrm>
            <a:custGeom>
              <a:avLst/>
              <a:gdLst/>
              <a:ahLst/>
              <a:cxnLst/>
              <a:rect l="l" t="t" r="r" b="b"/>
              <a:pathLst>
                <a:path w="4762500" h="0">
                  <a:moveTo>
                    <a:pt x="0" y="0"/>
                  </a:moveTo>
                  <a:lnTo>
                    <a:pt x="4762500" y="0"/>
                  </a:lnTo>
                </a:path>
              </a:pathLst>
            </a:custGeom>
            <a:ln w="1627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6618224" y="3014345"/>
              <a:ext cx="16510" cy="0"/>
            </a:xfrm>
            <a:custGeom>
              <a:avLst/>
              <a:gdLst/>
              <a:ahLst/>
              <a:cxnLst/>
              <a:rect l="l" t="t" r="r" b="b"/>
              <a:pathLst>
                <a:path w="16509" h="0">
                  <a:moveTo>
                    <a:pt x="0" y="0"/>
                  </a:moveTo>
                  <a:lnTo>
                    <a:pt x="16255" y="0"/>
                  </a:lnTo>
                </a:path>
              </a:pathLst>
            </a:custGeom>
            <a:ln w="914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285"/>
              <a:t>Example</a:t>
            </a:r>
          </a:p>
        </p:txBody>
      </p:sp>
      <p:sp>
        <p:nvSpPr>
          <p:cNvPr id="10" name="object 10" descr=""/>
          <p:cNvSpPr txBox="1"/>
          <p:nvPr/>
        </p:nvSpPr>
        <p:spPr>
          <a:xfrm>
            <a:off x="2810382" y="3142869"/>
            <a:ext cx="41224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34365" algn="l"/>
                <a:tab pos="1245235" algn="l"/>
                <a:tab pos="1867535" algn="l"/>
                <a:tab pos="3043555" algn="l"/>
                <a:tab pos="3668395" algn="l"/>
              </a:tabLst>
            </a:pPr>
            <a:r>
              <a:rPr dirty="0" sz="1800" spc="-20">
                <a:solidFill>
                  <a:srgbClr val="FFFFFF"/>
                </a:solidFill>
                <a:latin typeface="Arial"/>
                <a:cs typeface="Arial"/>
              </a:rPr>
              <a:t>5.05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800" spc="40">
                <a:solidFill>
                  <a:srgbClr val="FFFFFF"/>
                </a:solidFill>
                <a:latin typeface="Calibri"/>
                <a:cs typeface="Calibri"/>
              </a:rPr>
              <a:t>5.10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800" spc="40">
                <a:solidFill>
                  <a:srgbClr val="FFFFFF"/>
                </a:solidFill>
                <a:latin typeface="Calibri"/>
                <a:cs typeface="Calibri"/>
              </a:rPr>
              <a:t>5.15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800" spc="60">
                <a:solidFill>
                  <a:srgbClr val="FFFFFF"/>
                </a:solidFill>
                <a:latin typeface="Calibri"/>
                <a:cs typeface="Calibri"/>
              </a:rPr>
              <a:t>5.20</a:t>
            </a:r>
            <a:r>
              <a:rPr dirty="0" sz="1800" spc="3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45">
                <a:solidFill>
                  <a:srgbClr val="FFFFFF"/>
                </a:solidFill>
                <a:latin typeface="Calibri"/>
                <a:cs typeface="Calibri"/>
              </a:rPr>
              <a:t>5.25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800" spc="40">
                <a:solidFill>
                  <a:srgbClr val="FFFFFF"/>
                </a:solidFill>
                <a:latin typeface="Calibri"/>
                <a:cs typeface="Calibri"/>
              </a:rPr>
              <a:t>5.30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800" spc="40">
                <a:solidFill>
                  <a:srgbClr val="FFFFFF"/>
                </a:solidFill>
                <a:latin typeface="Calibri"/>
                <a:cs typeface="Calibri"/>
              </a:rPr>
              <a:t>5.35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1010958" y="1759585"/>
            <a:ext cx="620395" cy="17145"/>
          </a:xfrm>
          <a:custGeom>
            <a:avLst/>
            <a:gdLst/>
            <a:ahLst/>
            <a:cxnLst/>
            <a:rect l="l" t="t" r="r" b="b"/>
            <a:pathLst>
              <a:path w="620394" h="17144">
                <a:moveTo>
                  <a:pt x="620229" y="0"/>
                </a:moveTo>
                <a:lnTo>
                  <a:pt x="0" y="0"/>
                </a:lnTo>
                <a:lnTo>
                  <a:pt x="0" y="16763"/>
                </a:lnTo>
                <a:lnTo>
                  <a:pt x="620229" y="16763"/>
                </a:lnTo>
                <a:lnTo>
                  <a:pt x="6202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1012482" y="2409951"/>
            <a:ext cx="1256030" cy="17145"/>
          </a:xfrm>
          <a:custGeom>
            <a:avLst/>
            <a:gdLst/>
            <a:ahLst/>
            <a:cxnLst/>
            <a:rect l="l" t="t" r="r" b="b"/>
            <a:pathLst>
              <a:path w="1256030" h="17144">
                <a:moveTo>
                  <a:pt x="1255737" y="0"/>
                </a:moveTo>
                <a:lnTo>
                  <a:pt x="0" y="0"/>
                </a:lnTo>
                <a:lnTo>
                  <a:pt x="0" y="16764"/>
                </a:lnTo>
                <a:lnTo>
                  <a:pt x="1255737" y="16764"/>
                </a:lnTo>
                <a:lnTo>
                  <a:pt x="12557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2444495" y="3863340"/>
            <a:ext cx="4794885" cy="168910"/>
          </a:xfrm>
          <a:custGeom>
            <a:avLst/>
            <a:gdLst/>
            <a:ahLst/>
            <a:cxnLst/>
            <a:rect l="l" t="t" r="r" b="b"/>
            <a:pathLst>
              <a:path w="4794884" h="168910">
                <a:moveTo>
                  <a:pt x="0" y="62484"/>
                </a:moveTo>
                <a:lnTo>
                  <a:pt x="4794504" y="62484"/>
                </a:lnTo>
              </a:path>
              <a:path w="4794884" h="168910">
                <a:moveTo>
                  <a:pt x="2996184" y="0"/>
                </a:moveTo>
                <a:lnTo>
                  <a:pt x="2996184" y="168783"/>
                </a:lnTo>
              </a:path>
              <a:path w="4794884" h="168910">
                <a:moveTo>
                  <a:pt x="4201668" y="0"/>
                </a:moveTo>
                <a:lnTo>
                  <a:pt x="4201668" y="168783"/>
                </a:lnTo>
              </a:path>
            </a:pathLst>
          </a:custGeom>
          <a:ln w="9523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4" name="object 14" descr=""/>
          <p:cNvGrpSpPr/>
          <p:nvPr/>
        </p:nvGrpSpPr>
        <p:grpSpPr>
          <a:xfrm>
            <a:off x="2586227" y="1182433"/>
            <a:ext cx="4613275" cy="2038350"/>
            <a:chOff x="2586227" y="1182433"/>
            <a:chExt cx="4613275" cy="2038350"/>
          </a:xfrm>
        </p:grpSpPr>
        <p:sp>
          <p:nvSpPr>
            <p:cNvPr id="15" name="object 15" descr=""/>
            <p:cNvSpPr/>
            <p:nvPr/>
          </p:nvSpPr>
          <p:spPr>
            <a:xfrm>
              <a:off x="2586227" y="1901952"/>
              <a:ext cx="1649095" cy="1132205"/>
            </a:xfrm>
            <a:custGeom>
              <a:avLst/>
              <a:gdLst/>
              <a:ahLst/>
              <a:cxnLst/>
              <a:rect l="l" t="t" r="r" b="b"/>
              <a:pathLst>
                <a:path w="1649095" h="1132205">
                  <a:moveTo>
                    <a:pt x="1648968" y="0"/>
                  </a:moveTo>
                  <a:lnTo>
                    <a:pt x="1644650" y="10541"/>
                  </a:lnTo>
                  <a:lnTo>
                    <a:pt x="1639443" y="21081"/>
                  </a:lnTo>
                  <a:lnTo>
                    <a:pt x="1634109" y="34290"/>
                  </a:lnTo>
                  <a:lnTo>
                    <a:pt x="1628775" y="46100"/>
                  </a:lnTo>
                  <a:lnTo>
                    <a:pt x="1623441" y="56642"/>
                  </a:lnTo>
                  <a:lnTo>
                    <a:pt x="1620266" y="67183"/>
                  </a:lnTo>
                  <a:lnTo>
                    <a:pt x="1613916" y="77724"/>
                  </a:lnTo>
                  <a:lnTo>
                    <a:pt x="1609598" y="89662"/>
                  </a:lnTo>
                  <a:lnTo>
                    <a:pt x="1598930" y="110743"/>
                  </a:lnTo>
                  <a:lnTo>
                    <a:pt x="1595755" y="118618"/>
                  </a:lnTo>
                  <a:lnTo>
                    <a:pt x="1589405" y="130429"/>
                  </a:lnTo>
                  <a:lnTo>
                    <a:pt x="1585087" y="140970"/>
                  </a:lnTo>
                  <a:lnTo>
                    <a:pt x="1579880" y="151511"/>
                  </a:lnTo>
                  <a:lnTo>
                    <a:pt x="1573402" y="162052"/>
                  </a:lnTo>
                  <a:lnTo>
                    <a:pt x="1571244" y="173990"/>
                  </a:lnTo>
                  <a:lnTo>
                    <a:pt x="1564894" y="181864"/>
                  </a:lnTo>
                  <a:lnTo>
                    <a:pt x="1554226" y="202946"/>
                  </a:lnTo>
                  <a:lnTo>
                    <a:pt x="1549019" y="214884"/>
                  </a:lnTo>
                  <a:lnTo>
                    <a:pt x="1546860" y="222758"/>
                  </a:lnTo>
                  <a:lnTo>
                    <a:pt x="1535176" y="242443"/>
                  </a:lnTo>
                  <a:lnTo>
                    <a:pt x="1524508" y="263525"/>
                  </a:lnTo>
                  <a:lnTo>
                    <a:pt x="1521333" y="272796"/>
                  </a:lnTo>
                  <a:lnTo>
                    <a:pt x="1515999" y="284734"/>
                  </a:lnTo>
                  <a:lnTo>
                    <a:pt x="1505331" y="300481"/>
                  </a:lnTo>
                  <a:lnTo>
                    <a:pt x="1499997" y="312293"/>
                  </a:lnTo>
                  <a:lnTo>
                    <a:pt x="1495806" y="320294"/>
                  </a:lnTo>
                  <a:lnTo>
                    <a:pt x="1491488" y="330835"/>
                  </a:lnTo>
                  <a:lnTo>
                    <a:pt x="1486154" y="339979"/>
                  </a:lnTo>
                  <a:lnTo>
                    <a:pt x="1480820" y="347980"/>
                  </a:lnTo>
                  <a:lnTo>
                    <a:pt x="1475613" y="358521"/>
                  </a:lnTo>
                  <a:lnTo>
                    <a:pt x="1471295" y="369062"/>
                  </a:lnTo>
                  <a:lnTo>
                    <a:pt x="1467104" y="376936"/>
                  </a:lnTo>
                  <a:lnTo>
                    <a:pt x="1460627" y="384810"/>
                  </a:lnTo>
                  <a:lnTo>
                    <a:pt x="1456436" y="394081"/>
                  </a:lnTo>
                  <a:lnTo>
                    <a:pt x="1451102" y="401955"/>
                  </a:lnTo>
                  <a:lnTo>
                    <a:pt x="1446784" y="413893"/>
                  </a:lnTo>
                  <a:lnTo>
                    <a:pt x="1442593" y="423037"/>
                  </a:lnTo>
                  <a:lnTo>
                    <a:pt x="1436243" y="430911"/>
                  </a:lnTo>
                  <a:lnTo>
                    <a:pt x="1426591" y="448056"/>
                  </a:lnTo>
                  <a:lnTo>
                    <a:pt x="1422400" y="454660"/>
                  </a:lnTo>
                  <a:lnTo>
                    <a:pt x="1417066" y="463931"/>
                  </a:lnTo>
                  <a:lnTo>
                    <a:pt x="1411732" y="471805"/>
                  </a:lnTo>
                  <a:lnTo>
                    <a:pt x="1406398" y="481075"/>
                  </a:lnTo>
                  <a:lnTo>
                    <a:pt x="1401064" y="488950"/>
                  </a:lnTo>
                  <a:lnTo>
                    <a:pt x="1397889" y="498221"/>
                  </a:lnTo>
                  <a:lnTo>
                    <a:pt x="1391539" y="504825"/>
                  </a:lnTo>
                  <a:lnTo>
                    <a:pt x="1387221" y="512699"/>
                  </a:lnTo>
                  <a:lnTo>
                    <a:pt x="1381887" y="521843"/>
                  </a:lnTo>
                  <a:lnTo>
                    <a:pt x="1376680" y="528447"/>
                  </a:lnTo>
                  <a:lnTo>
                    <a:pt x="1373377" y="537718"/>
                  </a:lnTo>
                  <a:lnTo>
                    <a:pt x="1367027" y="545592"/>
                  </a:lnTo>
                  <a:lnTo>
                    <a:pt x="1362837" y="552196"/>
                  </a:lnTo>
                  <a:lnTo>
                    <a:pt x="1352169" y="568071"/>
                  </a:lnTo>
                  <a:lnTo>
                    <a:pt x="1348994" y="575945"/>
                  </a:lnTo>
                  <a:lnTo>
                    <a:pt x="1342517" y="581152"/>
                  </a:lnTo>
                  <a:lnTo>
                    <a:pt x="1338326" y="589153"/>
                  </a:lnTo>
                  <a:lnTo>
                    <a:pt x="1332992" y="597027"/>
                  </a:lnTo>
                  <a:lnTo>
                    <a:pt x="1326642" y="603631"/>
                  </a:lnTo>
                  <a:lnTo>
                    <a:pt x="1324483" y="610235"/>
                  </a:lnTo>
                  <a:lnTo>
                    <a:pt x="1318133" y="619379"/>
                  </a:lnTo>
                  <a:lnTo>
                    <a:pt x="1307464" y="632587"/>
                  </a:lnTo>
                  <a:lnTo>
                    <a:pt x="1302131" y="637921"/>
                  </a:lnTo>
                  <a:lnTo>
                    <a:pt x="1298956" y="645795"/>
                  </a:lnTo>
                  <a:lnTo>
                    <a:pt x="1293622" y="653669"/>
                  </a:lnTo>
                  <a:lnTo>
                    <a:pt x="1288288" y="660273"/>
                  </a:lnTo>
                  <a:lnTo>
                    <a:pt x="1282954" y="665607"/>
                  </a:lnTo>
                  <a:lnTo>
                    <a:pt x="1277747" y="673481"/>
                  </a:lnTo>
                  <a:lnTo>
                    <a:pt x="1274445" y="680085"/>
                  </a:lnTo>
                  <a:lnTo>
                    <a:pt x="1263904" y="693293"/>
                  </a:lnTo>
                  <a:lnTo>
                    <a:pt x="1258570" y="697230"/>
                  </a:lnTo>
                  <a:lnTo>
                    <a:pt x="1248918" y="709041"/>
                  </a:lnTo>
                  <a:lnTo>
                    <a:pt x="1244727" y="716915"/>
                  </a:lnTo>
                  <a:lnTo>
                    <a:pt x="1238377" y="722249"/>
                  </a:lnTo>
                  <a:lnTo>
                    <a:pt x="1228725" y="734060"/>
                  </a:lnTo>
                  <a:lnTo>
                    <a:pt x="1224534" y="740664"/>
                  </a:lnTo>
                  <a:lnTo>
                    <a:pt x="1220216" y="744601"/>
                  </a:lnTo>
                  <a:lnTo>
                    <a:pt x="1213866" y="751205"/>
                  </a:lnTo>
                  <a:lnTo>
                    <a:pt x="1209548" y="757809"/>
                  </a:lnTo>
                  <a:lnTo>
                    <a:pt x="1204341" y="761746"/>
                  </a:lnTo>
                  <a:lnTo>
                    <a:pt x="1200023" y="768350"/>
                  </a:lnTo>
                  <a:lnTo>
                    <a:pt x="1195705" y="772287"/>
                  </a:lnTo>
                  <a:lnTo>
                    <a:pt x="1189355" y="778891"/>
                  </a:lnTo>
                  <a:lnTo>
                    <a:pt x="1184021" y="782828"/>
                  </a:lnTo>
                  <a:lnTo>
                    <a:pt x="1178687" y="788162"/>
                  </a:lnTo>
                  <a:lnTo>
                    <a:pt x="1175512" y="793369"/>
                  </a:lnTo>
                  <a:lnTo>
                    <a:pt x="1154302" y="814451"/>
                  </a:lnTo>
                  <a:lnTo>
                    <a:pt x="1151127" y="818388"/>
                  </a:lnTo>
                  <a:lnTo>
                    <a:pt x="1144651" y="822452"/>
                  </a:lnTo>
                  <a:lnTo>
                    <a:pt x="1140460" y="828929"/>
                  </a:lnTo>
                  <a:lnTo>
                    <a:pt x="1135126" y="834263"/>
                  </a:lnTo>
                  <a:lnTo>
                    <a:pt x="1129792" y="836930"/>
                  </a:lnTo>
                  <a:lnTo>
                    <a:pt x="1126617" y="842137"/>
                  </a:lnTo>
                  <a:lnTo>
                    <a:pt x="1120267" y="847471"/>
                  </a:lnTo>
                  <a:lnTo>
                    <a:pt x="1115949" y="850011"/>
                  </a:lnTo>
                  <a:lnTo>
                    <a:pt x="1110614" y="855345"/>
                  </a:lnTo>
                  <a:lnTo>
                    <a:pt x="1105281" y="859282"/>
                  </a:lnTo>
                  <a:lnTo>
                    <a:pt x="1102106" y="863219"/>
                  </a:lnTo>
                  <a:lnTo>
                    <a:pt x="1095756" y="867156"/>
                  </a:lnTo>
                  <a:lnTo>
                    <a:pt x="1091564" y="872490"/>
                  </a:lnTo>
                  <a:lnTo>
                    <a:pt x="1085088" y="876427"/>
                  </a:lnTo>
                  <a:lnTo>
                    <a:pt x="1079754" y="880364"/>
                  </a:lnTo>
                  <a:lnTo>
                    <a:pt x="1076579" y="883031"/>
                  </a:lnTo>
                  <a:lnTo>
                    <a:pt x="1071245" y="888238"/>
                  </a:lnTo>
                  <a:lnTo>
                    <a:pt x="1067054" y="890905"/>
                  </a:lnTo>
                  <a:lnTo>
                    <a:pt x="1060704" y="896239"/>
                  </a:lnTo>
                  <a:lnTo>
                    <a:pt x="1055370" y="900176"/>
                  </a:lnTo>
                  <a:lnTo>
                    <a:pt x="1052195" y="902843"/>
                  </a:lnTo>
                  <a:lnTo>
                    <a:pt x="1041526" y="910717"/>
                  </a:lnTo>
                  <a:lnTo>
                    <a:pt x="1036193" y="913384"/>
                  </a:lnTo>
                  <a:lnTo>
                    <a:pt x="1030859" y="918591"/>
                  </a:lnTo>
                  <a:lnTo>
                    <a:pt x="1027684" y="919861"/>
                  </a:lnTo>
                  <a:lnTo>
                    <a:pt x="1022350" y="923925"/>
                  </a:lnTo>
                  <a:lnTo>
                    <a:pt x="1017016" y="929132"/>
                  </a:lnTo>
                  <a:lnTo>
                    <a:pt x="1006348" y="934466"/>
                  </a:lnTo>
                  <a:lnTo>
                    <a:pt x="1002157" y="937006"/>
                  </a:lnTo>
                  <a:lnTo>
                    <a:pt x="997838" y="942340"/>
                  </a:lnTo>
                  <a:lnTo>
                    <a:pt x="991488" y="943610"/>
                  </a:lnTo>
                  <a:lnTo>
                    <a:pt x="987298" y="946277"/>
                  </a:lnTo>
                  <a:lnTo>
                    <a:pt x="981963" y="950214"/>
                  </a:lnTo>
                  <a:lnTo>
                    <a:pt x="977646" y="952881"/>
                  </a:lnTo>
                  <a:lnTo>
                    <a:pt x="973455" y="956818"/>
                  </a:lnTo>
                  <a:lnTo>
                    <a:pt x="966977" y="959485"/>
                  </a:lnTo>
                  <a:lnTo>
                    <a:pt x="962787" y="960755"/>
                  </a:lnTo>
                  <a:lnTo>
                    <a:pt x="957452" y="963422"/>
                  </a:lnTo>
                  <a:lnTo>
                    <a:pt x="953262" y="967359"/>
                  </a:lnTo>
                  <a:lnTo>
                    <a:pt x="948944" y="970026"/>
                  </a:lnTo>
                  <a:lnTo>
                    <a:pt x="942594" y="972693"/>
                  </a:lnTo>
                  <a:lnTo>
                    <a:pt x="937260" y="973963"/>
                  </a:lnTo>
                  <a:lnTo>
                    <a:pt x="931926" y="977900"/>
                  </a:lnTo>
                  <a:lnTo>
                    <a:pt x="928751" y="980567"/>
                  </a:lnTo>
                  <a:lnTo>
                    <a:pt x="923417" y="983234"/>
                  </a:lnTo>
                  <a:lnTo>
                    <a:pt x="918083" y="984504"/>
                  </a:lnTo>
                  <a:lnTo>
                    <a:pt x="907414" y="989711"/>
                  </a:lnTo>
                  <a:lnTo>
                    <a:pt x="897889" y="993775"/>
                  </a:lnTo>
                  <a:lnTo>
                    <a:pt x="893572" y="997712"/>
                  </a:lnTo>
                  <a:lnTo>
                    <a:pt x="879856" y="1004316"/>
                  </a:lnTo>
                  <a:lnTo>
                    <a:pt x="873379" y="1005586"/>
                  </a:lnTo>
                  <a:lnTo>
                    <a:pt x="869188" y="1005586"/>
                  </a:lnTo>
                  <a:lnTo>
                    <a:pt x="862838" y="1008253"/>
                  </a:lnTo>
                  <a:lnTo>
                    <a:pt x="858520" y="1010920"/>
                  </a:lnTo>
                  <a:lnTo>
                    <a:pt x="855345" y="1013460"/>
                  </a:lnTo>
                  <a:lnTo>
                    <a:pt x="848995" y="1016127"/>
                  </a:lnTo>
                  <a:lnTo>
                    <a:pt x="844676" y="1017397"/>
                  </a:lnTo>
                  <a:lnTo>
                    <a:pt x="838326" y="1018794"/>
                  </a:lnTo>
                  <a:lnTo>
                    <a:pt x="832993" y="1021461"/>
                  </a:lnTo>
                  <a:lnTo>
                    <a:pt x="829818" y="1024001"/>
                  </a:lnTo>
                  <a:lnTo>
                    <a:pt x="824484" y="1024001"/>
                  </a:lnTo>
                  <a:lnTo>
                    <a:pt x="820166" y="1026668"/>
                  </a:lnTo>
                  <a:lnTo>
                    <a:pt x="813816" y="1027938"/>
                  </a:lnTo>
                  <a:lnTo>
                    <a:pt x="805307" y="1032002"/>
                  </a:lnTo>
                  <a:lnTo>
                    <a:pt x="799973" y="1032002"/>
                  </a:lnTo>
                  <a:lnTo>
                    <a:pt x="789432" y="1037209"/>
                  </a:lnTo>
                  <a:lnTo>
                    <a:pt x="784098" y="1038479"/>
                  </a:lnTo>
                  <a:lnTo>
                    <a:pt x="780923" y="1038479"/>
                  </a:lnTo>
                  <a:lnTo>
                    <a:pt x="775588" y="1041146"/>
                  </a:lnTo>
                  <a:lnTo>
                    <a:pt x="769112" y="1043813"/>
                  </a:lnTo>
                  <a:lnTo>
                    <a:pt x="764921" y="1043813"/>
                  </a:lnTo>
                  <a:lnTo>
                    <a:pt x="759587" y="1045083"/>
                  </a:lnTo>
                  <a:lnTo>
                    <a:pt x="755396" y="1047750"/>
                  </a:lnTo>
                  <a:lnTo>
                    <a:pt x="751077" y="1047750"/>
                  </a:lnTo>
                  <a:lnTo>
                    <a:pt x="744727" y="1049020"/>
                  </a:lnTo>
                  <a:lnTo>
                    <a:pt x="740410" y="1049020"/>
                  </a:lnTo>
                  <a:lnTo>
                    <a:pt x="735076" y="1051687"/>
                  </a:lnTo>
                  <a:lnTo>
                    <a:pt x="730885" y="1054354"/>
                  </a:lnTo>
                  <a:lnTo>
                    <a:pt x="726567" y="1054354"/>
                  </a:lnTo>
                  <a:lnTo>
                    <a:pt x="720217" y="1057021"/>
                  </a:lnTo>
                  <a:lnTo>
                    <a:pt x="716026" y="1057021"/>
                  </a:lnTo>
                  <a:lnTo>
                    <a:pt x="709549" y="1059688"/>
                  </a:lnTo>
                  <a:lnTo>
                    <a:pt x="695706" y="1059688"/>
                  </a:lnTo>
                  <a:lnTo>
                    <a:pt x="690499" y="1062228"/>
                  </a:lnTo>
                  <a:lnTo>
                    <a:pt x="685164" y="1062228"/>
                  </a:lnTo>
                  <a:lnTo>
                    <a:pt x="681989" y="1064895"/>
                  </a:lnTo>
                  <a:lnTo>
                    <a:pt x="676656" y="1064895"/>
                  </a:lnTo>
                  <a:lnTo>
                    <a:pt x="671322" y="1067562"/>
                  </a:lnTo>
                  <a:lnTo>
                    <a:pt x="665988" y="1067562"/>
                  </a:lnTo>
                  <a:lnTo>
                    <a:pt x="660654" y="1070229"/>
                  </a:lnTo>
                  <a:lnTo>
                    <a:pt x="657479" y="1070229"/>
                  </a:lnTo>
                  <a:lnTo>
                    <a:pt x="651129" y="1071499"/>
                  </a:lnTo>
                  <a:lnTo>
                    <a:pt x="641477" y="1071499"/>
                  </a:lnTo>
                  <a:lnTo>
                    <a:pt x="636143" y="1074166"/>
                  </a:lnTo>
                  <a:lnTo>
                    <a:pt x="632968" y="1074166"/>
                  </a:lnTo>
                  <a:lnTo>
                    <a:pt x="626618" y="1075436"/>
                  </a:lnTo>
                  <a:lnTo>
                    <a:pt x="615950" y="1075436"/>
                  </a:lnTo>
                  <a:lnTo>
                    <a:pt x="611759" y="1078103"/>
                  </a:lnTo>
                  <a:lnTo>
                    <a:pt x="602107" y="1078103"/>
                  </a:lnTo>
                  <a:lnTo>
                    <a:pt x="597916" y="1079373"/>
                  </a:lnTo>
                  <a:lnTo>
                    <a:pt x="586232" y="1079373"/>
                  </a:lnTo>
                  <a:lnTo>
                    <a:pt x="582930" y="1082040"/>
                  </a:lnTo>
                  <a:lnTo>
                    <a:pt x="573405" y="1082040"/>
                  </a:lnTo>
                  <a:lnTo>
                    <a:pt x="567055" y="1084707"/>
                  </a:lnTo>
                  <a:lnTo>
                    <a:pt x="553212" y="1084707"/>
                  </a:lnTo>
                  <a:lnTo>
                    <a:pt x="546862" y="1087247"/>
                  </a:lnTo>
                  <a:lnTo>
                    <a:pt x="537210" y="1087247"/>
                  </a:lnTo>
                  <a:lnTo>
                    <a:pt x="534035" y="1088644"/>
                  </a:lnTo>
                  <a:lnTo>
                    <a:pt x="518033" y="1088644"/>
                  </a:lnTo>
                  <a:lnTo>
                    <a:pt x="512826" y="1089914"/>
                  </a:lnTo>
                  <a:lnTo>
                    <a:pt x="493649" y="1089914"/>
                  </a:lnTo>
                  <a:lnTo>
                    <a:pt x="488315" y="1092581"/>
                  </a:lnTo>
                  <a:lnTo>
                    <a:pt x="469138" y="1092581"/>
                  </a:lnTo>
                  <a:lnTo>
                    <a:pt x="462788" y="1095248"/>
                  </a:lnTo>
                  <a:lnTo>
                    <a:pt x="443611" y="1095248"/>
                  </a:lnTo>
                  <a:lnTo>
                    <a:pt x="438277" y="1097788"/>
                  </a:lnTo>
                  <a:lnTo>
                    <a:pt x="410591" y="1097788"/>
                  </a:lnTo>
                  <a:lnTo>
                    <a:pt x="404241" y="1100455"/>
                  </a:lnTo>
                  <a:lnTo>
                    <a:pt x="375539" y="1100455"/>
                  </a:lnTo>
                  <a:lnTo>
                    <a:pt x="369189" y="1101852"/>
                  </a:lnTo>
                  <a:lnTo>
                    <a:pt x="326644" y="1101852"/>
                  </a:lnTo>
                  <a:lnTo>
                    <a:pt x="320167" y="1103122"/>
                  </a:lnTo>
                  <a:lnTo>
                    <a:pt x="265938" y="1103122"/>
                  </a:lnTo>
                  <a:lnTo>
                    <a:pt x="261747" y="1105789"/>
                  </a:lnTo>
                  <a:lnTo>
                    <a:pt x="177673" y="1105789"/>
                  </a:lnTo>
                  <a:lnTo>
                    <a:pt x="172339" y="1108329"/>
                  </a:lnTo>
                  <a:lnTo>
                    <a:pt x="0" y="1108329"/>
                  </a:lnTo>
                  <a:lnTo>
                    <a:pt x="0" y="1132078"/>
                  </a:lnTo>
                  <a:lnTo>
                    <a:pt x="1648968" y="1132078"/>
                  </a:lnTo>
                  <a:lnTo>
                    <a:pt x="1648968" y="0"/>
                  </a:lnTo>
                  <a:close/>
                </a:path>
              </a:pathLst>
            </a:custGeom>
            <a:solidFill>
              <a:srgbClr val="B9A46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4245101" y="1869186"/>
              <a:ext cx="0" cy="1292860"/>
            </a:xfrm>
            <a:custGeom>
              <a:avLst/>
              <a:gdLst/>
              <a:ahLst/>
              <a:cxnLst/>
              <a:rect l="l" t="t" r="r" b="b"/>
              <a:pathLst>
                <a:path w="0" h="1292860">
                  <a:moveTo>
                    <a:pt x="0" y="1292733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B9A46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4837176" y="1187196"/>
              <a:ext cx="1186180" cy="1837055"/>
            </a:xfrm>
            <a:custGeom>
              <a:avLst/>
              <a:gdLst/>
              <a:ahLst/>
              <a:cxnLst/>
              <a:rect l="l" t="t" r="r" b="b"/>
              <a:pathLst>
                <a:path w="1186179" h="1837055">
                  <a:moveTo>
                    <a:pt x="18541" y="0"/>
                  </a:moveTo>
                  <a:lnTo>
                    <a:pt x="0" y="1828799"/>
                  </a:lnTo>
                </a:path>
                <a:path w="1186179" h="1837055">
                  <a:moveTo>
                    <a:pt x="586739" y="719327"/>
                  </a:moveTo>
                  <a:lnTo>
                    <a:pt x="586739" y="1833371"/>
                  </a:lnTo>
                </a:path>
                <a:path w="1186179" h="1837055">
                  <a:moveTo>
                    <a:pt x="1185672" y="1583435"/>
                  </a:moveTo>
                  <a:lnTo>
                    <a:pt x="1185672" y="1837054"/>
                  </a:lnTo>
                </a:path>
              </a:pathLst>
            </a:custGeom>
            <a:ln w="9525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6621894" y="2980689"/>
              <a:ext cx="577850" cy="45720"/>
            </a:xfrm>
            <a:custGeom>
              <a:avLst/>
              <a:gdLst/>
              <a:ahLst/>
              <a:cxnLst/>
              <a:rect l="l" t="t" r="r" b="b"/>
              <a:pathLst>
                <a:path w="577850" h="45719">
                  <a:moveTo>
                    <a:pt x="577608" y="44450"/>
                  </a:moveTo>
                  <a:lnTo>
                    <a:pt x="522224" y="44450"/>
                  </a:lnTo>
                  <a:lnTo>
                    <a:pt x="522224" y="43180"/>
                  </a:lnTo>
                  <a:lnTo>
                    <a:pt x="473786" y="43180"/>
                  </a:lnTo>
                  <a:lnTo>
                    <a:pt x="473786" y="41910"/>
                  </a:lnTo>
                  <a:lnTo>
                    <a:pt x="424878" y="41910"/>
                  </a:lnTo>
                  <a:lnTo>
                    <a:pt x="424878" y="40640"/>
                  </a:lnTo>
                  <a:lnTo>
                    <a:pt x="377825" y="40640"/>
                  </a:lnTo>
                  <a:lnTo>
                    <a:pt x="377825" y="39370"/>
                  </a:lnTo>
                  <a:lnTo>
                    <a:pt x="337705" y="39370"/>
                  </a:lnTo>
                  <a:lnTo>
                    <a:pt x="337705" y="38100"/>
                  </a:lnTo>
                  <a:lnTo>
                    <a:pt x="300240" y="38100"/>
                  </a:lnTo>
                  <a:lnTo>
                    <a:pt x="300240" y="36830"/>
                  </a:lnTo>
                  <a:lnTo>
                    <a:pt x="262902" y="36830"/>
                  </a:lnTo>
                  <a:lnTo>
                    <a:pt x="262902" y="35560"/>
                  </a:lnTo>
                  <a:lnTo>
                    <a:pt x="227774" y="35560"/>
                  </a:lnTo>
                  <a:lnTo>
                    <a:pt x="227774" y="34290"/>
                  </a:lnTo>
                  <a:lnTo>
                    <a:pt x="200279" y="34290"/>
                  </a:lnTo>
                  <a:lnTo>
                    <a:pt x="200279" y="33020"/>
                  </a:lnTo>
                  <a:lnTo>
                    <a:pt x="175526" y="33020"/>
                  </a:lnTo>
                  <a:lnTo>
                    <a:pt x="175526" y="31750"/>
                  </a:lnTo>
                  <a:lnTo>
                    <a:pt x="152323" y="31750"/>
                  </a:lnTo>
                  <a:lnTo>
                    <a:pt x="152323" y="30480"/>
                  </a:lnTo>
                  <a:lnTo>
                    <a:pt x="131457" y="30480"/>
                  </a:lnTo>
                  <a:lnTo>
                    <a:pt x="131457" y="29210"/>
                  </a:lnTo>
                  <a:lnTo>
                    <a:pt x="112077" y="29210"/>
                  </a:lnTo>
                  <a:lnTo>
                    <a:pt x="112077" y="27940"/>
                  </a:lnTo>
                  <a:lnTo>
                    <a:pt x="95516" y="27940"/>
                  </a:lnTo>
                  <a:lnTo>
                    <a:pt x="95516" y="26670"/>
                  </a:lnTo>
                  <a:lnTo>
                    <a:pt x="81534" y="26670"/>
                  </a:lnTo>
                  <a:lnTo>
                    <a:pt x="81534" y="25400"/>
                  </a:lnTo>
                  <a:lnTo>
                    <a:pt x="70370" y="25400"/>
                  </a:lnTo>
                  <a:lnTo>
                    <a:pt x="70370" y="24130"/>
                  </a:lnTo>
                  <a:lnTo>
                    <a:pt x="61734" y="24130"/>
                  </a:lnTo>
                  <a:lnTo>
                    <a:pt x="61734" y="22860"/>
                  </a:lnTo>
                  <a:lnTo>
                    <a:pt x="52425" y="22860"/>
                  </a:lnTo>
                  <a:lnTo>
                    <a:pt x="52425" y="21590"/>
                  </a:lnTo>
                  <a:lnTo>
                    <a:pt x="43180" y="21590"/>
                  </a:lnTo>
                  <a:lnTo>
                    <a:pt x="43180" y="20320"/>
                  </a:lnTo>
                  <a:lnTo>
                    <a:pt x="39509" y="20320"/>
                  </a:lnTo>
                  <a:lnTo>
                    <a:pt x="39509" y="19050"/>
                  </a:lnTo>
                  <a:lnTo>
                    <a:pt x="33401" y="19050"/>
                  </a:lnTo>
                  <a:lnTo>
                    <a:pt x="33401" y="17780"/>
                  </a:lnTo>
                  <a:lnTo>
                    <a:pt x="29476" y="17780"/>
                  </a:lnTo>
                  <a:lnTo>
                    <a:pt x="29476" y="16510"/>
                  </a:lnTo>
                  <a:lnTo>
                    <a:pt x="25920" y="16510"/>
                  </a:lnTo>
                  <a:lnTo>
                    <a:pt x="25920" y="15240"/>
                  </a:lnTo>
                  <a:lnTo>
                    <a:pt x="22999" y="15240"/>
                  </a:lnTo>
                  <a:lnTo>
                    <a:pt x="22999" y="13970"/>
                  </a:lnTo>
                  <a:lnTo>
                    <a:pt x="21602" y="13970"/>
                  </a:lnTo>
                  <a:lnTo>
                    <a:pt x="21602" y="12700"/>
                  </a:lnTo>
                  <a:lnTo>
                    <a:pt x="18681" y="12700"/>
                  </a:lnTo>
                  <a:lnTo>
                    <a:pt x="18681" y="11430"/>
                  </a:lnTo>
                  <a:lnTo>
                    <a:pt x="17284" y="11430"/>
                  </a:lnTo>
                  <a:lnTo>
                    <a:pt x="17284" y="10160"/>
                  </a:lnTo>
                  <a:lnTo>
                    <a:pt x="16522" y="10160"/>
                  </a:lnTo>
                  <a:lnTo>
                    <a:pt x="16522" y="8890"/>
                  </a:lnTo>
                  <a:lnTo>
                    <a:pt x="15760" y="8890"/>
                  </a:lnTo>
                  <a:lnTo>
                    <a:pt x="15760" y="7620"/>
                  </a:lnTo>
                  <a:lnTo>
                    <a:pt x="14351" y="7620"/>
                  </a:lnTo>
                  <a:lnTo>
                    <a:pt x="14351" y="5080"/>
                  </a:lnTo>
                  <a:lnTo>
                    <a:pt x="12954" y="5080"/>
                  </a:lnTo>
                  <a:lnTo>
                    <a:pt x="12954" y="0"/>
                  </a:lnTo>
                  <a:lnTo>
                    <a:pt x="0" y="0"/>
                  </a:lnTo>
                  <a:lnTo>
                    <a:pt x="0" y="45720"/>
                  </a:lnTo>
                  <a:lnTo>
                    <a:pt x="577608" y="45720"/>
                  </a:lnTo>
                  <a:lnTo>
                    <a:pt x="577608" y="44450"/>
                  </a:lnTo>
                  <a:close/>
                </a:path>
              </a:pathLst>
            </a:custGeom>
            <a:solidFill>
              <a:srgbClr val="B9A46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6627113" y="3004566"/>
              <a:ext cx="0" cy="216535"/>
            </a:xfrm>
            <a:custGeom>
              <a:avLst/>
              <a:gdLst/>
              <a:ahLst/>
              <a:cxnLst/>
              <a:rect l="l" t="t" r="r" b="b"/>
              <a:pathLst>
                <a:path w="0" h="216535">
                  <a:moveTo>
                    <a:pt x="0" y="216026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B9A46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2942589" y="4071010"/>
            <a:ext cx="19875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15315" algn="l"/>
                <a:tab pos="1217930" algn="l"/>
                <a:tab pos="1847214" algn="l"/>
              </a:tabLst>
            </a:pPr>
            <a:r>
              <a:rPr dirty="0" sz="1800" spc="12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dirty="0" sz="1800" spc="3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800" spc="12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dirty="0" sz="1800" spc="3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800" spc="12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dirty="0" sz="1800" spc="3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800" spc="3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5400547" y="4071010"/>
            <a:ext cx="13284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4835" algn="l"/>
                <a:tab pos="1188085" algn="l"/>
              </a:tabLst>
            </a:pPr>
            <a:r>
              <a:rPr dirty="0" sz="1800" spc="3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800" spc="3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800" spc="3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7106157" y="3960063"/>
            <a:ext cx="1568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40">
                <a:solidFill>
                  <a:srgbClr val="FFFFFF"/>
                </a:solidFill>
                <a:latin typeface="Calibri"/>
                <a:cs typeface="Calibri"/>
              </a:rPr>
              <a:t>Z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 descr=""/>
          <p:cNvSpPr/>
          <p:nvPr/>
        </p:nvSpPr>
        <p:spPr>
          <a:xfrm>
            <a:off x="3054095" y="3851147"/>
            <a:ext cx="2988945" cy="180975"/>
          </a:xfrm>
          <a:custGeom>
            <a:avLst/>
            <a:gdLst/>
            <a:ahLst/>
            <a:cxnLst/>
            <a:rect l="l" t="t" r="r" b="b"/>
            <a:pathLst>
              <a:path w="2988945" h="180975">
                <a:moveTo>
                  <a:pt x="1783080" y="12191"/>
                </a:moveTo>
                <a:lnTo>
                  <a:pt x="1783080" y="179831"/>
                </a:lnTo>
              </a:path>
              <a:path w="2988945" h="180975">
                <a:moveTo>
                  <a:pt x="2988564" y="12191"/>
                </a:moveTo>
                <a:lnTo>
                  <a:pt x="2988564" y="180974"/>
                </a:lnTo>
              </a:path>
              <a:path w="2988945" h="180975">
                <a:moveTo>
                  <a:pt x="0" y="0"/>
                </a:moveTo>
                <a:lnTo>
                  <a:pt x="0" y="170306"/>
                </a:lnTo>
              </a:path>
              <a:path w="2988945" h="180975">
                <a:moveTo>
                  <a:pt x="1205483" y="0"/>
                </a:moveTo>
                <a:lnTo>
                  <a:pt x="1205483" y="170306"/>
                </a:lnTo>
              </a:path>
              <a:path w="2988945" h="180975">
                <a:moveTo>
                  <a:pt x="603504" y="0"/>
                </a:moveTo>
                <a:lnTo>
                  <a:pt x="603504" y="170306"/>
                </a:lnTo>
              </a:path>
            </a:pathLst>
          </a:custGeom>
          <a:ln w="9523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 txBox="1"/>
          <p:nvPr/>
        </p:nvSpPr>
        <p:spPr>
          <a:xfrm>
            <a:off x="7364348" y="1501597"/>
            <a:ext cx="41275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FFFFFF"/>
                </a:solidFill>
                <a:latin typeface="Cambria Math"/>
                <a:cs typeface="Cambria Math"/>
              </a:rPr>
              <a:t>𝑧</a:t>
            </a:r>
            <a:r>
              <a:rPr dirty="0" sz="2000" spc="12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2000" spc="-50">
                <a:solidFill>
                  <a:srgbClr val="FFFFFF"/>
                </a:solidFill>
                <a:latin typeface="Cambria Math"/>
                <a:cs typeface="Cambria Math"/>
              </a:rPr>
              <a:t>=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5" name="object 25" descr=""/>
          <p:cNvSpPr/>
          <p:nvPr/>
        </p:nvSpPr>
        <p:spPr>
          <a:xfrm>
            <a:off x="7834630" y="1687957"/>
            <a:ext cx="620395" cy="17145"/>
          </a:xfrm>
          <a:custGeom>
            <a:avLst/>
            <a:gdLst/>
            <a:ahLst/>
            <a:cxnLst/>
            <a:rect l="l" t="t" r="r" b="b"/>
            <a:pathLst>
              <a:path w="620395" h="17144">
                <a:moveTo>
                  <a:pt x="620268" y="0"/>
                </a:moveTo>
                <a:lnTo>
                  <a:pt x="0" y="0"/>
                </a:lnTo>
                <a:lnTo>
                  <a:pt x="0" y="16763"/>
                </a:lnTo>
                <a:lnTo>
                  <a:pt x="620268" y="16763"/>
                </a:lnTo>
                <a:lnTo>
                  <a:pt x="6202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 txBox="1"/>
          <p:nvPr/>
        </p:nvSpPr>
        <p:spPr>
          <a:xfrm>
            <a:off x="7823072" y="1309877"/>
            <a:ext cx="6375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FFFFFF"/>
                </a:solidFill>
                <a:latin typeface="Cambria Math"/>
                <a:cs typeface="Cambria Math"/>
              </a:rPr>
              <a:t>𝑋</a:t>
            </a:r>
            <a:r>
              <a:rPr dirty="0" sz="2000" spc="3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2000">
                <a:solidFill>
                  <a:srgbClr val="FFFFFF"/>
                </a:solidFill>
                <a:latin typeface="Cambria Math"/>
                <a:cs typeface="Cambria Math"/>
              </a:rPr>
              <a:t>− </a:t>
            </a:r>
            <a:r>
              <a:rPr dirty="0" sz="2000" spc="-50">
                <a:solidFill>
                  <a:srgbClr val="FFFFFF"/>
                </a:solidFill>
                <a:latin typeface="Cambria Math"/>
                <a:cs typeface="Cambria Math"/>
              </a:rPr>
              <a:t>𝜇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8054720" y="1672844"/>
            <a:ext cx="17462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0">
                <a:solidFill>
                  <a:srgbClr val="FFFFFF"/>
                </a:solidFill>
                <a:latin typeface="Cambria Math"/>
                <a:cs typeface="Cambria Math"/>
              </a:rPr>
              <a:t>𝜎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8" name="object 28" descr=""/>
          <p:cNvSpPr/>
          <p:nvPr/>
        </p:nvSpPr>
        <p:spPr>
          <a:xfrm>
            <a:off x="7836154" y="2338323"/>
            <a:ext cx="1256030" cy="17145"/>
          </a:xfrm>
          <a:custGeom>
            <a:avLst/>
            <a:gdLst/>
            <a:ahLst/>
            <a:cxnLst/>
            <a:rect l="l" t="t" r="r" b="b"/>
            <a:pathLst>
              <a:path w="1256029" h="17144">
                <a:moveTo>
                  <a:pt x="1255776" y="0"/>
                </a:moveTo>
                <a:lnTo>
                  <a:pt x="0" y="0"/>
                </a:lnTo>
                <a:lnTo>
                  <a:pt x="0" y="16763"/>
                </a:lnTo>
                <a:lnTo>
                  <a:pt x="1255776" y="16763"/>
                </a:lnTo>
                <a:lnTo>
                  <a:pt x="12557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4040" y="402717"/>
            <a:ext cx="6294755" cy="1244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4000" spc="180" b="1">
                <a:solidFill>
                  <a:srgbClr val="FFFFFF"/>
                </a:solidFill>
                <a:latin typeface="Calibri"/>
                <a:cs typeface="Calibri"/>
              </a:rPr>
              <a:t>Addition</a:t>
            </a:r>
            <a:r>
              <a:rPr dirty="0" sz="4000" spc="24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 spc="270" b="1">
                <a:solidFill>
                  <a:srgbClr val="FFFFFF"/>
                </a:solidFill>
                <a:latin typeface="Calibri"/>
                <a:cs typeface="Calibri"/>
              </a:rPr>
              <a:t>Rule</a:t>
            </a:r>
            <a:r>
              <a:rPr dirty="0" sz="4000" spc="2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 spc="155" b="1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4000" spc="2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 spc="114" b="1">
                <a:solidFill>
                  <a:srgbClr val="FFFFFF"/>
                </a:solidFill>
                <a:latin typeface="Calibri"/>
                <a:cs typeface="Calibri"/>
              </a:rPr>
              <a:t>Mutually </a:t>
            </a:r>
            <a:r>
              <a:rPr dirty="0" sz="4000" spc="310" b="1">
                <a:solidFill>
                  <a:srgbClr val="FFFFFF"/>
                </a:solidFill>
                <a:latin typeface="Calibri"/>
                <a:cs typeface="Calibri"/>
              </a:rPr>
              <a:t>Exclusive</a:t>
            </a:r>
            <a:r>
              <a:rPr dirty="0" sz="4000" spc="26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 spc="290" b="1">
                <a:solidFill>
                  <a:srgbClr val="FFFFFF"/>
                </a:solidFill>
                <a:latin typeface="Calibri"/>
                <a:cs typeface="Calibri"/>
              </a:rPr>
              <a:t>Events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13891" y="2021586"/>
            <a:ext cx="395541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100">
                <a:solidFill>
                  <a:srgbClr val="FFFFFF"/>
                </a:solidFill>
                <a:latin typeface="Calibri"/>
                <a:cs typeface="Calibri"/>
              </a:rPr>
              <a:t>P(A</a:t>
            </a:r>
            <a:r>
              <a:rPr dirty="0" sz="3200" spc="1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dirty="0" sz="3200" spc="1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80">
                <a:solidFill>
                  <a:srgbClr val="FFFFFF"/>
                </a:solidFill>
                <a:latin typeface="Calibri"/>
                <a:cs typeface="Calibri"/>
              </a:rPr>
              <a:t>B)</a:t>
            </a:r>
            <a:r>
              <a:rPr dirty="0" sz="3200" spc="1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32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dirty="0" sz="3200" spc="1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P(A)</a:t>
            </a:r>
            <a:r>
              <a:rPr dirty="0" sz="3200" spc="1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32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r>
              <a:rPr dirty="0" sz="3200" spc="1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55">
                <a:solidFill>
                  <a:srgbClr val="FFFFFF"/>
                </a:solidFill>
                <a:latin typeface="Calibri"/>
                <a:cs typeface="Calibri"/>
              </a:rPr>
              <a:t>P(B)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225"/>
              <a:t>Normal</a:t>
            </a:r>
            <a:r>
              <a:rPr dirty="0" spc="240"/>
              <a:t> </a:t>
            </a:r>
            <a:r>
              <a:rPr dirty="0" spc="180"/>
              <a:t>Distribution</a:t>
            </a:r>
            <a:r>
              <a:rPr dirty="0" spc="270"/>
              <a:t> </a:t>
            </a:r>
            <a:r>
              <a:rPr dirty="0" spc="125"/>
              <a:t>in</a:t>
            </a:r>
            <a:r>
              <a:rPr dirty="0" spc="235"/>
              <a:t> </a:t>
            </a:r>
            <a:r>
              <a:rPr dirty="0" spc="285"/>
              <a:t>RStudio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3891" y="1268296"/>
            <a:ext cx="5580380" cy="1102995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3200" spc="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39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3200" spc="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/</a:t>
            </a:r>
            <a:r>
              <a:rPr dirty="0" sz="3200" spc="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75">
                <a:solidFill>
                  <a:srgbClr val="FFFFFF"/>
                </a:solidFill>
                <a:latin typeface="Calibri"/>
                <a:cs typeface="Calibri"/>
              </a:rPr>
              <a:t>Rstudio</a:t>
            </a:r>
            <a:endParaRPr sz="3200">
              <a:latin typeface="Calibri"/>
              <a:cs typeface="Calibri"/>
            </a:endParaRPr>
          </a:p>
          <a:p>
            <a:pPr marL="368935" indent="-356235">
              <a:lnSpc>
                <a:spcPct val="100000"/>
              </a:lnSpc>
              <a:spcBef>
                <a:spcPts val="400"/>
              </a:spcBef>
              <a:buChar char="&gt;"/>
              <a:tabLst>
                <a:tab pos="368935" algn="l"/>
              </a:tabLst>
            </a:pP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pnorm(q,</a:t>
            </a:r>
            <a:r>
              <a:rPr dirty="0" sz="3200" spc="2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75">
                <a:solidFill>
                  <a:srgbClr val="FFFFFF"/>
                </a:solidFill>
                <a:latin typeface="Calibri"/>
                <a:cs typeface="Calibri"/>
              </a:rPr>
              <a:t>mean,</a:t>
            </a:r>
            <a:r>
              <a:rPr dirty="0" sz="3200" spc="25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70">
                <a:solidFill>
                  <a:srgbClr val="FFFFFF"/>
                </a:solidFill>
                <a:latin typeface="Calibri"/>
                <a:cs typeface="Calibri"/>
              </a:rPr>
              <a:t>sd,</a:t>
            </a:r>
            <a:r>
              <a:rPr dirty="0" sz="3200" spc="2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30">
                <a:solidFill>
                  <a:srgbClr val="FFFFFF"/>
                </a:solidFill>
                <a:latin typeface="Calibri"/>
                <a:cs typeface="Calibri"/>
              </a:rPr>
              <a:t>lower.tail)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pc="280"/>
              <a:t>Testing</a:t>
            </a:r>
            <a:r>
              <a:rPr dirty="0" spc="245"/>
              <a:t> </a:t>
            </a:r>
            <a:r>
              <a:rPr dirty="0" spc="155"/>
              <a:t>for</a:t>
            </a:r>
            <a:r>
              <a:rPr dirty="0" spc="215"/>
              <a:t> </a:t>
            </a:r>
            <a:r>
              <a:rPr dirty="0" spc="170"/>
              <a:t>Normality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39495" y="1292808"/>
            <a:ext cx="7148830" cy="30035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87325" marR="5080" indent="-175260">
              <a:lnSpc>
                <a:spcPct val="100000"/>
              </a:lnSpc>
              <a:spcBef>
                <a:spcPts val="105"/>
              </a:spcBef>
              <a:buSzPct val="75000"/>
              <a:buChar char="•"/>
              <a:tabLst>
                <a:tab pos="187325" algn="l"/>
              </a:tabLst>
            </a:pP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When</a:t>
            </a:r>
            <a:r>
              <a:rPr dirty="0" sz="3200" spc="1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3200" spc="1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320">
                <a:solidFill>
                  <a:srgbClr val="FFFFFF"/>
                </a:solidFill>
                <a:latin typeface="Calibri"/>
                <a:cs typeface="Calibri"/>
              </a:rPr>
              <a:t>&lt;</a:t>
            </a:r>
            <a:r>
              <a:rPr dirty="0" sz="3200" spc="1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25">
                <a:solidFill>
                  <a:srgbClr val="FFFFFF"/>
                </a:solidFill>
                <a:latin typeface="Calibri"/>
                <a:cs typeface="Calibri"/>
              </a:rPr>
              <a:t>25,</a:t>
            </a:r>
            <a:r>
              <a:rPr dirty="0" sz="3200" spc="1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2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dirty="0" sz="3200" spc="1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3200" spc="1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95">
                <a:solidFill>
                  <a:srgbClr val="FFFFFF"/>
                </a:solidFill>
                <a:latin typeface="Calibri"/>
                <a:cs typeface="Calibri"/>
              </a:rPr>
              <a:t>Anderson-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Darling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test</a:t>
            </a:r>
            <a:r>
              <a:rPr dirty="0" sz="3200" spc="1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3200" spc="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normality</a:t>
            </a:r>
            <a:r>
              <a:rPr dirty="0" sz="3200" spc="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(double</a:t>
            </a:r>
            <a:r>
              <a:rPr dirty="0" sz="3200" spc="1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70">
                <a:solidFill>
                  <a:srgbClr val="FFFFFF"/>
                </a:solidFill>
                <a:latin typeface="Calibri"/>
                <a:cs typeface="Calibri"/>
              </a:rPr>
              <a:t>check</a:t>
            </a:r>
            <a:r>
              <a:rPr dirty="0" sz="3200" spc="1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20">
                <a:solidFill>
                  <a:srgbClr val="FFFFFF"/>
                </a:solidFill>
                <a:latin typeface="Calibri"/>
                <a:cs typeface="Calibri"/>
              </a:rPr>
              <a:t>with </a:t>
            </a:r>
            <a:r>
              <a:rPr dirty="0" sz="3200" spc="95">
                <a:solidFill>
                  <a:srgbClr val="FFFFFF"/>
                </a:solidFill>
                <a:latin typeface="Calibri"/>
                <a:cs typeface="Calibri"/>
              </a:rPr>
              <a:t>Shapiro-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Wilk</a:t>
            </a:r>
            <a:r>
              <a:rPr dirty="0" sz="3200" spc="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test).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35"/>
              </a:spcBef>
              <a:buClr>
                <a:srgbClr val="FFFFFF"/>
              </a:buClr>
              <a:buFont typeface="Calibri"/>
              <a:buChar char="•"/>
            </a:pPr>
            <a:endParaRPr sz="3200">
              <a:latin typeface="Calibri"/>
              <a:cs typeface="Calibri"/>
            </a:endParaRPr>
          </a:p>
          <a:p>
            <a:pPr marL="187960" indent="-175260">
              <a:lnSpc>
                <a:spcPct val="100000"/>
              </a:lnSpc>
              <a:buSzPct val="75000"/>
              <a:buChar char="•"/>
              <a:tabLst>
                <a:tab pos="187960" algn="l"/>
              </a:tabLst>
            </a:pP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When</a:t>
            </a:r>
            <a:r>
              <a:rPr dirty="0" sz="3200" spc="1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3200" spc="1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320">
                <a:solidFill>
                  <a:srgbClr val="FFFFFF"/>
                </a:solidFill>
                <a:latin typeface="Calibri"/>
                <a:cs typeface="Calibri"/>
              </a:rPr>
              <a:t>≥</a:t>
            </a:r>
            <a:r>
              <a:rPr dirty="0" sz="3200" spc="1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25">
                <a:solidFill>
                  <a:srgbClr val="FFFFFF"/>
                </a:solidFill>
                <a:latin typeface="Calibri"/>
                <a:cs typeface="Calibri"/>
              </a:rPr>
              <a:t>25,</a:t>
            </a:r>
            <a:r>
              <a:rPr dirty="0" sz="3200" spc="1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25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dirty="0" sz="3200" spc="1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3200" spc="1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50">
                <a:solidFill>
                  <a:srgbClr val="FFFFFF"/>
                </a:solidFill>
                <a:latin typeface="Calibri"/>
                <a:cs typeface="Calibri"/>
              </a:rPr>
              <a:t>skewness</a:t>
            </a:r>
            <a:r>
              <a:rPr dirty="0" sz="3200" spc="1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65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endParaRPr sz="3200">
              <a:latin typeface="Calibri"/>
              <a:cs typeface="Calibri"/>
            </a:endParaRPr>
          </a:p>
          <a:p>
            <a:pPr marL="187325">
              <a:lnSpc>
                <a:spcPct val="100000"/>
              </a:lnSpc>
            </a:pPr>
            <a:r>
              <a:rPr dirty="0" sz="3200" spc="50">
                <a:solidFill>
                  <a:srgbClr val="FFFFFF"/>
                </a:solidFill>
                <a:latin typeface="Calibri"/>
                <a:cs typeface="Calibri"/>
              </a:rPr>
              <a:t>kurtosis</a:t>
            </a:r>
            <a:r>
              <a:rPr dirty="0" sz="3200" spc="1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70">
                <a:solidFill>
                  <a:srgbClr val="FFFFFF"/>
                </a:solidFill>
                <a:latin typeface="Calibri"/>
                <a:cs typeface="Calibri"/>
              </a:rPr>
              <a:t>tests</a:t>
            </a:r>
            <a:r>
              <a:rPr dirty="0" sz="3200" spc="1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(D’Agostino).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pc="280"/>
              <a:t>Testing</a:t>
            </a:r>
            <a:r>
              <a:rPr dirty="0" spc="240"/>
              <a:t> </a:t>
            </a:r>
            <a:r>
              <a:rPr dirty="0" spc="155"/>
              <a:t>for</a:t>
            </a:r>
            <a:r>
              <a:rPr dirty="0" spc="215"/>
              <a:t> </a:t>
            </a:r>
            <a:r>
              <a:rPr dirty="0" spc="180"/>
              <a:t>Normality</a:t>
            </a:r>
            <a:r>
              <a:rPr dirty="0" spc="250"/>
              <a:t> </a:t>
            </a:r>
            <a:r>
              <a:rPr dirty="0" spc="125"/>
              <a:t>in</a:t>
            </a:r>
            <a:r>
              <a:rPr dirty="0" spc="240"/>
              <a:t> </a:t>
            </a:r>
            <a:r>
              <a:rPr dirty="0" spc="285"/>
              <a:t>RStudio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39495" y="1242895"/>
            <a:ext cx="6963409" cy="359156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3200" spc="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39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3200" spc="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/</a:t>
            </a:r>
            <a:r>
              <a:rPr dirty="0" sz="3200" spc="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75">
                <a:solidFill>
                  <a:srgbClr val="FFFFFF"/>
                </a:solidFill>
                <a:latin typeface="Calibri"/>
                <a:cs typeface="Calibri"/>
              </a:rPr>
              <a:t>Rstudio</a:t>
            </a:r>
            <a:endParaRPr sz="3200">
              <a:latin typeface="Calibri"/>
              <a:cs typeface="Calibri"/>
            </a:endParaRPr>
          </a:p>
          <a:p>
            <a:pPr marL="350520" marR="897890" indent="-338455">
              <a:lnSpc>
                <a:spcPct val="100000"/>
              </a:lnSpc>
              <a:spcBef>
                <a:spcPts val="395"/>
              </a:spcBef>
              <a:buChar char="&gt;"/>
              <a:tabLst>
                <a:tab pos="350520" algn="l"/>
                <a:tab pos="368300" algn="l"/>
              </a:tabLst>
            </a:pP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	anderson.darling.normality.test(</a:t>
            </a:r>
            <a:r>
              <a:rPr dirty="0" sz="3200" spc="6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50">
                <a:solidFill>
                  <a:srgbClr val="FFFFFF"/>
                </a:solidFill>
                <a:latin typeface="Calibri"/>
                <a:cs typeface="Calibri"/>
              </a:rPr>
              <a:t>)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shapiro.wilk.normality.test(</a:t>
            </a:r>
            <a:r>
              <a:rPr dirty="0" sz="3200" spc="1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r>
              <a:rPr dirty="0" sz="3200" spc="1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25">
                <a:solidFill>
                  <a:srgbClr val="FFFFFF"/>
                </a:solidFill>
                <a:latin typeface="Calibri"/>
                <a:cs typeface="Calibri"/>
              </a:rPr>
              <a:t>or </a:t>
            </a:r>
            <a:r>
              <a:rPr dirty="0" sz="3200" spc="10">
                <a:solidFill>
                  <a:srgbClr val="FFFFFF"/>
                </a:solidFill>
                <a:latin typeface="Calibri"/>
                <a:cs typeface="Calibri"/>
              </a:rPr>
              <a:t>summary.continuous(</a:t>
            </a:r>
            <a:r>
              <a:rPr dirty="0" sz="3200" spc="95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3200" spc="-5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35"/>
              </a:spcBef>
              <a:buClr>
                <a:srgbClr val="FFFFFF"/>
              </a:buClr>
              <a:buFont typeface="Calibri"/>
              <a:buChar char="&gt;"/>
            </a:pPr>
            <a:endParaRPr sz="3200">
              <a:latin typeface="Calibri"/>
              <a:cs typeface="Calibri"/>
            </a:endParaRPr>
          </a:p>
          <a:p>
            <a:pPr marL="350520" marR="5080" indent="-338455">
              <a:lnSpc>
                <a:spcPct val="100000"/>
              </a:lnSpc>
              <a:buChar char="&gt;"/>
              <a:tabLst>
                <a:tab pos="350520" algn="l"/>
                <a:tab pos="368300" algn="l"/>
              </a:tabLst>
            </a:pP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3200" spc="10">
                <a:solidFill>
                  <a:srgbClr val="FFFFFF"/>
                </a:solidFill>
                <a:latin typeface="Calibri"/>
                <a:cs typeface="Calibri"/>
              </a:rPr>
              <a:t>dagostino.normality.omnibus.test(</a:t>
            </a:r>
            <a:r>
              <a:rPr dirty="0" sz="3200" spc="3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r>
              <a:rPr dirty="0" sz="3200" spc="4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25">
                <a:solidFill>
                  <a:srgbClr val="FFFFFF"/>
                </a:solidFill>
                <a:latin typeface="Calibri"/>
                <a:cs typeface="Calibri"/>
              </a:rPr>
              <a:t>or </a:t>
            </a:r>
            <a:r>
              <a:rPr dirty="0" sz="3200" spc="10">
                <a:solidFill>
                  <a:srgbClr val="FFFFFF"/>
                </a:solidFill>
                <a:latin typeface="Calibri"/>
                <a:cs typeface="Calibri"/>
              </a:rPr>
              <a:t>summary.continuous(</a:t>
            </a:r>
            <a:r>
              <a:rPr dirty="0" sz="3200" spc="95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3200" spc="-5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370"/>
              <a:t>Sources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143510">
              <a:lnSpc>
                <a:spcPct val="100000"/>
              </a:lnSpc>
              <a:spcBef>
                <a:spcPts val="105"/>
              </a:spcBef>
            </a:pPr>
            <a:r>
              <a:rPr dirty="0" sz="1400"/>
              <a:t>The</a:t>
            </a:r>
            <a:r>
              <a:rPr dirty="0" sz="1400" spc="135"/>
              <a:t> </a:t>
            </a:r>
            <a:r>
              <a:rPr dirty="0" sz="1400"/>
              <a:t>material</a:t>
            </a:r>
            <a:r>
              <a:rPr dirty="0" sz="1400" spc="110"/>
              <a:t> </a:t>
            </a:r>
            <a:r>
              <a:rPr dirty="0" sz="1400" spc="50"/>
              <a:t>used</a:t>
            </a:r>
            <a:r>
              <a:rPr dirty="0" sz="1400" spc="135"/>
              <a:t> </a:t>
            </a:r>
            <a:r>
              <a:rPr dirty="0" sz="1400"/>
              <a:t>in</a:t>
            </a:r>
            <a:r>
              <a:rPr dirty="0" sz="1400" spc="150"/>
              <a:t> </a:t>
            </a:r>
            <a:r>
              <a:rPr dirty="0" sz="1400"/>
              <a:t>the</a:t>
            </a:r>
            <a:r>
              <a:rPr dirty="0" sz="1400" spc="120"/>
              <a:t> </a:t>
            </a:r>
            <a:r>
              <a:rPr dirty="0" sz="1400"/>
              <a:t>PowerPoint</a:t>
            </a:r>
            <a:r>
              <a:rPr dirty="0" sz="1400" spc="114"/>
              <a:t> </a:t>
            </a:r>
            <a:r>
              <a:rPr dirty="0" sz="1400"/>
              <a:t>presentations</a:t>
            </a:r>
            <a:r>
              <a:rPr dirty="0" sz="1400" spc="114"/>
              <a:t> </a:t>
            </a:r>
            <a:r>
              <a:rPr dirty="0" sz="1400"/>
              <a:t>associated</a:t>
            </a:r>
            <a:r>
              <a:rPr dirty="0" sz="1400" spc="105"/>
              <a:t> </a:t>
            </a:r>
            <a:r>
              <a:rPr dirty="0" sz="1400"/>
              <a:t>with</a:t>
            </a:r>
            <a:r>
              <a:rPr dirty="0" sz="1400" spc="125"/>
              <a:t> </a:t>
            </a:r>
            <a:r>
              <a:rPr dirty="0" sz="1400"/>
              <a:t>this</a:t>
            </a:r>
            <a:r>
              <a:rPr dirty="0" sz="1400" spc="140"/>
              <a:t> </a:t>
            </a:r>
            <a:r>
              <a:rPr dirty="0" sz="1400"/>
              <a:t>course</a:t>
            </a:r>
            <a:r>
              <a:rPr dirty="0" sz="1400" spc="125"/>
              <a:t> </a:t>
            </a:r>
            <a:r>
              <a:rPr dirty="0" sz="1400" spc="65"/>
              <a:t>was</a:t>
            </a:r>
            <a:r>
              <a:rPr dirty="0" sz="1400" spc="130"/>
              <a:t> </a:t>
            </a:r>
            <a:r>
              <a:rPr dirty="0" sz="1400"/>
              <a:t>drawn</a:t>
            </a:r>
            <a:r>
              <a:rPr dirty="0" sz="1400" spc="125"/>
              <a:t> </a:t>
            </a:r>
            <a:r>
              <a:rPr dirty="0" sz="1400"/>
              <a:t>from</a:t>
            </a:r>
            <a:r>
              <a:rPr dirty="0" sz="1400" spc="125"/>
              <a:t> </a:t>
            </a:r>
            <a:r>
              <a:rPr dirty="0" sz="1400"/>
              <a:t>a</a:t>
            </a:r>
            <a:r>
              <a:rPr dirty="0" sz="1400" spc="150"/>
              <a:t> </a:t>
            </a:r>
            <a:r>
              <a:rPr dirty="0" sz="1400" spc="-10"/>
              <a:t>number </a:t>
            </a:r>
            <a:r>
              <a:rPr dirty="0" sz="1400" spc="10"/>
              <a:t>of</a:t>
            </a:r>
            <a:r>
              <a:rPr dirty="0" sz="1400" spc="90"/>
              <a:t> </a:t>
            </a:r>
            <a:r>
              <a:rPr dirty="0" sz="1400" spc="55"/>
              <a:t>sources.</a:t>
            </a:r>
            <a:r>
              <a:rPr dirty="0" sz="1400" spc="75"/>
              <a:t> </a:t>
            </a:r>
            <a:r>
              <a:rPr dirty="0" sz="1400" spc="10"/>
              <a:t>Specifically,</a:t>
            </a:r>
            <a:r>
              <a:rPr dirty="0" sz="1400" spc="60"/>
              <a:t> </a:t>
            </a:r>
            <a:r>
              <a:rPr dirty="0" sz="1400" spc="50"/>
              <a:t>much</a:t>
            </a:r>
            <a:r>
              <a:rPr dirty="0" sz="1400" spc="85"/>
              <a:t> </a:t>
            </a:r>
            <a:r>
              <a:rPr dirty="0" sz="1400" spc="10"/>
              <a:t>of</a:t>
            </a:r>
            <a:r>
              <a:rPr dirty="0" sz="1400" spc="95"/>
              <a:t> </a:t>
            </a:r>
            <a:r>
              <a:rPr dirty="0" sz="1400" spc="10"/>
              <a:t>the</a:t>
            </a:r>
            <a:r>
              <a:rPr dirty="0" sz="1400" spc="85"/>
              <a:t> </a:t>
            </a:r>
            <a:r>
              <a:rPr dirty="0" sz="1400" spc="10"/>
              <a:t>content</a:t>
            </a:r>
            <a:r>
              <a:rPr dirty="0" sz="1400" spc="65"/>
              <a:t> </a:t>
            </a:r>
            <a:r>
              <a:rPr dirty="0" sz="1400" spc="10"/>
              <a:t>included</a:t>
            </a:r>
            <a:r>
              <a:rPr dirty="0" sz="1400" spc="55"/>
              <a:t> </a:t>
            </a:r>
            <a:r>
              <a:rPr dirty="0" sz="1400" spc="70"/>
              <a:t>was</a:t>
            </a:r>
            <a:r>
              <a:rPr dirty="0" sz="1400" spc="100"/>
              <a:t> </a:t>
            </a:r>
            <a:r>
              <a:rPr dirty="0" sz="1400" spc="10"/>
              <a:t>adopted</a:t>
            </a:r>
            <a:r>
              <a:rPr dirty="0" sz="1400" spc="55"/>
              <a:t> </a:t>
            </a:r>
            <a:r>
              <a:rPr dirty="0" sz="1400" spc="10"/>
              <a:t>or</a:t>
            </a:r>
            <a:r>
              <a:rPr dirty="0" sz="1400" spc="85"/>
              <a:t> </a:t>
            </a:r>
            <a:r>
              <a:rPr dirty="0" sz="1400" spc="10"/>
              <a:t>adapted</a:t>
            </a:r>
            <a:r>
              <a:rPr dirty="0" sz="1400" spc="60"/>
              <a:t> </a:t>
            </a:r>
            <a:r>
              <a:rPr dirty="0" sz="1400" spc="10"/>
              <a:t>from</a:t>
            </a:r>
            <a:r>
              <a:rPr dirty="0" sz="1400" spc="75"/>
              <a:t> </a:t>
            </a:r>
            <a:r>
              <a:rPr dirty="0" sz="1400" spc="10"/>
              <a:t>the</a:t>
            </a:r>
            <a:r>
              <a:rPr dirty="0" sz="1400" spc="90"/>
              <a:t> </a:t>
            </a:r>
            <a:r>
              <a:rPr dirty="0" sz="1400" spc="-10"/>
              <a:t>following </a:t>
            </a:r>
            <a:r>
              <a:rPr dirty="0" sz="1400"/>
              <a:t>previously-published</a:t>
            </a:r>
            <a:r>
              <a:rPr dirty="0" sz="1400" spc="365"/>
              <a:t> </a:t>
            </a:r>
            <a:r>
              <a:rPr dirty="0" sz="1400" spc="-10"/>
              <a:t>material:</a:t>
            </a:r>
            <a:endParaRPr sz="1400"/>
          </a:p>
          <a:p>
            <a:pPr marL="183515" marR="217170" indent="-171450">
              <a:lnSpc>
                <a:spcPct val="100000"/>
              </a:lnSpc>
              <a:spcBef>
                <a:spcPts val="1445"/>
              </a:spcBef>
              <a:buFont typeface="Arial"/>
              <a:buChar char="•"/>
              <a:tabLst>
                <a:tab pos="184785" algn="l"/>
              </a:tabLst>
            </a:pPr>
            <a:r>
              <a:rPr dirty="0" sz="1300"/>
              <a:t>Luftig,</a:t>
            </a:r>
            <a:r>
              <a:rPr dirty="0" sz="1300" spc="155"/>
              <a:t> </a:t>
            </a:r>
            <a:r>
              <a:rPr dirty="0" sz="1300" spc="130"/>
              <a:t>J.</a:t>
            </a:r>
            <a:r>
              <a:rPr dirty="0" sz="1300" spc="140"/>
              <a:t> </a:t>
            </a:r>
            <a:r>
              <a:rPr dirty="0" sz="1300"/>
              <a:t>An</a:t>
            </a:r>
            <a:r>
              <a:rPr dirty="0" sz="1300" spc="160"/>
              <a:t> </a:t>
            </a:r>
            <a:r>
              <a:rPr dirty="0" sz="1300"/>
              <a:t>Introduction</a:t>
            </a:r>
            <a:r>
              <a:rPr dirty="0" sz="1300" spc="170"/>
              <a:t> </a:t>
            </a:r>
            <a:r>
              <a:rPr dirty="0" sz="1300"/>
              <a:t>to</a:t>
            </a:r>
            <a:r>
              <a:rPr dirty="0" sz="1300" spc="150"/>
              <a:t> </a:t>
            </a:r>
            <a:r>
              <a:rPr dirty="0" sz="1300"/>
              <a:t>Statistical</a:t>
            </a:r>
            <a:r>
              <a:rPr dirty="0" sz="1300" spc="160"/>
              <a:t> </a:t>
            </a:r>
            <a:r>
              <a:rPr dirty="0" sz="1300" spc="65"/>
              <a:t>Process</a:t>
            </a:r>
            <a:r>
              <a:rPr dirty="0" sz="1300" spc="160"/>
              <a:t> </a:t>
            </a:r>
            <a:r>
              <a:rPr dirty="0" sz="1300"/>
              <a:t>Control</a:t>
            </a:r>
            <a:r>
              <a:rPr dirty="0" sz="1300" spc="160"/>
              <a:t> </a:t>
            </a:r>
            <a:r>
              <a:rPr dirty="0" sz="1300"/>
              <a:t>&amp;</a:t>
            </a:r>
            <a:r>
              <a:rPr dirty="0" sz="1300" spc="145"/>
              <a:t> </a:t>
            </a:r>
            <a:r>
              <a:rPr dirty="0" sz="1300"/>
              <a:t>Capability.</a:t>
            </a:r>
            <a:r>
              <a:rPr dirty="0" sz="1300" spc="185"/>
              <a:t> </a:t>
            </a:r>
            <a:r>
              <a:rPr dirty="0" sz="1300"/>
              <a:t>Luftig</a:t>
            </a:r>
            <a:r>
              <a:rPr dirty="0" sz="1300" spc="145"/>
              <a:t> </a:t>
            </a:r>
            <a:r>
              <a:rPr dirty="0" sz="1300"/>
              <a:t>&amp;</a:t>
            </a:r>
            <a:r>
              <a:rPr dirty="0" sz="1300" spc="150"/>
              <a:t> </a:t>
            </a:r>
            <a:r>
              <a:rPr dirty="0" sz="1300"/>
              <a:t>Associates,</a:t>
            </a:r>
            <a:r>
              <a:rPr dirty="0" sz="1300" spc="180"/>
              <a:t> </a:t>
            </a:r>
            <a:r>
              <a:rPr dirty="0" sz="1300"/>
              <a:t>Inc.</a:t>
            </a:r>
            <a:r>
              <a:rPr dirty="0" sz="1300" spc="145"/>
              <a:t> </a:t>
            </a:r>
            <a:r>
              <a:rPr dirty="0" sz="1300"/>
              <a:t>Farmington</a:t>
            </a:r>
            <a:r>
              <a:rPr dirty="0" sz="1300" spc="175"/>
              <a:t> </a:t>
            </a:r>
            <a:r>
              <a:rPr dirty="0" sz="1300" spc="-10"/>
              <a:t>Hills, </a:t>
            </a:r>
            <a:r>
              <a:rPr dirty="0" sz="1300" spc="-10"/>
              <a:t>	</a:t>
            </a:r>
            <a:r>
              <a:rPr dirty="0" sz="1300"/>
              <a:t>MI,</a:t>
            </a:r>
            <a:r>
              <a:rPr dirty="0" sz="1300" spc="35"/>
              <a:t> </a:t>
            </a:r>
            <a:r>
              <a:rPr dirty="0" sz="1300" spc="-20"/>
              <a:t>1982</a:t>
            </a:r>
            <a:endParaRPr sz="1300"/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150" algn="l"/>
              </a:tabLst>
            </a:pPr>
            <a:r>
              <a:rPr dirty="0" sz="1300" spc="20"/>
              <a:t>Luftig,</a:t>
            </a:r>
            <a:r>
              <a:rPr dirty="0" sz="1300" spc="65"/>
              <a:t> </a:t>
            </a:r>
            <a:r>
              <a:rPr dirty="0" sz="1300" spc="130"/>
              <a:t>J.</a:t>
            </a:r>
            <a:r>
              <a:rPr dirty="0" sz="1300" spc="50"/>
              <a:t> </a:t>
            </a:r>
            <a:r>
              <a:rPr dirty="0" sz="1300" spc="20"/>
              <a:t>Advanced</a:t>
            </a:r>
            <a:r>
              <a:rPr dirty="0" sz="1300" spc="80"/>
              <a:t> </a:t>
            </a:r>
            <a:r>
              <a:rPr dirty="0" sz="1300" spc="20"/>
              <a:t>Statistical</a:t>
            </a:r>
            <a:r>
              <a:rPr dirty="0" sz="1300" spc="70"/>
              <a:t> </a:t>
            </a:r>
            <a:r>
              <a:rPr dirty="0" sz="1300" spc="65"/>
              <a:t>Process</a:t>
            </a:r>
            <a:r>
              <a:rPr dirty="0" sz="1300" spc="85"/>
              <a:t> </a:t>
            </a:r>
            <a:r>
              <a:rPr dirty="0" sz="1300" spc="20"/>
              <a:t>Control</a:t>
            </a:r>
            <a:r>
              <a:rPr dirty="0" sz="1300" spc="65"/>
              <a:t> </a:t>
            </a:r>
            <a:r>
              <a:rPr dirty="0" sz="1300" spc="20"/>
              <a:t>&amp;</a:t>
            </a:r>
            <a:r>
              <a:rPr dirty="0" sz="1300" spc="60"/>
              <a:t> </a:t>
            </a:r>
            <a:r>
              <a:rPr dirty="0" sz="1300" spc="20"/>
              <a:t>Capability.</a:t>
            </a:r>
            <a:r>
              <a:rPr dirty="0" sz="1300" spc="75"/>
              <a:t> </a:t>
            </a:r>
            <a:r>
              <a:rPr dirty="0" sz="1300" spc="20"/>
              <a:t>Luftig</a:t>
            </a:r>
            <a:r>
              <a:rPr dirty="0" sz="1300" spc="75"/>
              <a:t> </a:t>
            </a:r>
            <a:r>
              <a:rPr dirty="0" sz="1300" spc="20"/>
              <a:t>&amp;</a:t>
            </a:r>
            <a:r>
              <a:rPr dirty="0" sz="1300" spc="60"/>
              <a:t> </a:t>
            </a:r>
            <a:r>
              <a:rPr dirty="0" sz="1300" spc="20"/>
              <a:t>Associates,</a:t>
            </a:r>
            <a:r>
              <a:rPr dirty="0" sz="1300" spc="65"/>
              <a:t> </a:t>
            </a:r>
            <a:r>
              <a:rPr dirty="0" sz="1300" spc="20"/>
              <a:t>Inc.</a:t>
            </a:r>
            <a:r>
              <a:rPr dirty="0" sz="1300" spc="60"/>
              <a:t> </a:t>
            </a:r>
            <a:r>
              <a:rPr dirty="0" sz="1300" spc="20"/>
              <a:t>Farmington</a:t>
            </a:r>
            <a:r>
              <a:rPr dirty="0" sz="1300" spc="95"/>
              <a:t> </a:t>
            </a:r>
            <a:r>
              <a:rPr dirty="0" sz="1300" spc="20"/>
              <a:t>Hills,</a:t>
            </a:r>
            <a:r>
              <a:rPr dirty="0" sz="1300" spc="35"/>
              <a:t> </a:t>
            </a:r>
            <a:r>
              <a:rPr dirty="0" sz="1300" spc="20"/>
              <a:t>MI,</a:t>
            </a:r>
            <a:r>
              <a:rPr dirty="0" sz="1300" spc="60"/>
              <a:t> </a:t>
            </a:r>
            <a:r>
              <a:rPr dirty="0" sz="1300" spc="40"/>
              <a:t>1984.</a:t>
            </a:r>
            <a:endParaRPr sz="1300"/>
          </a:p>
          <a:p>
            <a:pPr marL="183515" marR="16002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300" spc="10"/>
              <a:t>Luftig,</a:t>
            </a:r>
            <a:r>
              <a:rPr dirty="0" sz="1300" spc="110"/>
              <a:t> </a:t>
            </a:r>
            <a:r>
              <a:rPr dirty="0" sz="1300" spc="130"/>
              <a:t>J.</a:t>
            </a:r>
            <a:r>
              <a:rPr dirty="0" sz="1300" spc="85"/>
              <a:t> </a:t>
            </a:r>
            <a:r>
              <a:rPr dirty="0" sz="1300" spc="60"/>
              <a:t>A</a:t>
            </a:r>
            <a:r>
              <a:rPr dirty="0" sz="1300" spc="100"/>
              <a:t> </a:t>
            </a:r>
            <a:r>
              <a:rPr dirty="0" sz="1300" spc="10"/>
              <a:t>Quality</a:t>
            </a:r>
            <a:r>
              <a:rPr dirty="0" sz="1300" spc="100"/>
              <a:t> </a:t>
            </a:r>
            <a:r>
              <a:rPr dirty="0" sz="1300" spc="10"/>
              <a:t>Improvement</a:t>
            </a:r>
            <a:r>
              <a:rPr dirty="0" sz="1300" spc="140"/>
              <a:t> </a:t>
            </a:r>
            <a:r>
              <a:rPr dirty="0" sz="1300" spc="10"/>
              <a:t>Strategy</a:t>
            </a:r>
            <a:r>
              <a:rPr dirty="0" sz="1300" spc="120"/>
              <a:t> </a:t>
            </a:r>
            <a:r>
              <a:rPr dirty="0" sz="1300" spc="10"/>
              <a:t>for</a:t>
            </a:r>
            <a:r>
              <a:rPr dirty="0" sz="1300" spc="100"/>
              <a:t> </a:t>
            </a:r>
            <a:r>
              <a:rPr dirty="0" sz="1300" spc="10"/>
              <a:t>Critical</a:t>
            </a:r>
            <a:r>
              <a:rPr dirty="0" sz="1300" spc="100"/>
              <a:t> </a:t>
            </a:r>
            <a:r>
              <a:rPr dirty="0" sz="1300" spc="10"/>
              <a:t>Product</a:t>
            </a:r>
            <a:r>
              <a:rPr dirty="0" sz="1300" spc="120"/>
              <a:t> </a:t>
            </a:r>
            <a:r>
              <a:rPr dirty="0" sz="1300" spc="10"/>
              <a:t>and</a:t>
            </a:r>
            <a:r>
              <a:rPr dirty="0" sz="1300" spc="100"/>
              <a:t> </a:t>
            </a:r>
            <a:r>
              <a:rPr dirty="0" sz="1300" spc="65"/>
              <a:t>Process</a:t>
            </a:r>
            <a:r>
              <a:rPr dirty="0" sz="1300" spc="125"/>
              <a:t> </a:t>
            </a:r>
            <a:r>
              <a:rPr dirty="0" sz="1300" spc="10"/>
              <a:t>Characteristics.</a:t>
            </a:r>
            <a:r>
              <a:rPr dirty="0" sz="1300" spc="135"/>
              <a:t> </a:t>
            </a:r>
            <a:r>
              <a:rPr dirty="0" sz="1300" spc="10"/>
              <a:t>Luftig</a:t>
            </a:r>
            <a:r>
              <a:rPr dirty="0" sz="1300" spc="100"/>
              <a:t> </a:t>
            </a:r>
            <a:r>
              <a:rPr dirty="0" sz="1300" spc="10"/>
              <a:t>&amp;</a:t>
            </a:r>
            <a:r>
              <a:rPr dirty="0" sz="1300" spc="100"/>
              <a:t> </a:t>
            </a:r>
            <a:r>
              <a:rPr dirty="0" sz="1300" spc="-10"/>
              <a:t>Associates, </a:t>
            </a:r>
            <a:r>
              <a:rPr dirty="0" sz="1300" spc="-10"/>
              <a:t>	</a:t>
            </a:r>
            <a:r>
              <a:rPr dirty="0" sz="1300"/>
              <a:t>Inc.</a:t>
            </a:r>
            <a:r>
              <a:rPr dirty="0" sz="1300" spc="140"/>
              <a:t> </a:t>
            </a:r>
            <a:r>
              <a:rPr dirty="0" sz="1300"/>
              <a:t>Farmington</a:t>
            </a:r>
            <a:r>
              <a:rPr dirty="0" sz="1300" spc="165"/>
              <a:t> </a:t>
            </a:r>
            <a:r>
              <a:rPr dirty="0" sz="1300"/>
              <a:t>Hills,</a:t>
            </a:r>
            <a:r>
              <a:rPr dirty="0" sz="1300" spc="130"/>
              <a:t> </a:t>
            </a:r>
            <a:r>
              <a:rPr dirty="0" sz="1300"/>
              <a:t>MI,</a:t>
            </a:r>
            <a:r>
              <a:rPr dirty="0" sz="1300" spc="140"/>
              <a:t> </a:t>
            </a:r>
            <a:r>
              <a:rPr dirty="0" sz="1300" spc="-20"/>
              <a:t>1991</a:t>
            </a:r>
            <a:endParaRPr sz="1300"/>
          </a:p>
          <a:p>
            <a:pPr marL="183515" marR="508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300" spc="10"/>
              <a:t>Luftig,</a:t>
            </a:r>
            <a:r>
              <a:rPr dirty="0" sz="1300" spc="145"/>
              <a:t> </a:t>
            </a:r>
            <a:r>
              <a:rPr dirty="0" sz="1300" spc="130"/>
              <a:t>J.</a:t>
            </a:r>
            <a:r>
              <a:rPr dirty="0" sz="1300" spc="120"/>
              <a:t> </a:t>
            </a:r>
            <a:r>
              <a:rPr dirty="0" sz="1300" spc="10"/>
              <a:t>Guidelines</a:t>
            </a:r>
            <a:r>
              <a:rPr dirty="0" sz="1300" spc="150"/>
              <a:t> </a:t>
            </a:r>
            <a:r>
              <a:rPr dirty="0" sz="1300" spc="10"/>
              <a:t>for</a:t>
            </a:r>
            <a:r>
              <a:rPr dirty="0" sz="1300" spc="135"/>
              <a:t> </a:t>
            </a:r>
            <a:r>
              <a:rPr dirty="0" sz="1300" spc="10"/>
              <a:t>Reporting</a:t>
            </a:r>
            <a:r>
              <a:rPr dirty="0" sz="1300" spc="145"/>
              <a:t> </a:t>
            </a:r>
            <a:r>
              <a:rPr dirty="0" sz="1300" spc="10"/>
              <a:t>the</a:t>
            </a:r>
            <a:r>
              <a:rPr dirty="0" sz="1300" spc="145"/>
              <a:t> </a:t>
            </a:r>
            <a:r>
              <a:rPr dirty="0" sz="1300" spc="10"/>
              <a:t>Capability</a:t>
            </a:r>
            <a:r>
              <a:rPr dirty="0" sz="1300" spc="135"/>
              <a:t> </a:t>
            </a:r>
            <a:r>
              <a:rPr dirty="0" sz="1300" spc="10"/>
              <a:t>of</a:t>
            </a:r>
            <a:r>
              <a:rPr dirty="0" sz="1300" spc="135"/>
              <a:t> </a:t>
            </a:r>
            <a:r>
              <a:rPr dirty="0" sz="1300" spc="10"/>
              <a:t>Critical</a:t>
            </a:r>
            <a:r>
              <a:rPr dirty="0" sz="1300" spc="125"/>
              <a:t> </a:t>
            </a:r>
            <a:r>
              <a:rPr dirty="0" sz="1300" spc="10"/>
              <a:t>Product</a:t>
            </a:r>
            <a:r>
              <a:rPr dirty="0" sz="1300" spc="175"/>
              <a:t> </a:t>
            </a:r>
            <a:r>
              <a:rPr dirty="0" sz="1300" spc="10"/>
              <a:t>Characteristics.</a:t>
            </a:r>
            <a:r>
              <a:rPr dirty="0" sz="1300" spc="155"/>
              <a:t> </a:t>
            </a:r>
            <a:r>
              <a:rPr dirty="0" sz="1300" spc="10"/>
              <a:t>Anheuser-</a:t>
            </a:r>
            <a:r>
              <a:rPr dirty="0" sz="1300" spc="70"/>
              <a:t>Busch</a:t>
            </a:r>
            <a:r>
              <a:rPr dirty="0" sz="1300" spc="160"/>
              <a:t> </a:t>
            </a:r>
            <a:r>
              <a:rPr dirty="0" sz="1300" spc="-10"/>
              <a:t>Companies, </a:t>
            </a:r>
            <a:r>
              <a:rPr dirty="0" sz="1300" spc="-10"/>
              <a:t>	</a:t>
            </a:r>
            <a:r>
              <a:rPr dirty="0" sz="1300" spc="60"/>
              <a:t>St.</a:t>
            </a:r>
            <a:r>
              <a:rPr dirty="0" sz="1300" spc="185"/>
              <a:t> </a:t>
            </a:r>
            <a:r>
              <a:rPr dirty="0" sz="1300"/>
              <a:t>Louis,</a:t>
            </a:r>
            <a:r>
              <a:rPr dirty="0" sz="1300" spc="204"/>
              <a:t> </a:t>
            </a:r>
            <a:r>
              <a:rPr dirty="0" sz="1300"/>
              <a:t>MO.</a:t>
            </a:r>
            <a:r>
              <a:rPr dirty="0" sz="1300" spc="190"/>
              <a:t> </a:t>
            </a:r>
            <a:r>
              <a:rPr dirty="0" sz="1300" spc="-20"/>
              <a:t>1994</a:t>
            </a:r>
            <a:endParaRPr sz="1300"/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150" algn="l"/>
              </a:tabLst>
            </a:pPr>
            <a:r>
              <a:rPr dirty="0" sz="1300"/>
              <a:t>Spooner-Jordan,</a:t>
            </a:r>
            <a:r>
              <a:rPr dirty="0" sz="1300" spc="210"/>
              <a:t> </a:t>
            </a:r>
            <a:r>
              <a:rPr dirty="0" sz="1300"/>
              <a:t>V.</a:t>
            </a:r>
            <a:r>
              <a:rPr dirty="0" sz="1300" spc="145"/>
              <a:t>  </a:t>
            </a:r>
            <a:r>
              <a:rPr dirty="0" sz="1300"/>
              <a:t>Understanding</a:t>
            </a:r>
            <a:r>
              <a:rPr dirty="0" sz="1300" spc="204"/>
              <a:t> </a:t>
            </a:r>
            <a:r>
              <a:rPr dirty="0" sz="1300"/>
              <a:t>Variation.</a:t>
            </a:r>
            <a:r>
              <a:rPr dirty="0" sz="1300" spc="175"/>
              <a:t> </a:t>
            </a:r>
            <a:r>
              <a:rPr dirty="0" sz="1300"/>
              <a:t>Luftig</a:t>
            </a:r>
            <a:r>
              <a:rPr dirty="0" sz="1300" spc="175"/>
              <a:t> </a:t>
            </a:r>
            <a:r>
              <a:rPr dirty="0" sz="1300"/>
              <a:t>&amp;</a:t>
            </a:r>
            <a:r>
              <a:rPr dirty="0" sz="1300" spc="155"/>
              <a:t> </a:t>
            </a:r>
            <a:r>
              <a:rPr dirty="0" sz="1300"/>
              <a:t>Warren</a:t>
            </a:r>
            <a:r>
              <a:rPr dirty="0" sz="1300" spc="165"/>
              <a:t> </a:t>
            </a:r>
            <a:r>
              <a:rPr dirty="0" sz="1300" spc="-10"/>
              <a:t>International,</a:t>
            </a:r>
            <a:r>
              <a:rPr dirty="0" sz="1300" spc="185"/>
              <a:t> </a:t>
            </a:r>
            <a:r>
              <a:rPr dirty="0" sz="1300"/>
              <a:t>Southfield,</a:t>
            </a:r>
            <a:r>
              <a:rPr dirty="0" sz="1300" spc="190"/>
              <a:t> </a:t>
            </a:r>
            <a:r>
              <a:rPr dirty="0" sz="1300"/>
              <a:t>MI</a:t>
            </a:r>
            <a:r>
              <a:rPr dirty="0" sz="1300" spc="140"/>
              <a:t> </a:t>
            </a:r>
            <a:r>
              <a:rPr dirty="0" sz="1300" spc="-20"/>
              <a:t>1996</a:t>
            </a:r>
            <a:endParaRPr sz="1300"/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150" algn="l"/>
              </a:tabLst>
            </a:pPr>
            <a:r>
              <a:rPr dirty="0" sz="1300"/>
              <a:t>Luftig,</a:t>
            </a:r>
            <a:r>
              <a:rPr dirty="0" sz="1300" spc="130"/>
              <a:t> J.</a:t>
            </a:r>
            <a:r>
              <a:rPr dirty="0" sz="1300" spc="110"/>
              <a:t> </a:t>
            </a:r>
            <a:r>
              <a:rPr dirty="0" sz="1300"/>
              <a:t>and</a:t>
            </a:r>
            <a:r>
              <a:rPr dirty="0" sz="1300" spc="140"/>
              <a:t> </a:t>
            </a:r>
            <a:r>
              <a:rPr dirty="0" sz="1300"/>
              <a:t>Petrovich,</a:t>
            </a:r>
            <a:r>
              <a:rPr dirty="0" sz="1300" spc="135"/>
              <a:t> </a:t>
            </a:r>
            <a:r>
              <a:rPr dirty="0" sz="1300"/>
              <a:t>M.</a:t>
            </a:r>
            <a:r>
              <a:rPr dirty="0" sz="1300" spc="135"/>
              <a:t> </a:t>
            </a:r>
            <a:r>
              <a:rPr dirty="0" sz="1300"/>
              <a:t>Quality</a:t>
            </a:r>
            <a:r>
              <a:rPr dirty="0" sz="1300" spc="110"/>
              <a:t> </a:t>
            </a:r>
            <a:r>
              <a:rPr dirty="0" sz="1300"/>
              <a:t>with</a:t>
            </a:r>
            <a:r>
              <a:rPr dirty="0" sz="1300" spc="114"/>
              <a:t> </a:t>
            </a:r>
            <a:r>
              <a:rPr dirty="0" sz="1300"/>
              <a:t>Confidence</a:t>
            </a:r>
            <a:r>
              <a:rPr dirty="0" sz="1300" spc="145"/>
              <a:t> </a:t>
            </a:r>
            <a:r>
              <a:rPr dirty="0" sz="1300"/>
              <a:t>in</a:t>
            </a:r>
            <a:r>
              <a:rPr dirty="0" sz="1300" spc="110"/>
              <a:t> </a:t>
            </a:r>
            <a:r>
              <a:rPr dirty="0" sz="1300"/>
              <a:t>Manufacturing.</a:t>
            </a:r>
            <a:r>
              <a:rPr dirty="0" sz="1300" spc="165"/>
              <a:t> </a:t>
            </a:r>
            <a:r>
              <a:rPr dirty="0" sz="1300" spc="160"/>
              <a:t>SPSS, </a:t>
            </a:r>
            <a:r>
              <a:rPr dirty="0" sz="1300"/>
              <a:t>Inc.</a:t>
            </a:r>
            <a:r>
              <a:rPr dirty="0" sz="1300" spc="114"/>
              <a:t> </a:t>
            </a:r>
            <a:r>
              <a:rPr dirty="0" sz="1300" spc="55"/>
              <a:t>Chicago,</a:t>
            </a:r>
            <a:r>
              <a:rPr dirty="0" sz="1300" spc="125"/>
              <a:t> </a:t>
            </a:r>
            <a:r>
              <a:rPr dirty="0" sz="1300" spc="50"/>
              <a:t>IL</a:t>
            </a:r>
            <a:r>
              <a:rPr dirty="0" sz="1300" spc="114"/>
              <a:t> </a:t>
            </a:r>
            <a:r>
              <a:rPr dirty="0" sz="1300" spc="-20"/>
              <a:t>1997</a:t>
            </a:r>
            <a:endParaRPr sz="1300"/>
          </a:p>
          <a:p>
            <a:pPr marL="183515" marR="11430" indent="-17145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4785" algn="l"/>
              </a:tabLst>
            </a:pPr>
            <a:r>
              <a:rPr dirty="0" sz="1300"/>
              <a:t>Littlejohn,</a:t>
            </a:r>
            <a:r>
              <a:rPr dirty="0" sz="1300" spc="110"/>
              <a:t> </a:t>
            </a:r>
            <a:r>
              <a:rPr dirty="0" sz="1300" spc="75"/>
              <a:t>R.,</a:t>
            </a:r>
            <a:r>
              <a:rPr dirty="0" sz="1300" spc="105"/>
              <a:t> </a:t>
            </a:r>
            <a:r>
              <a:rPr dirty="0" sz="1300"/>
              <a:t>Ouellette,</a:t>
            </a:r>
            <a:r>
              <a:rPr dirty="0" sz="1300" spc="100"/>
              <a:t> </a:t>
            </a:r>
            <a:r>
              <a:rPr dirty="0" sz="1300" spc="90"/>
              <a:t>S.,</a:t>
            </a:r>
            <a:r>
              <a:rPr dirty="0" sz="1300" spc="114"/>
              <a:t> </a:t>
            </a:r>
            <a:r>
              <a:rPr dirty="0" sz="1300"/>
              <a:t>&amp;</a:t>
            </a:r>
            <a:r>
              <a:rPr dirty="0" sz="1300" spc="105"/>
              <a:t> </a:t>
            </a:r>
            <a:r>
              <a:rPr dirty="0" sz="1300"/>
              <a:t>Petrovich,</a:t>
            </a:r>
            <a:r>
              <a:rPr dirty="0" sz="1300" spc="130"/>
              <a:t> </a:t>
            </a:r>
            <a:r>
              <a:rPr dirty="0" sz="1300"/>
              <a:t>M.</a:t>
            </a:r>
            <a:r>
              <a:rPr dirty="0" sz="1300" spc="105"/>
              <a:t> </a:t>
            </a:r>
            <a:r>
              <a:rPr dirty="0" sz="1300" spc="60"/>
              <a:t>Black</a:t>
            </a:r>
            <a:r>
              <a:rPr dirty="0" sz="1300" spc="90"/>
              <a:t> </a:t>
            </a:r>
            <a:r>
              <a:rPr dirty="0" sz="1300"/>
              <a:t>Belt</a:t>
            </a:r>
            <a:r>
              <a:rPr dirty="0" sz="1300" spc="95"/>
              <a:t> </a:t>
            </a:r>
            <a:r>
              <a:rPr dirty="0" sz="1300" spc="55"/>
              <a:t>Business</a:t>
            </a:r>
            <a:r>
              <a:rPr dirty="0" sz="1300" spc="105"/>
              <a:t> </a:t>
            </a:r>
            <a:r>
              <a:rPr dirty="0" sz="1300"/>
              <a:t>Improvement</a:t>
            </a:r>
            <a:r>
              <a:rPr dirty="0" sz="1300" spc="130"/>
              <a:t> </a:t>
            </a:r>
            <a:r>
              <a:rPr dirty="0" sz="1300"/>
              <a:t>Specialist</a:t>
            </a:r>
            <a:r>
              <a:rPr dirty="0" sz="1300" spc="110"/>
              <a:t> </a:t>
            </a:r>
            <a:r>
              <a:rPr dirty="0" sz="1300"/>
              <a:t>Training,</a:t>
            </a:r>
            <a:r>
              <a:rPr dirty="0" sz="1300" spc="135"/>
              <a:t> </a:t>
            </a:r>
            <a:r>
              <a:rPr dirty="0" sz="1300"/>
              <a:t>Luftig</a:t>
            </a:r>
            <a:r>
              <a:rPr dirty="0" sz="1300" spc="105"/>
              <a:t> </a:t>
            </a:r>
            <a:r>
              <a:rPr dirty="0" sz="1300"/>
              <a:t>&amp;</a:t>
            </a:r>
            <a:r>
              <a:rPr dirty="0" sz="1300" spc="100"/>
              <a:t> </a:t>
            </a:r>
            <a:r>
              <a:rPr dirty="0" sz="1300" spc="-10"/>
              <a:t>Warren 	International,</a:t>
            </a:r>
            <a:r>
              <a:rPr dirty="0" sz="1300" spc="70"/>
              <a:t> </a:t>
            </a:r>
            <a:r>
              <a:rPr dirty="0" sz="1300" spc="30"/>
              <a:t>2000</a:t>
            </a:r>
            <a:endParaRPr sz="1300"/>
          </a:p>
          <a:p>
            <a:pPr marL="183515" marR="321945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300"/>
              <a:t>Ouellette,</a:t>
            </a:r>
            <a:r>
              <a:rPr dirty="0" sz="1300" spc="110"/>
              <a:t> </a:t>
            </a:r>
            <a:r>
              <a:rPr dirty="0" sz="1300" spc="120"/>
              <a:t>S.</a:t>
            </a:r>
            <a:r>
              <a:rPr dirty="0" sz="1300" spc="95"/>
              <a:t> </a:t>
            </a:r>
            <a:r>
              <a:rPr dirty="0" sz="1300" spc="60"/>
              <a:t>Six</a:t>
            </a:r>
            <a:r>
              <a:rPr dirty="0" sz="1300" spc="95"/>
              <a:t> </a:t>
            </a:r>
            <a:r>
              <a:rPr dirty="0" sz="1300" spc="65"/>
              <a:t>Sigma</a:t>
            </a:r>
            <a:r>
              <a:rPr dirty="0" sz="1300" spc="110"/>
              <a:t> </a:t>
            </a:r>
            <a:r>
              <a:rPr dirty="0" sz="1300"/>
              <a:t>Champion</a:t>
            </a:r>
            <a:r>
              <a:rPr dirty="0" sz="1300" spc="110"/>
              <a:t> </a:t>
            </a:r>
            <a:r>
              <a:rPr dirty="0" sz="1300"/>
              <a:t>Training,</a:t>
            </a:r>
            <a:r>
              <a:rPr dirty="0" sz="1300" spc="125"/>
              <a:t> </a:t>
            </a:r>
            <a:r>
              <a:rPr dirty="0" sz="1300" spc="65"/>
              <a:t>ROI</a:t>
            </a:r>
            <a:r>
              <a:rPr dirty="0" sz="1300" spc="85"/>
              <a:t> </a:t>
            </a:r>
            <a:r>
              <a:rPr dirty="0" sz="1300"/>
              <a:t>Alliance,</a:t>
            </a:r>
            <a:r>
              <a:rPr dirty="0" sz="1300" spc="95"/>
              <a:t> </a:t>
            </a:r>
            <a:r>
              <a:rPr dirty="0" sz="1300" spc="160"/>
              <a:t>LLC</a:t>
            </a:r>
            <a:r>
              <a:rPr dirty="0" sz="1300" spc="95"/>
              <a:t> </a:t>
            </a:r>
            <a:r>
              <a:rPr dirty="0" sz="1300"/>
              <a:t>&amp;</a:t>
            </a:r>
            <a:r>
              <a:rPr dirty="0" sz="1300" spc="105"/>
              <a:t> </a:t>
            </a:r>
            <a:r>
              <a:rPr dirty="0" sz="1300"/>
              <a:t>Luftig</a:t>
            </a:r>
            <a:r>
              <a:rPr dirty="0" sz="1300" spc="114"/>
              <a:t> </a:t>
            </a:r>
            <a:r>
              <a:rPr dirty="0" sz="1300"/>
              <a:t>&amp;</a:t>
            </a:r>
            <a:r>
              <a:rPr dirty="0" sz="1300" spc="95"/>
              <a:t> </a:t>
            </a:r>
            <a:r>
              <a:rPr dirty="0" sz="1300"/>
              <a:t>Warren,</a:t>
            </a:r>
            <a:r>
              <a:rPr dirty="0" sz="1300" spc="105"/>
              <a:t> </a:t>
            </a:r>
            <a:r>
              <a:rPr dirty="0" sz="1300" spc="-10"/>
              <a:t>International,</a:t>
            </a:r>
            <a:r>
              <a:rPr dirty="0" sz="1300" spc="125"/>
              <a:t> </a:t>
            </a:r>
            <a:r>
              <a:rPr dirty="0" sz="1300"/>
              <a:t>Southfield,</a:t>
            </a:r>
            <a:r>
              <a:rPr dirty="0" sz="1300" spc="120"/>
              <a:t> </a:t>
            </a:r>
            <a:r>
              <a:rPr dirty="0" sz="1300" spc="-25"/>
              <a:t>MI </a:t>
            </a:r>
            <a:r>
              <a:rPr dirty="0" sz="1300" spc="-25"/>
              <a:t>	</a:t>
            </a:r>
            <a:r>
              <a:rPr dirty="0" sz="1300" spc="-20"/>
              <a:t>2005</a:t>
            </a:r>
            <a:endParaRPr sz="1300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4883" y="1237564"/>
            <a:ext cx="7635875" cy="7886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000" spc="14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5000" spc="2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5000" spc="75">
                <a:solidFill>
                  <a:srgbClr val="FFFFFF"/>
                </a:solidFill>
                <a:latin typeface="Calibri"/>
                <a:cs typeface="Calibri"/>
              </a:rPr>
              <a:t>Exponential</a:t>
            </a:r>
            <a:r>
              <a:rPr dirty="0" sz="5000" spc="2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5000" spc="-10">
                <a:solidFill>
                  <a:srgbClr val="FFFFFF"/>
                </a:solidFill>
                <a:latin typeface="Calibri"/>
                <a:cs typeface="Calibri"/>
              </a:rPr>
              <a:t>Distribution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14883" y="2669870"/>
            <a:ext cx="7712709" cy="15786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3200" spc="215" b="1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3200" spc="16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305" b="1">
                <a:solidFill>
                  <a:srgbClr val="FFFFFF"/>
                </a:solidFill>
                <a:latin typeface="Calibri"/>
                <a:cs typeface="Calibri"/>
              </a:rPr>
              <a:t>Science</a:t>
            </a:r>
            <a:r>
              <a:rPr dirty="0" sz="3200" spc="17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20" b="1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3200" spc="17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25" b="1">
                <a:solidFill>
                  <a:srgbClr val="FFFFFF"/>
                </a:solidFill>
                <a:latin typeface="Calibri"/>
                <a:cs typeface="Calibri"/>
              </a:rPr>
              <a:t>Quality</a:t>
            </a:r>
            <a:r>
              <a:rPr dirty="0" sz="3200" spc="15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85" b="1">
                <a:solidFill>
                  <a:srgbClr val="FFFFFF"/>
                </a:solidFill>
                <a:latin typeface="Calibri"/>
                <a:cs typeface="Calibri"/>
              </a:rPr>
              <a:t>Management: </a:t>
            </a:r>
            <a:r>
              <a:rPr dirty="0" sz="3200" spc="150" b="1">
                <a:solidFill>
                  <a:srgbClr val="FFFFFF"/>
                </a:solidFill>
                <a:latin typeface="Calibri"/>
                <a:cs typeface="Calibri"/>
              </a:rPr>
              <a:t>Probability</a:t>
            </a:r>
            <a:r>
              <a:rPr dirty="0" sz="3200" spc="16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215" b="1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3200" spc="18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50" b="1">
                <a:solidFill>
                  <a:srgbClr val="FFFFFF"/>
                </a:solidFill>
                <a:latin typeface="Calibri"/>
                <a:cs typeface="Calibri"/>
              </a:rPr>
              <a:t>Probability</a:t>
            </a:r>
            <a:r>
              <a:rPr dirty="0" sz="3200" spc="17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55" b="1">
                <a:solidFill>
                  <a:srgbClr val="FFFFFF"/>
                </a:solidFill>
                <a:latin typeface="Calibri"/>
                <a:cs typeface="Calibri"/>
              </a:rPr>
              <a:t>Distributions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dirty="0" sz="3200" spc="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70" b="1">
                <a:solidFill>
                  <a:srgbClr val="FFFFFF"/>
                </a:solidFill>
                <a:latin typeface="Calibri"/>
                <a:cs typeface="Calibri"/>
              </a:rPr>
              <a:t>Wendy</a:t>
            </a:r>
            <a:r>
              <a:rPr dirty="0" sz="3200" spc="6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95" b="1">
                <a:solidFill>
                  <a:srgbClr val="FFFFFF"/>
                </a:solidFill>
                <a:latin typeface="Calibri"/>
                <a:cs typeface="Calibri"/>
              </a:rPr>
              <a:t>Martin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8989" y="721232"/>
            <a:ext cx="394081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240"/>
              <a:t>Learning</a:t>
            </a:r>
            <a:r>
              <a:rPr dirty="0" sz="3200" spc="175"/>
              <a:t> </a:t>
            </a:r>
            <a:r>
              <a:rPr dirty="0" sz="3200" spc="180"/>
              <a:t>objectives:</a:t>
            </a:r>
            <a:endParaRPr sz="3200"/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90119" rIns="0" bIns="0" rtlCol="0" vert="horz">
            <a:spAutoFit/>
          </a:bodyPr>
          <a:lstStyle/>
          <a:p>
            <a:pPr marL="515620" marR="5080">
              <a:lnSpc>
                <a:spcPct val="100000"/>
              </a:lnSpc>
              <a:spcBef>
                <a:spcPts val="95"/>
              </a:spcBef>
            </a:pPr>
            <a:r>
              <a:rPr dirty="0" spc="90"/>
              <a:t>Describe</a:t>
            </a:r>
            <a:r>
              <a:rPr dirty="0" spc="290"/>
              <a:t> </a:t>
            </a:r>
            <a:r>
              <a:rPr dirty="0"/>
              <a:t>the</a:t>
            </a:r>
            <a:r>
              <a:rPr dirty="0" spc="290"/>
              <a:t> </a:t>
            </a:r>
            <a:r>
              <a:rPr dirty="0"/>
              <a:t>Exponential</a:t>
            </a:r>
            <a:r>
              <a:rPr dirty="0" spc="285"/>
              <a:t> </a:t>
            </a:r>
            <a:r>
              <a:rPr dirty="0" spc="-10"/>
              <a:t>probability distribution</a:t>
            </a:r>
          </a:p>
          <a:p>
            <a:pPr marL="515620" marR="702945">
              <a:lnSpc>
                <a:spcPct val="100000"/>
              </a:lnSpc>
              <a:spcBef>
                <a:spcPts val="3720"/>
              </a:spcBef>
            </a:pPr>
            <a:r>
              <a:rPr dirty="0" spc="75"/>
              <a:t>Calculate</a:t>
            </a:r>
            <a:r>
              <a:rPr dirty="0" spc="204"/>
              <a:t> </a:t>
            </a:r>
            <a:r>
              <a:rPr dirty="0"/>
              <a:t>probabilities</a:t>
            </a:r>
            <a:r>
              <a:rPr dirty="0" spc="220"/>
              <a:t> </a:t>
            </a:r>
            <a:r>
              <a:rPr dirty="0" spc="85"/>
              <a:t>using</a:t>
            </a:r>
            <a:r>
              <a:rPr dirty="0" spc="200"/>
              <a:t> </a:t>
            </a:r>
            <a:r>
              <a:rPr dirty="0" spc="-25"/>
              <a:t>the </a:t>
            </a:r>
            <a:r>
              <a:rPr dirty="0"/>
              <a:t>Exponential</a:t>
            </a:r>
            <a:r>
              <a:rPr dirty="0" spc="610"/>
              <a:t> </a:t>
            </a:r>
            <a:r>
              <a:rPr dirty="0" spc="-10"/>
              <a:t>distribution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300"/>
              <a:t>The</a:t>
            </a:r>
            <a:r>
              <a:rPr dirty="0" spc="229"/>
              <a:t> Exponential</a:t>
            </a:r>
            <a:r>
              <a:rPr dirty="0" spc="290"/>
              <a:t> </a:t>
            </a:r>
            <a:r>
              <a:rPr dirty="0" spc="170"/>
              <a:t>Distribution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1859533" y="1661922"/>
            <a:ext cx="5643880" cy="2390140"/>
            <a:chOff x="1859533" y="1661922"/>
            <a:chExt cx="5643880" cy="2390140"/>
          </a:xfrm>
        </p:grpSpPr>
        <p:sp>
          <p:nvSpPr>
            <p:cNvPr id="4" name="object 4" descr=""/>
            <p:cNvSpPr/>
            <p:nvPr/>
          </p:nvSpPr>
          <p:spPr>
            <a:xfrm>
              <a:off x="1863089" y="1661922"/>
              <a:ext cx="5640705" cy="2381885"/>
            </a:xfrm>
            <a:custGeom>
              <a:avLst/>
              <a:gdLst/>
              <a:ahLst/>
              <a:cxnLst/>
              <a:rect l="l" t="t" r="r" b="b"/>
              <a:pathLst>
                <a:path w="5640705" h="2381885">
                  <a:moveTo>
                    <a:pt x="9143" y="0"/>
                  </a:moveTo>
                  <a:lnTo>
                    <a:pt x="9143" y="2381694"/>
                  </a:lnTo>
                </a:path>
                <a:path w="5640705" h="2381885">
                  <a:moveTo>
                    <a:pt x="0" y="2380488"/>
                  </a:moveTo>
                  <a:lnTo>
                    <a:pt x="5640196" y="2380488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872233" y="2231898"/>
              <a:ext cx="5008245" cy="1742439"/>
            </a:xfrm>
            <a:custGeom>
              <a:avLst/>
              <a:gdLst/>
              <a:ahLst/>
              <a:cxnLst/>
              <a:rect l="l" t="t" r="r" b="b"/>
              <a:pathLst>
                <a:path w="5008245" h="1742439">
                  <a:moveTo>
                    <a:pt x="0" y="0"/>
                  </a:moveTo>
                  <a:lnTo>
                    <a:pt x="17870" y="34318"/>
                  </a:lnTo>
                  <a:lnTo>
                    <a:pt x="36549" y="68224"/>
                  </a:lnTo>
                  <a:lnTo>
                    <a:pt x="56027" y="101719"/>
                  </a:lnTo>
                  <a:lnTo>
                    <a:pt x="76295" y="134806"/>
                  </a:lnTo>
                  <a:lnTo>
                    <a:pt x="97342" y="167487"/>
                  </a:lnTo>
                  <a:lnTo>
                    <a:pt x="119161" y="199763"/>
                  </a:lnTo>
                  <a:lnTo>
                    <a:pt x="141740" y="231637"/>
                  </a:lnTo>
                  <a:lnTo>
                    <a:pt x="165071" y="263111"/>
                  </a:lnTo>
                  <a:lnTo>
                    <a:pt x="189143" y="294186"/>
                  </a:lnTo>
                  <a:lnTo>
                    <a:pt x="213949" y="324866"/>
                  </a:lnTo>
                  <a:lnTo>
                    <a:pt x="239477" y="355150"/>
                  </a:lnTo>
                  <a:lnTo>
                    <a:pt x="265719" y="385043"/>
                  </a:lnTo>
                  <a:lnTo>
                    <a:pt x="292664" y="414545"/>
                  </a:lnTo>
                  <a:lnTo>
                    <a:pt x="320304" y="443660"/>
                  </a:lnTo>
                  <a:lnTo>
                    <a:pt x="348630" y="472388"/>
                  </a:lnTo>
                  <a:lnTo>
                    <a:pt x="377630" y="500732"/>
                  </a:lnTo>
                  <a:lnTo>
                    <a:pt x="407297" y="528693"/>
                  </a:lnTo>
                  <a:lnTo>
                    <a:pt x="437620" y="556275"/>
                  </a:lnTo>
                  <a:lnTo>
                    <a:pt x="468590" y="583479"/>
                  </a:lnTo>
                  <a:lnTo>
                    <a:pt x="500197" y="610306"/>
                  </a:lnTo>
                  <a:lnTo>
                    <a:pt x="532432" y="636760"/>
                  </a:lnTo>
                  <a:lnTo>
                    <a:pt x="565286" y="662841"/>
                  </a:lnTo>
                  <a:lnTo>
                    <a:pt x="598749" y="688552"/>
                  </a:lnTo>
                  <a:lnTo>
                    <a:pt x="632811" y="713896"/>
                  </a:lnTo>
                  <a:lnTo>
                    <a:pt x="667463" y="738873"/>
                  </a:lnTo>
                  <a:lnTo>
                    <a:pt x="702695" y="763487"/>
                  </a:lnTo>
                  <a:lnTo>
                    <a:pt x="738498" y="787738"/>
                  </a:lnTo>
                  <a:lnTo>
                    <a:pt x="774863" y="811630"/>
                  </a:lnTo>
                  <a:lnTo>
                    <a:pt x="811779" y="835164"/>
                  </a:lnTo>
                  <a:lnTo>
                    <a:pt x="849238" y="858342"/>
                  </a:lnTo>
                  <a:lnTo>
                    <a:pt x="887229" y="881166"/>
                  </a:lnTo>
                  <a:lnTo>
                    <a:pt x="925744" y="903638"/>
                  </a:lnTo>
                  <a:lnTo>
                    <a:pt x="964773" y="925761"/>
                  </a:lnTo>
                  <a:lnTo>
                    <a:pt x="1004306" y="947535"/>
                  </a:lnTo>
                  <a:lnTo>
                    <a:pt x="1044334" y="968964"/>
                  </a:lnTo>
                  <a:lnTo>
                    <a:pt x="1084847" y="990049"/>
                  </a:lnTo>
                  <a:lnTo>
                    <a:pt x="1125837" y="1010793"/>
                  </a:lnTo>
                  <a:lnTo>
                    <a:pt x="1167292" y="1031196"/>
                  </a:lnTo>
                  <a:lnTo>
                    <a:pt x="1209204" y="1051262"/>
                  </a:lnTo>
                  <a:lnTo>
                    <a:pt x="1251564" y="1070993"/>
                  </a:lnTo>
                  <a:lnTo>
                    <a:pt x="1294361" y="1090390"/>
                  </a:lnTo>
                  <a:lnTo>
                    <a:pt x="1337586" y="1109455"/>
                  </a:lnTo>
                  <a:lnTo>
                    <a:pt x="1381231" y="1128190"/>
                  </a:lnTo>
                  <a:lnTo>
                    <a:pt x="1425284" y="1146598"/>
                  </a:lnTo>
                  <a:lnTo>
                    <a:pt x="1469738" y="1164681"/>
                  </a:lnTo>
                  <a:lnTo>
                    <a:pt x="1514581" y="1182439"/>
                  </a:lnTo>
                  <a:lnTo>
                    <a:pt x="1559805" y="1199877"/>
                  </a:lnTo>
                  <a:lnTo>
                    <a:pt x="1605401" y="1216995"/>
                  </a:lnTo>
                  <a:lnTo>
                    <a:pt x="1651358" y="1233795"/>
                  </a:lnTo>
                  <a:lnTo>
                    <a:pt x="1697668" y="1250280"/>
                  </a:lnTo>
                  <a:lnTo>
                    <a:pt x="1744320" y="1266451"/>
                  </a:lnTo>
                  <a:lnTo>
                    <a:pt x="1791305" y="1282311"/>
                  </a:lnTo>
                  <a:lnTo>
                    <a:pt x="1838615" y="1297862"/>
                  </a:lnTo>
                  <a:lnTo>
                    <a:pt x="1886238" y="1313105"/>
                  </a:lnTo>
                  <a:lnTo>
                    <a:pt x="1934166" y="1328043"/>
                  </a:lnTo>
                  <a:lnTo>
                    <a:pt x="1982389" y="1342678"/>
                  </a:lnTo>
                  <a:lnTo>
                    <a:pt x="2030898" y="1357011"/>
                  </a:lnTo>
                  <a:lnTo>
                    <a:pt x="2079683" y="1371045"/>
                  </a:lnTo>
                  <a:lnTo>
                    <a:pt x="2128734" y="1384782"/>
                  </a:lnTo>
                  <a:lnTo>
                    <a:pt x="2178043" y="1398223"/>
                  </a:lnTo>
                  <a:lnTo>
                    <a:pt x="2227600" y="1411371"/>
                  </a:lnTo>
                  <a:lnTo>
                    <a:pt x="2277394" y="1424228"/>
                  </a:lnTo>
                  <a:lnTo>
                    <a:pt x="2327417" y="1436796"/>
                  </a:lnTo>
                  <a:lnTo>
                    <a:pt x="2377660" y="1449077"/>
                  </a:lnTo>
                  <a:lnTo>
                    <a:pt x="2428112" y="1461072"/>
                  </a:lnTo>
                  <a:lnTo>
                    <a:pt x="2478764" y="1472785"/>
                  </a:lnTo>
                  <a:lnTo>
                    <a:pt x="2529606" y="1484216"/>
                  </a:lnTo>
                  <a:lnTo>
                    <a:pt x="2580630" y="1495368"/>
                  </a:lnTo>
                  <a:lnTo>
                    <a:pt x="2631826" y="1506243"/>
                  </a:lnTo>
                  <a:lnTo>
                    <a:pt x="2683183" y="1516843"/>
                  </a:lnTo>
                  <a:lnTo>
                    <a:pt x="2734693" y="1527170"/>
                  </a:lnTo>
                  <a:lnTo>
                    <a:pt x="2786346" y="1537226"/>
                  </a:lnTo>
                  <a:lnTo>
                    <a:pt x="2838133" y="1547013"/>
                  </a:lnTo>
                  <a:lnTo>
                    <a:pt x="2890043" y="1556533"/>
                  </a:lnTo>
                  <a:lnTo>
                    <a:pt x="2942069" y="1565788"/>
                  </a:lnTo>
                  <a:lnTo>
                    <a:pt x="2994199" y="1574780"/>
                  </a:lnTo>
                  <a:lnTo>
                    <a:pt x="3046425" y="1583512"/>
                  </a:lnTo>
                  <a:lnTo>
                    <a:pt x="3098736" y="1591984"/>
                  </a:lnTo>
                  <a:lnTo>
                    <a:pt x="3151125" y="1600200"/>
                  </a:lnTo>
                  <a:lnTo>
                    <a:pt x="3203580" y="1608160"/>
                  </a:lnTo>
                  <a:lnTo>
                    <a:pt x="3256093" y="1615868"/>
                  </a:lnTo>
                  <a:lnTo>
                    <a:pt x="3308654" y="1623325"/>
                  </a:lnTo>
                  <a:lnTo>
                    <a:pt x="3361253" y="1630534"/>
                  </a:lnTo>
                  <a:lnTo>
                    <a:pt x="3413881" y="1637495"/>
                  </a:lnTo>
                  <a:lnTo>
                    <a:pt x="3466529" y="1644212"/>
                  </a:lnTo>
                  <a:lnTo>
                    <a:pt x="3519187" y="1650686"/>
                  </a:lnTo>
                  <a:lnTo>
                    <a:pt x="3571845" y="1656919"/>
                  </a:lnTo>
                  <a:lnTo>
                    <a:pt x="3624494" y="1662914"/>
                  </a:lnTo>
                  <a:lnTo>
                    <a:pt x="3677125" y="1668672"/>
                  </a:lnTo>
                  <a:lnTo>
                    <a:pt x="3729727" y="1674195"/>
                  </a:lnTo>
                  <a:lnTo>
                    <a:pt x="3782292" y="1679486"/>
                  </a:lnTo>
                  <a:lnTo>
                    <a:pt x="3834810" y="1684546"/>
                  </a:lnTo>
                  <a:lnTo>
                    <a:pt x="3887272" y="1689378"/>
                  </a:lnTo>
                  <a:lnTo>
                    <a:pt x="3939667" y="1693983"/>
                  </a:lnTo>
                  <a:lnTo>
                    <a:pt x="3991986" y="1698363"/>
                  </a:lnTo>
                  <a:lnTo>
                    <a:pt x="4044221" y="1702521"/>
                  </a:lnTo>
                  <a:lnTo>
                    <a:pt x="4096361" y="1706459"/>
                  </a:lnTo>
                  <a:lnTo>
                    <a:pt x="4148397" y="1710178"/>
                  </a:lnTo>
                  <a:lnTo>
                    <a:pt x="4200319" y="1713680"/>
                  </a:lnTo>
                  <a:lnTo>
                    <a:pt x="4252118" y="1716968"/>
                  </a:lnTo>
                  <a:lnTo>
                    <a:pt x="4303784" y="1720044"/>
                  </a:lnTo>
                  <a:lnTo>
                    <a:pt x="4355309" y="1722909"/>
                  </a:lnTo>
                  <a:lnTo>
                    <a:pt x="4406681" y="1725566"/>
                  </a:lnTo>
                  <a:lnTo>
                    <a:pt x="4457893" y="1728017"/>
                  </a:lnTo>
                  <a:lnTo>
                    <a:pt x="4508934" y="1730263"/>
                  </a:lnTo>
                  <a:lnTo>
                    <a:pt x="4559794" y="1732307"/>
                  </a:lnTo>
                  <a:lnTo>
                    <a:pt x="4610465" y="1734151"/>
                  </a:lnTo>
                  <a:lnTo>
                    <a:pt x="4660937" y="1735796"/>
                  </a:lnTo>
                  <a:lnTo>
                    <a:pt x="4711200" y="1737245"/>
                  </a:lnTo>
                  <a:lnTo>
                    <a:pt x="4761245" y="1738500"/>
                  </a:lnTo>
                  <a:lnTo>
                    <a:pt x="4811062" y="1739563"/>
                  </a:lnTo>
                  <a:lnTo>
                    <a:pt x="4860642" y="1740435"/>
                  </a:lnTo>
                  <a:lnTo>
                    <a:pt x="4909975" y="1741119"/>
                  </a:lnTo>
                  <a:lnTo>
                    <a:pt x="4959052" y="1741617"/>
                  </a:lnTo>
                  <a:lnTo>
                    <a:pt x="5007864" y="1741932"/>
                  </a:lnTo>
                </a:path>
              </a:pathLst>
            </a:custGeom>
            <a:ln w="25400">
              <a:solidFill>
                <a:srgbClr val="B9A46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2709672" y="3102863"/>
              <a:ext cx="0" cy="940435"/>
            </a:xfrm>
            <a:custGeom>
              <a:avLst/>
              <a:gdLst/>
              <a:ahLst/>
              <a:cxnLst/>
              <a:rect l="l" t="t" r="r" b="b"/>
              <a:pathLst>
                <a:path w="0" h="940435">
                  <a:moveTo>
                    <a:pt x="0" y="0"/>
                  </a:moveTo>
                  <a:lnTo>
                    <a:pt x="0" y="940041"/>
                  </a:lnTo>
                </a:path>
              </a:pathLst>
            </a:custGeom>
            <a:ln w="9525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1756536" y="4119168"/>
            <a:ext cx="48577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13888" sz="3000" spc="-3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dirty="0" sz="1300" spc="-20">
                <a:solidFill>
                  <a:srgbClr val="FFFFFF"/>
                </a:solidFill>
                <a:latin typeface="Calibri"/>
                <a:cs typeface="Calibri"/>
              </a:rPr>
              <a:t>min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628392" y="4056684"/>
            <a:ext cx="16256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0">
                <a:solidFill>
                  <a:srgbClr val="FFFFFF"/>
                </a:solidFill>
                <a:latin typeface="Calibri"/>
                <a:cs typeface="Calibri"/>
              </a:rPr>
              <a:t>µ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7540879" y="3994200"/>
            <a:ext cx="14795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4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300"/>
              <a:t>The</a:t>
            </a:r>
            <a:r>
              <a:rPr dirty="0" spc="229"/>
              <a:t> Exponential</a:t>
            </a:r>
            <a:r>
              <a:rPr dirty="0" spc="290"/>
              <a:t> </a:t>
            </a:r>
            <a:r>
              <a:rPr dirty="0" spc="170"/>
              <a:t>Distribution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3891" y="1318336"/>
            <a:ext cx="7607300" cy="25158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87960" marR="581660" indent="-175260">
              <a:lnSpc>
                <a:spcPct val="100000"/>
              </a:lnSpc>
              <a:spcBef>
                <a:spcPts val="105"/>
              </a:spcBef>
              <a:buSzPct val="75000"/>
              <a:buChar char="•"/>
              <a:tabLst>
                <a:tab pos="187960" algn="l"/>
              </a:tabLst>
            </a:pPr>
            <a:r>
              <a:rPr dirty="0" sz="3200" spc="9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3200" spc="1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exponential</a:t>
            </a:r>
            <a:r>
              <a:rPr dirty="0" sz="3200" spc="1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distribution</a:t>
            </a:r>
            <a:r>
              <a:rPr dirty="0" sz="3200" spc="1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45">
                <a:solidFill>
                  <a:srgbClr val="FFFFFF"/>
                </a:solidFill>
                <a:latin typeface="Calibri"/>
                <a:cs typeface="Calibri"/>
              </a:rPr>
              <a:t>occurs</a:t>
            </a:r>
            <a:r>
              <a:rPr dirty="0" sz="3200" spc="1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3200" spc="1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7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number</a:t>
            </a:r>
            <a:r>
              <a:rPr dirty="0" sz="3200" spc="1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3200" spc="1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situations</a:t>
            </a:r>
            <a:r>
              <a:rPr dirty="0" sz="3200" spc="1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3200" spc="20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3200" spc="20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industrial environment.</a:t>
            </a:r>
            <a:endParaRPr sz="3200">
              <a:latin typeface="Calibri"/>
              <a:cs typeface="Calibri"/>
            </a:endParaRPr>
          </a:p>
          <a:p>
            <a:pPr marL="187960" marR="5080" indent="-175260">
              <a:lnSpc>
                <a:spcPct val="100000"/>
              </a:lnSpc>
              <a:spcBef>
                <a:spcPts val="400"/>
              </a:spcBef>
              <a:buSzPct val="75000"/>
              <a:buChar char="•"/>
              <a:tabLst>
                <a:tab pos="187960" algn="l"/>
              </a:tabLst>
            </a:pP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Time</a:t>
            </a:r>
            <a:r>
              <a:rPr dirty="0" sz="3200" spc="1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3200" spc="1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20">
                <a:solidFill>
                  <a:srgbClr val="FFFFFF"/>
                </a:solidFill>
                <a:latin typeface="Calibri"/>
                <a:cs typeface="Calibri"/>
              </a:rPr>
              <a:t>failure</a:t>
            </a:r>
            <a:r>
              <a:rPr dirty="0" sz="3200" spc="1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often</a:t>
            </a:r>
            <a:r>
              <a:rPr dirty="0" sz="3200" spc="1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follows</a:t>
            </a:r>
            <a:r>
              <a:rPr dirty="0" sz="3200" spc="1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6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dirty="0" sz="3200" spc="1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exponential distribution.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300"/>
              <a:t>The</a:t>
            </a:r>
            <a:r>
              <a:rPr dirty="0" spc="229"/>
              <a:t> Exponential</a:t>
            </a:r>
            <a:r>
              <a:rPr dirty="0" spc="290"/>
              <a:t> </a:t>
            </a:r>
            <a:r>
              <a:rPr dirty="0" spc="170"/>
              <a:t>Distribution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3891" y="1318336"/>
            <a:ext cx="7660005" cy="29533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87960" marR="5080" indent="-175260">
              <a:lnSpc>
                <a:spcPct val="100000"/>
              </a:lnSpc>
              <a:spcBef>
                <a:spcPts val="105"/>
              </a:spcBef>
              <a:buSzPct val="75000"/>
              <a:buChar char="•"/>
              <a:tabLst>
                <a:tab pos="187960" algn="l"/>
              </a:tabLst>
            </a:pP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Measurement</a:t>
            </a:r>
            <a:r>
              <a:rPr dirty="0" sz="3200" spc="229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dirty="0" sz="3200" spc="229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2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200" spc="2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65">
                <a:solidFill>
                  <a:srgbClr val="FFFFFF"/>
                </a:solidFill>
                <a:latin typeface="Calibri"/>
                <a:cs typeface="Calibri"/>
              </a:rPr>
              <a:t>physical</a:t>
            </a:r>
            <a:r>
              <a:rPr dirty="0" sz="3200" spc="2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50">
                <a:solidFill>
                  <a:srgbClr val="FFFFFF"/>
                </a:solidFill>
                <a:latin typeface="Calibri"/>
                <a:cs typeface="Calibri"/>
              </a:rPr>
              <a:t>process</a:t>
            </a:r>
            <a:r>
              <a:rPr dirty="0" sz="3200" spc="2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20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dirty="0" sz="3200" spc="145">
                <a:solidFill>
                  <a:srgbClr val="FFFFFF"/>
                </a:solidFill>
                <a:latin typeface="Calibri"/>
                <a:cs typeface="Calibri"/>
              </a:rPr>
              <a:t>has</a:t>
            </a:r>
            <a:r>
              <a:rPr dirty="0" sz="3200" spc="1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2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200" spc="1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restraint,</a:t>
            </a:r>
            <a:r>
              <a:rPr dirty="0" sz="3200" spc="1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60">
                <a:solidFill>
                  <a:srgbClr val="FFFFFF"/>
                </a:solidFill>
                <a:latin typeface="Calibri"/>
                <a:cs typeface="Calibri"/>
              </a:rPr>
              <a:t>such</a:t>
            </a:r>
            <a:r>
              <a:rPr dirty="0" sz="3200" spc="1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204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dirty="0" sz="3200" spc="1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3200" spc="1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location</a:t>
            </a:r>
            <a:r>
              <a:rPr dirty="0" sz="3200" spc="1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3200" spc="1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7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hole</a:t>
            </a:r>
            <a:r>
              <a:rPr dirty="0" sz="3200" spc="20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dirty="0" sz="3200" spc="20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2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200" spc="2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reference</a:t>
            </a:r>
            <a:r>
              <a:rPr dirty="0" sz="3200" spc="20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25">
                <a:solidFill>
                  <a:srgbClr val="FFFFFF"/>
                </a:solidFill>
                <a:latin typeface="Calibri"/>
                <a:cs typeface="Calibri"/>
              </a:rPr>
              <a:t>edge,</a:t>
            </a:r>
            <a:r>
              <a:rPr dirty="0" sz="3200" spc="20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where</a:t>
            </a:r>
            <a:r>
              <a:rPr dirty="0" sz="3200" spc="2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25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reference</a:t>
            </a:r>
            <a:r>
              <a:rPr dirty="0" sz="3200" spc="2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20">
                <a:solidFill>
                  <a:srgbClr val="FFFFFF"/>
                </a:solidFill>
                <a:latin typeface="Calibri"/>
                <a:cs typeface="Calibri"/>
              </a:rPr>
              <a:t>edge</a:t>
            </a:r>
            <a:r>
              <a:rPr dirty="0" sz="3200" spc="1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65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3200" spc="2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20">
                <a:solidFill>
                  <a:srgbClr val="FFFFFF"/>
                </a:solidFill>
                <a:latin typeface="Calibri"/>
                <a:cs typeface="Calibri"/>
              </a:rPr>
              <a:t>pressed</a:t>
            </a:r>
            <a:r>
              <a:rPr dirty="0" sz="3200" spc="2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70">
                <a:solidFill>
                  <a:srgbClr val="FFFFFF"/>
                </a:solidFill>
                <a:latin typeface="Calibri"/>
                <a:cs typeface="Calibri"/>
              </a:rPr>
              <a:t>against</a:t>
            </a:r>
            <a:r>
              <a:rPr dirty="0" sz="3200" spc="1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7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200" spc="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fixture,</a:t>
            </a:r>
            <a:r>
              <a:rPr dirty="0" sz="3200" spc="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70">
                <a:solidFill>
                  <a:srgbClr val="FFFFFF"/>
                </a:solidFill>
                <a:latin typeface="Calibri"/>
                <a:cs typeface="Calibri"/>
              </a:rPr>
              <a:t>may</a:t>
            </a:r>
            <a:r>
              <a:rPr dirty="0" sz="3200" spc="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follow</a:t>
            </a:r>
            <a:r>
              <a:rPr dirty="0" sz="3200" spc="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75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dirty="0" sz="3200" spc="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exponential distribution.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300"/>
              <a:t>The</a:t>
            </a:r>
            <a:r>
              <a:rPr dirty="0" spc="229"/>
              <a:t> Exponential</a:t>
            </a:r>
            <a:r>
              <a:rPr dirty="0" spc="290"/>
              <a:t> </a:t>
            </a:r>
            <a:r>
              <a:rPr dirty="0" spc="170"/>
              <a:t>Distribution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3891" y="1318336"/>
            <a:ext cx="7606030" cy="14903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87960" marR="5080" indent="-175260">
              <a:lnSpc>
                <a:spcPct val="100000"/>
              </a:lnSpc>
              <a:spcBef>
                <a:spcPts val="105"/>
              </a:spcBef>
              <a:buSzPct val="75000"/>
              <a:buChar char="•"/>
              <a:tabLst>
                <a:tab pos="187960" algn="l"/>
              </a:tabLst>
            </a:pPr>
            <a:r>
              <a:rPr dirty="0" sz="3200" spc="145">
                <a:solidFill>
                  <a:srgbClr val="FFFFFF"/>
                </a:solidFill>
                <a:latin typeface="Calibri"/>
                <a:cs typeface="Calibri"/>
              </a:rPr>
              <a:t>Roundness</a:t>
            </a:r>
            <a:r>
              <a:rPr dirty="0" sz="3200" spc="2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3200" spc="1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shaft,</a:t>
            </a:r>
            <a:r>
              <a:rPr dirty="0" sz="3200" spc="20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85">
                <a:solidFill>
                  <a:srgbClr val="FFFFFF"/>
                </a:solidFill>
                <a:latin typeface="Calibri"/>
                <a:cs typeface="Calibri"/>
              </a:rPr>
              <a:t>measured</a:t>
            </a:r>
            <a:r>
              <a:rPr dirty="0" sz="3200" spc="1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75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dirty="0" sz="3200" spc="2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total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indicator</a:t>
            </a:r>
            <a:r>
              <a:rPr dirty="0" sz="3200" spc="1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50">
                <a:solidFill>
                  <a:srgbClr val="FFFFFF"/>
                </a:solidFill>
                <a:latin typeface="Calibri"/>
                <a:cs typeface="Calibri"/>
              </a:rPr>
              <a:t>reading,</a:t>
            </a:r>
            <a:r>
              <a:rPr dirty="0" sz="3200" spc="1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70">
                <a:solidFill>
                  <a:srgbClr val="FFFFFF"/>
                </a:solidFill>
                <a:latin typeface="Calibri"/>
                <a:cs typeface="Calibri"/>
              </a:rPr>
              <a:t>may</a:t>
            </a:r>
            <a:r>
              <a:rPr dirty="0" sz="3200" spc="1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85">
                <a:solidFill>
                  <a:srgbClr val="FFFFFF"/>
                </a:solidFill>
                <a:latin typeface="Calibri"/>
                <a:cs typeface="Calibri"/>
              </a:rPr>
              <a:t>also</a:t>
            </a:r>
            <a:r>
              <a:rPr dirty="0" sz="3200" spc="1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follow</a:t>
            </a:r>
            <a:r>
              <a:rPr dirty="0" sz="3200" spc="1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dirty="0" sz="3200" spc="1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20">
                <a:solidFill>
                  <a:srgbClr val="FFFFFF"/>
                </a:solidFill>
                <a:latin typeface="Calibri"/>
                <a:cs typeface="Calibri"/>
              </a:rPr>
              <a:t>type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3200" spc="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distribution.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4040" y="402717"/>
            <a:ext cx="6316980" cy="12446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pc="180"/>
              <a:t>Addition</a:t>
            </a:r>
            <a:r>
              <a:rPr dirty="0" spc="245"/>
              <a:t> </a:t>
            </a:r>
            <a:r>
              <a:rPr dirty="0" spc="270"/>
              <a:t>Rule</a:t>
            </a:r>
            <a:r>
              <a:rPr dirty="0" spc="235"/>
              <a:t> </a:t>
            </a:r>
            <a:r>
              <a:rPr dirty="0" spc="155"/>
              <a:t>for</a:t>
            </a:r>
            <a:r>
              <a:rPr dirty="0" spc="240"/>
              <a:t> </a:t>
            </a:r>
            <a:r>
              <a:rPr dirty="0" spc="114"/>
              <a:t>Mutually </a:t>
            </a:r>
            <a:r>
              <a:rPr dirty="0" spc="310"/>
              <a:t>Exclusive</a:t>
            </a:r>
            <a:r>
              <a:rPr dirty="0" spc="260"/>
              <a:t> </a:t>
            </a:r>
            <a:r>
              <a:rPr dirty="0" spc="300"/>
              <a:t>Events</a:t>
            </a:r>
            <a:r>
              <a:rPr dirty="0" spc="240"/>
              <a:t> </a:t>
            </a:r>
            <a:r>
              <a:rPr dirty="0" spc="285"/>
              <a:t>Example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3891" y="2021586"/>
            <a:ext cx="7136130" cy="197738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7960" marR="5080" indent="-175260">
              <a:lnSpc>
                <a:spcPct val="100000"/>
              </a:lnSpc>
              <a:spcBef>
                <a:spcPts val="100"/>
              </a:spcBef>
              <a:buSzPct val="75000"/>
              <a:buChar char="•"/>
              <a:tabLst>
                <a:tab pos="187960" algn="l"/>
              </a:tabLst>
            </a:pPr>
            <a:r>
              <a:rPr dirty="0" sz="3200" spc="175">
                <a:solidFill>
                  <a:srgbClr val="FFFFFF"/>
                </a:solidFill>
                <a:latin typeface="Calibri"/>
                <a:cs typeface="Calibri"/>
              </a:rPr>
              <a:t>Suppose</a:t>
            </a:r>
            <a:r>
              <a:rPr dirty="0" sz="3200" spc="1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6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dirty="0" sz="3200" spc="2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investigator</a:t>
            </a:r>
            <a:r>
              <a:rPr dirty="0" sz="3200" spc="1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45">
                <a:solidFill>
                  <a:srgbClr val="FFFFFF"/>
                </a:solidFill>
                <a:latin typeface="Calibri"/>
                <a:cs typeface="Calibri"/>
              </a:rPr>
              <a:t>has</a:t>
            </a:r>
            <a:r>
              <a:rPr dirty="0" sz="3200" spc="2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50">
                <a:solidFill>
                  <a:srgbClr val="FFFFFF"/>
                </a:solidFill>
                <a:latin typeface="Calibri"/>
                <a:cs typeface="Calibri"/>
              </a:rPr>
              <a:t>planned</a:t>
            </a:r>
            <a:r>
              <a:rPr dirty="0" sz="3200" spc="2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25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run</a:t>
            </a:r>
            <a:r>
              <a:rPr dirty="0" sz="3200" spc="2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75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dirty="0" sz="3200" spc="2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experiment,</a:t>
            </a:r>
            <a:r>
              <a:rPr dirty="0" sz="3200" spc="2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where</a:t>
            </a:r>
            <a:r>
              <a:rPr dirty="0" sz="3200" spc="2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they</a:t>
            </a:r>
            <a:r>
              <a:rPr dirty="0" sz="3200" spc="2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55">
                <a:solidFill>
                  <a:srgbClr val="FFFFFF"/>
                </a:solidFill>
                <a:latin typeface="Calibri"/>
                <a:cs typeface="Calibri"/>
              </a:rPr>
              <a:t>wish</a:t>
            </a:r>
            <a:r>
              <a:rPr dirty="0" sz="3200" spc="20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25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3200" spc="75">
                <a:solidFill>
                  <a:srgbClr val="FFFFFF"/>
                </a:solidFill>
                <a:latin typeface="Calibri"/>
                <a:cs typeface="Calibri"/>
              </a:rPr>
              <a:t>select</a:t>
            </a:r>
            <a:r>
              <a:rPr dirty="0" sz="3200" spc="2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two</a:t>
            </a:r>
            <a:r>
              <a:rPr dirty="0" sz="3200" spc="2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90">
                <a:solidFill>
                  <a:srgbClr val="FFFFFF"/>
                </a:solidFill>
                <a:latin typeface="Calibri"/>
                <a:cs typeface="Calibri"/>
              </a:rPr>
              <a:t>machines</a:t>
            </a:r>
            <a:r>
              <a:rPr dirty="0" sz="3200" spc="2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randomly</a:t>
            </a:r>
            <a:r>
              <a:rPr dirty="0" sz="3200" spc="1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dirty="0" sz="3200" spc="2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25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ten</a:t>
            </a:r>
            <a:r>
              <a:rPr dirty="0" sz="3200" spc="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units</a:t>
            </a:r>
            <a:r>
              <a:rPr dirty="0" sz="3200" spc="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dirty="0" sz="3200" spc="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3200" spc="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floor</a:t>
            </a:r>
            <a:r>
              <a:rPr dirty="0" sz="3200" spc="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3200" spc="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testing.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74040" y="404241"/>
            <a:ext cx="7295515" cy="24041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300" b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4000" spc="229" b="1">
                <a:solidFill>
                  <a:srgbClr val="FFFFFF"/>
                </a:solidFill>
                <a:latin typeface="Calibri"/>
                <a:cs typeface="Calibri"/>
              </a:rPr>
              <a:t> Exponential</a:t>
            </a:r>
            <a:r>
              <a:rPr dirty="0" sz="4000" spc="29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 spc="170" b="1">
                <a:solidFill>
                  <a:srgbClr val="FFFFFF"/>
                </a:solidFill>
                <a:latin typeface="Calibri"/>
                <a:cs typeface="Calibri"/>
              </a:rPr>
              <a:t>Distribution</a:t>
            </a:r>
            <a:endParaRPr sz="4000">
              <a:latin typeface="Calibri"/>
              <a:cs typeface="Calibri"/>
            </a:endParaRPr>
          </a:p>
          <a:p>
            <a:pPr marL="527685" marR="5080" indent="-175260">
              <a:lnSpc>
                <a:spcPct val="100000"/>
              </a:lnSpc>
              <a:spcBef>
                <a:spcPts val="2405"/>
              </a:spcBef>
              <a:buSzPct val="75000"/>
              <a:buChar char="•"/>
              <a:tabLst>
                <a:tab pos="527685" algn="l"/>
              </a:tabLst>
            </a:pPr>
            <a:r>
              <a:rPr dirty="0" sz="3200" spc="9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3200" spc="1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exponential</a:t>
            </a:r>
            <a:r>
              <a:rPr dirty="0" sz="3200" spc="1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distribution</a:t>
            </a:r>
            <a:r>
              <a:rPr dirty="0" sz="3200" spc="20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65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3200" spc="1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7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dirty="0" sz="3200" spc="60">
                <a:solidFill>
                  <a:srgbClr val="FFFFFF"/>
                </a:solidFill>
                <a:latin typeface="Calibri"/>
                <a:cs typeface="Calibri"/>
              </a:rPr>
              <a:t>continuous</a:t>
            </a:r>
            <a:r>
              <a:rPr dirty="0" sz="3200" spc="1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60">
                <a:solidFill>
                  <a:srgbClr val="FFFFFF"/>
                </a:solidFill>
                <a:latin typeface="Calibri"/>
                <a:cs typeface="Calibri"/>
              </a:rPr>
              <a:t>random</a:t>
            </a:r>
            <a:r>
              <a:rPr dirty="0" sz="3200" spc="1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variable</a:t>
            </a:r>
            <a:r>
              <a:rPr dirty="0" sz="3200" spc="1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probability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distribution</a:t>
            </a:r>
            <a:r>
              <a:rPr dirty="0" sz="3200" spc="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dirty="0" sz="3200" spc="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3200" spc="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form: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796288" y="3756456"/>
            <a:ext cx="920750" cy="697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>
                <a:solidFill>
                  <a:srgbClr val="FFFFFF"/>
                </a:solidFill>
                <a:latin typeface="Cambria Math"/>
                <a:cs typeface="Cambria Math"/>
              </a:rPr>
              <a:t>𝑦</a:t>
            </a:r>
            <a:r>
              <a:rPr dirty="0" sz="4400" spc="32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4400" spc="-50">
                <a:solidFill>
                  <a:srgbClr val="FFFFFF"/>
                </a:solidFill>
                <a:latin typeface="Cambria Math"/>
                <a:cs typeface="Cambria Math"/>
              </a:rPr>
              <a:t>=</a:t>
            </a:r>
            <a:endParaRPr sz="4400">
              <a:latin typeface="Cambria Math"/>
              <a:cs typeface="Cambria Math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2858642" y="4149293"/>
            <a:ext cx="2098675" cy="36830"/>
          </a:xfrm>
          <a:custGeom>
            <a:avLst/>
            <a:gdLst/>
            <a:ahLst/>
            <a:cxnLst/>
            <a:rect l="l" t="t" r="r" b="b"/>
            <a:pathLst>
              <a:path w="2098675" h="36829">
                <a:moveTo>
                  <a:pt x="2098547" y="0"/>
                </a:moveTo>
                <a:lnTo>
                  <a:pt x="0" y="0"/>
                </a:lnTo>
                <a:lnTo>
                  <a:pt x="0" y="36575"/>
                </a:lnTo>
                <a:lnTo>
                  <a:pt x="2098547" y="36575"/>
                </a:lnTo>
                <a:lnTo>
                  <a:pt x="20985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3741165" y="3333089"/>
            <a:ext cx="335280" cy="696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0">
                <a:solidFill>
                  <a:srgbClr val="FFFFFF"/>
                </a:solidFill>
                <a:latin typeface="Cambria Math"/>
                <a:cs typeface="Cambria Math"/>
              </a:rPr>
              <a:t>1</a:t>
            </a:r>
            <a:endParaRPr sz="4400">
              <a:latin typeface="Cambria Math"/>
              <a:cs typeface="Cambria Math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820923" y="4131970"/>
            <a:ext cx="2145030" cy="696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4400">
                <a:solidFill>
                  <a:srgbClr val="FFFFFF"/>
                </a:solidFill>
                <a:latin typeface="Cambria Math"/>
                <a:cs typeface="Cambria Math"/>
              </a:rPr>
              <a:t>𝜇</a:t>
            </a:r>
            <a:r>
              <a:rPr dirty="0" sz="4400" spc="12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4400">
                <a:solidFill>
                  <a:srgbClr val="FFFFFF"/>
                </a:solidFill>
                <a:latin typeface="Cambria Math"/>
                <a:cs typeface="Cambria Math"/>
              </a:rPr>
              <a:t>−</a:t>
            </a:r>
            <a:r>
              <a:rPr dirty="0" sz="4400" spc="1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4400" spc="120">
                <a:solidFill>
                  <a:srgbClr val="FFFFFF"/>
                </a:solidFill>
                <a:latin typeface="Cambria Math"/>
                <a:cs typeface="Cambria Math"/>
              </a:rPr>
              <a:t>𝑥</a:t>
            </a:r>
            <a:r>
              <a:rPr dirty="0" baseline="-15625" sz="4800" spc="179">
                <a:solidFill>
                  <a:srgbClr val="FFFFFF"/>
                </a:solidFill>
                <a:latin typeface="Cambria Math"/>
                <a:cs typeface="Cambria Math"/>
              </a:rPr>
              <a:t>𝑚𝑖𝑛</a:t>
            </a:r>
            <a:endParaRPr baseline="-15625" sz="4800">
              <a:latin typeface="Cambria Math"/>
              <a:cs typeface="Cambria Math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036565" y="3756456"/>
            <a:ext cx="303530" cy="697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0">
                <a:solidFill>
                  <a:srgbClr val="FFFFFF"/>
                </a:solidFill>
                <a:latin typeface="Cambria Math"/>
                <a:cs typeface="Cambria Math"/>
              </a:rPr>
              <a:t>𝑒</a:t>
            </a:r>
            <a:endParaRPr sz="4400">
              <a:latin typeface="Cambria Math"/>
              <a:cs typeface="Cambria Math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5401945" y="3442970"/>
            <a:ext cx="100330" cy="812800"/>
          </a:xfrm>
          <a:custGeom>
            <a:avLst/>
            <a:gdLst/>
            <a:ahLst/>
            <a:cxnLst/>
            <a:rect l="l" t="t" r="r" b="b"/>
            <a:pathLst>
              <a:path w="100329" h="812800">
                <a:moveTo>
                  <a:pt x="100330" y="0"/>
                </a:moveTo>
                <a:lnTo>
                  <a:pt x="0" y="0"/>
                </a:lnTo>
                <a:lnTo>
                  <a:pt x="0" y="19050"/>
                </a:lnTo>
                <a:lnTo>
                  <a:pt x="0" y="795020"/>
                </a:lnTo>
                <a:lnTo>
                  <a:pt x="0" y="812800"/>
                </a:lnTo>
                <a:lnTo>
                  <a:pt x="100330" y="812800"/>
                </a:lnTo>
                <a:lnTo>
                  <a:pt x="100330" y="795020"/>
                </a:lnTo>
                <a:lnTo>
                  <a:pt x="39116" y="795020"/>
                </a:lnTo>
                <a:lnTo>
                  <a:pt x="39116" y="19050"/>
                </a:lnTo>
                <a:lnTo>
                  <a:pt x="100330" y="19050"/>
                </a:lnTo>
                <a:lnTo>
                  <a:pt x="1003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5809107" y="3442970"/>
            <a:ext cx="1639570" cy="812800"/>
          </a:xfrm>
          <a:custGeom>
            <a:avLst/>
            <a:gdLst/>
            <a:ahLst/>
            <a:cxnLst/>
            <a:rect l="l" t="t" r="r" b="b"/>
            <a:pathLst>
              <a:path w="1639570" h="812800">
                <a:moveTo>
                  <a:pt x="1530096" y="393954"/>
                </a:moveTo>
                <a:lnTo>
                  <a:pt x="0" y="393954"/>
                </a:lnTo>
                <a:lnTo>
                  <a:pt x="0" y="419862"/>
                </a:lnTo>
                <a:lnTo>
                  <a:pt x="1530096" y="419862"/>
                </a:lnTo>
                <a:lnTo>
                  <a:pt x="1530096" y="393954"/>
                </a:lnTo>
                <a:close/>
              </a:path>
              <a:path w="1639570" h="812800">
                <a:moveTo>
                  <a:pt x="1639443" y="0"/>
                </a:moveTo>
                <a:lnTo>
                  <a:pt x="1539113" y="0"/>
                </a:lnTo>
                <a:lnTo>
                  <a:pt x="1539113" y="19050"/>
                </a:lnTo>
                <a:lnTo>
                  <a:pt x="1600327" y="19050"/>
                </a:lnTo>
                <a:lnTo>
                  <a:pt x="1600327" y="795020"/>
                </a:lnTo>
                <a:lnTo>
                  <a:pt x="1539113" y="795020"/>
                </a:lnTo>
                <a:lnTo>
                  <a:pt x="1539113" y="812800"/>
                </a:lnTo>
                <a:lnTo>
                  <a:pt x="1639443" y="812800"/>
                </a:lnTo>
                <a:lnTo>
                  <a:pt x="1639443" y="795020"/>
                </a:lnTo>
                <a:lnTo>
                  <a:pt x="1639443" y="19050"/>
                </a:lnTo>
                <a:lnTo>
                  <a:pt x="16394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5474842" y="3299586"/>
            <a:ext cx="1876425" cy="5156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dirty="0" baseline="-33854" sz="4800" spc="270">
                <a:solidFill>
                  <a:srgbClr val="FFFFFF"/>
                </a:solidFill>
                <a:latin typeface="Cambria Math"/>
                <a:cs typeface="Cambria Math"/>
              </a:rPr>
              <a:t>−</a:t>
            </a:r>
            <a:r>
              <a:rPr dirty="0" sz="3200" spc="180">
                <a:solidFill>
                  <a:srgbClr val="FFFFFF"/>
                </a:solidFill>
                <a:latin typeface="Cambria Math"/>
                <a:cs typeface="Cambria Math"/>
              </a:rPr>
              <a:t>𝑥−𝑥</a:t>
            </a:r>
            <a:r>
              <a:rPr dirty="0" baseline="-14675" sz="3975" spc="270">
                <a:solidFill>
                  <a:srgbClr val="FFFFFF"/>
                </a:solidFill>
                <a:latin typeface="Cambria Math"/>
                <a:cs typeface="Cambria Math"/>
              </a:rPr>
              <a:t>𝑚𝑖𝑛</a:t>
            </a:r>
            <a:endParaRPr baseline="-14675" sz="3975">
              <a:latin typeface="Cambria Math"/>
              <a:cs typeface="Cambria Math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772022" y="3752189"/>
            <a:ext cx="1591945" cy="5156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dirty="0" sz="3200" spc="225">
                <a:solidFill>
                  <a:srgbClr val="FFFFFF"/>
                </a:solidFill>
                <a:latin typeface="Cambria Math"/>
                <a:cs typeface="Cambria Math"/>
              </a:rPr>
              <a:t>𝜇−𝑥</a:t>
            </a:r>
            <a:r>
              <a:rPr dirty="0" baseline="-14675" sz="3975" spc="337">
                <a:solidFill>
                  <a:srgbClr val="FFFFFF"/>
                </a:solidFill>
                <a:latin typeface="Cambria Math"/>
                <a:cs typeface="Cambria Math"/>
              </a:rPr>
              <a:t>𝑚𝑖𝑛</a:t>
            </a:r>
            <a:endParaRPr baseline="-14675" sz="3975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48640" y="404241"/>
            <a:ext cx="7534275" cy="14287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4000" spc="300" b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4000" spc="229" b="1">
                <a:solidFill>
                  <a:srgbClr val="FFFFFF"/>
                </a:solidFill>
                <a:latin typeface="Calibri"/>
                <a:cs typeface="Calibri"/>
              </a:rPr>
              <a:t> Exponential</a:t>
            </a:r>
            <a:r>
              <a:rPr dirty="0" sz="4000" spc="29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 spc="170" b="1">
                <a:solidFill>
                  <a:srgbClr val="FFFFFF"/>
                </a:solidFill>
                <a:latin typeface="Calibri"/>
                <a:cs typeface="Calibri"/>
              </a:rPr>
              <a:t>Distribution</a:t>
            </a:r>
            <a:endParaRPr sz="4000">
              <a:latin typeface="Calibri"/>
              <a:cs typeface="Calibri"/>
            </a:endParaRPr>
          </a:p>
          <a:p>
            <a:pPr marL="552450" indent="-174625">
              <a:lnSpc>
                <a:spcPct val="100000"/>
              </a:lnSpc>
              <a:spcBef>
                <a:spcPts val="2405"/>
              </a:spcBef>
              <a:buSzPct val="75000"/>
              <a:buChar char="•"/>
              <a:tabLst>
                <a:tab pos="552450" algn="l"/>
              </a:tabLst>
            </a:pP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When</a:t>
            </a:r>
            <a:r>
              <a:rPr dirty="0" sz="3200" spc="2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dirty="0" baseline="-21164" sz="3150">
                <a:solidFill>
                  <a:srgbClr val="FFFFFF"/>
                </a:solidFill>
                <a:latin typeface="Calibri"/>
                <a:cs typeface="Calibri"/>
              </a:rPr>
              <a:t>min</a:t>
            </a:r>
            <a:r>
              <a:rPr dirty="0" baseline="-21164" sz="3150" spc="712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32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dirty="0" sz="3200" spc="2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20">
                <a:solidFill>
                  <a:srgbClr val="FFFFFF"/>
                </a:solidFill>
                <a:latin typeface="Calibri"/>
                <a:cs typeface="Calibri"/>
              </a:rPr>
              <a:t>0,</a:t>
            </a:r>
            <a:r>
              <a:rPr dirty="0" sz="3200" spc="2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3200" spc="2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equation</a:t>
            </a:r>
            <a:r>
              <a:rPr dirty="0" sz="3200" spc="229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05">
                <a:solidFill>
                  <a:srgbClr val="FFFFFF"/>
                </a:solidFill>
                <a:latin typeface="Calibri"/>
                <a:cs typeface="Calibri"/>
              </a:rPr>
              <a:t>reduces</a:t>
            </a:r>
            <a:r>
              <a:rPr dirty="0" sz="3200" spc="229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25">
                <a:solidFill>
                  <a:srgbClr val="FFFFFF"/>
                </a:solidFill>
                <a:latin typeface="Calibri"/>
                <a:cs typeface="Calibri"/>
              </a:rPr>
              <a:t>to: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843276" y="2756738"/>
            <a:ext cx="922019" cy="697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>
                <a:solidFill>
                  <a:srgbClr val="FFFFFF"/>
                </a:solidFill>
                <a:latin typeface="Cambria Math"/>
                <a:cs typeface="Cambria Math"/>
              </a:rPr>
              <a:t>𝑦</a:t>
            </a:r>
            <a:r>
              <a:rPr dirty="0" sz="4400" spc="33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4400" spc="-60">
                <a:solidFill>
                  <a:srgbClr val="FFFFFF"/>
                </a:solidFill>
                <a:latin typeface="Cambria Math"/>
                <a:cs typeface="Cambria Math"/>
              </a:rPr>
              <a:t>=</a:t>
            </a:r>
            <a:endParaRPr sz="4400">
              <a:latin typeface="Cambria Math"/>
              <a:cs typeface="Cambria Math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3905503" y="3149726"/>
            <a:ext cx="321945" cy="36830"/>
          </a:xfrm>
          <a:custGeom>
            <a:avLst/>
            <a:gdLst/>
            <a:ahLst/>
            <a:cxnLst/>
            <a:rect l="l" t="t" r="r" b="b"/>
            <a:pathLst>
              <a:path w="321945" h="36830">
                <a:moveTo>
                  <a:pt x="321563" y="0"/>
                </a:moveTo>
                <a:lnTo>
                  <a:pt x="0" y="0"/>
                </a:lnTo>
                <a:lnTo>
                  <a:pt x="0" y="36575"/>
                </a:lnTo>
                <a:lnTo>
                  <a:pt x="321563" y="36575"/>
                </a:lnTo>
                <a:lnTo>
                  <a:pt x="32156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3899408" y="2333371"/>
            <a:ext cx="335280" cy="696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0">
                <a:solidFill>
                  <a:srgbClr val="FFFFFF"/>
                </a:solidFill>
                <a:latin typeface="Cambria Math"/>
                <a:cs typeface="Cambria Math"/>
              </a:rPr>
              <a:t>1</a:t>
            </a:r>
            <a:endParaRPr sz="4400">
              <a:latin typeface="Cambria Math"/>
              <a:cs typeface="Cambria Math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893311" y="3131642"/>
            <a:ext cx="332740" cy="697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0">
                <a:solidFill>
                  <a:srgbClr val="FFFFFF"/>
                </a:solidFill>
                <a:latin typeface="Cambria Math"/>
                <a:cs typeface="Cambria Math"/>
              </a:rPr>
              <a:t>𝜇</a:t>
            </a:r>
            <a:endParaRPr sz="4400">
              <a:latin typeface="Cambria Math"/>
              <a:cs typeface="Cambria Math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308094" y="2756738"/>
            <a:ext cx="303530" cy="697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0">
                <a:solidFill>
                  <a:srgbClr val="FFFFFF"/>
                </a:solidFill>
                <a:latin typeface="Cambria Math"/>
                <a:cs typeface="Cambria Math"/>
              </a:rPr>
              <a:t>𝑒</a:t>
            </a:r>
            <a:endParaRPr sz="4400">
              <a:latin typeface="Cambria Math"/>
              <a:cs typeface="Cambria Math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5363845" y="2449829"/>
            <a:ext cx="100330" cy="812800"/>
          </a:xfrm>
          <a:custGeom>
            <a:avLst/>
            <a:gdLst/>
            <a:ahLst/>
            <a:cxnLst/>
            <a:rect l="l" t="t" r="r" b="b"/>
            <a:pathLst>
              <a:path w="100329" h="812800">
                <a:moveTo>
                  <a:pt x="100330" y="0"/>
                </a:moveTo>
                <a:lnTo>
                  <a:pt x="0" y="0"/>
                </a:lnTo>
                <a:lnTo>
                  <a:pt x="0" y="19050"/>
                </a:lnTo>
                <a:lnTo>
                  <a:pt x="61214" y="19050"/>
                </a:lnTo>
                <a:lnTo>
                  <a:pt x="61214" y="795020"/>
                </a:lnTo>
                <a:lnTo>
                  <a:pt x="0" y="795020"/>
                </a:lnTo>
                <a:lnTo>
                  <a:pt x="0" y="812800"/>
                </a:lnTo>
                <a:lnTo>
                  <a:pt x="100330" y="812800"/>
                </a:lnTo>
                <a:lnTo>
                  <a:pt x="100330" y="795020"/>
                </a:lnTo>
                <a:lnTo>
                  <a:pt x="100330" y="19050"/>
                </a:lnTo>
                <a:lnTo>
                  <a:pt x="1003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4673346" y="2449829"/>
            <a:ext cx="100330" cy="812800"/>
          </a:xfrm>
          <a:custGeom>
            <a:avLst/>
            <a:gdLst/>
            <a:ahLst/>
            <a:cxnLst/>
            <a:rect l="l" t="t" r="r" b="b"/>
            <a:pathLst>
              <a:path w="100329" h="812800">
                <a:moveTo>
                  <a:pt x="100330" y="0"/>
                </a:moveTo>
                <a:lnTo>
                  <a:pt x="0" y="0"/>
                </a:lnTo>
                <a:lnTo>
                  <a:pt x="0" y="19050"/>
                </a:lnTo>
                <a:lnTo>
                  <a:pt x="0" y="795020"/>
                </a:lnTo>
                <a:lnTo>
                  <a:pt x="0" y="812800"/>
                </a:lnTo>
                <a:lnTo>
                  <a:pt x="100330" y="812800"/>
                </a:lnTo>
                <a:lnTo>
                  <a:pt x="100330" y="795020"/>
                </a:lnTo>
                <a:lnTo>
                  <a:pt x="39116" y="795020"/>
                </a:lnTo>
                <a:lnTo>
                  <a:pt x="39116" y="19050"/>
                </a:lnTo>
                <a:lnTo>
                  <a:pt x="100330" y="19050"/>
                </a:lnTo>
                <a:lnTo>
                  <a:pt x="1003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4745990" y="2313558"/>
            <a:ext cx="625475" cy="5156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dirty="0" baseline="-32986" sz="4800" spc="120">
                <a:solidFill>
                  <a:srgbClr val="FFFFFF"/>
                </a:solidFill>
                <a:latin typeface="Cambria Math"/>
                <a:cs typeface="Cambria Math"/>
              </a:rPr>
              <a:t>−</a:t>
            </a:r>
            <a:r>
              <a:rPr dirty="0" u="sng" sz="3200" spc="8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 Math"/>
                <a:cs typeface="Cambria Math"/>
              </a:rPr>
              <a:t>𝑥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068570" y="2758566"/>
            <a:ext cx="289560" cy="5156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3200" spc="265">
                <a:solidFill>
                  <a:srgbClr val="FFFFFF"/>
                </a:solidFill>
                <a:latin typeface="Cambria Math"/>
                <a:cs typeface="Cambria Math"/>
              </a:rPr>
              <a:t>𝜇</a:t>
            </a:r>
            <a:endParaRPr sz="32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300"/>
              <a:t>The</a:t>
            </a:r>
            <a:r>
              <a:rPr dirty="0" spc="229"/>
              <a:t> Exponential</a:t>
            </a:r>
            <a:r>
              <a:rPr dirty="0" spc="290"/>
              <a:t> </a:t>
            </a:r>
            <a:r>
              <a:rPr dirty="0" spc="170"/>
              <a:t>Distribution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3891" y="1318336"/>
            <a:ext cx="7649845" cy="25158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87325" indent="-174625">
              <a:lnSpc>
                <a:spcPct val="100000"/>
              </a:lnSpc>
              <a:spcBef>
                <a:spcPts val="105"/>
              </a:spcBef>
              <a:buSzPct val="75000"/>
              <a:buChar char="•"/>
              <a:tabLst>
                <a:tab pos="187325" algn="l"/>
              </a:tabLst>
            </a:pPr>
            <a:r>
              <a:rPr dirty="0" sz="3200" spc="9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3200" spc="1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normal</a:t>
            </a:r>
            <a:r>
              <a:rPr dirty="0" sz="3200" spc="1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distribution</a:t>
            </a:r>
            <a:r>
              <a:rPr dirty="0" sz="3200" spc="1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60">
                <a:solidFill>
                  <a:srgbClr val="FFFFFF"/>
                </a:solidFill>
                <a:latin typeface="Calibri"/>
                <a:cs typeface="Calibri"/>
              </a:rPr>
              <a:t>contains</a:t>
            </a:r>
            <a:r>
              <a:rPr dirty="0" sz="3200" spc="1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75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dirty="0" sz="3200" spc="1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area</a:t>
            </a:r>
            <a:r>
              <a:rPr dirty="0" sz="3200" spc="1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25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endParaRPr sz="3200">
              <a:latin typeface="Calibri"/>
              <a:cs typeface="Calibri"/>
            </a:endParaRPr>
          </a:p>
          <a:p>
            <a:pPr marL="187960">
              <a:lnSpc>
                <a:spcPct val="100000"/>
              </a:lnSpc>
              <a:spcBef>
                <a:spcPts val="5"/>
              </a:spcBef>
            </a:pPr>
            <a:r>
              <a:rPr dirty="0" sz="3200" spc="280">
                <a:solidFill>
                  <a:srgbClr val="FFFFFF"/>
                </a:solidFill>
                <a:latin typeface="Calibri"/>
                <a:cs typeface="Calibri"/>
              </a:rPr>
              <a:t>50%</a:t>
            </a:r>
            <a:r>
              <a:rPr dirty="0" sz="3200" spc="1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90">
                <a:solidFill>
                  <a:srgbClr val="FFFFFF"/>
                </a:solidFill>
                <a:latin typeface="Calibri"/>
                <a:cs typeface="Calibri"/>
              </a:rPr>
              <a:t>above</a:t>
            </a:r>
            <a:r>
              <a:rPr dirty="0" sz="3200" spc="1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9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3200" spc="2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280">
                <a:solidFill>
                  <a:srgbClr val="FFFFFF"/>
                </a:solidFill>
                <a:latin typeface="Calibri"/>
                <a:cs typeface="Calibri"/>
              </a:rPr>
              <a:t>50%</a:t>
            </a:r>
            <a:r>
              <a:rPr dirty="0" sz="3200" spc="1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below</a:t>
            </a:r>
            <a:r>
              <a:rPr dirty="0" sz="3200" spc="1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25">
                <a:solidFill>
                  <a:srgbClr val="FFFFFF"/>
                </a:solidFill>
                <a:latin typeface="Calibri"/>
                <a:cs typeface="Calibri"/>
              </a:rPr>
              <a:t>µ.</a:t>
            </a:r>
            <a:endParaRPr sz="3200">
              <a:latin typeface="Calibri"/>
              <a:cs typeface="Calibri"/>
            </a:endParaRPr>
          </a:p>
          <a:p>
            <a:pPr marL="187960" marR="46355" indent="-175260">
              <a:lnSpc>
                <a:spcPct val="100000"/>
              </a:lnSpc>
              <a:spcBef>
                <a:spcPts val="395"/>
              </a:spcBef>
              <a:buSzPct val="75000"/>
              <a:buChar char="•"/>
              <a:tabLst>
                <a:tab pos="187960" algn="l"/>
              </a:tabLst>
            </a:pP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dirty="0" sz="3200" spc="1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3200" spc="1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exponential</a:t>
            </a:r>
            <a:r>
              <a:rPr dirty="0" sz="3200" spc="1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distribution,</a:t>
            </a:r>
            <a:r>
              <a:rPr dirty="0" sz="3200" spc="1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204">
                <a:solidFill>
                  <a:srgbClr val="FFFFFF"/>
                </a:solidFill>
                <a:latin typeface="Calibri"/>
                <a:cs typeface="Calibri"/>
              </a:rPr>
              <a:t>36.8%</a:t>
            </a:r>
            <a:r>
              <a:rPr dirty="0" sz="3200" spc="1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25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3200" spc="1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area</a:t>
            </a:r>
            <a:r>
              <a:rPr dirty="0" sz="3200" spc="1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under</a:t>
            </a:r>
            <a:r>
              <a:rPr dirty="0" sz="3200" spc="2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3200" spc="1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50">
                <a:solidFill>
                  <a:srgbClr val="FFFFFF"/>
                </a:solidFill>
                <a:latin typeface="Calibri"/>
                <a:cs typeface="Calibri"/>
              </a:rPr>
              <a:t>curve</a:t>
            </a:r>
            <a:r>
              <a:rPr dirty="0" sz="3200" spc="1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65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3200" spc="1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90">
                <a:solidFill>
                  <a:srgbClr val="FFFFFF"/>
                </a:solidFill>
                <a:latin typeface="Calibri"/>
                <a:cs typeface="Calibri"/>
              </a:rPr>
              <a:t>above</a:t>
            </a:r>
            <a:r>
              <a:rPr dirty="0" sz="3200" spc="1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25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3200" spc="75">
                <a:solidFill>
                  <a:srgbClr val="FFFFFF"/>
                </a:solidFill>
                <a:latin typeface="Calibri"/>
                <a:cs typeface="Calibri"/>
              </a:rPr>
              <a:t>average</a:t>
            </a:r>
            <a:r>
              <a:rPr dirty="0" sz="3200" spc="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55">
                <a:solidFill>
                  <a:srgbClr val="FFFFFF"/>
                </a:solidFill>
                <a:latin typeface="Calibri"/>
                <a:cs typeface="Calibri"/>
              </a:rPr>
              <a:t>(µ)</a:t>
            </a:r>
            <a:r>
              <a:rPr dirty="0" sz="3200" spc="1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9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3200" spc="1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204">
                <a:solidFill>
                  <a:srgbClr val="FFFFFF"/>
                </a:solidFill>
                <a:latin typeface="Calibri"/>
                <a:cs typeface="Calibri"/>
              </a:rPr>
              <a:t>63.2%</a:t>
            </a:r>
            <a:r>
              <a:rPr dirty="0" sz="3200" spc="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65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3200" spc="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below.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235"/>
              <a:t>Applications</a:t>
            </a:r>
            <a:r>
              <a:rPr dirty="0" spc="290"/>
              <a:t> </a:t>
            </a:r>
            <a:r>
              <a:rPr dirty="0" spc="-260"/>
              <a:t>/</a:t>
            </a:r>
            <a:r>
              <a:rPr dirty="0" spc="225"/>
              <a:t> </a:t>
            </a:r>
            <a:r>
              <a:rPr dirty="0" spc="245"/>
              <a:t>Observations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01191" y="1318336"/>
            <a:ext cx="7712075" cy="14903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00660" marR="17780" indent="-175260">
              <a:lnSpc>
                <a:spcPct val="100000"/>
              </a:lnSpc>
              <a:spcBef>
                <a:spcPts val="105"/>
              </a:spcBef>
              <a:buSzPct val="75000"/>
              <a:buChar char="•"/>
              <a:tabLst>
                <a:tab pos="200660" algn="l"/>
              </a:tabLst>
            </a:pPr>
            <a:r>
              <a:rPr dirty="0" sz="3200" spc="60">
                <a:solidFill>
                  <a:srgbClr val="FFFFFF"/>
                </a:solidFill>
                <a:latin typeface="Calibri"/>
                <a:cs typeface="Calibri"/>
              </a:rPr>
              <a:t>Predictions</a:t>
            </a:r>
            <a:r>
              <a:rPr dirty="0" sz="3200" spc="1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50">
                <a:solidFill>
                  <a:srgbClr val="FFFFFF"/>
                </a:solidFill>
                <a:latin typeface="Calibri"/>
                <a:cs typeface="Calibri"/>
              </a:rPr>
              <a:t>based</a:t>
            </a:r>
            <a:r>
              <a:rPr dirty="0" sz="3200" spc="1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dirty="0" sz="3200" spc="1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75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dirty="0" sz="3200" spc="2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exponentially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distributed</a:t>
            </a:r>
            <a:r>
              <a:rPr dirty="0" sz="3200" spc="1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50">
                <a:solidFill>
                  <a:srgbClr val="FFFFFF"/>
                </a:solidFill>
                <a:latin typeface="Calibri"/>
                <a:cs typeface="Calibri"/>
              </a:rPr>
              <a:t>process</a:t>
            </a:r>
            <a:r>
              <a:rPr dirty="0" sz="3200" spc="1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often</a:t>
            </a:r>
            <a:r>
              <a:rPr dirty="0" sz="3200" spc="1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only</a:t>
            </a:r>
            <a:r>
              <a:rPr dirty="0" sz="3200" spc="1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require</a:t>
            </a:r>
            <a:r>
              <a:rPr dirty="0" sz="3200" spc="1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3200" spc="1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50">
                <a:solidFill>
                  <a:srgbClr val="FFFFFF"/>
                </a:solidFill>
                <a:latin typeface="Calibri"/>
                <a:cs typeface="Calibri"/>
              </a:rPr>
              <a:t>µ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(and</a:t>
            </a:r>
            <a:r>
              <a:rPr dirty="0" sz="3200" spc="1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75">
                <a:solidFill>
                  <a:srgbClr val="FFFFFF"/>
                </a:solidFill>
                <a:latin typeface="Calibri"/>
                <a:cs typeface="Calibri"/>
              </a:rPr>
              <a:t>sometimes</a:t>
            </a:r>
            <a:r>
              <a:rPr dirty="0" sz="3200" spc="1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dirty="0" baseline="-21164" sz="3150">
                <a:solidFill>
                  <a:srgbClr val="FFFFFF"/>
                </a:solidFill>
                <a:latin typeface="Calibri"/>
                <a:cs typeface="Calibri"/>
              </a:rPr>
              <a:t>min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r>
              <a:rPr dirty="0" sz="3200" spc="1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3200" spc="1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3200" spc="1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30">
                <a:solidFill>
                  <a:srgbClr val="FFFFFF"/>
                </a:solidFill>
                <a:latin typeface="Calibri"/>
                <a:cs typeface="Calibri"/>
              </a:rPr>
              <a:t>process.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235"/>
              <a:t>Applications</a:t>
            </a:r>
            <a:r>
              <a:rPr dirty="0" spc="290"/>
              <a:t> </a:t>
            </a:r>
            <a:r>
              <a:rPr dirty="0" spc="-260"/>
              <a:t>/</a:t>
            </a:r>
            <a:r>
              <a:rPr dirty="0" spc="225"/>
              <a:t> </a:t>
            </a:r>
            <a:r>
              <a:rPr dirty="0" spc="245"/>
              <a:t>Observations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3891" y="1318336"/>
            <a:ext cx="7553325" cy="30041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87960" marR="5080" indent="-175260">
              <a:lnSpc>
                <a:spcPct val="100000"/>
              </a:lnSpc>
              <a:spcBef>
                <a:spcPts val="105"/>
              </a:spcBef>
              <a:buSzPct val="75000"/>
              <a:buChar char="•"/>
              <a:tabLst>
                <a:tab pos="187960" algn="l"/>
              </a:tabLst>
            </a:pPr>
            <a:r>
              <a:rPr dirty="0" sz="3200" spc="7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3200" spc="1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prediction</a:t>
            </a:r>
            <a:r>
              <a:rPr dirty="0" sz="3200" spc="1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10">
                <a:solidFill>
                  <a:srgbClr val="FFFFFF"/>
                </a:solidFill>
                <a:latin typeface="Calibri"/>
                <a:cs typeface="Calibri"/>
              </a:rPr>
              <a:t>purposes,</a:t>
            </a:r>
            <a:r>
              <a:rPr dirty="0" sz="3200" spc="1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finding</a:t>
            </a:r>
            <a:r>
              <a:rPr dirty="0" sz="3200" spc="2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3200" spc="1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20">
                <a:solidFill>
                  <a:srgbClr val="FFFFFF"/>
                </a:solidFill>
                <a:latin typeface="Calibri"/>
                <a:cs typeface="Calibri"/>
              </a:rPr>
              <a:t>area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under</a:t>
            </a:r>
            <a:r>
              <a:rPr dirty="0" sz="3200" spc="1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3200" spc="1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60">
                <a:solidFill>
                  <a:srgbClr val="FFFFFF"/>
                </a:solidFill>
                <a:latin typeface="Calibri"/>
                <a:cs typeface="Calibri"/>
              </a:rPr>
              <a:t>curve</a:t>
            </a:r>
            <a:r>
              <a:rPr dirty="0" sz="3200" spc="1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75">
                <a:solidFill>
                  <a:srgbClr val="FFFFFF"/>
                </a:solidFill>
                <a:latin typeface="Calibri"/>
                <a:cs typeface="Calibri"/>
              </a:rPr>
              <a:t>beyond</a:t>
            </a:r>
            <a:r>
              <a:rPr dirty="0" sz="3200" spc="1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3200" spc="1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time</a:t>
            </a:r>
            <a:r>
              <a:rPr dirty="0" sz="3200" spc="1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period</a:t>
            </a:r>
            <a:r>
              <a:rPr dirty="0" sz="3200" spc="1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25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dirty="0" sz="3200" spc="90">
                <a:solidFill>
                  <a:srgbClr val="FFFFFF"/>
                </a:solidFill>
                <a:latin typeface="Calibri"/>
                <a:cs typeface="Calibri"/>
              </a:rPr>
              <a:t>concern</a:t>
            </a:r>
            <a:r>
              <a:rPr dirty="0" sz="3200" spc="1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65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3200" spc="1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generally</a:t>
            </a:r>
            <a:r>
              <a:rPr dirty="0" sz="3200" spc="1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3200" spc="1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point</a:t>
            </a:r>
            <a:r>
              <a:rPr dirty="0" sz="3200" spc="1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3200" spc="1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interest.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35"/>
              </a:spcBef>
              <a:buClr>
                <a:srgbClr val="FFFFFF"/>
              </a:buClr>
              <a:buFont typeface="Calibri"/>
              <a:buChar char="•"/>
            </a:pPr>
            <a:endParaRPr sz="3200">
              <a:latin typeface="Calibri"/>
              <a:cs typeface="Calibri"/>
            </a:endParaRPr>
          </a:p>
          <a:p>
            <a:pPr marL="187960" marR="349250" indent="-175260">
              <a:lnSpc>
                <a:spcPct val="100000"/>
              </a:lnSpc>
              <a:buSzPct val="75000"/>
              <a:buChar char="•"/>
              <a:tabLst>
                <a:tab pos="187960" algn="l"/>
              </a:tabLst>
            </a:pPr>
            <a:r>
              <a:rPr dirty="0" sz="3200" spc="130">
                <a:solidFill>
                  <a:srgbClr val="FFFFFF"/>
                </a:solidFill>
                <a:latin typeface="Calibri"/>
                <a:cs typeface="Calibri"/>
              </a:rPr>
              <a:t>These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prediction</a:t>
            </a:r>
            <a:r>
              <a:rPr dirty="0" sz="3200" spc="1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often</a:t>
            </a:r>
            <a:r>
              <a:rPr dirty="0" sz="3200" spc="1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relate</a:t>
            </a:r>
            <a:r>
              <a:rPr dirty="0" sz="3200" spc="1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3200" spc="1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40">
                <a:solidFill>
                  <a:srgbClr val="FFFFFF"/>
                </a:solidFill>
                <a:latin typeface="Calibri"/>
                <a:cs typeface="Calibri"/>
              </a:rPr>
              <a:t>reliability </a:t>
            </a:r>
            <a:r>
              <a:rPr dirty="0" sz="3200" spc="125">
                <a:solidFill>
                  <a:srgbClr val="FFFFFF"/>
                </a:solidFill>
                <a:latin typeface="Calibri"/>
                <a:cs typeface="Calibri"/>
              </a:rPr>
              <a:t>issues</a:t>
            </a:r>
            <a:r>
              <a:rPr dirty="0" sz="3200" spc="1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dirty="0" sz="3200" spc="1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time</a:t>
            </a:r>
            <a:r>
              <a:rPr dirty="0" sz="3200" spc="1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between</a:t>
            </a:r>
            <a:r>
              <a:rPr dirty="0" sz="3200" spc="1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failure</a:t>
            </a:r>
            <a:r>
              <a:rPr dirty="0" sz="3200" spc="1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80">
                <a:solidFill>
                  <a:srgbClr val="FFFFFF"/>
                </a:solidFill>
                <a:latin typeface="Calibri"/>
                <a:cs typeface="Calibri"/>
              </a:rPr>
              <a:t>analyses.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295"/>
              <a:t>Example</a:t>
            </a:r>
            <a:r>
              <a:rPr dirty="0" spc="250"/>
              <a:t> </a:t>
            </a:r>
            <a:r>
              <a:rPr dirty="0" spc="130"/>
              <a:t>1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3891" y="1318336"/>
            <a:ext cx="7627620" cy="19780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87960" marR="5080" indent="-175260">
              <a:lnSpc>
                <a:spcPct val="100000"/>
              </a:lnSpc>
              <a:spcBef>
                <a:spcPts val="105"/>
              </a:spcBef>
              <a:buSzPct val="75000"/>
              <a:buChar char="•"/>
              <a:tabLst>
                <a:tab pos="187960" algn="l"/>
              </a:tabLst>
            </a:pPr>
            <a:r>
              <a:rPr dirty="0" sz="3200" spc="85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dirty="0" sz="3200" spc="1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in-plant</a:t>
            </a:r>
            <a:r>
              <a:rPr dirty="0" sz="3200" spc="1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55">
                <a:solidFill>
                  <a:srgbClr val="FFFFFF"/>
                </a:solidFill>
                <a:latin typeface="Calibri"/>
                <a:cs typeface="Calibri"/>
              </a:rPr>
              <a:t>study</a:t>
            </a:r>
            <a:r>
              <a:rPr dirty="0" sz="3200" spc="1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45">
                <a:solidFill>
                  <a:srgbClr val="FFFFFF"/>
                </a:solidFill>
                <a:latin typeface="Calibri"/>
                <a:cs typeface="Calibri"/>
              </a:rPr>
              <a:t>has</a:t>
            </a:r>
            <a:r>
              <a:rPr dirty="0" sz="3200" spc="1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95">
                <a:solidFill>
                  <a:srgbClr val="FFFFFF"/>
                </a:solidFill>
                <a:latin typeface="Calibri"/>
                <a:cs typeface="Calibri"/>
              </a:rPr>
              <a:t>shown</a:t>
            </a:r>
            <a:r>
              <a:rPr dirty="0" sz="3200" spc="1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dirty="0" sz="3200" spc="1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50">
                <a:solidFill>
                  <a:srgbClr val="FFFFFF"/>
                </a:solidFill>
                <a:latin typeface="Calibri"/>
                <a:cs typeface="Calibri"/>
              </a:rPr>
              <a:t>an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engine</a:t>
            </a:r>
            <a:r>
              <a:rPr dirty="0" sz="3200" spc="2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control</a:t>
            </a:r>
            <a:r>
              <a:rPr dirty="0" sz="3200" spc="2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module</a:t>
            </a:r>
            <a:r>
              <a:rPr dirty="0" sz="3200" spc="3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laboratory</a:t>
            </a:r>
            <a:r>
              <a:rPr dirty="0" sz="3200" spc="3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tester</a:t>
            </a:r>
            <a:r>
              <a:rPr dirty="0" sz="3200" spc="3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4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dirty="0" sz="3200" spc="95">
                <a:solidFill>
                  <a:srgbClr val="FFFFFF"/>
                </a:solidFill>
                <a:latin typeface="Calibri"/>
                <a:cs typeface="Calibri"/>
              </a:rPr>
              <a:t>capable</a:t>
            </a:r>
            <a:r>
              <a:rPr dirty="0" sz="3200" spc="1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3200" spc="2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operating</a:t>
            </a:r>
            <a:r>
              <a:rPr dirty="0" sz="3200" spc="1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dirty="0" sz="3200" spc="2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75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dirty="0" sz="3200" spc="2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65">
                <a:solidFill>
                  <a:srgbClr val="FFFFFF"/>
                </a:solidFill>
                <a:latin typeface="Calibri"/>
                <a:cs typeface="Calibri"/>
              </a:rPr>
              <a:t>average</a:t>
            </a:r>
            <a:r>
              <a:rPr dirty="0" sz="3200" spc="1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3200" spc="20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20">
                <a:solidFill>
                  <a:srgbClr val="FFFFFF"/>
                </a:solidFill>
                <a:latin typeface="Calibri"/>
                <a:cs typeface="Calibri"/>
              </a:rPr>
              <a:t>100 </a:t>
            </a:r>
            <a:r>
              <a:rPr dirty="0" sz="3200" spc="55">
                <a:solidFill>
                  <a:srgbClr val="FFFFFF"/>
                </a:solidFill>
                <a:latin typeface="Calibri"/>
                <a:cs typeface="Calibri"/>
              </a:rPr>
              <a:t>hours</a:t>
            </a:r>
            <a:r>
              <a:rPr dirty="0" sz="3200" spc="2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between</a:t>
            </a:r>
            <a:r>
              <a:rPr dirty="0" sz="3200" spc="2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95">
                <a:solidFill>
                  <a:srgbClr val="FFFFFF"/>
                </a:solidFill>
                <a:latin typeface="Calibri"/>
                <a:cs typeface="Calibri"/>
              </a:rPr>
              <a:t>breakdowns</a:t>
            </a:r>
            <a:r>
              <a:rPr dirty="0" sz="3200" spc="25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45">
                <a:solidFill>
                  <a:srgbClr val="FFFFFF"/>
                </a:solidFill>
                <a:latin typeface="Calibri"/>
                <a:cs typeface="Calibri"/>
              </a:rPr>
              <a:t>(MTBF).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295"/>
              <a:t>Example</a:t>
            </a:r>
            <a:r>
              <a:rPr dirty="0" spc="250"/>
              <a:t> </a:t>
            </a:r>
            <a:r>
              <a:rPr dirty="0" spc="130"/>
              <a:t>1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3891" y="1318336"/>
            <a:ext cx="7266305" cy="24657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87960" marR="5080" indent="-175260">
              <a:lnSpc>
                <a:spcPct val="100000"/>
              </a:lnSpc>
              <a:spcBef>
                <a:spcPts val="105"/>
              </a:spcBef>
              <a:buSzPct val="75000"/>
              <a:buChar char="•"/>
              <a:tabLst>
                <a:tab pos="187960" algn="l"/>
              </a:tabLst>
            </a:pP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What</a:t>
            </a:r>
            <a:r>
              <a:rPr dirty="0" sz="3200" spc="1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65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3200" spc="1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3200" spc="1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probability</a:t>
            </a:r>
            <a:r>
              <a:rPr dirty="0" sz="3200" spc="1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dirty="0" sz="3200" spc="1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3200" spc="1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tester</a:t>
            </a:r>
            <a:r>
              <a:rPr dirty="0" sz="3200" spc="1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50">
                <a:solidFill>
                  <a:srgbClr val="FFFFFF"/>
                </a:solidFill>
                <a:latin typeface="Calibri"/>
                <a:cs typeface="Calibri"/>
              </a:rPr>
              <a:t>will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run</a:t>
            </a:r>
            <a:r>
              <a:rPr dirty="0" sz="3200" spc="1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3200" spc="1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dirty="0" sz="3200" spc="1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least</a:t>
            </a:r>
            <a:r>
              <a:rPr dirty="0" sz="3200" spc="140">
                <a:solidFill>
                  <a:srgbClr val="FFFFFF"/>
                </a:solidFill>
                <a:latin typeface="Calibri"/>
                <a:cs typeface="Calibri"/>
              </a:rPr>
              <a:t> 60</a:t>
            </a:r>
            <a:r>
              <a:rPr dirty="0" sz="3200" spc="145">
                <a:solidFill>
                  <a:srgbClr val="FFFFFF"/>
                </a:solidFill>
                <a:latin typeface="Calibri"/>
                <a:cs typeface="Calibri"/>
              </a:rPr>
              <a:t> successive </a:t>
            </a:r>
            <a:r>
              <a:rPr dirty="0" sz="3200" spc="45">
                <a:solidFill>
                  <a:srgbClr val="FFFFFF"/>
                </a:solidFill>
                <a:latin typeface="Calibri"/>
                <a:cs typeface="Calibri"/>
              </a:rPr>
              <a:t>hours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without</a:t>
            </a:r>
            <a:r>
              <a:rPr dirty="0" sz="3200" spc="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2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200" spc="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75">
                <a:solidFill>
                  <a:srgbClr val="FFFFFF"/>
                </a:solidFill>
                <a:latin typeface="Calibri"/>
                <a:cs typeface="Calibri"/>
              </a:rPr>
              <a:t>breakdown</a:t>
            </a:r>
            <a:r>
              <a:rPr dirty="0" sz="3200" spc="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80">
                <a:solidFill>
                  <a:srgbClr val="FFFFFF"/>
                </a:solidFill>
                <a:latin typeface="Calibri"/>
                <a:cs typeface="Calibri"/>
              </a:rPr>
              <a:t>(assuming</a:t>
            </a:r>
            <a:r>
              <a:rPr dirty="0" sz="3200" spc="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dirty="0" sz="3200" spc="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25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time</a:t>
            </a:r>
            <a:r>
              <a:rPr dirty="0" sz="3200" spc="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3200" spc="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failure</a:t>
            </a:r>
            <a:r>
              <a:rPr dirty="0" sz="3200" spc="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pattern</a:t>
            </a:r>
            <a:r>
              <a:rPr dirty="0" sz="3200" spc="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65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3200" spc="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distributed exponentially)?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853564" y="1652397"/>
            <a:ext cx="5659755" cy="2400935"/>
            <a:chOff x="1853564" y="1652397"/>
            <a:chExt cx="5659755" cy="2400935"/>
          </a:xfrm>
        </p:grpSpPr>
        <p:sp>
          <p:nvSpPr>
            <p:cNvPr id="3" name="object 3" descr=""/>
            <p:cNvSpPr/>
            <p:nvPr/>
          </p:nvSpPr>
          <p:spPr>
            <a:xfrm>
              <a:off x="2377439" y="2865119"/>
              <a:ext cx="4485640" cy="1176655"/>
            </a:xfrm>
            <a:custGeom>
              <a:avLst/>
              <a:gdLst/>
              <a:ahLst/>
              <a:cxnLst/>
              <a:rect l="l" t="t" r="r" b="b"/>
              <a:pathLst>
                <a:path w="4485640" h="1176654">
                  <a:moveTo>
                    <a:pt x="0" y="0"/>
                  </a:moveTo>
                  <a:lnTo>
                    <a:pt x="0" y="1176528"/>
                  </a:lnTo>
                  <a:lnTo>
                    <a:pt x="4485132" y="1150759"/>
                  </a:lnTo>
                  <a:lnTo>
                    <a:pt x="4458970" y="1134059"/>
                  </a:lnTo>
                  <a:lnTo>
                    <a:pt x="3797173" y="1073480"/>
                  </a:lnTo>
                  <a:lnTo>
                    <a:pt x="3309366" y="1030541"/>
                  </a:lnTo>
                  <a:lnTo>
                    <a:pt x="2752090" y="979043"/>
                  </a:lnTo>
                  <a:lnTo>
                    <a:pt x="2081402" y="858774"/>
                  </a:lnTo>
                  <a:lnTo>
                    <a:pt x="1410843" y="695579"/>
                  </a:lnTo>
                  <a:lnTo>
                    <a:pt x="836041" y="480949"/>
                  </a:lnTo>
                  <a:lnTo>
                    <a:pt x="374523" y="231902"/>
                  </a:lnTo>
                  <a:lnTo>
                    <a:pt x="130683" y="944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863089" y="1661922"/>
              <a:ext cx="5640705" cy="2381885"/>
            </a:xfrm>
            <a:custGeom>
              <a:avLst/>
              <a:gdLst/>
              <a:ahLst/>
              <a:cxnLst/>
              <a:rect l="l" t="t" r="r" b="b"/>
              <a:pathLst>
                <a:path w="5640705" h="2381885">
                  <a:moveTo>
                    <a:pt x="9143" y="0"/>
                  </a:moveTo>
                  <a:lnTo>
                    <a:pt x="9143" y="2381694"/>
                  </a:lnTo>
                </a:path>
                <a:path w="5640705" h="2381885">
                  <a:moveTo>
                    <a:pt x="0" y="2380488"/>
                  </a:moveTo>
                  <a:lnTo>
                    <a:pt x="5640196" y="2380488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872233" y="2239518"/>
              <a:ext cx="5008245" cy="1743710"/>
            </a:xfrm>
            <a:custGeom>
              <a:avLst/>
              <a:gdLst/>
              <a:ahLst/>
              <a:cxnLst/>
              <a:rect l="l" t="t" r="r" b="b"/>
              <a:pathLst>
                <a:path w="5008245" h="1743710">
                  <a:moveTo>
                    <a:pt x="0" y="0"/>
                  </a:moveTo>
                  <a:lnTo>
                    <a:pt x="17870" y="34337"/>
                  </a:lnTo>
                  <a:lnTo>
                    <a:pt x="36549" y="68235"/>
                  </a:lnTo>
                  <a:lnTo>
                    <a:pt x="56027" y="101695"/>
                  </a:lnTo>
                  <a:lnTo>
                    <a:pt x="76295" y="134722"/>
                  </a:lnTo>
                  <a:lnTo>
                    <a:pt x="97342" y="167316"/>
                  </a:lnTo>
                  <a:lnTo>
                    <a:pt x="119161" y="199482"/>
                  </a:lnTo>
                  <a:lnTo>
                    <a:pt x="141740" y="231222"/>
                  </a:lnTo>
                  <a:lnTo>
                    <a:pt x="165071" y="262538"/>
                  </a:lnTo>
                  <a:lnTo>
                    <a:pt x="189143" y="293434"/>
                  </a:lnTo>
                  <a:lnTo>
                    <a:pt x="213949" y="323911"/>
                  </a:lnTo>
                  <a:lnTo>
                    <a:pt x="239477" y="353974"/>
                  </a:lnTo>
                  <a:lnTo>
                    <a:pt x="265719" y="383624"/>
                  </a:lnTo>
                  <a:lnTo>
                    <a:pt x="292664" y="412865"/>
                  </a:lnTo>
                  <a:lnTo>
                    <a:pt x="320304" y="441699"/>
                  </a:lnTo>
                  <a:lnTo>
                    <a:pt x="348630" y="470128"/>
                  </a:lnTo>
                  <a:lnTo>
                    <a:pt x="377630" y="498157"/>
                  </a:lnTo>
                  <a:lnTo>
                    <a:pt x="407297" y="525786"/>
                  </a:lnTo>
                  <a:lnTo>
                    <a:pt x="437620" y="553020"/>
                  </a:lnTo>
                  <a:lnTo>
                    <a:pt x="468590" y="579860"/>
                  </a:lnTo>
                  <a:lnTo>
                    <a:pt x="500197" y="606310"/>
                  </a:lnTo>
                  <a:lnTo>
                    <a:pt x="532432" y="632373"/>
                  </a:lnTo>
                  <a:lnTo>
                    <a:pt x="565286" y="658050"/>
                  </a:lnTo>
                  <a:lnTo>
                    <a:pt x="598749" y="683345"/>
                  </a:lnTo>
                  <a:lnTo>
                    <a:pt x="632811" y="708261"/>
                  </a:lnTo>
                  <a:lnTo>
                    <a:pt x="667463" y="732800"/>
                  </a:lnTo>
                  <a:lnTo>
                    <a:pt x="702695" y="756965"/>
                  </a:lnTo>
                  <a:lnTo>
                    <a:pt x="738498" y="780759"/>
                  </a:lnTo>
                  <a:lnTo>
                    <a:pt x="774863" y="804185"/>
                  </a:lnTo>
                  <a:lnTo>
                    <a:pt x="811779" y="827244"/>
                  </a:lnTo>
                  <a:lnTo>
                    <a:pt x="849238" y="849941"/>
                  </a:lnTo>
                  <a:lnTo>
                    <a:pt x="887229" y="872278"/>
                  </a:lnTo>
                  <a:lnTo>
                    <a:pt x="925744" y="894257"/>
                  </a:lnTo>
                  <a:lnTo>
                    <a:pt x="964773" y="915881"/>
                  </a:lnTo>
                  <a:lnTo>
                    <a:pt x="1004306" y="937153"/>
                  </a:lnTo>
                  <a:lnTo>
                    <a:pt x="1044334" y="958076"/>
                  </a:lnTo>
                  <a:lnTo>
                    <a:pt x="1084847" y="978653"/>
                  </a:lnTo>
                  <a:lnTo>
                    <a:pt x="1125837" y="998886"/>
                  </a:lnTo>
                  <a:lnTo>
                    <a:pt x="1167292" y="1018777"/>
                  </a:lnTo>
                  <a:lnTo>
                    <a:pt x="1209204" y="1038331"/>
                  </a:lnTo>
                  <a:lnTo>
                    <a:pt x="1251564" y="1057549"/>
                  </a:lnTo>
                  <a:lnTo>
                    <a:pt x="1294361" y="1076434"/>
                  </a:lnTo>
                  <a:lnTo>
                    <a:pt x="1337586" y="1094989"/>
                  </a:lnTo>
                  <a:lnTo>
                    <a:pt x="1381231" y="1113217"/>
                  </a:lnTo>
                  <a:lnTo>
                    <a:pt x="1425284" y="1131120"/>
                  </a:lnTo>
                  <a:lnTo>
                    <a:pt x="1469738" y="1148702"/>
                  </a:lnTo>
                  <a:lnTo>
                    <a:pt x="1514581" y="1165964"/>
                  </a:lnTo>
                  <a:lnTo>
                    <a:pt x="1559805" y="1182911"/>
                  </a:lnTo>
                  <a:lnTo>
                    <a:pt x="1605401" y="1199543"/>
                  </a:lnTo>
                  <a:lnTo>
                    <a:pt x="1651358" y="1215865"/>
                  </a:lnTo>
                  <a:lnTo>
                    <a:pt x="1697668" y="1231879"/>
                  </a:lnTo>
                  <a:lnTo>
                    <a:pt x="1744320" y="1247587"/>
                  </a:lnTo>
                  <a:lnTo>
                    <a:pt x="1791305" y="1262993"/>
                  </a:lnTo>
                  <a:lnTo>
                    <a:pt x="1838615" y="1278099"/>
                  </a:lnTo>
                  <a:lnTo>
                    <a:pt x="1886238" y="1292908"/>
                  </a:lnTo>
                  <a:lnTo>
                    <a:pt x="1934166" y="1307422"/>
                  </a:lnTo>
                  <a:lnTo>
                    <a:pt x="1982389" y="1321645"/>
                  </a:lnTo>
                  <a:lnTo>
                    <a:pt x="2030898" y="1335579"/>
                  </a:lnTo>
                  <a:lnTo>
                    <a:pt x="2079683" y="1349227"/>
                  </a:lnTo>
                  <a:lnTo>
                    <a:pt x="2128734" y="1362592"/>
                  </a:lnTo>
                  <a:lnTo>
                    <a:pt x="2178043" y="1375676"/>
                  </a:lnTo>
                  <a:lnTo>
                    <a:pt x="2227600" y="1388482"/>
                  </a:lnTo>
                  <a:lnTo>
                    <a:pt x="2277394" y="1401013"/>
                  </a:lnTo>
                  <a:lnTo>
                    <a:pt x="2327417" y="1413271"/>
                  </a:lnTo>
                  <a:lnTo>
                    <a:pt x="2377660" y="1425260"/>
                  </a:lnTo>
                  <a:lnTo>
                    <a:pt x="2428112" y="1436982"/>
                  </a:lnTo>
                  <a:lnTo>
                    <a:pt x="2478764" y="1448440"/>
                  </a:lnTo>
                  <a:lnTo>
                    <a:pt x="2529606" y="1459636"/>
                  </a:lnTo>
                  <a:lnTo>
                    <a:pt x="2580630" y="1470574"/>
                  </a:lnTo>
                  <a:lnTo>
                    <a:pt x="2631826" y="1481256"/>
                  </a:lnTo>
                  <a:lnTo>
                    <a:pt x="2683183" y="1491685"/>
                  </a:lnTo>
                  <a:lnTo>
                    <a:pt x="2734693" y="1501863"/>
                  </a:lnTo>
                  <a:lnTo>
                    <a:pt x="2786346" y="1511794"/>
                  </a:lnTo>
                  <a:lnTo>
                    <a:pt x="2838133" y="1521479"/>
                  </a:lnTo>
                  <a:lnTo>
                    <a:pt x="2890043" y="1530923"/>
                  </a:lnTo>
                  <a:lnTo>
                    <a:pt x="2942069" y="1540127"/>
                  </a:lnTo>
                  <a:lnTo>
                    <a:pt x="2994199" y="1549094"/>
                  </a:lnTo>
                  <a:lnTo>
                    <a:pt x="3046425" y="1557828"/>
                  </a:lnTo>
                  <a:lnTo>
                    <a:pt x="3098736" y="1566330"/>
                  </a:lnTo>
                  <a:lnTo>
                    <a:pt x="3151125" y="1574603"/>
                  </a:lnTo>
                  <a:lnTo>
                    <a:pt x="3203580" y="1582651"/>
                  </a:lnTo>
                  <a:lnTo>
                    <a:pt x="3256093" y="1590476"/>
                  </a:lnTo>
                  <a:lnTo>
                    <a:pt x="3308654" y="1598081"/>
                  </a:lnTo>
                  <a:lnTo>
                    <a:pt x="3361253" y="1605469"/>
                  </a:lnTo>
                  <a:lnTo>
                    <a:pt x="3413881" y="1612641"/>
                  </a:lnTo>
                  <a:lnTo>
                    <a:pt x="3466529" y="1619602"/>
                  </a:lnTo>
                  <a:lnTo>
                    <a:pt x="3519187" y="1626353"/>
                  </a:lnTo>
                  <a:lnTo>
                    <a:pt x="3571845" y="1632898"/>
                  </a:lnTo>
                  <a:lnTo>
                    <a:pt x="3624494" y="1639239"/>
                  </a:lnTo>
                  <a:lnTo>
                    <a:pt x="3677125" y="1645379"/>
                  </a:lnTo>
                  <a:lnTo>
                    <a:pt x="3729727" y="1651320"/>
                  </a:lnTo>
                  <a:lnTo>
                    <a:pt x="3782292" y="1657067"/>
                  </a:lnTo>
                  <a:lnTo>
                    <a:pt x="3834810" y="1662620"/>
                  </a:lnTo>
                  <a:lnTo>
                    <a:pt x="3887272" y="1667984"/>
                  </a:lnTo>
                  <a:lnTo>
                    <a:pt x="3939667" y="1673160"/>
                  </a:lnTo>
                  <a:lnTo>
                    <a:pt x="3991986" y="1678151"/>
                  </a:lnTo>
                  <a:lnTo>
                    <a:pt x="4044221" y="1682961"/>
                  </a:lnTo>
                  <a:lnTo>
                    <a:pt x="4096361" y="1687592"/>
                  </a:lnTo>
                  <a:lnTo>
                    <a:pt x="4148397" y="1692046"/>
                  </a:lnTo>
                  <a:lnTo>
                    <a:pt x="4200319" y="1696327"/>
                  </a:lnTo>
                  <a:lnTo>
                    <a:pt x="4252118" y="1700437"/>
                  </a:lnTo>
                  <a:lnTo>
                    <a:pt x="4303784" y="1704379"/>
                  </a:lnTo>
                  <a:lnTo>
                    <a:pt x="4355309" y="1708155"/>
                  </a:lnTo>
                  <a:lnTo>
                    <a:pt x="4406681" y="1711770"/>
                  </a:lnTo>
                  <a:lnTo>
                    <a:pt x="4457893" y="1715224"/>
                  </a:lnTo>
                  <a:lnTo>
                    <a:pt x="4508934" y="1718521"/>
                  </a:lnTo>
                  <a:lnTo>
                    <a:pt x="4559794" y="1721664"/>
                  </a:lnTo>
                  <a:lnTo>
                    <a:pt x="4610465" y="1724655"/>
                  </a:lnTo>
                  <a:lnTo>
                    <a:pt x="4660937" y="1727497"/>
                  </a:lnTo>
                  <a:lnTo>
                    <a:pt x="4711200" y="1730193"/>
                  </a:lnTo>
                  <a:lnTo>
                    <a:pt x="4761245" y="1732746"/>
                  </a:lnTo>
                  <a:lnTo>
                    <a:pt x="4811062" y="1735158"/>
                  </a:lnTo>
                  <a:lnTo>
                    <a:pt x="4860642" y="1737432"/>
                  </a:lnTo>
                  <a:lnTo>
                    <a:pt x="4909975" y="1739572"/>
                  </a:lnTo>
                  <a:lnTo>
                    <a:pt x="4959052" y="1741578"/>
                  </a:lnTo>
                  <a:lnTo>
                    <a:pt x="5007864" y="1743456"/>
                  </a:lnTo>
                </a:path>
              </a:pathLst>
            </a:custGeom>
            <a:ln w="25400">
              <a:solidFill>
                <a:srgbClr val="B9A46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295"/>
              <a:t>Example</a:t>
            </a:r>
            <a:r>
              <a:rPr dirty="0" spc="250"/>
              <a:t> </a:t>
            </a:r>
            <a:r>
              <a:rPr dirty="0" spc="130"/>
              <a:t>1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2959735" y="2053209"/>
            <a:ext cx="80962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µ</a:t>
            </a:r>
            <a:r>
              <a:rPr dirty="0" sz="2000" spc="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100">
                <a:solidFill>
                  <a:srgbClr val="FFFFFF"/>
                </a:solidFill>
                <a:latin typeface="Calibri"/>
                <a:cs typeface="Calibri"/>
              </a:rPr>
              <a:t>=100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540879" y="3994200"/>
            <a:ext cx="14795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4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2378964" y="2865120"/>
            <a:ext cx="312420" cy="1177290"/>
          </a:xfrm>
          <a:custGeom>
            <a:avLst/>
            <a:gdLst/>
            <a:ahLst/>
            <a:cxnLst/>
            <a:rect l="l" t="t" r="r" b="b"/>
            <a:pathLst>
              <a:path w="312419" h="1177289">
                <a:moveTo>
                  <a:pt x="0" y="0"/>
                </a:moveTo>
                <a:lnTo>
                  <a:pt x="0" y="1177036"/>
                </a:lnTo>
              </a:path>
              <a:path w="312419" h="1177289">
                <a:moveTo>
                  <a:pt x="312419" y="222504"/>
                </a:moveTo>
                <a:lnTo>
                  <a:pt x="312419" y="1162545"/>
                </a:lnTo>
              </a:path>
            </a:pathLst>
          </a:custGeom>
          <a:ln w="9525">
            <a:solidFill>
              <a:srgbClr val="FFFFFF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1786508" y="4056684"/>
            <a:ext cx="74676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0215" algn="l"/>
              </a:tabLst>
            </a:pPr>
            <a:r>
              <a:rPr dirty="0" sz="2000" spc="5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2000" spc="75">
                <a:solidFill>
                  <a:srgbClr val="FFFFFF"/>
                </a:solidFill>
                <a:latin typeface="Calibri"/>
                <a:cs typeface="Calibri"/>
              </a:rPr>
              <a:t>60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2663063" y="2403220"/>
            <a:ext cx="3731895" cy="684530"/>
            <a:chOff x="2663063" y="2403220"/>
            <a:chExt cx="3731895" cy="684530"/>
          </a:xfrm>
        </p:grpSpPr>
        <p:sp>
          <p:nvSpPr>
            <p:cNvPr id="12" name="object 12" descr=""/>
            <p:cNvSpPr/>
            <p:nvPr/>
          </p:nvSpPr>
          <p:spPr>
            <a:xfrm>
              <a:off x="2663063" y="2403220"/>
              <a:ext cx="635000" cy="684530"/>
            </a:xfrm>
            <a:custGeom>
              <a:avLst/>
              <a:gdLst/>
              <a:ahLst/>
              <a:cxnLst/>
              <a:rect l="l" t="t" r="r" b="b"/>
              <a:pathLst>
                <a:path w="635000" h="684530">
                  <a:moveTo>
                    <a:pt x="0" y="603631"/>
                  </a:moveTo>
                  <a:lnTo>
                    <a:pt x="28320" y="684022"/>
                  </a:lnTo>
                  <a:lnTo>
                    <a:pt x="69722" y="621919"/>
                  </a:lnTo>
                  <a:lnTo>
                    <a:pt x="42544" y="621919"/>
                  </a:lnTo>
                  <a:lnTo>
                    <a:pt x="29972" y="620014"/>
                  </a:lnTo>
                  <a:lnTo>
                    <a:pt x="31881" y="607649"/>
                  </a:lnTo>
                  <a:lnTo>
                    <a:pt x="0" y="603631"/>
                  </a:lnTo>
                  <a:close/>
                </a:path>
                <a:path w="635000" h="684530">
                  <a:moveTo>
                    <a:pt x="31881" y="607649"/>
                  </a:moveTo>
                  <a:lnTo>
                    <a:pt x="29972" y="620014"/>
                  </a:lnTo>
                  <a:lnTo>
                    <a:pt x="42544" y="621919"/>
                  </a:lnTo>
                  <a:lnTo>
                    <a:pt x="44402" y="609227"/>
                  </a:lnTo>
                  <a:lnTo>
                    <a:pt x="31881" y="607649"/>
                  </a:lnTo>
                  <a:close/>
                </a:path>
                <a:path w="635000" h="684530">
                  <a:moveTo>
                    <a:pt x="44402" y="609227"/>
                  </a:moveTo>
                  <a:lnTo>
                    <a:pt x="42544" y="621919"/>
                  </a:lnTo>
                  <a:lnTo>
                    <a:pt x="69722" y="621919"/>
                  </a:lnTo>
                  <a:lnTo>
                    <a:pt x="75564" y="613156"/>
                  </a:lnTo>
                  <a:lnTo>
                    <a:pt x="44402" y="609227"/>
                  </a:lnTo>
                  <a:close/>
                </a:path>
                <a:path w="635000" h="684530">
                  <a:moveTo>
                    <a:pt x="622300" y="0"/>
                  </a:moveTo>
                  <a:lnTo>
                    <a:pt x="618489" y="47243"/>
                  </a:lnTo>
                  <a:lnTo>
                    <a:pt x="607567" y="93472"/>
                  </a:lnTo>
                  <a:lnTo>
                    <a:pt x="590423" y="138049"/>
                  </a:lnTo>
                  <a:lnTo>
                    <a:pt x="567817" y="180212"/>
                  </a:lnTo>
                  <a:lnTo>
                    <a:pt x="529844" y="231267"/>
                  </a:lnTo>
                  <a:lnTo>
                    <a:pt x="497078" y="264287"/>
                  </a:lnTo>
                  <a:lnTo>
                    <a:pt x="460882" y="291973"/>
                  </a:lnTo>
                  <a:lnTo>
                    <a:pt x="422529" y="313690"/>
                  </a:lnTo>
                  <a:lnTo>
                    <a:pt x="382650" y="328295"/>
                  </a:lnTo>
                  <a:lnTo>
                    <a:pt x="341884" y="335153"/>
                  </a:lnTo>
                  <a:lnTo>
                    <a:pt x="314198" y="336169"/>
                  </a:lnTo>
                  <a:lnTo>
                    <a:pt x="299719" y="337820"/>
                  </a:lnTo>
                  <a:lnTo>
                    <a:pt x="256920" y="347853"/>
                  </a:lnTo>
                  <a:lnTo>
                    <a:pt x="215392" y="365887"/>
                  </a:lnTo>
                  <a:lnTo>
                    <a:pt x="176149" y="390525"/>
                  </a:lnTo>
                  <a:lnTo>
                    <a:pt x="139700" y="421259"/>
                  </a:lnTo>
                  <a:lnTo>
                    <a:pt x="97028" y="469900"/>
                  </a:lnTo>
                  <a:lnTo>
                    <a:pt x="69976" y="511429"/>
                  </a:lnTo>
                  <a:lnTo>
                    <a:pt x="48260" y="556006"/>
                  </a:lnTo>
                  <a:lnTo>
                    <a:pt x="32638" y="602742"/>
                  </a:lnTo>
                  <a:lnTo>
                    <a:pt x="31881" y="607649"/>
                  </a:lnTo>
                  <a:lnTo>
                    <a:pt x="44402" y="609227"/>
                  </a:lnTo>
                  <a:lnTo>
                    <a:pt x="44831" y="606298"/>
                  </a:lnTo>
                  <a:lnTo>
                    <a:pt x="49149" y="590931"/>
                  </a:lnTo>
                  <a:lnTo>
                    <a:pt x="66293" y="546354"/>
                  </a:lnTo>
                  <a:lnTo>
                    <a:pt x="89026" y="504190"/>
                  </a:lnTo>
                  <a:lnTo>
                    <a:pt x="126745" y="453263"/>
                  </a:lnTo>
                  <a:lnTo>
                    <a:pt x="159766" y="420116"/>
                  </a:lnTo>
                  <a:lnTo>
                    <a:pt x="195706" y="392303"/>
                  </a:lnTo>
                  <a:lnTo>
                    <a:pt x="234187" y="370713"/>
                  </a:lnTo>
                  <a:lnTo>
                    <a:pt x="273938" y="355981"/>
                  </a:lnTo>
                  <a:lnTo>
                    <a:pt x="314579" y="348869"/>
                  </a:lnTo>
                  <a:lnTo>
                    <a:pt x="343154" y="347853"/>
                  </a:lnTo>
                  <a:lnTo>
                    <a:pt x="357631" y="346329"/>
                  </a:lnTo>
                  <a:lnTo>
                    <a:pt x="400431" y="336169"/>
                  </a:lnTo>
                  <a:lnTo>
                    <a:pt x="441832" y="318135"/>
                  </a:lnTo>
                  <a:lnTo>
                    <a:pt x="481075" y="293497"/>
                  </a:lnTo>
                  <a:lnTo>
                    <a:pt x="517398" y="262636"/>
                  </a:lnTo>
                  <a:lnTo>
                    <a:pt x="560197" y="213868"/>
                  </a:lnTo>
                  <a:lnTo>
                    <a:pt x="587120" y="172466"/>
                  </a:lnTo>
                  <a:lnTo>
                    <a:pt x="608711" y="127889"/>
                  </a:lnTo>
                  <a:lnTo>
                    <a:pt x="624332" y="81026"/>
                  </a:lnTo>
                  <a:lnTo>
                    <a:pt x="633222" y="32639"/>
                  </a:lnTo>
                  <a:lnTo>
                    <a:pt x="634873" y="254"/>
                  </a:lnTo>
                  <a:lnTo>
                    <a:pt x="6223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5510911" y="2405379"/>
              <a:ext cx="883919" cy="487680"/>
            </a:xfrm>
            <a:custGeom>
              <a:avLst/>
              <a:gdLst/>
              <a:ahLst/>
              <a:cxnLst/>
              <a:rect l="l" t="t" r="r" b="b"/>
              <a:pathLst>
                <a:path w="883920" h="487680">
                  <a:moveTo>
                    <a:pt x="69088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0" y="474980"/>
                  </a:lnTo>
                  <a:lnTo>
                    <a:pt x="0" y="487680"/>
                  </a:lnTo>
                  <a:lnTo>
                    <a:pt x="69088" y="487680"/>
                  </a:lnTo>
                  <a:lnTo>
                    <a:pt x="69088" y="474980"/>
                  </a:lnTo>
                  <a:lnTo>
                    <a:pt x="26797" y="474980"/>
                  </a:lnTo>
                  <a:lnTo>
                    <a:pt x="26797" y="12700"/>
                  </a:lnTo>
                  <a:lnTo>
                    <a:pt x="69088" y="12700"/>
                  </a:lnTo>
                  <a:lnTo>
                    <a:pt x="69088" y="0"/>
                  </a:lnTo>
                  <a:close/>
                </a:path>
                <a:path w="883920" h="487680">
                  <a:moveTo>
                    <a:pt x="883920" y="0"/>
                  </a:moveTo>
                  <a:lnTo>
                    <a:pt x="814832" y="0"/>
                  </a:lnTo>
                  <a:lnTo>
                    <a:pt x="814832" y="12700"/>
                  </a:lnTo>
                  <a:lnTo>
                    <a:pt x="857123" y="12700"/>
                  </a:lnTo>
                  <a:lnTo>
                    <a:pt x="857123" y="474980"/>
                  </a:lnTo>
                  <a:lnTo>
                    <a:pt x="814832" y="474980"/>
                  </a:lnTo>
                  <a:lnTo>
                    <a:pt x="814832" y="487680"/>
                  </a:lnTo>
                  <a:lnTo>
                    <a:pt x="883920" y="487680"/>
                  </a:lnTo>
                  <a:lnTo>
                    <a:pt x="883920" y="474980"/>
                  </a:lnTo>
                  <a:lnTo>
                    <a:pt x="883920" y="12700"/>
                  </a:lnTo>
                  <a:lnTo>
                    <a:pt x="8839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4826000" y="1518869"/>
            <a:ext cx="314198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FFFFFF"/>
                </a:solidFill>
                <a:latin typeface="Cambria Math"/>
                <a:cs typeface="Cambria Math"/>
              </a:rPr>
              <a:t>𝑃(𝑥</a:t>
            </a:r>
            <a:r>
              <a:rPr dirty="0" sz="3200" spc="10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3200">
                <a:solidFill>
                  <a:srgbClr val="FFFFFF"/>
                </a:solidFill>
                <a:latin typeface="Cambria Math"/>
                <a:cs typeface="Cambria Math"/>
              </a:rPr>
              <a:t>𝑜𝑟</a:t>
            </a:r>
            <a:r>
              <a:rPr dirty="0" sz="3200" spc="7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3200">
                <a:solidFill>
                  <a:srgbClr val="FFFFFF"/>
                </a:solidFill>
                <a:latin typeface="Cambria Math"/>
                <a:cs typeface="Cambria Math"/>
              </a:rPr>
              <a:t>𝑚𝑜𝑟𝑒)</a:t>
            </a:r>
            <a:r>
              <a:rPr dirty="0" sz="3200" spc="20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3200">
                <a:solidFill>
                  <a:srgbClr val="FFFFFF"/>
                </a:solidFill>
                <a:latin typeface="Cambria Math"/>
                <a:cs typeface="Cambria Math"/>
              </a:rPr>
              <a:t>=</a:t>
            </a:r>
            <a:r>
              <a:rPr dirty="0" sz="3200" spc="20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3200" spc="-50">
                <a:solidFill>
                  <a:srgbClr val="FFFFFF"/>
                </a:solidFill>
                <a:latin typeface="Cambria Math"/>
                <a:cs typeface="Cambria Math"/>
              </a:rPr>
              <a:t>𝑒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8509635" y="1300479"/>
            <a:ext cx="73025" cy="590550"/>
          </a:xfrm>
          <a:custGeom>
            <a:avLst/>
            <a:gdLst/>
            <a:ahLst/>
            <a:cxnLst/>
            <a:rect l="l" t="t" r="r" b="b"/>
            <a:pathLst>
              <a:path w="73025" h="590550">
                <a:moveTo>
                  <a:pt x="73025" y="0"/>
                </a:moveTo>
                <a:lnTo>
                  <a:pt x="0" y="0"/>
                </a:lnTo>
                <a:lnTo>
                  <a:pt x="0" y="12700"/>
                </a:lnTo>
                <a:lnTo>
                  <a:pt x="44577" y="12700"/>
                </a:lnTo>
                <a:lnTo>
                  <a:pt x="44577" y="577850"/>
                </a:lnTo>
                <a:lnTo>
                  <a:pt x="0" y="577850"/>
                </a:lnTo>
                <a:lnTo>
                  <a:pt x="0" y="590550"/>
                </a:lnTo>
                <a:lnTo>
                  <a:pt x="73025" y="590550"/>
                </a:lnTo>
                <a:lnTo>
                  <a:pt x="73025" y="577850"/>
                </a:lnTo>
                <a:lnTo>
                  <a:pt x="73025" y="12700"/>
                </a:lnTo>
                <a:lnTo>
                  <a:pt x="730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8007350" y="1300479"/>
            <a:ext cx="73025" cy="590550"/>
          </a:xfrm>
          <a:custGeom>
            <a:avLst/>
            <a:gdLst/>
            <a:ahLst/>
            <a:cxnLst/>
            <a:rect l="l" t="t" r="r" b="b"/>
            <a:pathLst>
              <a:path w="73025" h="590550">
                <a:moveTo>
                  <a:pt x="73025" y="0"/>
                </a:moveTo>
                <a:lnTo>
                  <a:pt x="0" y="0"/>
                </a:lnTo>
                <a:lnTo>
                  <a:pt x="0" y="12700"/>
                </a:lnTo>
                <a:lnTo>
                  <a:pt x="0" y="577850"/>
                </a:lnTo>
                <a:lnTo>
                  <a:pt x="0" y="590550"/>
                </a:lnTo>
                <a:lnTo>
                  <a:pt x="73025" y="590550"/>
                </a:lnTo>
                <a:lnTo>
                  <a:pt x="73025" y="577850"/>
                </a:lnTo>
                <a:lnTo>
                  <a:pt x="28448" y="577850"/>
                </a:lnTo>
                <a:lnTo>
                  <a:pt x="28448" y="12700"/>
                </a:lnTo>
                <a:lnTo>
                  <a:pt x="73025" y="12700"/>
                </a:lnTo>
                <a:lnTo>
                  <a:pt x="730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/>
          <p:nvPr/>
        </p:nvSpPr>
        <p:spPr>
          <a:xfrm>
            <a:off x="8050403" y="1197610"/>
            <a:ext cx="476250" cy="3822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baseline="-31914" sz="3525" spc="60">
                <a:solidFill>
                  <a:srgbClr val="FFFFFF"/>
                </a:solidFill>
                <a:latin typeface="Cambria Math"/>
                <a:cs typeface="Cambria Math"/>
              </a:rPr>
              <a:t>−</a:t>
            </a:r>
            <a:r>
              <a:rPr dirty="0" u="sng" sz="2350" spc="4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 Math"/>
                <a:cs typeface="Cambria Math"/>
              </a:rPr>
              <a:t>𝑥</a:t>
            </a:r>
            <a:endParaRPr sz="2350">
              <a:latin typeface="Cambria Math"/>
              <a:cs typeface="Cambria Math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8292210" y="1520393"/>
            <a:ext cx="217804" cy="3829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350" spc="165">
                <a:solidFill>
                  <a:srgbClr val="FFFFFF"/>
                </a:solidFill>
                <a:latin typeface="Cambria Math"/>
                <a:cs typeface="Cambria Math"/>
              </a:rPr>
              <a:t>𝜇</a:t>
            </a:r>
            <a:endParaRPr sz="2350">
              <a:latin typeface="Cambria Math"/>
              <a:cs typeface="Cambria Math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5575808" y="2251405"/>
            <a:ext cx="756285" cy="55689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27965">
              <a:lnSpc>
                <a:spcPts val="2095"/>
              </a:lnSpc>
              <a:spcBef>
                <a:spcPts val="90"/>
              </a:spcBef>
            </a:pPr>
            <a:r>
              <a:rPr dirty="0" u="sng" sz="2350" spc="11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 Math"/>
                <a:cs typeface="Cambria Math"/>
              </a:rPr>
              <a:t> </a:t>
            </a:r>
            <a:r>
              <a:rPr dirty="0" u="sng" sz="2350" spc="2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 Math"/>
                <a:cs typeface="Cambria Math"/>
              </a:rPr>
              <a:t>60</a:t>
            </a:r>
            <a:r>
              <a:rPr dirty="0" u="sng" sz="2350" spc="58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 Math"/>
                <a:cs typeface="Cambria Math"/>
              </a:rPr>
              <a:t> </a:t>
            </a:r>
            <a:endParaRPr sz="2350">
              <a:latin typeface="Cambria Math"/>
              <a:cs typeface="Cambria Math"/>
            </a:endParaRPr>
          </a:p>
          <a:p>
            <a:pPr marL="12700">
              <a:lnSpc>
                <a:spcPts val="2095"/>
              </a:lnSpc>
            </a:pPr>
            <a:r>
              <a:rPr dirty="0" sz="2350" spc="-50">
                <a:solidFill>
                  <a:srgbClr val="FFFFFF"/>
                </a:solidFill>
                <a:latin typeface="Cambria Math"/>
                <a:cs typeface="Cambria Math"/>
              </a:rPr>
              <a:t>−</a:t>
            </a:r>
            <a:endParaRPr sz="2350">
              <a:latin typeface="Cambria Math"/>
              <a:cs typeface="Cambria Math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5792215" y="2575052"/>
            <a:ext cx="540385" cy="3822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350" spc="-25">
                <a:solidFill>
                  <a:srgbClr val="FFFFFF"/>
                </a:solidFill>
                <a:latin typeface="Cambria Math"/>
                <a:cs typeface="Cambria Math"/>
              </a:rPr>
              <a:t>100</a:t>
            </a:r>
            <a:endParaRPr sz="2350">
              <a:latin typeface="Cambria Math"/>
              <a:cs typeface="Cambria Math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4827523" y="2521712"/>
            <a:ext cx="3369310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28470" algn="l"/>
              </a:tabLst>
            </a:pPr>
            <a:r>
              <a:rPr dirty="0" sz="3200">
                <a:solidFill>
                  <a:srgbClr val="FFFFFF"/>
                </a:solidFill>
                <a:latin typeface="Cambria Math"/>
                <a:cs typeface="Cambria Math"/>
              </a:rPr>
              <a:t>=</a:t>
            </a:r>
            <a:r>
              <a:rPr dirty="0" sz="3200" spc="17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3200" spc="-50">
                <a:solidFill>
                  <a:srgbClr val="FFFFFF"/>
                </a:solidFill>
                <a:latin typeface="Cambria Math"/>
                <a:cs typeface="Cambria Math"/>
              </a:rPr>
              <a:t>𝑒</a:t>
            </a:r>
            <a:r>
              <a:rPr dirty="0" sz="3200">
                <a:solidFill>
                  <a:srgbClr val="FFFFFF"/>
                </a:solidFill>
                <a:latin typeface="Cambria Math"/>
                <a:cs typeface="Cambria Math"/>
              </a:rPr>
              <a:t>	=</a:t>
            </a:r>
            <a:r>
              <a:rPr dirty="0" sz="3200" spc="17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Cambria Math"/>
                <a:cs typeface="Cambria Math"/>
              </a:rPr>
              <a:t>0.5488</a:t>
            </a:r>
            <a:endParaRPr sz="32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4040" y="402717"/>
            <a:ext cx="6416040" cy="1245870"/>
          </a:xfrm>
          <a:prstGeom prst="rect"/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85"/>
              </a:spcBef>
            </a:pPr>
            <a:r>
              <a:rPr dirty="0" spc="229"/>
              <a:t>Exponential</a:t>
            </a:r>
            <a:r>
              <a:rPr dirty="0" spc="290"/>
              <a:t> </a:t>
            </a:r>
            <a:r>
              <a:rPr dirty="0" spc="180"/>
              <a:t>Distribution</a:t>
            </a:r>
            <a:r>
              <a:rPr dirty="0" spc="280"/>
              <a:t> </a:t>
            </a:r>
            <a:r>
              <a:rPr dirty="0" spc="100"/>
              <a:t>in </a:t>
            </a:r>
            <a:r>
              <a:rPr dirty="0" spc="285"/>
              <a:t>RStudio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3891" y="1928622"/>
            <a:ext cx="4164329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7960" indent="-175260">
              <a:lnSpc>
                <a:spcPct val="100000"/>
              </a:lnSpc>
              <a:spcBef>
                <a:spcPts val="100"/>
              </a:spcBef>
              <a:buSzPct val="75000"/>
              <a:buChar char="•"/>
              <a:tabLst>
                <a:tab pos="187960" algn="l"/>
              </a:tabLst>
            </a:pPr>
            <a:r>
              <a:rPr dirty="0" sz="3200" spc="70">
                <a:solidFill>
                  <a:srgbClr val="FFFFFF"/>
                </a:solidFill>
                <a:latin typeface="Calibri"/>
                <a:cs typeface="Calibri"/>
              </a:rPr>
              <a:t>pexp(q,</a:t>
            </a:r>
            <a:r>
              <a:rPr dirty="0" sz="3200" spc="1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rate,</a:t>
            </a:r>
            <a:r>
              <a:rPr dirty="0" sz="3200" spc="1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30">
                <a:solidFill>
                  <a:srgbClr val="FFFFFF"/>
                </a:solidFill>
                <a:latin typeface="Calibri"/>
                <a:cs typeface="Calibri"/>
              </a:rPr>
              <a:t>lower.tail)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295"/>
              <a:t>Example</a:t>
            </a:r>
            <a:r>
              <a:rPr dirty="0" spc="250"/>
              <a:t> </a:t>
            </a:r>
            <a:r>
              <a:rPr dirty="0" spc="130"/>
              <a:t>2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3891" y="1318336"/>
            <a:ext cx="7439659" cy="25158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87960" marR="192405" indent="-175260">
              <a:lnSpc>
                <a:spcPct val="100000"/>
              </a:lnSpc>
              <a:spcBef>
                <a:spcPts val="105"/>
              </a:spcBef>
              <a:buSzPct val="75000"/>
              <a:buChar char="•"/>
              <a:tabLst>
                <a:tab pos="187960" algn="l"/>
              </a:tabLst>
            </a:pPr>
            <a:r>
              <a:rPr dirty="0" sz="3200" spc="9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3200" spc="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distribution</a:t>
            </a:r>
            <a:r>
              <a:rPr dirty="0" sz="3200" spc="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3200" spc="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time</a:t>
            </a:r>
            <a:r>
              <a:rPr dirty="0" sz="3200" spc="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3200" spc="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2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200" spc="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particular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grinding</a:t>
            </a:r>
            <a:r>
              <a:rPr dirty="0" sz="3200" spc="2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55">
                <a:solidFill>
                  <a:srgbClr val="FFFFFF"/>
                </a:solidFill>
                <a:latin typeface="Calibri"/>
                <a:cs typeface="Calibri"/>
              </a:rPr>
              <a:t>machine</a:t>
            </a:r>
            <a:r>
              <a:rPr dirty="0" sz="3200" spc="229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6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3200" spc="229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60">
                <a:solidFill>
                  <a:srgbClr val="FFFFFF"/>
                </a:solidFill>
                <a:latin typeface="Calibri"/>
                <a:cs typeface="Calibri"/>
              </a:rPr>
              <a:t>characterized</a:t>
            </a:r>
            <a:r>
              <a:rPr dirty="0" sz="3200" spc="2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75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dirty="0" sz="3200" spc="229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25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exponential</a:t>
            </a:r>
            <a:r>
              <a:rPr dirty="0" sz="3200" spc="43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distribution.</a:t>
            </a:r>
            <a:endParaRPr sz="3200">
              <a:latin typeface="Calibri"/>
              <a:cs typeface="Calibri"/>
            </a:endParaRPr>
          </a:p>
          <a:p>
            <a:pPr marL="187960" marR="5080" indent="-175260">
              <a:lnSpc>
                <a:spcPct val="100000"/>
              </a:lnSpc>
              <a:spcBef>
                <a:spcPts val="400"/>
              </a:spcBef>
              <a:buSzPct val="75000"/>
              <a:buChar char="•"/>
              <a:tabLst>
                <a:tab pos="187960" algn="l"/>
              </a:tabLst>
            </a:pPr>
            <a:r>
              <a:rPr dirty="0" sz="3200" spc="9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3200" spc="20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70">
                <a:solidFill>
                  <a:srgbClr val="FFFFFF"/>
                </a:solidFill>
                <a:latin typeface="Calibri"/>
                <a:cs typeface="Calibri"/>
              </a:rPr>
              <a:t>mean</a:t>
            </a:r>
            <a:r>
              <a:rPr dirty="0" sz="3200" spc="20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time</a:t>
            </a:r>
            <a:r>
              <a:rPr dirty="0" sz="3200" spc="1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between</a:t>
            </a:r>
            <a:r>
              <a:rPr dirty="0" sz="3200" spc="20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95">
                <a:solidFill>
                  <a:srgbClr val="FFFFFF"/>
                </a:solidFill>
                <a:latin typeface="Calibri"/>
                <a:cs typeface="Calibri"/>
              </a:rPr>
              <a:t>breakdowns</a:t>
            </a:r>
            <a:r>
              <a:rPr dirty="0" sz="3200" spc="1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20">
                <a:solidFill>
                  <a:srgbClr val="FFFFFF"/>
                </a:solidFill>
                <a:latin typeface="Calibri"/>
                <a:cs typeface="Calibri"/>
              </a:rPr>
              <a:t>has </a:t>
            </a:r>
            <a:r>
              <a:rPr dirty="0" sz="3200" spc="75">
                <a:solidFill>
                  <a:srgbClr val="FFFFFF"/>
                </a:solidFill>
                <a:latin typeface="Calibri"/>
                <a:cs typeface="Calibri"/>
              </a:rPr>
              <a:t>been</a:t>
            </a:r>
            <a:r>
              <a:rPr dirty="0" sz="3200" spc="1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60">
                <a:solidFill>
                  <a:srgbClr val="FFFFFF"/>
                </a:solidFill>
                <a:latin typeface="Calibri"/>
                <a:cs typeface="Calibri"/>
              </a:rPr>
              <a:t>established</a:t>
            </a:r>
            <a:r>
              <a:rPr dirty="0" sz="3200" spc="1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dirty="0" sz="3200" spc="1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40">
                <a:solidFill>
                  <a:srgbClr val="FFFFFF"/>
                </a:solidFill>
                <a:latin typeface="Calibri"/>
                <a:cs typeface="Calibri"/>
              </a:rPr>
              <a:t>50</a:t>
            </a:r>
            <a:r>
              <a:rPr dirty="0" sz="3200" spc="1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minutes.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4040" y="402717"/>
            <a:ext cx="6316980" cy="12446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pc="180"/>
              <a:t>Addition</a:t>
            </a:r>
            <a:r>
              <a:rPr dirty="0" spc="245"/>
              <a:t> </a:t>
            </a:r>
            <a:r>
              <a:rPr dirty="0" spc="270"/>
              <a:t>Rule</a:t>
            </a:r>
            <a:r>
              <a:rPr dirty="0" spc="235"/>
              <a:t> </a:t>
            </a:r>
            <a:r>
              <a:rPr dirty="0" spc="155"/>
              <a:t>for</a:t>
            </a:r>
            <a:r>
              <a:rPr dirty="0" spc="240"/>
              <a:t> </a:t>
            </a:r>
            <a:r>
              <a:rPr dirty="0" spc="114"/>
              <a:t>Mutually </a:t>
            </a:r>
            <a:r>
              <a:rPr dirty="0" spc="310"/>
              <a:t>Exclusive</a:t>
            </a:r>
            <a:r>
              <a:rPr dirty="0" spc="260"/>
              <a:t> </a:t>
            </a:r>
            <a:r>
              <a:rPr dirty="0" spc="300"/>
              <a:t>Events</a:t>
            </a:r>
            <a:r>
              <a:rPr dirty="0" spc="240"/>
              <a:t> </a:t>
            </a:r>
            <a:r>
              <a:rPr dirty="0" spc="285"/>
              <a:t>Example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3891" y="1846326"/>
            <a:ext cx="7632700" cy="20294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87960" marR="5080" indent="-175260">
              <a:lnSpc>
                <a:spcPct val="100000"/>
              </a:lnSpc>
              <a:spcBef>
                <a:spcPts val="105"/>
              </a:spcBef>
              <a:buSzPct val="75000"/>
              <a:buChar char="•"/>
              <a:tabLst>
                <a:tab pos="187960" algn="l"/>
              </a:tabLst>
            </a:pP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dirty="0" sz="3200" spc="1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14">
                <a:solidFill>
                  <a:srgbClr val="FFFFFF"/>
                </a:solidFill>
                <a:latin typeface="Calibri"/>
                <a:cs typeface="Calibri"/>
              </a:rPr>
              <a:t>each</a:t>
            </a:r>
            <a:r>
              <a:rPr dirty="0" sz="3200" spc="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55">
                <a:solidFill>
                  <a:srgbClr val="FFFFFF"/>
                </a:solidFill>
                <a:latin typeface="Calibri"/>
                <a:cs typeface="Calibri"/>
              </a:rPr>
              <a:t>machine</a:t>
            </a:r>
            <a:r>
              <a:rPr dirty="0" sz="3200" spc="1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65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3200" spc="1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45">
                <a:solidFill>
                  <a:srgbClr val="FFFFFF"/>
                </a:solidFill>
                <a:latin typeface="Calibri"/>
                <a:cs typeface="Calibri"/>
              </a:rPr>
              <a:t>numbered</a:t>
            </a:r>
            <a:r>
              <a:rPr dirty="0" sz="3200" spc="1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dirty="0" sz="3200" spc="1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45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dirty="0" sz="3200" spc="1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3200" spc="1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00">
                <a:solidFill>
                  <a:srgbClr val="FFFFFF"/>
                </a:solidFill>
                <a:latin typeface="Calibri"/>
                <a:cs typeface="Calibri"/>
              </a:rPr>
              <a:t>10,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what</a:t>
            </a:r>
            <a:r>
              <a:rPr dirty="0" sz="3200" spc="1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6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3200" spc="1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3200" spc="1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probability</a:t>
            </a:r>
            <a:r>
              <a:rPr dirty="0" sz="3200" spc="1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dirty="0" sz="3200" spc="1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55">
                <a:solidFill>
                  <a:srgbClr val="FFFFFF"/>
                </a:solidFill>
                <a:latin typeface="Calibri"/>
                <a:cs typeface="Calibri"/>
              </a:rPr>
              <a:t>machine</a:t>
            </a:r>
            <a:r>
              <a:rPr dirty="0" sz="3200" spc="1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45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r>
              <a:rPr dirty="0" sz="3200" spc="1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dirty="0" sz="3200" spc="1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95">
                <a:solidFill>
                  <a:srgbClr val="FFFFFF"/>
                </a:solidFill>
                <a:latin typeface="Calibri"/>
                <a:cs typeface="Calibri"/>
              </a:rPr>
              <a:t>8 </a:t>
            </a:r>
            <a:r>
              <a:rPr dirty="0" sz="3200" spc="-25">
                <a:solidFill>
                  <a:srgbClr val="FFFFFF"/>
                </a:solidFill>
                <a:latin typeface="Calibri"/>
                <a:cs typeface="Calibri"/>
              </a:rPr>
              <a:t>will</a:t>
            </a:r>
            <a:r>
              <a:rPr dirty="0" sz="3200" spc="1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95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dirty="0" sz="3200" spc="1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80">
                <a:solidFill>
                  <a:srgbClr val="FFFFFF"/>
                </a:solidFill>
                <a:latin typeface="Calibri"/>
                <a:cs typeface="Calibri"/>
              </a:rPr>
              <a:t>selected</a:t>
            </a:r>
            <a:r>
              <a:rPr dirty="0" sz="3200" spc="1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dirty="0" sz="3200" spc="1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2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200" spc="1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55">
                <a:solidFill>
                  <a:srgbClr val="FFFFFF"/>
                </a:solidFill>
                <a:latin typeface="Calibri"/>
                <a:cs typeface="Calibri"/>
              </a:rPr>
              <a:t>single</a:t>
            </a:r>
            <a:r>
              <a:rPr dirty="0" sz="3200" spc="1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80">
                <a:solidFill>
                  <a:srgbClr val="FFFFFF"/>
                </a:solidFill>
                <a:latin typeface="Calibri"/>
                <a:cs typeface="Calibri"/>
              </a:rPr>
              <a:t>draw?</a:t>
            </a:r>
            <a:endParaRPr sz="3200">
              <a:latin typeface="Calibri"/>
              <a:cs typeface="Calibri"/>
            </a:endParaRPr>
          </a:p>
          <a:p>
            <a:pPr algn="just" marL="187960" indent="-175260">
              <a:lnSpc>
                <a:spcPct val="100000"/>
              </a:lnSpc>
              <a:spcBef>
                <a:spcPts val="409"/>
              </a:spcBef>
              <a:buSzPct val="75000"/>
              <a:buChar char="•"/>
              <a:tabLst>
                <a:tab pos="187960" algn="l"/>
              </a:tabLst>
            </a:pPr>
            <a:r>
              <a:rPr dirty="0" sz="3200" spc="95">
                <a:solidFill>
                  <a:srgbClr val="FFFFFF"/>
                </a:solidFill>
                <a:latin typeface="Calibri"/>
                <a:cs typeface="Calibri"/>
              </a:rPr>
              <a:t>P(4</a:t>
            </a:r>
            <a:r>
              <a:rPr dirty="0" sz="3200" spc="1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dirty="0" sz="3200" spc="1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8)</a:t>
            </a:r>
            <a:r>
              <a:rPr dirty="0" sz="3200" spc="1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32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dirty="0" sz="3200" spc="1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P(4)</a:t>
            </a:r>
            <a:r>
              <a:rPr dirty="0" sz="3200" spc="1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32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r>
              <a:rPr dirty="0" sz="3200" spc="1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20">
                <a:solidFill>
                  <a:srgbClr val="FFFFFF"/>
                </a:solidFill>
                <a:latin typeface="Calibri"/>
                <a:cs typeface="Calibri"/>
              </a:rPr>
              <a:t>P(8)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748533" y="4184396"/>
            <a:ext cx="32956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0">
                <a:solidFill>
                  <a:srgbClr val="FFFFFF"/>
                </a:solidFill>
                <a:latin typeface="Cambria Math"/>
                <a:cs typeface="Cambria Math"/>
              </a:rPr>
              <a:t>=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3176904" y="4474629"/>
            <a:ext cx="451484" cy="26034"/>
          </a:xfrm>
          <a:custGeom>
            <a:avLst/>
            <a:gdLst/>
            <a:ahLst/>
            <a:cxnLst/>
            <a:rect l="l" t="t" r="r" b="b"/>
            <a:pathLst>
              <a:path w="451485" h="26035">
                <a:moveTo>
                  <a:pt x="451104" y="0"/>
                </a:moveTo>
                <a:lnTo>
                  <a:pt x="0" y="0"/>
                </a:lnTo>
                <a:lnTo>
                  <a:pt x="0" y="25908"/>
                </a:lnTo>
                <a:lnTo>
                  <a:pt x="451104" y="25908"/>
                </a:lnTo>
                <a:lnTo>
                  <a:pt x="4511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4112640" y="4474629"/>
            <a:ext cx="451484" cy="26034"/>
          </a:xfrm>
          <a:custGeom>
            <a:avLst/>
            <a:gdLst/>
            <a:ahLst/>
            <a:cxnLst/>
            <a:rect l="l" t="t" r="r" b="b"/>
            <a:pathLst>
              <a:path w="451485" h="26035">
                <a:moveTo>
                  <a:pt x="451103" y="0"/>
                </a:moveTo>
                <a:lnTo>
                  <a:pt x="0" y="0"/>
                </a:lnTo>
                <a:lnTo>
                  <a:pt x="0" y="25908"/>
                </a:lnTo>
                <a:lnTo>
                  <a:pt x="451103" y="25908"/>
                </a:lnTo>
                <a:lnTo>
                  <a:pt x="4511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3277615" y="3876547"/>
            <a:ext cx="118681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48055" algn="l"/>
              </a:tabLst>
            </a:pPr>
            <a:r>
              <a:rPr dirty="0" sz="3200" spc="-50">
                <a:solidFill>
                  <a:srgbClr val="FFFFFF"/>
                </a:solidFill>
                <a:latin typeface="Cambria Math"/>
                <a:cs typeface="Cambria Math"/>
              </a:rPr>
              <a:t>1</a:t>
            </a:r>
            <a:r>
              <a:rPr dirty="0" sz="3200">
                <a:solidFill>
                  <a:srgbClr val="FFFFFF"/>
                </a:solidFill>
                <a:latin typeface="Cambria Math"/>
                <a:cs typeface="Cambria Math"/>
              </a:rPr>
              <a:t>	</a:t>
            </a:r>
            <a:r>
              <a:rPr dirty="0" sz="3200" spc="-50">
                <a:solidFill>
                  <a:srgbClr val="FFFFFF"/>
                </a:solidFill>
                <a:latin typeface="Cambria Math"/>
                <a:cs typeface="Cambria Math"/>
              </a:rPr>
              <a:t>1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5091048" y="4474629"/>
            <a:ext cx="451484" cy="26034"/>
          </a:xfrm>
          <a:custGeom>
            <a:avLst/>
            <a:gdLst/>
            <a:ahLst/>
            <a:cxnLst/>
            <a:rect l="l" t="t" r="r" b="b"/>
            <a:pathLst>
              <a:path w="451485" h="26035">
                <a:moveTo>
                  <a:pt x="451103" y="0"/>
                </a:moveTo>
                <a:lnTo>
                  <a:pt x="0" y="0"/>
                </a:lnTo>
                <a:lnTo>
                  <a:pt x="0" y="25908"/>
                </a:lnTo>
                <a:lnTo>
                  <a:pt x="451103" y="25908"/>
                </a:lnTo>
                <a:lnTo>
                  <a:pt x="4511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5192014" y="3876547"/>
            <a:ext cx="25082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0">
                <a:solidFill>
                  <a:srgbClr val="FFFFFF"/>
                </a:solidFill>
                <a:latin typeface="Cambria Math"/>
                <a:cs typeface="Cambria Math"/>
              </a:rPr>
              <a:t>2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164839" y="4457191"/>
            <a:ext cx="2391410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48055" algn="l"/>
                <a:tab pos="1926589" algn="l"/>
              </a:tabLst>
            </a:pPr>
            <a:r>
              <a:rPr dirty="0" sz="3200" spc="-25">
                <a:solidFill>
                  <a:srgbClr val="FFFFFF"/>
                </a:solidFill>
                <a:latin typeface="Cambria Math"/>
                <a:cs typeface="Cambria Math"/>
              </a:rPr>
              <a:t>10</a:t>
            </a:r>
            <a:r>
              <a:rPr dirty="0" sz="3200">
                <a:solidFill>
                  <a:srgbClr val="FFFFFF"/>
                </a:solidFill>
                <a:latin typeface="Cambria Math"/>
                <a:cs typeface="Cambria Math"/>
              </a:rPr>
              <a:t>	</a:t>
            </a:r>
            <a:r>
              <a:rPr dirty="0" sz="3200" spc="-25">
                <a:solidFill>
                  <a:srgbClr val="FFFFFF"/>
                </a:solidFill>
                <a:latin typeface="Cambria Math"/>
                <a:cs typeface="Cambria Math"/>
              </a:rPr>
              <a:t>10</a:t>
            </a:r>
            <a:r>
              <a:rPr dirty="0" sz="3200">
                <a:solidFill>
                  <a:srgbClr val="FFFFFF"/>
                </a:solidFill>
                <a:latin typeface="Cambria Math"/>
                <a:cs typeface="Cambria Math"/>
              </a:rPr>
              <a:t>	</a:t>
            </a:r>
            <a:r>
              <a:rPr dirty="0" sz="3200" spc="-25">
                <a:solidFill>
                  <a:srgbClr val="FFFFFF"/>
                </a:solidFill>
                <a:latin typeface="Cambria Math"/>
                <a:cs typeface="Cambria Math"/>
              </a:rPr>
              <a:t>10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705859" y="4184396"/>
            <a:ext cx="432498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69644" algn="l"/>
                <a:tab pos="1949450" algn="l"/>
              </a:tabLst>
            </a:pPr>
            <a:r>
              <a:rPr dirty="0" sz="3200" spc="-50">
                <a:solidFill>
                  <a:srgbClr val="FFFFFF"/>
                </a:solidFill>
                <a:latin typeface="Cambria Math"/>
                <a:cs typeface="Cambria Math"/>
              </a:rPr>
              <a:t>+</a:t>
            </a:r>
            <a:r>
              <a:rPr dirty="0" sz="3200">
                <a:solidFill>
                  <a:srgbClr val="FFFFFF"/>
                </a:solidFill>
                <a:latin typeface="Cambria Math"/>
                <a:cs typeface="Cambria Math"/>
              </a:rPr>
              <a:t>	</a:t>
            </a:r>
            <a:r>
              <a:rPr dirty="0" sz="3200" spc="-50">
                <a:solidFill>
                  <a:srgbClr val="FFFFFF"/>
                </a:solidFill>
                <a:latin typeface="Cambria Math"/>
                <a:cs typeface="Cambria Math"/>
              </a:rPr>
              <a:t>=</a:t>
            </a:r>
            <a:r>
              <a:rPr dirty="0" sz="3200">
                <a:solidFill>
                  <a:srgbClr val="FFFFFF"/>
                </a:solidFill>
                <a:latin typeface="Cambria Math"/>
                <a:cs typeface="Cambria Math"/>
              </a:rPr>
              <a:t>	=</a:t>
            </a:r>
            <a:r>
              <a:rPr dirty="0" sz="3200" spc="15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3200">
                <a:solidFill>
                  <a:srgbClr val="FFFFFF"/>
                </a:solidFill>
                <a:latin typeface="Cambria Math"/>
                <a:cs typeface="Cambria Math"/>
              </a:rPr>
              <a:t>0.2</a:t>
            </a:r>
            <a:r>
              <a:rPr dirty="0" sz="3200" spc="-1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3200">
                <a:solidFill>
                  <a:srgbClr val="FFFFFF"/>
                </a:solidFill>
                <a:latin typeface="Cambria Math"/>
                <a:cs typeface="Cambria Math"/>
              </a:rPr>
              <a:t>𝑜𝑟</a:t>
            </a:r>
            <a:r>
              <a:rPr dirty="0" sz="3200" spc="4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3200" spc="-25">
                <a:solidFill>
                  <a:srgbClr val="FFFFFF"/>
                </a:solidFill>
                <a:latin typeface="Cambria Math"/>
                <a:cs typeface="Cambria Math"/>
              </a:rPr>
              <a:t>20%</a:t>
            </a:r>
            <a:endParaRPr sz="32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295"/>
              <a:t>Example</a:t>
            </a:r>
            <a:r>
              <a:rPr dirty="0" spc="250"/>
              <a:t> </a:t>
            </a:r>
            <a:r>
              <a:rPr dirty="0" spc="130"/>
              <a:t>2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01191" y="1318336"/>
            <a:ext cx="7448550" cy="25158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00660" marR="17780" indent="-175260">
              <a:lnSpc>
                <a:spcPct val="100000"/>
              </a:lnSpc>
              <a:spcBef>
                <a:spcPts val="105"/>
              </a:spcBef>
              <a:buSzPct val="75000"/>
              <a:buChar char="•"/>
              <a:tabLst>
                <a:tab pos="200660" algn="l"/>
              </a:tabLst>
            </a:pPr>
            <a:r>
              <a:rPr dirty="0" sz="3200" spc="9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3200" spc="2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origin</a:t>
            </a:r>
            <a:r>
              <a:rPr dirty="0" sz="3200" spc="2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parameter</a:t>
            </a:r>
            <a:r>
              <a:rPr dirty="0" sz="3200" spc="2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(x</a:t>
            </a:r>
            <a:r>
              <a:rPr dirty="0" baseline="-21164" sz="3150">
                <a:solidFill>
                  <a:srgbClr val="FFFFFF"/>
                </a:solidFill>
                <a:latin typeface="Calibri"/>
                <a:cs typeface="Calibri"/>
              </a:rPr>
              <a:t>min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r>
              <a:rPr dirty="0" sz="3200" spc="229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65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3200" spc="2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estimated</a:t>
            </a:r>
            <a:r>
              <a:rPr dirty="0" sz="3200" spc="2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25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3200" spc="95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dirty="0" sz="3200" spc="1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45">
                <a:solidFill>
                  <a:srgbClr val="FFFFFF"/>
                </a:solidFill>
                <a:latin typeface="Calibri"/>
                <a:cs typeface="Calibri"/>
              </a:rPr>
              <a:t>5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minutes.</a:t>
            </a:r>
            <a:endParaRPr sz="3200">
              <a:latin typeface="Calibri"/>
              <a:cs typeface="Calibri"/>
            </a:endParaRPr>
          </a:p>
          <a:p>
            <a:pPr marL="200660" marR="601980" indent="-175260">
              <a:lnSpc>
                <a:spcPct val="100000"/>
              </a:lnSpc>
              <a:spcBef>
                <a:spcPts val="400"/>
              </a:spcBef>
              <a:buSzPct val="75000"/>
              <a:buChar char="•"/>
              <a:tabLst>
                <a:tab pos="200660" algn="l"/>
              </a:tabLst>
            </a:pP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What</a:t>
            </a:r>
            <a:r>
              <a:rPr dirty="0" sz="3200" spc="1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65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3200" spc="1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3200" spc="1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probability</a:t>
            </a:r>
            <a:r>
              <a:rPr dirty="0" sz="3200" spc="1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3200" spc="1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dirty="0" sz="3200" spc="1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45">
                <a:solidFill>
                  <a:srgbClr val="FFFFFF"/>
                </a:solidFill>
                <a:latin typeface="Calibri"/>
                <a:cs typeface="Calibri"/>
              </a:rPr>
              <a:t>machine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running</a:t>
            </a:r>
            <a:r>
              <a:rPr dirty="0" sz="3200" spc="2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40">
                <a:solidFill>
                  <a:srgbClr val="FFFFFF"/>
                </a:solidFill>
                <a:latin typeface="Calibri"/>
                <a:cs typeface="Calibri"/>
              </a:rPr>
              <a:t>20</a:t>
            </a:r>
            <a:r>
              <a:rPr dirty="0" sz="3200" spc="2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minutes</a:t>
            </a:r>
            <a:r>
              <a:rPr dirty="0" sz="3200" spc="2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dirty="0" sz="3200" spc="2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20">
                <a:solidFill>
                  <a:srgbClr val="FFFFFF"/>
                </a:solidFill>
                <a:latin typeface="Calibri"/>
                <a:cs typeface="Calibri"/>
              </a:rPr>
              <a:t>less</a:t>
            </a:r>
            <a:r>
              <a:rPr dirty="0" sz="3200" spc="2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before</a:t>
            </a:r>
            <a:r>
              <a:rPr dirty="0" sz="3200" spc="1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7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dirty="0" sz="3200" spc="80">
                <a:solidFill>
                  <a:srgbClr val="FFFFFF"/>
                </a:solidFill>
                <a:latin typeface="Calibri"/>
                <a:cs typeface="Calibri"/>
              </a:rPr>
              <a:t>breakdown?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624964" y="1911350"/>
            <a:ext cx="5659755" cy="2140585"/>
            <a:chOff x="1624964" y="1911350"/>
            <a:chExt cx="5659755" cy="2140585"/>
          </a:xfrm>
        </p:grpSpPr>
        <p:sp>
          <p:nvSpPr>
            <p:cNvPr id="3" name="object 3" descr=""/>
            <p:cNvSpPr/>
            <p:nvPr/>
          </p:nvSpPr>
          <p:spPr>
            <a:xfrm>
              <a:off x="1862327" y="2345436"/>
              <a:ext cx="368935" cy="1696720"/>
            </a:xfrm>
            <a:custGeom>
              <a:avLst/>
              <a:gdLst/>
              <a:ahLst/>
              <a:cxnLst/>
              <a:rect l="l" t="t" r="r" b="b"/>
              <a:pathLst>
                <a:path w="368935" h="1696720">
                  <a:moveTo>
                    <a:pt x="0" y="0"/>
                  </a:moveTo>
                  <a:lnTo>
                    <a:pt x="0" y="1696212"/>
                  </a:lnTo>
                  <a:lnTo>
                    <a:pt x="368808" y="1696212"/>
                  </a:lnTo>
                  <a:lnTo>
                    <a:pt x="359283" y="383031"/>
                  </a:lnTo>
                  <a:lnTo>
                    <a:pt x="308737" y="323469"/>
                  </a:lnTo>
                  <a:lnTo>
                    <a:pt x="274447" y="306069"/>
                  </a:lnTo>
                  <a:lnTo>
                    <a:pt x="214376" y="253619"/>
                  </a:lnTo>
                  <a:lnTo>
                    <a:pt x="180086" y="209803"/>
                  </a:lnTo>
                  <a:lnTo>
                    <a:pt x="128651" y="157352"/>
                  </a:lnTo>
                  <a:lnTo>
                    <a:pt x="84836" y="109727"/>
                  </a:lnTo>
                  <a:lnTo>
                    <a:pt x="72709" y="85492"/>
                  </a:lnTo>
                  <a:lnTo>
                    <a:pt x="68580" y="78739"/>
                  </a:lnTo>
                  <a:lnTo>
                    <a:pt x="63119" y="70612"/>
                  </a:lnTo>
                  <a:lnTo>
                    <a:pt x="57150" y="67056"/>
                  </a:lnTo>
                  <a:lnTo>
                    <a:pt x="34290" y="436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634489" y="4042410"/>
              <a:ext cx="5640705" cy="0"/>
            </a:xfrm>
            <a:custGeom>
              <a:avLst/>
              <a:gdLst/>
              <a:ahLst/>
              <a:cxnLst/>
              <a:rect l="l" t="t" r="r" b="b"/>
              <a:pathLst>
                <a:path w="5640705" h="0">
                  <a:moveTo>
                    <a:pt x="0" y="0"/>
                  </a:moveTo>
                  <a:lnTo>
                    <a:pt x="5640196" y="0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642109" y="1924050"/>
              <a:ext cx="5238115" cy="2059305"/>
            </a:xfrm>
            <a:custGeom>
              <a:avLst/>
              <a:gdLst/>
              <a:ahLst/>
              <a:cxnLst/>
              <a:rect l="l" t="t" r="r" b="b"/>
              <a:pathLst>
                <a:path w="5238115" h="2059304">
                  <a:moveTo>
                    <a:pt x="0" y="0"/>
                  </a:moveTo>
                  <a:lnTo>
                    <a:pt x="20177" y="66628"/>
                  </a:lnTo>
                  <a:lnTo>
                    <a:pt x="44278" y="132015"/>
                  </a:lnTo>
                  <a:lnTo>
                    <a:pt x="72211" y="196168"/>
                  </a:lnTo>
                  <a:lnTo>
                    <a:pt x="103885" y="259095"/>
                  </a:lnTo>
                  <a:lnTo>
                    <a:pt x="139207" y="320802"/>
                  </a:lnTo>
                  <a:lnTo>
                    <a:pt x="178085" y="381297"/>
                  </a:lnTo>
                  <a:lnTo>
                    <a:pt x="220428" y="440587"/>
                  </a:lnTo>
                  <a:lnTo>
                    <a:pt x="266142" y="498679"/>
                  </a:lnTo>
                  <a:lnTo>
                    <a:pt x="315137" y="555581"/>
                  </a:lnTo>
                  <a:lnTo>
                    <a:pt x="367321" y="611299"/>
                  </a:lnTo>
                  <a:lnTo>
                    <a:pt x="394579" y="638717"/>
                  </a:lnTo>
                  <a:lnTo>
                    <a:pt x="422601" y="665842"/>
                  </a:lnTo>
                  <a:lnTo>
                    <a:pt x="451373" y="692674"/>
                  </a:lnTo>
                  <a:lnTo>
                    <a:pt x="480885" y="719215"/>
                  </a:lnTo>
                  <a:lnTo>
                    <a:pt x="511125" y="745466"/>
                  </a:lnTo>
                  <a:lnTo>
                    <a:pt x="542081" y="771427"/>
                  </a:lnTo>
                  <a:lnTo>
                    <a:pt x="573743" y="797100"/>
                  </a:lnTo>
                  <a:lnTo>
                    <a:pt x="606098" y="822485"/>
                  </a:lnTo>
                  <a:lnTo>
                    <a:pt x="639136" y="847583"/>
                  </a:lnTo>
                  <a:lnTo>
                    <a:pt x="672844" y="872395"/>
                  </a:lnTo>
                  <a:lnTo>
                    <a:pt x="707211" y="896922"/>
                  </a:lnTo>
                  <a:lnTo>
                    <a:pt x="742226" y="921165"/>
                  </a:lnTo>
                  <a:lnTo>
                    <a:pt x="777877" y="945125"/>
                  </a:lnTo>
                  <a:lnTo>
                    <a:pt x="814152" y="968803"/>
                  </a:lnTo>
                  <a:lnTo>
                    <a:pt x="851041" y="992199"/>
                  </a:lnTo>
                  <a:lnTo>
                    <a:pt x="888531" y="1015315"/>
                  </a:lnTo>
                  <a:lnTo>
                    <a:pt x="926612" y="1038151"/>
                  </a:lnTo>
                  <a:lnTo>
                    <a:pt x="965271" y="1060708"/>
                  </a:lnTo>
                  <a:lnTo>
                    <a:pt x="1004497" y="1082988"/>
                  </a:lnTo>
                  <a:lnTo>
                    <a:pt x="1044279" y="1104991"/>
                  </a:lnTo>
                  <a:lnTo>
                    <a:pt x="1084605" y="1126718"/>
                  </a:lnTo>
                  <a:lnTo>
                    <a:pt x="1125464" y="1148169"/>
                  </a:lnTo>
                  <a:lnTo>
                    <a:pt x="1166844" y="1169347"/>
                  </a:lnTo>
                  <a:lnTo>
                    <a:pt x="1208733" y="1190251"/>
                  </a:lnTo>
                  <a:lnTo>
                    <a:pt x="1251121" y="1210883"/>
                  </a:lnTo>
                  <a:lnTo>
                    <a:pt x="1293995" y="1231244"/>
                  </a:lnTo>
                  <a:lnTo>
                    <a:pt x="1337345" y="1251334"/>
                  </a:lnTo>
                  <a:lnTo>
                    <a:pt x="1381158" y="1271154"/>
                  </a:lnTo>
                  <a:lnTo>
                    <a:pt x="1425423" y="1290706"/>
                  </a:lnTo>
                  <a:lnTo>
                    <a:pt x="1470129" y="1309990"/>
                  </a:lnTo>
                  <a:lnTo>
                    <a:pt x="1515264" y="1329006"/>
                  </a:lnTo>
                  <a:lnTo>
                    <a:pt x="1560817" y="1347757"/>
                  </a:lnTo>
                  <a:lnTo>
                    <a:pt x="1606776" y="1366243"/>
                  </a:lnTo>
                  <a:lnTo>
                    <a:pt x="1653130" y="1384464"/>
                  </a:lnTo>
                  <a:lnTo>
                    <a:pt x="1699867" y="1402422"/>
                  </a:lnTo>
                  <a:lnTo>
                    <a:pt x="1746976" y="1420118"/>
                  </a:lnTo>
                  <a:lnTo>
                    <a:pt x="1794444" y="1437552"/>
                  </a:lnTo>
                  <a:lnTo>
                    <a:pt x="1842262" y="1454725"/>
                  </a:lnTo>
                  <a:lnTo>
                    <a:pt x="1890417" y="1471639"/>
                  </a:lnTo>
                  <a:lnTo>
                    <a:pt x="1938897" y="1488294"/>
                  </a:lnTo>
                  <a:lnTo>
                    <a:pt x="1987692" y="1504691"/>
                  </a:lnTo>
                  <a:lnTo>
                    <a:pt x="2036789" y="1520831"/>
                  </a:lnTo>
                  <a:lnTo>
                    <a:pt x="2086178" y="1536715"/>
                  </a:lnTo>
                  <a:lnTo>
                    <a:pt x="2135846" y="1552343"/>
                  </a:lnTo>
                  <a:lnTo>
                    <a:pt x="2185782" y="1567718"/>
                  </a:lnTo>
                  <a:lnTo>
                    <a:pt x="2235976" y="1582839"/>
                  </a:lnTo>
                  <a:lnTo>
                    <a:pt x="2286414" y="1597707"/>
                  </a:lnTo>
                  <a:lnTo>
                    <a:pt x="2337086" y="1612324"/>
                  </a:lnTo>
                  <a:lnTo>
                    <a:pt x="2387981" y="1626690"/>
                  </a:lnTo>
                  <a:lnTo>
                    <a:pt x="2439086" y="1640806"/>
                  </a:lnTo>
                  <a:lnTo>
                    <a:pt x="2490390" y="1654674"/>
                  </a:lnTo>
                  <a:lnTo>
                    <a:pt x="2541882" y="1668293"/>
                  </a:lnTo>
                  <a:lnTo>
                    <a:pt x="2593550" y="1681666"/>
                  </a:lnTo>
                  <a:lnTo>
                    <a:pt x="2645383" y="1694792"/>
                  </a:lnTo>
                  <a:lnTo>
                    <a:pt x="2697370" y="1707673"/>
                  </a:lnTo>
                  <a:lnTo>
                    <a:pt x="2749498" y="1720309"/>
                  </a:lnTo>
                  <a:lnTo>
                    <a:pt x="2801756" y="1732702"/>
                  </a:lnTo>
                  <a:lnTo>
                    <a:pt x="2854133" y="1744853"/>
                  </a:lnTo>
                  <a:lnTo>
                    <a:pt x="2906618" y="1756761"/>
                  </a:lnTo>
                  <a:lnTo>
                    <a:pt x="2959198" y="1768429"/>
                  </a:lnTo>
                  <a:lnTo>
                    <a:pt x="3011862" y="1779857"/>
                  </a:lnTo>
                  <a:lnTo>
                    <a:pt x="3064599" y="1791046"/>
                  </a:lnTo>
                  <a:lnTo>
                    <a:pt x="3117398" y="1801998"/>
                  </a:lnTo>
                  <a:lnTo>
                    <a:pt x="3170246" y="1812711"/>
                  </a:lnTo>
                  <a:lnTo>
                    <a:pt x="3223132" y="1823189"/>
                  </a:lnTo>
                  <a:lnTo>
                    <a:pt x="3276045" y="1833431"/>
                  </a:lnTo>
                  <a:lnTo>
                    <a:pt x="3328974" y="1843439"/>
                  </a:lnTo>
                  <a:lnTo>
                    <a:pt x="3381906" y="1853214"/>
                  </a:lnTo>
                  <a:lnTo>
                    <a:pt x="3434831" y="1862755"/>
                  </a:lnTo>
                  <a:lnTo>
                    <a:pt x="3487736" y="1872065"/>
                  </a:lnTo>
                  <a:lnTo>
                    <a:pt x="3540611" y="1881144"/>
                  </a:lnTo>
                  <a:lnTo>
                    <a:pt x="3593443" y="1889993"/>
                  </a:lnTo>
                  <a:lnTo>
                    <a:pt x="3646222" y="1898613"/>
                  </a:lnTo>
                  <a:lnTo>
                    <a:pt x="3698935" y="1907005"/>
                  </a:lnTo>
                  <a:lnTo>
                    <a:pt x="3751572" y="1915170"/>
                  </a:lnTo>
                  <a:lnTo>
                    <a:pt x="3804121" y="1923108"/>
                  </a:lnTo>
                  <a:lnTo>
                    <a:pt x="3856570" y="1930821"/>
                  </a:lnTo>
                  <a:lnTo>
                    <a:pt x="3908908" y="1938310"/>
                  </a:lnTo>
                  <a:lnTo>
                    <a:pt x="3961123" y="1945575"/>
                  </a:lnTo>
                  <a:lnTo>
                    <a:pt x="4013204" y="1952617"/>
                  </a:lnTo>
                  <a:lnTo>
                    <a:pt x="4065139" y="1959437"/>
                  </a:lnTo>
                  <a:lnTo>
                    <a:pt x="4116917" y="1966036"/>
                  </a:lnTo>
                  <a:lnTo>
                    <a:pt x="4168526" y="1972415"/>
                  </a:lnTo>
                  <a:lnTo>
                    <a:pt x="4219955" y="1978576"/>
                  </a:lnTo>
                  <a:lnTo>
                    <a:pt x="4271193" y="1984518"/>
                  </a:lnTo>
                  <a:lnTo>
                    <a:pt x="4322227" y="1990242"/>
                  </a:lnTo>
                  <a:lnTo>
                    <a:pt x="4373047" y="1995751"/>
                  </a:lnTo>
                  <a:lnTo>
                    <a:pt x="4423641" y="2001043"/>
                  </a:lnTo>
                  <a:lnTo>
                    <a:pt x="4473996" y="2006122"/>
                  </a:lnTo>
                  <a:lnTo>
                    <a:pt x="4524103" y="2010986"/>
                  </a:lnTo>
                  <a:lnTo>
                    <a:pt x="4573949" y="2015638"/>
                  </a:lnTo>
                  <a:lnTo>
                    <a:pt x="4623523" y="2020078"/>
                  </a:lnTo>
                  <a:lnTo>
                    <a:pt x="4672813" y="2024306"/>
                  </a:lnTo>
                  <a:lnTo>
                    <a:pt x="4721809" y="2028325"/>
                  </a:lnTo>
                  <a:lnTo>
                    <a:pt x="4770497" y="2032135"/>
                  </a:lnTo>
                  <a:lnTo>
                    <a:pt x="4818867" y="2035736"/>
                  </a:lnTo>
                  <a:lnTo>
                    <a:pt x="4866908" y="2039130"/>
                  </a:lnTo>
                  <a:lnTo>
                    <a:pt x="4914608" y="2042317"/>
                  </a:lnTo>
                  <a:lnTo>
                    <a:pt x="4961955" y="2045299"/>
                  </a:lnTo>
                  <a:lnTo>
                    <a:pt x="5008938" y="2048076"/>
                  </a:lnTo>
                  <a:lnTo>
                    <a:pt x="5055545" y="2050650"/>
                  </a:lnTo>
                  <a:lnTo>
                    <a:pt x="5101765" y="2053020"/>
                  </a:lnTo>
                  <a:lnTo>
                    <a:pt x="5147586" y="2055189"/>
                  </a:lnTo>
                  <a:lnTo>
                    <a:pt x="5192998" y="2057156"/>
                  </a:lnTo>
                  <a:lnTo>
                    <a:pt x="5237988" y="2058924"/>
                  </a:lnTo>
                </a:path>
              </a:pathLst>
            </a:custGeom>
            <a:ln w="25400">
              <a:solidFill>
                <a:srgbClr val="B9A46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74040" y="402717"/>
            <a:ext cx="253619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295"/>
              <a:t>Example</a:t>
            </a:r>
            <a:r>
              <a:rPr dirty="0" spc="250"/>
              <a:t> </a:t>
            </a:r>
            <a:r>
              <a:rPr dirty="0" spc="130"/>
              <a:t>2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2996310" y="2053209"/>
            <a:ext cx="73660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µ</a:t>
            </a:r>
            <a:r>
              <a:rPr dirty="0" sz="2000" spc="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20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dirty="0" sz="2000" spc="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70">
                <a:solidFill>
                  <a:srgbClr val="FFFFFF"/>
                </a:solidFill>
                <a:latin typeface="Calibri"/>
                <a:cs typeface="Calibri"/>
              </a:rPr>
              <a:t>50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540879" y="3994200"/>
            <a:ext cx="14795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4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2220467" y="2746248"/>
            <a:ext cx="471170" cy="1296670"/>
          </a:xfrm>
          <a:custGeom>
            <a:avLst/>
            <a:gdLst/>
            <a:ahLst/>
            <a:cxnLst/>
            <a:rect l="l" t="t" r="r" b="b"/>
            <a:pathLst>
              <a:path w="471169" h="1296670">
                <a:moveTo>
                  <a:pt x="0" y="0"/>
                </a:moveTo>
                <a:lnTo>
                  <a:pt x="0" y="1296644"/>
                </a:lnTo>
              </a:path>
              <a:path w="471169" h="1296670">
                <a:moveTo>
                  <a:pt x="470915" y="341375"/>
                </a:moveTo>
                <a:lnTo>
                  <a:pt x="470915" y="1281417"/>
                </a:lnTo>
              </a:path>
            </a:pathLst>
          </a:custGeom>
          <a:ln w="9525">
            <a:solidFill>
              <a:srgbClr val="FFFFFF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1786508" y="4056684"/>
            <a:ext cx="60198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5435" algn="l"/>
              </a:tabLst>
            </a:pPr>
            <a:r>
              <a:rPr dirty="0" sz="2000" spc="50">
                <a:solidFill>
                  <a:srgbClr val="B9A463"/>
                </a:solidFill>
                <a:latin typeface="Calibri"/>
                <a:cs typeface="Calibri"/>
              </a:rPr>
              <a:t>5</a:t>
            </a:r>
            <a:r>
              <a:rPr dirty="0" sz="2000">
                <a:solidFill>
                  <a:srgbClr val="B9A463"/>
                </a:solidFill>
                <a:latin typeface="Calibri"/>
                <a:cs typeface="Calibri"/>
              </a:rPr>
              <a:t>	</a:t>
            </a:r>
            <a:r>
              <a:rPr dirty="0" sz="2000" spc="75">
                <a:solidFill>
                  <a:srgbClr val="FFFFFF"/>
                </a:solidFill>
                <a:latin typeface="Calibri"/>
                <a:cs typeface="Calibri"/>
              </a:rPr>
              <a:t>20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3738245" y="1205357"/>
            <a:ext cx="1802764" cy="377190"/>
          </a:xfrm>
          <a:custGeom>
            <a:avLst/>
            <a:gdLst/>
            <a:ahLst/>
            <a:cxnLst/>
            <a:rect l="l" t="t" r="r" b="b"/>
            <a:pathLst>
              <a:path w="1802764" h="377190">
                <a:moveTo>
                  <a:pt x="1682495" y="0"/>
                </a:moveTo>
                <a:lnTo>
                  <a:pt x="1677034" y="15239"/>
                </a:lnTo>
                <a:lnTo>
                  <a:pt x="1698847" y="24745"/>
                </a:lnTo>
                <a:lnTo>
                  <a:pt x="1717611" y="37846"/>
                </a:lnTo>
                <a:lnTo>
                  <a:pt x="1745995" y="74929"/>
                </a:lnTo>
                <a:lnTo>
                  <a:pt x="1762680" y="125079"/>
                </a:lnTo>
                <a:lnTo>
                  <a:pt x="1768220" y="186562"/>
                </a:lnTo>
                <a:lnTo>
                  <a:pt x="1766835" y="219805"/>
                </a:lnTo>
                <a:lnTo>
                  <a:pt x="1755683" y="277145"/>
                </a:lnTo>
                <a:lnTo>
                  <a:pt x="1733248" y="321885"/>
                </a:lnTo>
                <a:lnTo>
                  <a:pt x="1699148" y="352071"/>
                </a:lnTo>
                <a:lnTo>
                  <a:pt x="1677669" y="361568"/>
                </a:lnTo>
                <a:lnTo>
                  <a:pt x="1682495" y="376935"/>
                </a:lnTo>
                <a:lnTo>
                  <a:pt x="1733835" y="352742"/>
                </a:lnTo>
                <a:lnTo>
                  <a:pt x="1771650" y="311022"/>
                </a:lnTo>
                <a:lnTo>
                  <a:pt x="1794906" y="255142"/>
                </a:lnTo>
                <a:lnTo>
                  <a:pt x="1802638" y="188594"/>
                </a:lnTo>
                <a:lnTo>
                  <a:pt x="1800709" y="154386"/>
                </a:lnTo>
                <a:lnTo>
                  <a:pt x="1800687" y="153997"/>
                </a:lnTo>
                <a:lnTo>
                  <a:pt x="1785117" y="92708"/>
                </a:lnTo>
                <a:lnTo>
                  <a:pt x="1754308" y="42898"/>
                </a:lnTo>
                <a:lnTo>
                  <a:pt x="1709783" y="9854"/>
                </a:lnTo>
                <a:lnTo>
                  <a:pt x="1682495" y="0"/>
                </a:lnTo>
                <a:close/>
              </a:path>
              <a:path w="1802764" h="377190">
                <a:moveTo>
                  <a:pt x="120141" y="0"/>
                </a:moveTo>
                <a:lnTo>
                  <a:pt x="68849" y="24161"/>
                </a:lnTo>
                <a:lnTo>
                  <a:pt x="30987" y="66039"/>
                </a:lnTo>
                <a:lnTo>
                  <a:pt x="7731" y="122031"/>
                </a:lnTo>
                <a:lnTo>
                  <a:pt x="113" y="186562"/>
                </a:lnTo>
                <a:lnTo>
                  <a:pt x="0" y="188594"/>
                </a:lnTo>
                <a:lnTo>
                  <a:pt x="1930" y="223190"/>
                </a:lnTo>
                <a:lnTo>
                  <a:pt x="17412" y="284428"/>
                </a:lnTo>
                <a:lnTo>
                  <a:pt x="48132" y="334073"/>
                </a:lnTo>
                <a:lnTo>
                  <a:pt x="92709" y="367029"/>
                </a:lnTo>
                <a:lnTo>
                  <a:pt x="120141" y="376935"/>
                </a:lnTo>
                <a:lnTo>
                  <a:pt x="124967" y="361568"/>
                </a:lnTo>
                <a:lnTo>
                  <a:pt x="103469" y="352071"/>
                </a:lnTo>
                <a:lnTo>
                  <a:pt x="84899" y="338835"/>
                </a:lnTo>
                <a:lnTo>
                  <a:pt x="56641" y="301243"/>
                </a:lnTo>
                <a:lnTo>
                  <a:pt x="39893" y="249999"/>
                </a:lnTo>
                <a:lnTo>
                  <a:pt x="34375" y="188594"/>
                </a:lnTo>
                <a:lnTo>
                  <a:pt x="34289" y="186562"/>
                </a:lnTo>
                <a:lnTo>
                  <a:pt x="35692" y="154386"/>
                </a:lnTo>
                <a:lnTo>
                  <a:pt x="46880" y="98605"/>
                </a:lnTo>
                <a:lnTo>
                  <a:pt x="69308" y="54566"/>
                </a:lnTo>
                <a:lnTo>
                  <a:pt x="103737" y="24745"/>
                </a:lnTo>
                <a:lnTo>
                  <a:pt x="125475" y="15239"/>
                </a:lnTo>
                <a:lnTo>
                  <a:pt x="12014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2" name="object 12" descr=""/>
          <p:cNvGrpSpPr/>
          <p:nvPr/>
        </p:nvGrpSpPr>
        <p:grpSpPr>
          <a:xfrm>
            <a:off x="2663063" y="1840229"/>
            <a:ext cx="4160520" cy="1247140"/>
            <a:chOff x="2663063" y="1840229"/>
            <a:chExt cx="4160520" cy="1247140"/>
          </a:xfrm>
        </p:grpSpPr>
        <p:sp>
          <p:nvSpPr>
            <p:cNvPr id="13" name="object 13" descr=""/>
            <p:cNvSpPr/>
            <p:nvPr/>
          </p:nvSpPr>
          <p:spPr>
            <a:xfrm>
              <a:off x="2663063" y="2403220"/>
              <a:ext cx="635000" cy="684530"/>
            </a:xfrm>
            <a:custGeom>
              <a:avLst/>
              <a:gdLst/>
              <a:ahLst/>
              <a:cxnLst/>
              <a:rect l="l" t="t" r="r" b="b"/>
              <a:pathLst>
                <a:path w="635000" h="684530">
                  <a:moveTo>
                    <a:pt x="0" y="603631"/>
                  </a:moveTo>
                  <a:lnTo>
                    <a:pt x="28320" y="684022"/>
                  </a:lnTo>
                  <a:lnTo>
                    <a:pt x="69722" y="621919"/>
                  </a:lnTo>
                  <a:lnTo>
                    <a:pt x="42544" y="621919"/>
                  </a:lnTo>
                  <a:lnTo>
                    <a:pt x="29972" y="620014"/>
                  </a:lnTo>
                  <a:lnTo>
                    <a:pt x="31881" y="607649"/>
                  </a:lnTo>
                  <a:lnTo>
                    <a:pt x="0" y="603631"/>
                  </a:lnTo>
                  <a:close/>
                </a:path>
                <a:path w="635000" h="684530">
                  <a:moveTo>
                    <a:pt x="31881" y="607649"/>
                  </a:moveTo>
                  <a:lnTo>
                    <a:pt x="29972" y="620014"/>
                  </a:lnTo>
                  <a:lnTo>
                    <a:pt x="42544" y="621919"/>
                  </a:lnTo>
                  <a:lnTo>
                    <a:pt x="44402" y="609227"/>
                  </a:lnTo>
                  <a:lnTo>
                    <a:pt x="31881" y="607649"/>
                  </a:lnTo>
                  <a:close/>
                </a:path>
                <a:path w="635000" h="684530">
                  <a:moveTo>
                    <a:pt x="44402" y="609227"/>
                  </a:moveTo>
                  <a:lnTo>
                    <a:pt x="42544" y="621919"/>
                  </a:lnTo>
                  <a:lnTo>
                    <a:pt x="69722" y="621919"/>
                  </a:lnTo>
                  <a:lnTo>
                    <a:pt x="75564" y="613156"/>
                  </a:lnTo>
                  <a:lnTo>
                    <a:pt x="44402" y="609227"/>
                  </a:lnTo>
                  <a:close/>
                </a:path>
                <a:path w="635000" h="684530">
                  <a:moveTo>
                    <a:pt x="622300" y="0"/>
                  </a:moveTo>
                  <a:lnTo>
                    <a:pt x="618489" y="47243"/>
                  </a:lnTo>
                  <a:lnTo>
                    <a:pt x="607567" y="93472"/>
                  </a:lnTo>
                  <a:lnTo>
                    <a:pt x="590423" y="138049"/>
                  </a:lnTo>
                  <a:lnTo>
                    <a:pt x="567817" y="180212"/>
                  </a:lnTo>
                  <a:lnTo>
                    <a:pt x="529844" y="231267"/>
                  </a:lnTo>
                  <a:lnTo>
                    <a:pt x="497078" y="264287"/>
                  </a:lnTo>
                  <a:lnTo>
                    <a:pt x="460882" y="291973"/>
                  </a:lnTo>
                  <a:lnTo>
                    <a:pt x="422529" y="313690"/>
                  </a:lnTo>
                  <a:lnTo>
                    <a:pt x="382650" y="328295"/>
                  </a:lnTo>
                  <a:lnTo>
                    <a:pt x="341884" y="335153"/>
                  </a:lnTo>
                  <a:lnTo>
                    <a:pt x="314198" y="336169"/>
                  </a:lnTo>
                  <a:lnTo>
                    <a:pt x="299719" y="337820"/>
                  </a:lnTo>
                  <a:lnTo>
                    <a:pt x="256920" y="347853"/>
                  </a:lnTo>
                  <a:lnTo>
                    <a:pt x="215392" y="365887"/>
                  </a:lnTo>
                  <a:lnTo>
                    <a:pt x="176149" y="390525"/>
                  </a:lnTo>
                  <a:lnTo>
                    <a:pt x="139700" y="421259"/>
                  </a:lnTo>
                  <a:lnTo>
                    <a:pt x="97028" y="469900"/>
                  </a:lnTo>
                  <a:lnTo>
                    <a:pt x="69976" y="511429"/>
                  </a:lnTo>
                  <a:lnTo>
                    <a:pt x="48260" y="556006"/>
                  </a:lnTo>
                  <a:lnTo>
                    <a:pt x="32638" y="602742"/>
                  </a:lnTo>
                  <a:lnTo>
                    <a:pt x="31881" y="607649"/>
                  </a:lnTo>
                  <a:lnTo>
                    <a:pt x="44402" y="609227"/>
                  </a:lnTo>
                  <a:lnTo>
                    <a:pt x="44831" y="606298"/>
                  </a:lnTo>
                  <a:lnTo>
                    <a:pt x="49149" y="590931"/>
                  </a:lnTo>
                  <a:lnTo>
                    <a:pt x="66293" y="546354"/>
                  </a:lnTo>
                  <a:lnTo>
                    <a:pt x="89026" y="504190"/>
                  </a:lnTo>
                  <a:lnTo>
                    <a:pt x="126745" y="453263"/>
                  </a:lnTo>
                  <a:lnTo>
                    <a:pt x="159766" y="420116"/>
                  </a:lnTo>
                  <a:lnTo>
                    <a:pt x="195706" y="392303"/>
                  </a:lnTo>
                  <a:lnTo>
                    <a:pt x="234187" y="370713"/>
                  </a:lnTo>
                  <a:lnTo>
                    <a:pt x="273938" y="355981"/>
                  </a:lnTo>
                  <a:lnTo>
                    <a:pt x="314579" y="348869"/>
                  </a:lnTo>
                  <a:lnTo>
                    <a:pt x="343154" y="347853"/>
                  </a:lnTo>
                  <a:lnTo>
                    <a:pt x="357631" y="346329"/>
                  </a:lnTo>
                  <a:lnTo>
                    <a:pt x="400431" y="336169"/>
                  </a:lnTo>
                  <a:lnTo>
                    <a:pt x="441832" y="318135"/>
                  </a:lnTo>
                  <a:lnTo>
                    <a:pt x="481075" y="293497"/>
                  </a:lnTo>
                  <a:lnTo>
                    <a:pt x="517398" y="262636"/>
                  </a:lnTo>
                  <a:lnTo>
                    <a:pt x="560197" y="213868"/>
                  </a:lnTo>
                  <a:lnTo>
                    <a:pt x="587120" y="172466"/>
                  </a:lnTo>
                  <a:lnTo>
                    <a:pt x="608711" y="127889"/>
                  </a:lnTo>
                  <a:lnTo>
                    <a:pt x="624332" y="81026"/>
                  </a:lnTo>
                  <a:lnTo>
                    <a:pt x="633222" y="32639"/>
                  </a:lnTo>
                  <a:lnTo>
                    <a:pt x="634873" y="254"/>
                  </a:lnTo>
                  <a:lnTo>
                    <a:pt x="6223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5717921" y="1840229"/>
              <a:ext cx="1105535" cy="590550"/>
            </a:xfrm>
            <a:custGeom>
              <a:avLst/>
              <a:gdLst/>
              <a:ahLst/>
              <a:cxnLst/>
              <a:rect l="l" t="t" r="r" b="b"/>
              <a:pathLst>
                <a:path w="1105534" h="590550">
                  <a:moveTo>
                    <a:pt x="73025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0" y="577850"/>
                  </a:lnTo>
                  <a:lnTo>
                    <a:pt x="0" y="590550"/>
                  </a:lnTo>
                  <a:lnTo>
                    <a:pt x="73025" y="590550"/>
                  </a:lnTo>
                  <a:lnTo>
                    <a:pt x="73025" y="577850"/>
                  </a:lnTo>
                  <a:lnTo>
                    <a:pt x="28448" y="577850"/>
                  </a:lnTo>
                  <a:lnTo>
                    <a:pt x="28448" y="12700"/>
                  </a:lnTo>
                  <a:lnTo>
                    <a:pt x="73025" y="12700"/>
                  </a:lnTo>
                  <a:lnTo>
                    <a:pt x="73025" y="0"/>
                  </a:lnTo>
                  <a:close/>
                </a:path>
                <a:path w="1105534" h="590550">
                  <a:moveTo>
                    <a:pt x="1105535" y="0"/>
                  </a:moveTo>
                  <a:lnTo>
                    <a:pt x="1032637" y="0"/>
                  </a:lnTo>
                  <a:lnTo>
                    <a:pt x="1032637" y="12700"/>
                  </a:lnTo>
                  <a:lnTo>
                    <a:pt x="1077214" y="12700"/>
                  </a:lnTo>
                  <a:lnTo>
                    <a:pt x="1077214" y="577850"/>
                  </a:lnTo>
                  <a:lnTo>
                    <a:pt x="1032637" y="577850"/>
                  </a:lnTo>
                  <a:lnTo>
                    <a:pt x="1032637" y="590550"/>
                  </a:lnTo>
                  <a:lnTo>
                    <a:pt x="1105535" y="590550"/>
                  </a:lnTo>
                  <a:lnTo>
                    <a:pt x="1105535" y="577850"/>
                  </a:lnTo>
                  <a:lnTo>
                    <a:pt x="1105535" y="12700"/>
                  </a:lnTo>
                  <a:lnTo>
                    <a:pt x="11055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3428238" y="1090040"/>
            <a:ext cx="1986914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43865" algn="l"/>
              </a:tabLst>
            </a:pPr>
            <a:r>
              <a:rPr dirty="0" sz="3200" spc="-50">
                <a:solidFill>
                  <a:srgbClr val="FFFFFF"/>
                </a:solidFill>
                <a:latin typeface="Cambria Math"/>
                <a:cs typeface="Cambria Math"/>
              </a:rPr>
              <a:t>𝑃</a:t>
            </a:r>
            <a:r>
              <a:rPr dirty="0" sz="3200">
                <a:solidFill>
                  <a:srgbClr val="FFFFFF"/>
                </a:solidFill>
                <a:latin typeface="Cambria Math"/>
                <a:cs typeface="Cambria Math"/>
              </a:rPr>
              <a:t>	𝑥</a:t>
            </a:r>
            <a:r>
              <a:rPr dirty="0" sz="3200" spc="7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3200">
                <a:solidFill>
                  <a:srgbClr val="FFFFFF"/>
                </a:solidFill>
                <a:latin typeface="Cambria Math"/>
                <a:cs typeface="Cambria Math"/>
              </a:rPr>
              <a:t>𝑜𝑟</a:t>
            </a:r>
            <a:r>
              <a:rPr dirty="0" sz="3200" spc="5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3200" spc="-20">
                <a:solidFill>
                  <a:srgbClr val="FFFFFF"/>
                </a:solidFill>
                <a:latin typeface="Cambria Math"/>
                <a:cs typeface="Cambria Math"/>
              </a:rPr>
              <a:t>𝑙𝑒𝑠𝑠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5677915" y="1090040"/>
            <a:ext cx="1353820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FFFFFF"/>
                </a:solidFill>
                <a:latin typeface="Cambria Math"/>
                <a:cs typeface="Cambria Math"/>
              </a:rPr>
              <a:t>=</a:t>
            </a:r>
            <a:r>
              <a:rPr dirty="0" sz="3200" spc="17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3200">
                <a:solidFill>
                  <a:srgbClr val="FFFFFF"/>
                </a:solidFill>
                <a:latin typeface="Cambria Math"/>
                <a:cs typeface="Cambria Math"/>
              </a:rPr>
              <a:t>1 −</a:t>
            </a:r>
            <a:r>
              <a:rPr dirty="0" sz="3200" spc="-1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3200" spc="-50">
                <a:solidFill>
                  <a:srgbClr val="FFFFFF"/>
                </a:solidFill>
                <a:latin typeface="Cambria Math"/>
                <a:cs typeface="Cambria Math"/>
              </a:rPr>
              <a:t>𝑒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8489696" y="866139"/>
            <a:ext cx="73025" cy="591820"/>
          </a:xfrm>
          <a:custGeom>
            <a:avLst/>
            <a:gdLst/>
            <a:ahLst/>
            <a:cxnLst/>
            <a:rect l="l" t="t" r="r" b="b"/>
            <a:pathLst>
              <a:path w="73025" h="591819">
                <a:moveTo>
                  <a:pt x="73025" y="0"/>
                </a:moveTo>
                <a:lnTo>
                  <a:pt x="0" y="0"/>
                </a:lnTo>
                <a:lnTo>
                  <a:pt x="0" y="13970"/>
                </a:lnTo>
                <a:lnTo>
                  <a:pt x="44577" y="13970"/>
                </a:lnTo>
                <a:lnTo>
                  <a:pt x="44577" y="577850"/>
                </a:lnTo>
                <a:lnTo>
                  <a:pt x="0" y="577850"/>
                </a:lnTo>
                <a:lnTo>
                  <a:pt x="0" y="591820"/>
                </a:lnTo>
                <a:lnTo>
                  <a:pt x="73025" y="591820"/>
                </a:lnTo>
                <a:lnTo>
                  <a:pt x="73025" y="577850"/>
                </a:lnTo>
                <a:lnTo>
                  <a:pt x="73025" y="13970"/>
                </a:lnTo>
                <a:lnTo>
                  <a:pt x="730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/>
          <p:nvPr/>
        </p:nvSpPr>
        <p:spPr>
          <a:xfrm>
            <a:off x="7073011" y="866139"/>
            <a:ext cx="73025" cy="591820"/>
          </a:xfrm>
          <a:custGeom>
            <a:avLst/>
            <a:gdLst/>
            <a:ahLst/>
            <a:cxnLst/>
            <a:rect l="l" t="t" r="r" b="b"/>
            <a:pathLst>
              <a:path w="73025" h="591819">
                <a:moveTo>
                  <a:pt x="73025" y="0"/>
                </a:moveTo>
                <a:lnTo>
                  <a:pt x="0" y="0"/>
                </a:lnTo>
                <a:lnTo>
                  <a:pt x="0" y="13970"/>
                </a:lnTo>
                <a:lnTo>
                  <a:pt x="0" y="577850"/>
                </a:lnTo>
                <a:lnTo>
                  <a:pt x="0" y="591820"/>
                </a:lnTo>
                <a:lnTo>
                  <a:pt x="73025" y="591820"/>
                </a:lnTo>
                <a:lnTo>
                  <a:pt x="73025" y="577850"/>
                </a:lnTo>
                <a:lnTo>
                  <a:pt x="28448" y="577850"/>
                </a:lnTo>
                <a:lnTo>
                  <a:pt x="28448" y="13970"/>
                </a:lnTo>
                <a:lnTo>
                  <a:pt x="73025" y="13970"/>
                </a:lnTo>
                <a:lnTo>
                  <a:pt x="730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 txBox="1"/>
          <p:nvPr/>
        </p:nvSpPr>
        <p:spPr>
          <a:xfrm>
            <a:off x="7141209" y="937641"/>
            <a:ext cx="241935" cy="3822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350" spc="-50">
                <a:solidFill>
                  <a:srgbClr val="FFFFFF"/>
                </a:solidFill>
                <a:latin typeface="Cambria Math"/>
                <a:cs typeface="Cambria Math"/>
              </a:rPr>
              <a:t>−</a:t>
            </a:r>
            <a:endParaRPr sz="2350">
              <a:latin typeface="Cambria Math"/>
              <a:cs typeface="Cambria Math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7365238" y="757250"/>
            <a:ext cx="1130935" cy="3829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117600" algn="l"/>
              </a:tabLst>
            </a:pPr>
            <a:r>
              <a:rPr dirty="0" u="sng" sz="2350" spc="5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 Math"/>
                <a:cs typeface="Cambria Math"/>
              </a:rPr>
              <a:t>𝑥−𝑥</a:t>
            </a:r>
            <a:r>
              <a:rPr dirty="0" u="sng" sz="235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 Math"/>
                <a:cs typeface="Cambria Math"/>
              </a:rPr>
              <a:t>	</a:t>
            </a:r>
            <a:endParaRPr sz="2350">
              <a:latin typeface="Cambria Math"/>
              <a:cs typeface="Cambria Math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7332218" y="875156"/>
            <a:ext cx="1176020" cy="59436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618490">
              <a:lnSpc>
                <a:spcPts val="1960"/>
              </a:lnSpc>
              <a:spcBef>
                <a:spcPts val="120"/>
              </a:spcBef>
            </a:pPr>
            <a:r>
              <a:rPr dirty="0" sz="1900" spc="215">
                <a:solidFill>
                  <a:srgbClr val="FFFFFF"/>
                </a:solidFill>
                <a:latin typeface="Cambria Math"/>
                <a:cs typeface="Cambria Math"/>
              </a:rPr>
              <a:t>𝑚𝑖𝑛</a:t>
            </a:r>
            <a:endParaRPr sz="1900">
              <a:latin typeface="Cambria Math"/>
              <a:cs typeface="Cambria Math"/>
            </a:endParaRPr>
          </a:p>
          <a:p>
            <a:pPr marL="38100">
              <a:lnSpc>
                <a:spcPts val="2500"/>
              </a:lnSpc>
            </a:pPr>
            <a:r>
              <a:rPr dirty="0" sz="2350" spc="165">
                <a:solidFill>
                  <a:srgbClr val="FFFFFF"/>
                </a:solidFill>
                <a:latin typeface="Cambria Math"/>
                <a:cs typeface="Cambria Math"/>
              </a:rPr>
              <a:t>𝜇−𝑥</a:t>
            </a:r>
            <a:r>
              <a:rPr dirty="0" baseline="-14619" sz="2850" spc="247">
                <a:solidFill>
                  <a:srgbClr val="FFFFFF"/>
                </a:solidFill>
                <a:latin typeface="Cambria Math"/>
                <a:cs typeface="Cambria Math"/>
              </a:rPr>
              <a:t>𝑚𝑖𝑛</a:t>
            </a:r>
            <a:endParaRPr baseline="-14619" sz="2850">
              <a:latin typeface="Cambria Math"/>
              <a:cs typeface="Cambria Math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4323969" y="2058365"/>
            <a:ext cx="135255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FFFFFF"/>
                </a:solidFill>
                <a:latin typeface="Cambria Math"/>
                <a:cs typeface="Cambria Math"/>
              </a:rPr>
              <a:t>=</a:t>
            </a:r>
            <a:r>
              <a:rPr dirty="0" sz="3200" spc="17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3200">
                <a:solidFill>
                  <a:srgbClr val="FFFFFF"/>
                </a:solidFill>
                <a:latin typeface="Cambria Math"/>
                <a:cs typeface="Cambria Math"/>
              </a:rPr>
              <a:t>1</a:t>
            </a:r>
            <a:r>
              <a:rPr dirty="0" sz="3200" spc="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3200">
                <a:solidFill>
                  <a:srgbClr val="FFFFFF"/>
                </a:solidFill>
                <a:latin typeface="Cambria Math"/>
                <a:cs typeface="Cambria Math"/>
              </a:rPr>
              <a:t>−</a:t>
            </a:r>
            <a:r>
              <a:rPr dirty="0" sz="3200" spc="-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3200" spc="-50">
                <a:solidFill>
                  <a:srgbClr val="FFFFFF"/>
                </a:solidFill>
                <a:latin typeface="Cambria Math"/>
                <a:cs typeface="Cambria Math"/>
              </a:rPr>
              <a:t>𝑒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5760465" y="1737105"/>
            <a:ext cx="1024255" cy="3822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baseline="-31914" sz="3525" spc="-15">
                <a:solidFill>
                  <a:srgbClr val="FFFFFF"/>
                </a:solidFill>
                <a:latin typeface="Cambria Math"/>
                <a:cs typeface="Cambria Math"/>
              </a:rPr>
              <a:t>−</a:t>
            </a:r>
            <a:r>
              <a:rPr dirty="0" u="sng" sz="2350" spc="-1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 Math"/>
                <a:cs typeface="Cambria Math"/>
              </a:rPr>
              <a:t>20−5</a:t>
            </a:r>
            <a:endParaRPr sz="2350">
              <a:latin typeface="Cambria Math"/>
              <a:cs typeface="Cambria Math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6002273" y="2060194"/>
            <a:ext cx="756920" cy="3822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350" spc="-20">
                <a:solidFill>
                  <a:srgbClr val="FFFFFF"/>
                </a:solidFill>
                <a:latin typeface="Cambria Math"/>
                <a:cs typeface="Cambria Math"/>
              </a:rPr>
              <a:t>50−5</a:t>
            </a:r>
            <a:endParaRPr sz="2350">
              <a:latin typeface="Cambria Math"/>
              <a:cs typeface="Cambria Math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6973316" y="2058365"/>
            <a:ext cx="165481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FFFFFF"/>
                </a:solidFill>
                <a:latin typeface="Cambria Math"/>
                <a:cs typeface="Cambria Math"/>
              </a:rPr>
              <a:t>=</a:t>
            </a:r>
            <a:r>
              <a:rPr dirty="0" sz="3200" spc="17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Cambria Math"/>
                <a:cs typeface="Cambria Math"/>
              </a:rPr>
              <a:t>0.2835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26" name="object 26" descr=""/>
          <p:cNvSpPr/>
          <p:nvPr/>
        </p:nvSpPr>
        <p:spPr>
          <a:xfrm>
            <a:off x="1642110" y="1661922"/>
            <a:ext cx="0" cy="2381885"/>
          </a:xfrm>
          <a:custGeom>
            <a:avLst/>
            <a:gdLst/>
            <a:ahLst/>
            <a:cxnLst/>
            <a:rect l="l" t="t" r="r" b="b"/>
            <a:pathLst>
              <a:path w="0" h="2381885">
                <a:moveTo>
                  <a:pt x="0" y="0"/>
                </a:moveTo>
                <a:lnTo>
                  <a:pt x="0" y="2381694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4040" y="402717"/>
            <a:ext cx="6416040" cy="1245870"/>
          </a:xfrm>
          <a:prstGeom prst="rect"/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85"/>
              </a:spcBef>
            </a:pPr>
            <a:r>
              <a:rPr dirty="0" spc="229"/>
              <a:t>Exponential</a:t>
            </a:r>
            <a:r>
              <a:rPr dirty="0" spc="290"/>
              <a:t> </a:t>
            </a:r>
            <a:r>
              <a:rPr dirty="0" spc="180"/>
              <a:t>Distribution</a:t>
            </a:r>
            <a:r>
              <a:rPr dirty="0" spc="280"/>
              <a:t> </a:t>
            </a:r>
            <a:r>
              <a:rPr dirty="0" spc="100"/>
              <a:t>in </a:t>
            </a:r>
            <a:r>
              <a:rPr dirty="0" spc="285"/>
              <a:t>RStudio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3891" y="1928622"/>
            <a:ext cx="4164329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7960" indent="-175260">
              <a:lnSpc>
                <a:spcPct val="100000"/>
              </a:lnSpc>
              <a:spcBef>
                <a:spcPts val="100"/>
              </a:spcBef>
              <a:buSzPct val="75000"/>
              <a:buChar char="•"/>
              <a:tabLst>
                <a:tab pos="187960" algn="l"/>
              </a:tabLst>
            </a:pPr>
            <a:r>
              <a:rPr dirty="0" sz="3200" spc="70">
                <a:solidFill>
                  <a:srgbClr val="FFFFFF"/>
                </a:solidFill>
                <a:latin typeface="Calibri"/>
                <a:cs typeface="Calibri"/>
              </a:rPr>
              <a:t>pexp(q,</a:t>
            </a:r>
            <a:r>
              <a:rPr dirty="0" sz="3200" spc="1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rate,</a:t>
            </a:r>
            <a:r>
              <a:rPr dirty="0" sz="3200" spc="1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30">
                <a:solidFill>
                  <a:srgbClr val="FFFFFF"/>
                </a:solidFill>
                <a:latin typeface="Calibri"/>
                <a:cs typeface="Calibri"/>
              </a:rPr>
              <a:t>lower.tail)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290"/>
              <a:t>Testing</a:t>
            </a:r>
            <a:r>
              <a:rPr dirty="0" spc="240"/>
              <a:t> </a:t>
            </a:r>
            <a:r>
              <a:rPr dirty="0" spc="155"/>
              <a:t>for</a:t>
            </a:r>
            <a:r>
              <a:rPr dirty="0" spc="215"/>
              <a:t> </a:t>
            </a:r>
            <a:r>
              <a:rPr dirty="0" spc="185"/>
              <a:t>Exponentiality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3891" y="1318336"/>
            <a:ext cx="7304405" cy="202818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87325" indent="-174625">
              <a:lnSpc>
                <a:spcPct val="100000"/>
              </a:lnSpc>
              <a:spcBef>
                <a:spcPts val="105"/>
              </a:spcBef>
              <a:buSzPct val="75000"/>
              <a:buChar char="•"/>
              <a:tabLst>
                <a:tab pos="187325" algn="l"/>
              </a:tabLst>
            </a:pP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When</a:t>
            </a:r>
            <a:r>
              <a:rPr dirty="0" sz="3200" spc="1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3200" spc="1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320">
                <a:solidFill>
                  <a:srgbClr val="FFFFFF"/>
                </a:solidFill>
                <a:latin typeface="Calibri"/>
                <a:cs typeface="Calibri"/>
              </a:rPr>
              <a:t>≤</a:t>
            </a:r>
            <a:r>
              <a:rPr dirty="0" sz="3200" spc="1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30">
                <a:solidFill>
                  <a:srgbClr val="FFFFFF"/>
                </a:solidFill>
                <a:latin typeface="Calibri"/>
                <a:cs typeface="Calibri"/>
              </a:rPr>
              <a:t>100,</a:t>
            </a:r>
            <a:r>
              <a:rPr dirty="0" sz="3200" spc="1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2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dirty="0" sz="3200" spc="1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3200" spc="1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05">
                <a:solidFill>
                  <a:srgbClr val="FFFFFF"/>
                </a:solidFill>
                <a:latin typeface="Calibri"/>
                <a:cs typeface="Calibri"/>
              </a:rPr>
              <a:t>Shapiro-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Wilk</a:t>
            </a:r>
            <a:r>
              <a:rPr dirty="0" sz="3200" spc="1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20">
                <a:solidFill>
                  <a:srgbClr val="FFFFFF"/>
                </a:solidFill>
                <a:latin typeface="Calibri"/>
                <a:cs typeface="Calibri"/>
              </a:rPr>
              <a:t>test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30"/>
              </a:spcBef>
              <a:buClr>
                <a:srgbClr val="FFFFFF"/>
              </a:buClr>
              <a:buFont typeface="Calibri"/>
              <a:buChar char="•"/>
            </a:pPr>
            <a:endParaRPr sz="3200">
              <a:latin typeface="Calibri"/>
              <a:cs typeface="Calibri"/>
            </a:endParaRPr>
          </a:p>
          <a:p>
            <a:pPr marL="187960" marR="169545" indent="-175260">
              <a:lnSpc>
                <a:spcPct val="100000"/>
              </a:lnSpc>
              <a:spcBef>
                <a:spcPts val="5"/>
              </a:spcBef>
              <a:buSzPct val="75000"/>
              <a:buChar char="•"/>
              <a:tabLst>
                <a:tab pos="187960" algn="l"/>
              </a:tabLst>
            </a:pP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When</a:t>
            </a:r>
            <a:r>
              <a:rPr dirty="0" sz="3200" spc="1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3200" spc="1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320">
                <a:solidFill>
                  <a:srgbClr val="FFFFFF"/>
                </a:solidFill>
                <a:latin typeface="Calibri"/>
                <a:cs typeface="Calibri"/>
              </a:rPr>
              <a:t>&gt;</a:t>
            </a:r>
            <a:r>
              <a:rPr dirty="0" sz="3200" spc="1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30">
                <a:solidFill>
                  <a:srgbClr val="FFFFFF"/>
                </a:solidFill>
                <a:latin typeface="Calibri"/>
                <a:cs typeface="Calibri"/>
              </a:rPr>
              <a:t>100,</a:t>
            </a:r>
            <a:r>
              <a:rPr dirty="0" sz="3200" spc="1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2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dirty="0" sz="3200" spc="20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3200" spc="1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220">
                <a:solidFill>
                  <a:srgbClr val="FFFFFF"/>
                </a:solidFill>
                <a:latin typeface="Calibri"/>
                <a:cs typeface="Calibri"/>
              </a:rPr>
              <a:t>Epps</a:t>
            </a:r>
            <a:r>
              <a:rPr dirty="0" sz="3200" spc="1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9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3200" spc="1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Pulley </a:t>
            </a:r>
            <a:r>
              <a:rPr dirty="0" sz="3200" spc="-20">
                <a:solidFill>
                  <a:srgbClr val="FFFFFF"/>
                </a:solidFill>
                <a:latin typeface="Calibri"/>
                <a:cs typeface="Calibri"/>
              </a:rPr>
              <a:t>test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pc="280"/>
              <a:t>Testing</a:t>
            </a:r>
            <a:r>
              <a:rPr dirty="0" spc="245"/>
              <a:t> </a:t>
            </a:r>
            <a:r>
              <a:rPr dirty="0" spc="155"/>
              <a:t>for</a:t>
            </a:r>
            <a:r>
              <a:rPr dirty="0" spc="225"/>
              <a:t> </a:t>
            </a:r>
            <a:r>
              <a:rPr dirty="0" spc="180"/>
              <a:t>Exponentiality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39495" y="1242895"/>
            <a:ext cx="6278880" cy="212852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3200" spc="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39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3200" spc="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/</a:t>
            </a:r>
            <a:r>
              <a:rPr dirty="0" sz="3200" spc="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75">
                <a:solidFill>
                  <a:srgbClr val="FFFFFF"/>
                </a:solidFill>
                <a:latin typeface="Calibri"/>
                <a:cs typeface="Calibri"/>
              </a:rPr>
              <a:t>Rstudio</a:t>
            </a:r>
            <a:endParaRPr sz="3200">
              <a:latin typeface="Calibri"/>
              <a:cs typeface="Calibri"/>
            </a:endParaRPr>
          </a:p>
          <a:p>
            <a:pPr marL="368935" indent="-356235">
              <a:lnSpc>
                <a:spcPct val="100000"/>
              </a:lnSpc>
              <a:spcBef>
                <a:spcPts val="395"/>
              </a:spcBef>
              <a:buChar char="&gt;"/>
              <a:tabLst>
                <a:tab pos="368935" algn="l"/>
              </a:tabLst>
            </a:pP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shapiro.wilk.exponentiality.test(</a:t>
            </a:r>
            <a:r>
              <a:rPr dirty="0" sz="3200" spc="5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5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30"/>
              </a:spcBef>
              <a:buClr>
                <a:srgbClr val="FFFFFF"/>
              </a:buClr>
              <a:buFont typeface="Calibri"/>
              <a:buChar char="&gt;"/>
            </a:pPr>
            <a:endParaRPr sz="3200">
              <a:latin typeface="Calibri"/>
              <a:cs typeface="Calibri"/>
            </a:endParaRPr>
          </a:p>
          <a:p>
            <a:pPr marL="369570" indent="-356870">
              <a:lnSpc>
                <a:spcPct val="100000"/>
              </a:lnSpc>
              <a:spcBef>
                <a:spcPts val="5"/>
              </a:spcBef>
              <a:buChar char="&gt;"/>
              <a:tabLst>
                <a:tab pos="369570" algn="l"/>
              </a:tabLst>
            </a:pPr>
            <a:r>
              <a:rPr dirty="0" sz="3200" spc="75">
                <a:solidFill>
                  <a:srgbClr val="FFFFFF"/>
                </a:solidFill>
                <a:latin typeface="Calibri"/>
                <a:cs typeface="Calibri"/>
              </a:rPr>
              <a:t>shapetest.exp.epps.pulley.1986(</a:t>
            </a:r>
            <a:r>
              <a:rPr dirty="0" sz="3200" spc="2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5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370"/>
              <a:t>Sources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15848" y="1707845"/>
            <a:ext cx="7655559" cy="14903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84785" marR="5080" indent="-172720">
              <a:lnSpc>
                <a:spcPct val="100000"/>
              </a:lnSpc>
              <a:spcBef>
                <a:spcPts val="105"/>
              </a:spcBef>
              <a:buSzPct val="75000"/>
              <a:buChar char="•"/>
              <a:tabLst>
                <a:tab pos="184785" algn="l"/>
                <a:tab pos="251460" algn="l"/>
              </a:tabLst>
            </a:pP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	Luftig,</a:t>
            </a:r>
            <a:r>
              <a:rPr dirty="0" sz="3200" spc="2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320">
                <a:solidFill>
                  <a:srgbClr val="FFFFFF"/>
                </a:solidFill>
                <a:latin typeface="Calibri"/>
                <a:cs typeface="Calibri"/>
              </a:rPr>
              <a:t>J.</a:t>
            </a:r>
            <a:r>
              <a:rPr dirty="0" sz="3200" spc="1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85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dirty="0" sz="3200" spc="2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Introduction</a:t>
            </a:r>
            <a:r>
              <a:rPr dirty="0" sz="3200" spc="2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3200" spc="2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Statistical </a:t>
            </a:r>
            <a:r>
              <a:rPr dirty="0" sz="3200" spc="180">
                <a:solidFill>
                  <a:srgbClr val="FFFFFF"/>
                </a:solidFill>
                <a:latin typeface="Calibri"/>
                <a:cs typeface="Calibri"/>
              </a:rPr>
              <a:t>Process</a:t>
            </a:r>
            <a:r>
              <a:rPr dirty="0" sz="3200" spc="2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45">
                <a:solidFill>
                  <a:srgbClr val="FFFFFF"/>
                </a:solidFill>
                <a:latin typeface="Calibri"/>
                <a:cs typeface="Calibri"/>
              </a:rPr>
              <a:t>Control</a:t>
            </a:r>
            <a:r>
              <a:rPr dirty="0" sz="3200" spc="2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dirty="0" sz="3200" spc="2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Capability.</a:t>
            </a:r>
            <a:r>
              <a:rPr dirty="0" sz="3200" spc="2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Luftig</a:t>
            </a:r>
            <a:r>
              <a:rPr dirty="0" sz="3200" spc="2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60">
                <a:solidFill>
                  <a:srgbClr val="FFFFFF"/>
                </a:solidFill>
                <a:latin typeface="Calibri"/>
                <a:cs typeface="Calibri"/>
              </a:rPr>
              <a:t>&amp; </a:t>
            </a:r>
            <a:r>
              <a:rPr dirty="0" sz="3200" spc="120">
                <a:solidFill>
                  <a:srgbClr val="FFFFFF"/>
                </a:solidFill>
                <a:latin typeface="Calibri"/>
                <a:cs typeface="Calibri"/>
              </a:rPr>
              <a:t>Associates,</a:t>
            </a:r>
            <a:r>
              <a:rPr dirty="0" sz="3200" spc="229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80">
                <a:solidFill>
                  <a:srgbClr val="FFFFFF"/>
                </a:solidFill>
                <a:latin typeface="Calibri"/>
                <a:cs typeface="Calibri"/>
              </a:rPr>
              <a:t>Inc.</a:t>
            </a:r>
            <a:r>
              <a:rPr dirty="0" sz="3200" spc="2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Farmington</a:t>
            </a:r>
            <a:r>
              <a:rPr dirty="0" sz="3200" spc="2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Hills,</a:t>
            </a:r>
            <a:r>
              <a:rPr dirty="0" sz="3200" spc="2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MI,</a:t>
            </a:r>
            <a:r>
              <a:rPr dirty="0" sz="3200" spc="2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20">
                <a:solidFill>
                  <a:srgbClr val="FFFFFF"/>
                </a:solidFill>
                <a:latin typeface="Calibri"/>
                <a:cs typeface="Calibri"/>
              </a:rPr>
              <a:t>1982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4040" y="402717"/>
            <a:ext cx="7491095" cy="12446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pc="180"/>
              <a:t>Addition</a:t>
            </a:r>
            <a:r>
              <a:rPr dirty="0" spc="250"/>
              <a:t> </a:t>
            </a:r>
            <a:r>
              <a:rPr dirty="0" spc="270"/>
              <a:t>Rule</a:t>
            </a:r>
            <a:r>
              <a:rPr dirty="0" spc="240"/>
              <a:t> </a:t>
            </a:r>
            <a:r>
              <a:rPr dirty="0" spc="155"/>
              <a:t>for</a:t>
            </a:r>
            <a:r>
              <a:rPr dirty="0" spc="245"/>
              <a:t> </a:t>
            </a:r>
            <a:r>
              <a:rPr dirty="0" spc="305"/>
              <a:t>Non-</a:t>
            </a:r>
            <a:r>
              <a:rPr dirty="0" spc="114"/>
              <a:t>Mutually </a:t>
            </a:r>
            <a:r>
              <a:rPr dirty="0" spc="310"/>
              <a:t>Exclusive</a:t>
            </a:r>
            <a:r>
              <a:rPr dirty="0" spc="265"/>
              <a:t> </a:t>
            </a:r>
            <a:r>
              <a:rPr dirty="0" spc="290"/>
              <a:t>Events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28214" y="2610866"/>
            <a:ext cx="3968368" cy="2346452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913891" y="1926113"/>
            <a:ext cx="7761605" cy="2192655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dirty="0" sz="3200" spc="100">
                <a:solidFill>
                  <a:srgbClr val="FFFFFF"/>
                </a:solidFill>
                <a:latin typeface="Calibri"/>
                <a:cs typeface="Calibri"/>
              </a:rPr>
              <a:t>P(A</a:t>
            </a:r>
            <a:r>
              <a:rPr dirty="0" sz="3200" spc="1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dirty="0" sz="3200" spc="1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80">
                <a:solidFill>
                  <a:srgbClr val="FFFFFF"/>
                </a:solidFill>
                <a:latin typeface="Calibri"/>
                <a:cs typeface="Calibri"/>
              </a:rPr>
              <a:t>B)</a:t>
            </a:r>
            <a:r>
              <a:rPr dirty="0" sz="3200" spc="1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32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dirty="0" sz="3200" spc="1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P(A)</a:t>
            </a:r>
            <a:r>
              <a:rPr dirty="0" sz="3200" spc="1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32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r>
              <a:rPr dirty="0" sz="3200" spc="1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75">
                <a:solidFill>
                  <a:srgbClr val="FFFFFF"/>
                </a:solidFill>
                <a:latin typeface="Calibri"/>
                <a:cs typeface="Calibri"/>
              </a:rPr>
              <a:t>P(B)</a:t>
            </a:r>
            <a:r>
              <a:rPr dirty="0" sz="3200" spc="1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dirty="0" sz="3200" spc="1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14">
                <a:solidFill>
                  <a:srgbClr val="FFFFFF"/>
                </a:solidFill>
                <a:latin typeface="Calibri"/>
                <a:cs typeface="Calibri"/>
              </a:rPr>
              <a:t>P(A+B)</a:t>
            </a:r>
            <a:endParaRPr sz="3200">
              <a:latin typeface="Calibri"/>
              <a:cs typeface="Calibri"/>
            </a:endParaRPr>
          </a:p>
          <a:p>
            <a:pPr algn="r" marR="5080">
              <a:lnSpc>
                <a:spcPct val="100000"/>
              </a:lnSpc>
              <a:spcBef>
                <a:spcPts val="475"/>
              </a:spcBef>
            </a:pPr>
            <a:r>
              <a:rPr dirty="0" sz="2000" spc="55">
                <a:solidFill>
                  <a:srgbClr val="FFFFFF"/>
                </a:solidFill>
                <a:latin typeface="Calibri"/>
                <a:cs typeface="Calibri"/>
              </a:rPr>
              <a:t>Subtract</a:t>
            </a:r>
            <a:r>
              <a:rPr dirty="0" sz="2000" spc="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overlap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390"/>
              </a:spcBef>
            </a:pPr>
            <a:endParaRPr sz="2000">
              <a:latin typeface="Calibri"/>
              <a:cs typeface="Calibri"/>
            </a:endParaRPr>
          </a:p>
          <a:p>
            <a:pPr algn="ctr" marR="618490">
              <a:lnSpc>
                <a:spcPct val="100000"/>
              </a:lnSpc>
              <a:tabLst>
                <a:tab pos="1723389" algn="l"/>
              </a:tabLst>
            </a:pPr>
            <a:r>
              <a:rPr dirty="0" sz="4800" spc="17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48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4800" spc="52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4040" y="402717"/>
            <a:ext cx="7491095" cy="12446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pc="180"/>
              <a:t>Addition</a:t>
            </a:r>
            <a:r>
              <a:rPr dirty="0" spc="250"/>
              <a:t> </a:t>
            </a:r>
            <a:r>
              <a:rPr dirty="0" spc="270"/>
              <a:t>Rule</a:t>
            </a:r>
            <a:r>
              <a:rPr dirty="0" spc="240"/>
              <a:t> </a:t>
            </a:r>
            <a:r>
              <a:rPr dirty="0" spc="155"/>
              <a:t>for</a:t>
            </a:r>
            <a:r>
              <a:rPr dirty="0" spc="245"/>
              <a:t> </a:t>
            </a:r>
            <a:r>
              <a:rPr dirty="0" spc="305"/>
              <a:t>Non-</a:t>
            </a:r>
            <a:r>
              <a:rPr dirty="0" spc="114"/>
              <a:t>Mutually </a:t>
            </a:r>
            <a:r>
              <a:rPr dirty="0" spc="310"/>
              <a:t>Exclusive</a:t>
            </a:r>
            <a:r>
              <a:rPr dirty="0" spc="260"/>
              <a:t> </a:t>
            </a:r>
            <a:r>
              <a:rPr dirty="0" spc="300"/>
              <a:t>Events</a:t>
            </a:r>
            <a:r>
              <a:rPr dirty="0" spc="240"/>
              <a:t> </a:t>
            </a:r>
            <a:r>
              <a:rPr dirty="0" spc="285"/>
              <a:t>Example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3891" y="2021586"/>
            <a:ext cx="6353175" cy="10020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7960" marR="5080" indent="-175260">
              <a:lnSpc>
                <a:spcPct val="100000"/>
              </a:lnSpc>
              <a:spcBef>
                <a:spcPts val="100"/>
              </a:spcBef>
              <a:buSzPct val="75000"/>
              <a:buChar char="•"/>
              <a:tabLst>
                <a:tab pos="187960" algn="l"/>
              </a:tabLst>
            </a:pPr>
            <a:r>
              <a:rPr dirty="0" sz="3200" spc="55">
                <a:solidFill>
                  <a:srgbClr val="FFFFFF"/>
                </a:solidFill>
                <a:latin typeface="Calibri"/>
                <a:cs typeface="Calibri"/>
              </a:rPr>
              <a:t>Given</a:t>
            </a:r>
            <a:r>
              <a:rPr dirty="0" sz="3200" spc="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2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200" spc="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50">
                <a:solidFill>
                  <a:srgbClr val="FFFFFF"/>
                </a:solidFill>
                <a:latin typeface="Calibri"/>
                <a:cs typeface="Calibri"/>
              </a:rPr>
              <a:t>mixed</a:t>
            </a:r>
            <a:r>
              <a:rPr dirty="0" sz="3200" spc="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lot</a:t>
            </a:r>
            <a:r>
              <a:rPr dirty="0" sz="3200" spc="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dirty="0" sz="3200" spc="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3200" spc="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following </a:t>
            </a:r>
            <a:r>
              <a:rPr dirty="0" sz="3200" spc="50">
                <a:solidFill>
                  <a:srgbClr val="FFFFFF"/>
                </a:solidFill>
                <a:latin typeface="Calibri"/>
                <a:cs typeface="Calibri"/>
              </a:rPr>
              <a:t>characteristics:</a:t>
            </a:r>
            <a:endParaRPr sz="3200">
              <a:latin typeface="Calibri"/>
              <a:cs typeface="Calibri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1223949" y="3191129"/>
          <a:ext cx="6259830" cy="1187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6764"/>
                <a:gridCol w="2056764"/>
                <a:gridCol w="2056764"/>
              </a:tblGrid>
              <a:tr h="3956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00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Vendor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73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000" spc="1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#</a:t>
                      </a:r>
                      <a:r>
                        <a:rPr dirty="0" sz="2000" spc="1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Defective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73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000" spc="1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#</a:t>
                      </a:r>
                      <a:r>
                        <a:rPr dirty="0" sz="2000" spc="14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Not</a:t>
                      </a:r>
                      <a:r>
                        <a:rPr dirty="0" sz="2000" spc="13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Defective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73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Vendor</a:t>
                      </a:r>
                      <a:r>
                        <a:rPr dirty="0" sz="2000" spc="2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40">
                          <a:latin typeface="Calibri"/>
                          <a:cs typeface="Calibri"/>
                        </a:rPr>
                        <a:t>A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73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000" spc="75">
                          <a:latin typeface="Calibri"/>
                          <a:cs typeface="Calibri"/>
                        </a:rPr>
                        <a:t>15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73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000" spc="75">
                          <a:latin typeface="Calibri"/>
                          <a:cs typeface="Calibri"/>
                        </a:rPr>
                        <a:t>85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73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3956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Vendor</a:t>
                      </a:r>
                      <a:r>
                        <a:rPr dirty="0" sz="2000" spc="2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200">
                          <a:latin typeface="Calibri"/>
                          <a:cs typeface="Calibri"/>
                        </a:rPr>
                        <a:t>B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73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000" spc="75">
                          <a:latin typeface="Calibri"/>
                          <a:cs typeface="Calibri"/>
                        </a:rPr>
                        <a:t>10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73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000" spc="75">
                          <a:latin typeface="Calibri"/>
                          <a:cs typeface="Calibri"/>
                        </a:rPr>
                        <a:t>55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73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4040" y="402717"/>
            <a:ext cx="7491095" cy="12446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pc="180"/>
              <a:t>Addition</a:t>
            </a:r>
            <a:r>
              <a:rPr dirty="0" spc="250"/>
              <a:t> </a:t>
            </a:r>
            <a:r>
              <a:rPr dirty="0" spc="270"/>
              <a:t>Rule</a:t>
            </a:r>
            <a:r>
              <a:rPr dirty="0" spc="240"/>
              <a:t> </a:t>
            </a:r>
            <a:r>
              <a:rPr dirty="0" spc="155"/>
              <a:t>for</a:t>
            </a:r>
            <a:r>
              <a:rPr dirty="0" spc="245"/>
              <a:t> </a:t>
            </a:r>
            <a:r>
              <a:rPr dirty="0" spc="305"/>
              <a:t>Non-</a:t>
            </a:r>
            <a:r>
              <a:rPr dirty="0" spc="114"/>
              <a:t>Mutually </a:t>
            </a:r>
            <a:r>
              <a:rPr dirty="0" spc="310"/>
              <a:t>Exclusive</a:t>
            </a:r>
            <a:r>
              <a:rPr dirty="0" spc="260"/>
              <a:t> </a:t>
            </a:r>
            <a:r>
              <a:rPr dirty="0" spc="300"/>
              <a:t>Events</a:t>
            </a:r>
            <a:r>
              <a:rPr dirty="0" spc="240"/>
              <a:t> </a:t>
            </a:r>
            <a:r>
              <a:rPr dirty="0" spc="285"/>
              <a:t>Example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3891" y="2021586"/>
            <a:ext cx="7653020" cy="1489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87960" marR="5080" indent="-175260">
              <a:lnSpc>
                <a:spcPct val="100000"/>
              </a:lnSpc>
              <a:spcBef>
                <a:spcPts val="100"/>
              </a:spcBef>
              <a:buSzPct val="75000"/>
              <a:buChar char="•"/>
              <a:tabLst>
                <a:tab pos="187960" algn="l"/>
              </a:tabLst>
            </a:pP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What</a:t>
            </a:r>
            <a:r>
              <a:rPr dirty="0" sz="3200" spc="1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65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3200" spc="1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3200" spc="1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probability,</a:t>
            </a:r>
            <a:r>
              <a:rPr dirty="0" sz="3200" spc="1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dirty="0" sz="3200" spc="1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2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200" spc="1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50">
                <a:solidFill>
                  <a:srgbClr val="FFFFFF"/>
                </a:solidFill>
                <a:latin typeface="Calibri"/>
                <a:cs typeface="Calibri"/>
              </a:rPr>
              <a:t>single</a:t>
            </a:r>
            <a:r>
              <a:rPr dirty="0" sz="3200" spc="1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40">
                <a:solidFill>
                  <a:srgbClr val="FFFFFF"/>
                </a:solidFill>
                <a:latin typeface="Calibri"/>
                <a:cs typeface="Calibri"/>
              </a:rPr>
              <a:t>random </a:t>
            </a:r>
            <a:r>
              <a:rPr dirty="0" sz="3200" spc="55">
                <a:solidFill>
                  <a:srgbClr val="FFFFFF"/>
                </a:solidFill>
                <a:latin typeface="Calibri"/>
                <a:cs typeface="Calibri"/>
              </a:rPr>
              <a:t>draw,</a:t>
            </a:r>
            <a:r>
              <a:rPr dirty="0" sz="3200" spc="1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3200" spc="1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55">
                <a:solidFill>
                  <a:srgbClr val="FFFFFF"/>
                </a:solidFill>
                <a:latin typeface="Calibri"/>
                <a:cs typeface="Calibri"/>
              </a:rPr>
              <a:t>selecting</a:t>
            </a:r>
            <a:r>
              <a:rPr dirty="0" sz="3200" spc="1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2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200" spc="1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part</a:t>
            </a:r>
            <a:r>
              <a:rPr dirty="0" sz="3200" spc="1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dirty="0" sz="3200" spc="1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Vendor</a:t>
            </a:r>
            <a:r>
              <a:rPr dirty="0" sz="3200" spc="1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65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200" spc="1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25">
                <a:solidFill>
                  <a:srgbClr val="B9A463"/>
                </a:solidFill>
                <a:latin typeface="Calibri"/>
                <a:cs typeface="Calibri"/>
              </a:rPr>
              <a:t>or </a:t>
            </a:r>
            <a:r>
              <a:rPr dirty="0" sz="3200" spc="12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200" spc="2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defective</a:t>
            </a:r>
            <a:r>
              <a:rPr dirty="0" sz="3200" spc="25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40">
                <a:solidFill>
                  <a:srgbClr val="FFFFFF"/>
                </a:solidFill>
                <a:latin typeface="Calibri"/>
                <a:cs typeface="Calibri"/>
              </a:rPr>
              <a:t>part?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4040" y="402717"/>
            <a:ext cx="7491095" cy="12446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pc="180"/>
              <a:t>Addition</a:t>
            </a:r>
            <a:r>
              <a:rPr dirty="0" spc="250"/>
              <a:t> </a:t>
            </a:r>
            <a:r>
              <a:rPr dirty="0" spc="270"/>
              <a:t>Rule</a:t>
            </a:r>
            <a:r>
              <a:rPr dirty="0" spc="240"/>
              <a:t> </a:t>
            </a:r>
            <a:r>
              <a:rPr dirty="0" spc="155"/>
              <a:t>for</a:t>
            </a:r>
            <a:r>
              <a:rPr dirty="0" spc="245"/>
              <a:t> </a:t>
            </a:r>
            <a:r>
              <a:rPr dirty="0" spc="305"/>
              <a:t>Non-</a:t>
            </a:r>
            <a:r>
              <a:rPr dirty="0" spc="114"/>
              <a:t>Mutually </a:t>
            </a:r>
            <a:r>
              <a:rPr dirty="0" spc="310"/>
              <a:t>Exclusive</a:t>
            </a:r>
            <a:r>
              <a:rPr dirty="0" spc="260"/>
              <a:t> </a:t>
            </a:r>
            <a:r>
              <a:rPr dirty="0" spc="300"/>
              <a:t>Events</a:t>
            </a:r>
            <a:r>
              <a:rPr dirty="0" spc="240"/>
              <a:t> </a:t>
            </a:r>
            <a:r>
              <a:rPr dirty="0" spc="285"/>
              <a:t>Example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3891" y="2021586"/>
            <a:ext cx="7409180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7960" indent="-175260">
              <a:lnSpc>
                <a:spcPct val="100000"/>
              </a:lnSpc>
              <a:spcBef>
                <a:spcPts val="100"/>
              </a:spcBef>
              <a:buSzPct val="75000"/>
              <a:buChar char="•"/>
              <a:tabLst>
                <a:tab pos="187960" algn="l"/>
              </a:tabLst>
            </a:pP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dirty="0" sz="3200" spc="1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75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dirty="0" sz="3200" spc="1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were</a:t>
            </a:r>
            <a:r>
              <a:rPr dirty="0" sz="3200" spc="1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3200" spc="1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simply</a:t>
            </a:r>
            <a:r>
              <a:rPr dirty="0" sz="3200" spc="1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14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dirty="0" sz="3200" spc="1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P(A)</a:t>
            </a:r>
            <a:r>
              <a:rPr dirty="0" sz="3200" spc="1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32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r>
              <a:rPr dirty="0" sz="3200" spc="1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75">
                <a:solidFill>
                  <a:srgbClr val="FFFFFF"/>
                </a:solidFill>
                <a:latin typeface="Calibri"/>
                <a:cs typeface="Calibri"/>
              </a:rPr>
              <a:t>P(B),</a:t>
            </a:r>
            <a:r>
              <a:rPr dirty="0" sz="3200" spc="1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20">
                <a:solidFill>
                  <a:srgbClr val="FFFFFF"/>
                </a:solidFill>
                <a:latin typeface="Calibri"/>
                <a:cs typeface="Calibri"/>
              </a:rPr>
              <a:t>then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4040" y="402717"/>
            <a:ext cx="7491095" cy="12446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pc="180"/>
              <a:t>Addition</a:t>
            </a:r>
            <a:r>
              <a:rPr dirty="0" spc="250"/>
              <a:t> </a:t>
            </a:r>
            <a:r>
              <a:rPr dirty="0" spc="270"/>
              <a:t>Rule</a:t>
            </a:r>
            <a:r>
              <a:rPr dirty="0" spc="240"/>
              <a:t> </a:t>
            </a:r>
            <a:r>
              <a:rPr dirty="0" spc="155"/>
              <a:t>for</a:t>
            </a:r>
            <a:r>
              <a:rPr dirty="0" spc="245"/>
              <a:t> </a:t>
            </a:r>
            <a:r>
              <a:rPr dirty="0" spc="305"/>
              <a:t>Non-</a:t>
            </a:r>
            <a:r>
              <a:rPr dirty="0" spc="114"/>
              <a:t>Mutually </a:t>
            </a:r>
            <a:r>
              <a:rPr dirty="0" spc="310"/>
              <a:t>Exclusive</a:t>
            </a:r>
            <a:r>
              <a:rPr dirty="0" spc="260"/>
              <a:t> </a:t>
            </a:r>
            <a:r>
              <a:rPr dirty="0" spc="300"/>
              <a:t>Events</a:t>
            </a:r>
            <a:r>
              <a:rPr dirty="0" spc="240"/>
              <a:t> </a:t>
            </a:r>
            <a:r>
              <a:rPr dirty="0" spc="285"/>
              <a:t>Example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3891" y="2021586"/>
            <a:ext cx="7430770" cy="10020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7960" marR="5080" indent="-175260">
              <a:lnSpc>
                <a:spcPct val="100000"/>
              </a:lnSpc>
              <a:spcBef>
                <a:spcPts val="100"/>
              </a:spcBef>
              <a:buSzPct val="75000"/>
              <a:buChar char="•"/>
              <a:tabLst>
                <a:tab pos="187960" algn="l"/>
              </a:tabLst>
            </a:pPr>
            <a:r>
              <a:rPr dirty="0" sz="3200" spc="50">
                <a:solidFill>
                  <a:srgbClr val="FFFFFF"/>
                </a:solidFill>
                <a:latin typeface="Calibri"/>
                <a:cs typeface="Calibri"/>
              </a:rPr>
              <a:t>Note,</a:t>
            </a:r>
            <a:r>
              <a:rPr dirty="0" sz="3200" spc="1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however,</a:t>
            </a:r>
            <a:r>
              <a:rPr dirty="0" sz="3200" spc="1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dirty="0" sz="3200" spc="2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there</a:t>
            </a:r>
            <a:r>
              <a:rPr dirty="0" sz="3200" spc="2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dirty="0" sz="3200" spc="2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40">
                <a:solidFill>
                  <a:srgbClr val="FFFFFF"/>
                </a:solidFill>
                <a:latin typeface="Calibri"/>
                <a:cs typeface="Calibri"/>
              </a:rPr>
              <a:t>15</a:t>
            </a:r>
            <a:r>
              <a:rPr dirty="0" sz="3200" spc="1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20">
                <a:solidFill>
                  <a:srgbClr val="FFFFFF"/>
                </a:solidFill>
                <a:latin typeface="Calibri"/>
                <a:cs typeface="Calibri"/>
              </a:rPr>
              <a:t>more </a:t>
            </a:r>
            <a:r>
              <a:rPr dirty="0" sz="3200" spc="65">
                <a:solidFill>
                  <a:srgbClr val="FFFFFF"/>
                </a:solidFill>
                <a:latin typeface="Calibri"/>
                <a:cs typeface="Calibri"/>
              </a:rPr>
              <a:t>parts</a:t>
            </a:r>
            <a:r>
              <a:rPr dirty="0" sz="3200" spc="1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credited</a:t>
            </a:r>
            <a:r>
              <a:rPr dirty="0" sz="3200" spc="1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3200" spc="1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3200" spc="1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total</a:t>
            </a:r>
            <a:r>
              <a:rPr dirty="0" sz="3200" spc="1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than</a:t>
            </a:r>
            <a:r>
              <a:rPr dirty="0" sz="3200" spc="1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65">
                <a:solidFill>
                  <a:srgbClr val="FFFFFF"/>
                </a:solidFill>
                <a:latin typeface="Calibri"/>
                <a:cs typeface="Calibri"/>
              </a:rPr>
              <a:t>should</a:t>
            </a:r>
            <a:r>
              <a:rPr dirty="0" sz="3200" spc="1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25">
                <a:solidFill>
                  <a:srgbClr val="FFFFFF"/>
                </a:solidFill>
                <a:latin typeface="Calibri"/>
                <a:cs typeface="Calibri"/>
              </a:rPr>
              <a:t>be!</a:t>
            </a:r>
            <a:endParaRPr sz="3200">
              <a:latin typeface="Calibri"/>
              <a:cs typeface="Calibri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1223949" y="3191129"/>
          <a:ext cx="6259830" cy="1187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6764"/>
                <a:gridCol w="2056764"/>
                <a:gridCol w="2056764"/>
              </a:tblGrid>
              <a:tr h="3956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00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Vendor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73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000" spc="1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#</a:t>
                      </a:r>
                      <a:r>
                        <a:rPr dirty="0" sz="2000" spc="1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Defective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73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000" spc="1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#</a:t>
                      </a:r>
                      <a:r>
                        <a:rPr dirty="0" sz="2000" spc="14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Not</a:t>
                      </a:r>
                      <a:r>
                        <a:rPr dirty="0" sz="2000" spc="13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Defective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73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Vendor</a:t>
                      </a:r>
                      <a:r>
                        <a:rPr dirty="0" sz="2000" spc="2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40">
                          <a:latin typeface="Calibri"/>
                          <a:cs typeface="Calibri"/>
                        </a:rPr>
                        <a:t>A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73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000" spc="75">
                          <a:latin typeface="Calibri"/>
                          <a:cs typeface="Calibri"/>
                        </a:rPr>
                        <a:t>15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73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9A46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000" spc="75">
                          <a:latin typeface="Calibri"/>
                          <a:cs typeface="Calibri"/>
                        </a:rPr>
                        <a:t>85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73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3956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Vendor</a:t>
                      </a:r>
                      <a:r>
                        <a:rPr dirty="0" sz="2000" spc="2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200">
                          <a:latin typeface="Calibri"/>
                          <a:cs typeface="Calibri"/>
                        </a:rPr>
                        <a:t>B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73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000" spc="75">
                          <a:latin typeface="Calibri"/>
                          <a:cs typeface="Calibri"/>
                        </a:rPr>
                        <a:t>10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73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000" spc="75">
                          <a:latin typeface="Calibri"/>
                          <a:cs typeface="Calibri"/>
                        </a:rPr>
                        <a:t>55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73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4040" y="402717"/>
            <a:ext cx="7491095" cy="12446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pc="180"/>
              <a:t>Addition</a:t>
            </a:r>
            <a:r>
              <a:rPr dirty="0" spc="250"/>
              <a:t> </a:t>
            </a:r>
            <a:r>
              <a:rPr dirty="0" spc="270"/>
              <a:t>Rule</a:t>
            </a:r>
            <a:r>
              <a:rPr dirty="0" spc="240"/>
              <a:t> </a:t>
            </a:r>
            <a:r>
              <a:rPr dirty="0" spc="155"/>
              <a:t>for</a:t>
            </a:r>
            <a:r>
              <a:rPr dirty="0" spc="245"/>
              <a:t> </a:t>
            </a:r>
            <a:r>
              <a:rPr dirty="0" spc="305"/>
              <a:t>Non-</a:t>
            </a:r>
            <a:r>
              <a:rPr dirty="0" spc="114"/>
              <a:t>Mutually </a:t>
            </a:r>
            <a:r>
              <a:rPr dirty="0" spc="310"/>
              <a:t>Exclusive</a:t>
            </a:r>
            <a:r>
              <a:rPr dirty="0" spc="260"/>
              <a:t> </a:t>
            </a:r>
            <a:r>
              <a:rPr dirty="0" spc="300"/>
              <a:t>Events</a:t>
            </a:r>
            <a:r>
              <a:rPr dirty="0" spc="240"/>
              <a:t> </a:t>
            </a:r>
            <a:r>
              <a:rPr dirty="0" spc="285"/>
              <a:t>Example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3891" y="2021586"/>
            <a:ext cx="6490335" cy="15919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7960" indent="-175260">
              <a:lnSpc>
                <a:spcPct val="100000"/>
              </a:lnSpc>
              <a:spcBef>
                <a:spcPts val="100"/>
              </a:spcBef>
              <a:buSzPct val="75000"/>
              <a:buChar char="•"/>
              <a:tabLst>
                <a:tab pos="187960" algn="l"/>
              </a:tabLst>
            </a:pPr>
            <a:r>
              <a:rPr dirty="0" sz="3200" spc="100">
                <a:solidFill>
                  <a:srgbClr val="FFFFFF"/>
                </a:solidFill>
                <a:latin typeface="Calibri"/>
                <a:cs typeface="Calibri"/>
              </a:rPr>
              <a:t>P(A</a:t>
            </a:r>
            <a:r>
              <a:rPr dirty="0" sz="3200" spc="1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9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3200" spc="1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90">
                <a:solidFill>
                  <a:srgbClr val="FFFFFF"/>
                </a:solidFill>
                <a:latin typeface="Calibri"/>
                <a:cs typeface="Calibri"/>
              </a:rPr>
              <a:t>B)</a:t>
            </a:r>
            <a:r>
              <a:rPr dirty="0" sz="3200" spc="1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27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40"/>
              </a:spcBef>
              <a:buClr>
                <a:srgbClr val="FFFFFF"/>
              </a:buClr>
              <a:buFont typeface="Calibri"/>
              <a:buChar char="•"/>
            </a:pPr>
            <a:endParaRPr sz="3200">
              <a:latin typeface="Calibri"/>
              <a:cs typeface="Calibri"/>
            </a:endParaRPr>
          </a:p>
          <a:p>
            <a:pPr marL="187960" indent="-175260">
              <a:lnSpc>
                <a:spcPct val="100000"/>
              </a:lnSpc>
              <a:buSzPct val="75000"/>
              <a:buChar char="•"/>
              <a:tabLst>
                <a:tab pos="187960" algn="l"/>
              </a:tabLst>
            </a:pPr>
            <a:r>
              <a:rPr dirty="0" sz="3200" spc="235">
                <a:solidFill>
                  <a:srgbClr val="FFFFFF"/>
                </a:solidFill>
                <a:latin typeface="Calibri"/>
                <a:cs typeface="Calibri"/>
              </a:rPr>
              <a:t>So,</a:t>
            </a:r>
            <a:r>
              <a:rPr dirty="0" sz="3200" spc="1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00">
                <a:solidFill>
                  <a:srgbClr val="FFFFFF"/>
                </a:solidFill>
                <a:latin typeface="Calibri"/>
                <a:cs typeface="Calibri"/>
              </a:rPr>
              <a:t>P(A</a:t>
            </a:r>
            <a:r>
              <a:rPr dirty="0" sz="3200" spc="1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dirty="0" sz="3200" spc="1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90">
                <a:solidFill>
                  <a:srgbClr val="FFFFFF"/>
                </a:solidFill>
                <a:latin typeface="Calibri"/>
                <a:cs typeface="Calibri"/>
              </a:rPr>
              <a:t>B)</a:t>
            </a:r>
            <a:r>
              <a:rPr dirty="0" sz="3200" spc="1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32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dirty="0" sz="3200" spc="1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P(A)</a:t>
            </a:r>
            <a:r>
              <a:rPr dirty="0" sz="3200" spc="1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32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r>
              <a:rPr dirty="0" sz="3200" spc="1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75">
                <a:solidFill>
                  <a:srgbClr val="FFFFFF"/>
                </a:solidFill>
                <a:latin typeface="Calibri"/>
                <a:cs typeface="Calibri"/>
              </a:rPr>
              <a:t>P(B)</a:t>
            </a:r>
            <a:r>
              <a:rPr dirty="0" sz="3200" spc="1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dirty="0" sz="3200" spc="1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14">
                <a:solidFill>
                  <a:srgbClr val="FFFFFF"/>
                </a:solidFill>
                <a:latin typeface="Calibri"/>
                <a:cs typeface="Calibri"/>
              </a:rPr>
              <a:t>P(A+B)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8989" y="721232"/>
            <a:ext cx="394081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240"/>
              <a:t>Learning</a:t>
            </a:r>
            <a:r>
              <a:rPr dirty="0" sz="3200" spc="175"/>
              <a:t> </a:t>
            </a:r>
            <a:r>
              <a:rPr dirty="0" sz="3200" spc="180"/>
              <a:t>objectives:</a:t>
            </a:r>
            <a:endParaRPr sz="3200"/>
          </a:p>
        </p:txBody>
      </p:sp>
      <p:sp>
        <p:nvSpPr>
          <p:cNvPr id="3" name="object 3" descr=""/>
          <p:cNvSpPr txBox="1"/>
          <p:nvPr/>
        </p:nvSpPr>
        <p:spPr>
          <a:xfrm>
            <a:off x="1008989" y="1271638"/>
            <a:ext cx="6402070" cy="1869439"/>
          </a:xfrm>
          <a:prstGeom prst="rect">
            <a:avLst/>
          </a:prstGeom>
        </p:spPr>
        <p:txBody>
          <a:bodyPr wrap="square" lIns="0" tIns="2254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75"/>
              </a:spcBef>
            </a:pPr>
            <a:r>
              <a:rPr dirty="0" sz="3100" spc="90">
                <a:solidFill>
                  <a:srgbClr val="FFFFFF"/>
                </a:solidFill>
                <a:latin typeface="Calibri"/>
                <a:cs typeface="Calibri"/>
              </a:rPr>
              <a:t>Describe</a:t>
            </a:r>
            <a:r>
              <a:rPr dirty="0" sz="3100" spc="1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1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3100" spc="1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100" spc="114">
                <a:solidFill>
                  <a:srgbClr val="FFFFFF"/>
                </a:solidFill>
                <a:latin typeface="Calibri"/>
                <a:cs typeface="Calibri"/>
              </a:rPr>
              <a:t>concept</a:t>
            </a:r>
            <a:r>
              <a:rPr dirty="0" sz="3100" spc="1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1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3100" spc="1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100" spc="-10">
                <a:solidFill>
                  <a:srgbClr val="FFFFFF"/>
                </a:solidFill>
                <a:latin typeface="Calibri"/>
                <a:cs typeface="Calibri"/>
              </a:rPr>
              <a:t>probability</a:t>
            </a:r>
            <a:endParaRPr sz="31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1680"/>
              </a:spcBef>
            </a:pPr>
            <a:r>
              <a:rPr dirty="0" sz="3100" spc="15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dirty="0" sz="3100" spc="1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1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3100" spc="1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100">
                <a:solidFill>
                  <a:srgbClr val="FFFFFF"/>
                </a:solidFill>
                <a:latin typeface="Calibri"/>
                <a:cs typeface="Calibri"/>
              </a:rPr>
              <a:t>rules</a:t>
            </a:r>
            <a:r>
              <a:rPr dirty="0" sz="3100" spc="1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1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3100" spc="1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100">
                <a:solidFill>
                  <a:srgbClr val="FFFFFF"/>
                </a:solidFill>
                <a:latin typeface="Calibri"/>
                <a:cs typeface="Calibri"/>
              </a:rPr>
              <a:t>probability</a:t>
            </a:r>
            <a:r>
              <a:rPr dirty="0" sz="3100" spc="1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1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3100" spc="1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100" spc="-10">
                <a:solidFill>
                  <a:srgbClr val="FFFFFF"/>
                </a:solidFill>
                <a:latin typeface="Calibri"/>
                <a:cs typeface="Calibri"/>
              </a:rPr>
              <a:t>perform </a:t>
            </a:r>
            <a:r>
              <a:rPr dirty="0" sz="3100" spc="135">
                <a:solidFill>
                  <a:srgbClr val="FFFFFF"/>
                </a:solidFill>
                <a:latin typeface="Calibri"/>
                <a:cs typeface="Calibri"/>
              </a:rPr>
              <a:t>basic</a:t>
            </a:r>
            <a:r>
              <a:rPr dirty="0" sz="3100" spc="1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100">
                <a:solidFill>
                  <a:srgbClr val="FFFFFF"/>
                </a:solidFill>
                <a:latin typeface="Calibri"/>
                <a:cs typeface="Calibri"/>
              </a:rPr>
              <a:t>probability</a:t>
            </a:r>
            <a:r>
              <a:rPr dirty="0" sz="3100" spc="1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100" spc="40">
                <a:solidFill>
                  <a:srgbClr val="FFFFFF"/>
                </a:solidFill>
                <a:latin typeface="Calibri"/>
                <a:cs typeface="Calibri"/>
              </a:rPr>
              <a:t>calculations</a:t>
            </a:r>
            <a:endParaRPr sz="3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4040" y="402717"/>
            <a:ext cx="7491095" cy="12446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pc="180"/>
              <a:t>Addition</a:t>
            </a:r>
            <a:r>
              <a:rPr dirty="0" spc="250"/>
              <a:t> </a:t>
            </a:r>
            <a:r>
              <a:rPr dirty="0" spc="270"/>
              <a:t>Rule</a:t>
            </a:r>
            <a:r>
              <a:rPr dirty="0" spc="240"/>
              <a:t> </a:t>
            </a:r>
            <a:r>
              <a:rPr dirty="0" spc="155"/>
              <a:t>for</a:t>
            </a:r>
            <a:r>
              <a:rPr dirty="0" spc="245"/>
              <a:t> </a:t>
            </a:r>
            <a:r>
              <a:rPr dirty="0" spc="305"/>
              <a:t>Non-</a:t>
            </a:r>
            <a:r>
              <a:rPr dirty="0" spc="114"/>
              <a:t>Mutually </a:t>
            </a:r>
            <a:r>
              <a:rPr dirty="0" spc="310"/>
              <a:t>Exclusive</a:t>
            </a:r>
            <a:r>
              <a:rPr dirty="0" spc="260"/>
              <a:t> </a:t>
            </a:r>
            <a:r>
              <a:rPr dirty="0" spc="300"/>
              <a:t>Events</a:t>
            </a:r>
            <a:r>
              <a:rPr dirty="0" spc="240"/>
              <a:t> </a:t>
            </a:r>
            <a:r>
              <a:rPr dirty="0" spc="285"/>
              <a:t>Example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3891" y="2021586"/>
            <a:ext cx="4827270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7960" indent="-175260">
              <a:lnSpc>
                <a:spcPct val="100000"/>
              </a:lnSpc>
              <a:spcBef>
                <a:spcPts val="100"/>
              </a:spcBef>
              <a:buSzPct val="75000"/>
              <a:buChar char="•"/>
              <a:tabLst>
                <a:tab pos="187960" algn="l"/>
              </a:tabLst>
            </a:pPr>
            <a:r>
              <a:rPr dirty="0" sz="3200" spc="55">
                <a:solidFill>
                  <a:srgbClr val="FFFFFF"/>
                </a:solidFill>
                <a:latin typeface="Calibri"/>
                <a:cs typeface="Calibri"/>
              </a:rPr>
              <a:t>P(Vendor</a:t>
            </a:r>
            <a:r>
              <a:rPr dirty="0" sz="3200" spc="1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65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200" spc="1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dirty="0" sz="3200" spc="1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Defective)</a:t>
            </a:r>
            <a:r>
              <a:rPr dirty="0" sz="3200" spc="1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27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370"/>
              <a:t>Sources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143510">
              <a:lnSpc>
                <a:spcPct val="100000"/>
              </a:lnSpc>
              <a:spcBef>
                <a:spcPts val="105"/>
              </a:spcBef>
            </a:pPr>
            <a:r>
              <a:rPr dirty="0" sz="1400"/>
              <a:t>The</a:t>
            </a:r>
            <a:r>
              <a:rPr dirty="0" sz="1400" spc="135"/>
              <a:t> </a:t>
            </a:r>
            <a:r>
              <a:rPr dirty="0" sz="1400"/>
              <a:t>material</a:t>
            </a:r>
            <a:r>
              <a:rPr dirty="0" sz="1400" spc="110"/>
              <a:t> </a:t>
            </a:r>
            <a:r>
              <a:rPr dirty="0" sz="1400" spc="50"/>
              <a:t>used</a:t>
            </a:r>
            <a:r>
              <a:rPr dirty="0" sz="1400" spc="135"/>
              <a:t> </a:t>
            </a:r>
            <a:r>
              <a:rPr dirty="0" sz="1400"/>
              <a:t>in</a:t>
            </a:r>
            <a:r>
              <a:rPr dirty="0" sz="1400" spc="150"/>
              <a:t> </a:t>
            </a:r>
            <a:r>
              <a:rPr dirty="0" sz="1400"/>
              <a:t>the</a:t>
            </a:r>
            <a:r>
              <a:rPr dirty="0" sz="1400" spc="120"/>
              <a:t> </a:t>
            </a:r>
            <a:r>
              <a:rPr dirty="0" sz="1400"/>
              <a:t>PowerPoint</a:t>
            </a:r>
            <a:r>
              <a:rPr dirty="0" sz="1400" spc="114"/>
              <a:t> </a:t>
            </a:r>
            <a:r>
              <a:rPr dirty="0" sz="1400"/>
              <a:t>presentations</a:t>
            </a:r>
            <a:r>
              <a:rPr dirty="0" sz="1400" spc="114"/>
              <a:t> </a:t>
            </a:r>
            <a:r>
              <a:rPr dirty="0" sz="1400"/>
              <a:t>associated</a:t>
            </a:r>
            <a:r>
              <a:rPr dirty="0" sz="1400" spc="105"/>
              <a:t> </a:t>
            </a:r>
            <a:r>
              <a:rPr dirty="0" sz="1400"/>
              <a:t>with</a:t>
            </a:r>
            <a:r>
              <a:rPr dirty="0" sz="1400" spc="125"/>
              <a:t> </a:t>
            </a:r>
            <a:r>
              <a:rPr dirty="0" sz="1400"/>
              <a:t>this</a:t>
            </a:r>
            <a:r>
              <a:rPr dirty="0" sz="1400" spc="140"/>
              <a:t> </a:t>
            </a:r>
            <a:r>
              <a:rPr dirty="0" sz="1400"/>
              <a:t>course</a:t>
            </a:r>
            <a:r>
              <a:rPr dirty="0" sz="1400" spc="125"/>
              <a:t> </a:t>
            </a:r>
            <a:r>
              <a:rPr dirty="0" sz="1400" spc="65"/>
              <a:t>was</a:t>
            </a:r>
            <a:r>
              <a:rPr dirty="0" sz="1400" spc="130"/>
              <a:t> </a:t>
            </a:r>
            <a:r>
              <a:rPr dirty="0" sz="1400"/>
              <a:t>drawn</a:t>
            </a:r>
            <a:r>
              <a:rPr dirty="0" sz="1400" spc="125"/>
              <a:t> </a:t>
            </a:r>
            <a:r>
              <a:rPr dirty="0" sz="1400"/>
              <a:t>from</a:t>
            </a:r>
            <a:r>
              <a:rPr dirty="0" sz="1400" spc="125"/>
              <a:t> </a:t>
            </a:r>
            <a:r>
              <a:rPr dirty="0" sz="1400"/>
              <a:t>a</a:t>
            </a:r>
            <a:r>
              <a:rPr dirty="0" sz="1400" spc="150"/>
              <a:t> </a:t>
            </a:r>
            <a:r>
              <a:rPr dirty="0" sz="1400" spc="-10"/>
              <a:t>number </a:t>
            </a:r>
            <a:r>
              <a:rPr dirty="0" sz="1400" spc="10"/>
              <a:t>of</a:t>
            </a:r>
            <a:r>
              <a:rPr dirty="0" sz="1400" spc="90"/>
              <a:t> </a:t>
            </a:r>
            <a:r>
              <a:rPr dirty="0" sz="1400" spc="55"/>
              <a:t>sources.</a:t>
            </a:r>
            <a:r>
              <a:rPr dirty="0" sz="1400" spc="75"/>
              <a:t> </a:t>
            </a:r>
            <a:r>
              <a:rPr dirty="0" sz="1400" spc="10"/>
              <a:t>Specifically,</a:t>
            </a:r>
            <a:r>
              <a:rPr dirty="0" sz="1400" spc="60"/>
              <a:t> </a:t>
            </a:r>
            <a:r>
              <a:rPr dirty="0" sz="1400" spc="50"/>
              <a:t>much</a:t>
            </a:r>
            <a:r>
              <a:rPr dirty="0" sz="1400" spc="85"/>
              <a:t> </a:t>
            </a:r>
            <a:r>
              <a:rPr dirty="0" sz="1400" spc="10"/>
              <a:t>of</a:t>
            </a:r>
            <a:r>
              <a:rPr dirty="0" sz="1400" spc="95"/>
              <a:t> </a:t>
            </a:r>
            <a:r>
              <a:rPr dirty="0" sz="1400" spc="10"/>
              <a:t>the</a:t>
            </a:r>
            <a:r>
              <a:rPr dirty="0" sz="1400" spc="85"/>
              <a:t> </a:t>
            </a:r>
            <a:r>
              <a:rPr dirty="0" sz="1400" spc="10"/>
              <a:t>content</a:t>
            </a:r>
            <a:r>
              <a:rPr dirty="0" sz="1400" spc="65"/>
              <a:t> </a:t>
            </a:r>
            <a:r>
              <a:rPr dirty="0" sz="1400" spc="10"/>
              <a:t>included</a:t>
            </a:r>
            <a:r>
              <a:rPr dirty="0" sz="1400" spc="55"/>
              <a:t> </a:t>
            </a:r>
            <a:r>
              <a:rPr dirty="0" sz="1400" spc="70"/>
              <a:t>was</a:t>
            </a:r>
            <a:r>
              <a:rPr dirty="0" sz="1400" spc="100"/>
              <a:t> </a:t>
            </a:r>
            <a:r>
              <a:rPr dirty="0" sz="1400" spc="10"/>
              <a:t>adopted</a:t>
            </a:r>
            <a:r>
              <a:rPr dirty="0" sz="1400" spc="55"/>
              <a:t> </a:t>
            </a:r>
            <a:r>
              <a:rPr dirty="0" sz="1400" spc="10"/>
              <a:t>or</a:t>
            </a:r>
            <a:r>
              <a:rPr dirty="0" sz="1400" spc="85"/>
              <a:t> </a:t>
            </a:r>
            <a:r>
              <a:rPr dirty="0" sz="1400" spc="10"/>
              <a:t>adapted</a:t>
            </a:r>
            <a:r>
              <a:rPr dirty="0" sz="1400" spc="60"/>
              <a:t> </a:t>
            </a:r>
            <a:r>
              <a:rPr dirty="0" sz="1400" spc="10"/>
              <a:t>from</a:t>
            </a:r>
            <a:r>
              <a:rPr dirty="0" sz="1400" spc="75"/>
              <a:t> </a:t>
            </a:r>
            <a:r>
              <a:rPr dirty="0" sz="1400" spc="10"/>
              <a:t>the</a:t>
            </a:r>
            <a:r>
              <a:rPr dirty="0" sz="1400" spc="90"/>
              <a:t> </a:t>
            </a:r>
            <a:r>
              <a:rPr dirty="0" sz="1400" spc="-10"/>
              <a:t>following </a:t>
            </a:r>
            <a:r>
              <a:rPr dirty="0" sz="1400"/>
              <a:t>previously-published</a:t>
            </a:r>
            <a:r>
              <a:rPr dirty="0" sz="1400" spc="365"/>
              <a:t> </a:t>
            </a:r>
            <a:r>
              <a:rPr dirty="0" sz="1400" spc="-10"/>
              <a:t>material:</a:t>
            </a:r>
            <a:endParaRPr sz="1400"/>
          </a:p>
          <a:p>
            <a:pPr marL="183515" marR="217170" indent="-171450">
              <a:lnSpc>
                <a:spcPct val="100000"/>
              </a:lnSpc>
              <a:spcBef>
                <a:spcPts val="1445"/>
              </a:spcBef>
              <a:buFont typeface="Arial"/>
              <a:buChar char="•"/>
              <a:tabLst>
                <a:tab pos="184785" algn="l"/>
              </a:tabLst>
            </a:pPr>
            <a:r>
              <a:rPr dirty="0" sz="1300"/>
              <a:t>Luftig,</a:t>
            </a:r>
            <a:r>
              <a:rPr dirty="0" sz="1300" spc="155"/>
              <a:t> </a:t>
            </a:r>
            <a:r>
              <a:rPr dirty="0" sz="1300" spc="130"/>
              <a:t>J.</a:t>
            </a:r>
            <a:r>
              <a:rPr dirty="0" sz="1300" spc="140"/>
              <a:t> </a:t>
            </a:r>
            <a:r>
              <a:rPr dirty="0" sz="1300"/>
              <a:t>An</a:t>
            </a:r>
            <a:r>
              <a:rPr dirty="0" sz="1300" spc="160"/>
              <a:t> </a:t>
            </a:r>
            <a:r>
              <a:rPr dirty="0" sz="1300"/>
              <a:t>Introduction</a:t>
            </a:r>
            <a:r>
              <a:rPr dirty="0" sz="1300" spc="170"/>
              <a:t> </a:t>
            </a:r>
            <a:r>
              <a:rPr dirty="0" sz="1300"/>
              <a:t>to</a:t>
            </a:r>
            <a:r>
              <a:rPr dirty="0" sz="1300" spc="150"/>
              <a:t> </a:t>
            </a:r>
            <a:r>
              <a:rPr dirty="0" sz="1300"/>
              <a:t>Statistical</a:t>
            </a:r>
            <a:r>
              <a:rPr dirty="0" sz="1300" spc="160"/>
              <a:t> </a:t>
            </a:r>
            <a:r>
              <a:rPr dirty="0" sz="1300" spc="65"/>
              <a:t>Process</a:t>
            </a:r>
            <a:r>
              <a:rPr dirty="0" sz="1300" spc="160"/>
              <a:t> </a:t>
            </a:r>
            <a:r>
              <a:rPr dirty="0" sz="1300"/>
              <a:t>Control</a:t>
            </a:r>
            <a:r>
              <a:rPr dirty="0" sz="1300" spc="160"/>
              <a:t> </a:t>
            </a:r>
            <a:r>
              <a:rPr dirty="0" sz="1300"/>
              <a:t>&amp;</a:t>
            </a:r>
            <a:r>
              <a:rPr dirty="0" sz="1300" spc="145"/>
              <a:t> </a:t>
            </a:r>
            <a:r>
              <a:rPr dirty="0" sz="1300"/>
              <a:t>Capability.</a:t>
            </a:r>
            <a:r>
              <a:rPr dirty="0" sz="1300" spc="185"/>
              <a:t> </a:t>
            </a:r>
            <a:r>
              <a:rPr dirty="0" sz="1300"/>
              <a:t>Luftig</a:t>
            </a:r>
            <a:r>
              <a:rPr dirty="0" sz="1300" spc="145"/>
              <a:t> </a:t>
            </a:r>
            <a:r>
              <a:rPr dirty="0" sz="1300"/>
              <a:t>&amp;</a:t>
            </a:r>
            <a:r>
              <a:rPr dirty="0" sz="1300" spc="150"/>
              <a:t> </a:t>
            </a:r>
            <a:r>
              <a:rPr dirty="0" sz="1300"/>
              <a:t>Associates,</a:t>
            </a:r>
            <a:r>
              <a:rPr dirty="0" sz="1300" spc="180"/>
              <a:t> </a:t>
            </a:r>
            <a:r>
              <a:rPr dirty="0" sz="1300"/>
              <a:t>Inc.</a:t>
            </a:r>
            <a:r>
              <a:rPr dirty="0" sz="1300" spc="145"/>
              <a:t> </a:t>
            </a:r>
            <a:r>
              <a:rPr dirty="0" sz="1300"/>
              <a:t>Farmington</a:t>
            </a:r>
            <a:r>
              <a:rPr dirty="0" sz="1300" spc="175"/>
              <a:t> </a:t>
            </a:r>
            <a:r>
              <a:rPr dirty="0" sz="1300" spc="-10"/>
              <a:t>Hills, </a:t>
            </a:r>
            <a:r>
              <a:rPr dirty="0" sz="1300" spc="-10"/>
              <a:t>	</a:t>
            </a:r>
            <a:r>
              <a:rPr dirty="0" sz="1300"/>
              <a:t>MI,</a:t>
            </a:r>
            <a:r>
              <a:rPr dirty="0" sz="1300" spc="35"/>
              <a:t> </a:t>
            </a:r>
            <a:r>
              <a:rPr dirty="0" sz="1300" spc="-20"/>
              <a:t>1982</a:t>
            </a:r>
            <a:endParaRPr sz="1300"/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150" algn="l"/>
              </a:tabLst>
            </a:pPr>
            <a:r>
              <a:rPr dirty="0" sz="1300" spc="20"/>
              <a:t>Luftig,</a:t>
            </a:r>
            <a:r>
              <a:rPr dirty="0" sz="1300" spc="65"/>
              <a:t> </a:t>
            </a:r>
            <a:r>
              <a:rPr dirty="0" sz="1300" spc="130"/>
              <a:t>J.</a:t>
            </a:r>
            <a:r>
              <a:rPr dirty="0" sz="1300" spc="50"/>
              <a:t> </a:t>
            </a:r>
            <a:r>
              <a:rPr dirty="0" sz="1300" spc="20"/>
              <a:t>Advanced</a:t>
            </a:r>
            <a:r>
              <a:rPr dirty="0" sz="1300" spc="80"/>
              <a:t> </a:t>
            </a:r>
            <a:r>
              <a:rPr dirty="0" sz="1300" spc="20"/>
              <a:t>Statistical</a:t>
            </a:r>
            <a:r>
              <a:rPr dirty="0" sz="1300" spc="70"/>
              <a:t> </a:t>
            </a:r>
            <a:r>
              <a:rPr dirty="0" sz="1300" spc="65"/>
              <a:t>Process</a:t>
            </a:r>
            <a:r>
              <a:rPr dirty="0" sz="1300" spc="85"/>
              <a:t> </a:t>
            </a:r>
            <a:r>
              <a:rPr dirty="0" sz="1300" spc="20"/>
              <a:t>Control</a:t>
            </a:r>
            <a:r>
              <a:rPr dirty="0" sz="1300" spc="65"/>
              <a:t> </a:t>
            </a:r>
            <a:r>
              <a:rPr dirty="0" sz="1300" spc="20"/>
              <a:t>&amp;</a:t>
            </a:r>
            <a:r>
              <a:rPr dirty="0" sz="1300" spc="60"/>
              <a:t> </a:t>
            </a:r>
            <a:r>
              <a:rPr dirty="0" sz="1300" spc="20"/>
              <a:t>Capability.</a:t>
            </a:r>
            <a:r>
              <a:rPr dirty="0" sz="1300" spc="75"/>
              <a:t> </a:t>
            </a:r>
            <a:r>
              <a:rPr dirty="0" sz="1300" spc="20"/>
              <a:t>Luftig</a:t>
            </a:r>
            <a:r>
              <a:rPr dirty="0" sz="1300" spc="75"/>
              <a:t> </a:t>
            </a:r>
            <a:r>
              <a:rPr dirty="0" sz="1300" spc="20"/>
              <a:t>&amp;</a:t>
            </a:r>
            <a:r>
              <a:rPr dirty="0" sz="1300" spc="60"/>
              <a:t> </a:t>
            </a:r>
            <a:r>
              <a:rPr dirty="0" sz="1300" spc="20"/>
              <a:t>Associates,</a:t>
            </a:r>
            <a:r>
              <a:rPr dirty="0" sz="1300" spc="65"/>
              <a:t> </a:t>
            </a:r>
            <a:r>
              <a:rPr dirty="0" sz="1300" spc="20"/>
              <a:t>Inc.</a:t>
            </a:r>
            <a:r>
              <a:rPr dirty="0" sz="1300" spc="60"/>
              <a:t> </a:t>
            </a:r>
            <a:r>
              <a:rPr dirty="0" sz="1300" spc="20"/>
              <a:t>Farmington</a:t>
            </a:r>
            <a:r>
              <a:rPr dirty="0" sz="1300" spc="95"/>
              <a:t> </a:t>
            </a:r>
            <a:r>
              <a:rPr dirty="0" sz="1300" spc="20"/>
              <a:t>Hills,</a:t>
            </a:r>
            <a:r>
              <a:rPr dirty="0" sz="1300" spc="35"/>
              <a:t> </a:t>
            </a:r>
            <a:r>
              <a:rPr dirty="0" sz="1300" spc="20"/>
              <a:t>MI,</a:t>
            </a:r>
            <a:r>
              <a:rPr dirty="0" sz="1300" spc="60"/>
              <a:t> </a:t>
            </a:r>
            <a:r>
              <a:rPr dirty="0" sz="1300" spc="40"/>
              <a:t>1984.</a:t>
            </a:r>
            <a:endParaRPr sz="1300"/>
          </a:p>
          <a:p>
            <a:pPr marL="183515" marR="16002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300" spc="10"/>
              <a:t>Luftig,</a:t>
            </a:r>
            <a:r>
              <a:rPr dirty="0" sz="1300" spc="110"/>
              <a:t> </a:t>
            </a:r>
            <a:r>
              <a:rPr dirty="0" sz="1300" spc="130"/>
              <a:t>J.</a:t>
            </a:r>
            <a:r>
              <a:rPr dirty="0" sz="1300" spc="85"/>
              <a:t> </a:t>
            </a:r>
            <a:r>
              <a:rPr dirty="0" sz="1300" spc="60"/>
              <a:t>A</a:t>
            </a:r>
            <a:r>
              <a:rPr dirty="0" sz="1300" spc="100"/>
              <a:t> </a:t>
            </a:r>
            <a:r>
              <a:rPr dirty="0" sz="1300" spc="10"/>
              <a:t>Quality</a:t>
            </a:r>
            <a:r>
              <a:rPr dirty="0" sz="1300" spc="100"/>
              <a:t> </a:t>
            </a:r>
            <a:r>
              <a:rPr dirty="0" sz="1300" spc="10"/>
              <a:t>Improvement</a:t>
            </a:r>
            <a:r>
              <a:rPr dirty="0" sz="1300" spc="140"/>
              <a:t> </a:t>
            </a:r>
            <a:r>
              <a:rPr dirty="0" sz="1300" spc="10"/>
              <a:t>Strategy</a:t>
            </a:r>
            <a:r>
              <a:rPr dirty="0" sz="1300" spc="120"/>
              <a:t> </a:t>
            </a:r>
            <a:r>
              <a:rPr dirty="0" sz="1300" spc="10"/>
              <a:t>for</a:t>
            </a:r>
            <a:r>
              <a:rPr dirty="0" sz="1300" spc="100"/>
              <a:t> </a:t>
            </a:r>
            <a:r>
              <a:rPr dirty="0" sz="1300" spc="10"/>
              <a:t>Critical</a:t>
            </a:r>
            <a:r>
              <a:rPr dirty="0" sz="1300" spc="100"/>
              <a:t> </a:t>
            </a:r>
            <a:r>
              <a:rPr dirty="0" sz="1300" spc="10"/>
              <a:t>Product</a:t>
            </a:r>
            <a:r>
              <a:rPr dirty="0" sz="1300" spc="120"/>
              <a:t> </a:t>
            </a:r>
            <a:r>
              <a:rPr dirty="0" sz="1300" spc="10"/>
              <a:t>and</a:t>
            </a:r>
            <a:r>
              <a:rPr dirty="0" sz="1300" spc="100"/>
              <a:t> </a:t>
            </a:r>
            <a:r>
              <a:rPr dirty="0" sz="1300" spc="65"/>
              <a:t>Process</a:t>
            </a:r>
            <a:r>
              <a:rPr dirty="0" sz="1300" spc="125"/>
              <a:t> </a:t>
            </a:r>
            <a:r>
              <a:rPr dirty="0" sz="1300" spc="10"/>
              <a:t>Characteristics.</a:t>
            </a:r>
            <a:r>
              <a:rPr dirty="0" sz="1300" spc="135"/>
              <a:t> </a:t>
            </a:r>
            <a:r>
              <a:rPr dirty="0" sz="1300" spc="10"/>
              <a:t>Luftig</a:t>
            </a:r>
            <a:r>
              <a:rPr dirty="0" sz="1300" spc="100"/>
              <a:t> </a:t>
            </a:r>
            <a:r>
              <a:rPr dirty="0" sz="1300" spc="10"/>
              <a:t>&amp;</a:t>
            </a:r>
            <a:r>
              <a:rPr dirty="0" sz="1300" spc="100"/>
              <a:t> </a:t>
            </a:r>
            <a:r>
              <a:rPr dirty="0" sz="1300" spc="-10"/>
              <a:t>Associates, </a:t>
            </a:r>
            <a:r>
              <a:rPr dirty="0" sz="1300" spc="-10"/>
              <a:t>	</a:t>
            </a:r>
            <a:r>
              <a:rPr dirty="0" sz="1300"/>
              <a:t>Inc.</a:t>
            </a:r>
            <a:r>
              <a:rPr dirty="0" sz="1300" spc="140"/>
              <a:t> </a:t>
            </a:r>
            <a:r>
              <a:rPr dirty="0" sz="1300"/>
              <a:t>Farmington</a:t>
            </a:r>
            <a:r>
              <a:rPr dirty="0" sz="1300" spc="165"/>
              <a:t> </a:t>
            </a:r>
            <a:r>
              <a:rPr dirty="0" sz="1300"/>
              <a:t>Hills,</a:t>
            </a:r>
            <a:r>
              <a:rPr dirty="0" sz="1300" spc="130"/>
              <a:t> </a:t>
            </a:r>
            <a:r>
              <a:rPr dirty="0" sz="1300"/>
              <a:t>MI,</a:t>
            </a:r>
            <a:r>
              <a:rPr dirty="0" sz="1300" spc="140"/>
              <a:t> </a:t>
            </a:r>
            <a:r>
              <a:rPr dirty="0" sz="1300" spc="-20"/>
              <a:t>1991</a:t>
            </a:r>
            <a:endParaRPr sz="1300"/>
          </a:p>
          <a:p>
            <a:pPr marL="183515" marR="508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300" spc="10"/>
              <a:t>Luftig,</a:t>
            </a:r>
            <a:r>
              <a:rPr dirty="0" sz="1300" spc="145"/>
              <a:t> </a:t>
            </a:r>
            <a:r>
              <a:rPr dirty="0" sz="1300" spc="130"/>
              <a:t>J.</a:t>
            </a:r>
            <a:r>
              <a:rPr dirty="0" sz="1300" spc="120"/>
              <a:t> </a:t>
            </a:r>
            <a:r>
              <a:rPr dirty="0" sz="1300" spc="10"/>
              <a:t>Guidelines</a:t>
            </a:r>
            <a:r>
              <a:rPr dirty="0" sz="1300" spc="150"/>
              <a:t> </a:t>
            </a:r>
            <a:r>
              <a:rPr dirty="0" sz="1300" spc="10"/>
              <a:t>for</a:t>
            </a:r>
            <a:r>
              <a:rPr dirty="0" sz="1300" spc="135"/>
              <a:t> </a:t>
            </a:r>
            <a:r>
              <a:rPr dirty="0" sz="1300" spc="10"/>
              <a:t>Reporting</a:t>
            </a:r>
            <a:r>
              <a:rPr dirty="0" sz="1300" spc="145"/>
              <a:t> </a:t>
            </a:r>
            <a:r>
              <a:rPr dirty="0" sz="1300" spc="10"/>
              <a:t>the</a:t>
            </a:r>
            <a:r>
              <a:rPr dirty="0" sz="1300" spc="145"/>
              <a:t> </a:t>
            </a:r>
            <a:r>
              <a:rPr dirty="0" sz="1300" spc="10"/>
              <a:t>Capability</a:t>
            </a:r>
            <a:r>
              <a:rPr dirty="0" sz="1300" spc="135"/>
              <a:t> </a:t>
            </a:r>
            <a:r>
              <a:rPr dirty="0" sz="1300" spc="10"/>
              <a:t>of</a:t>
            </a:r>
            <a:r>
              <a:rPr dirty="0" sz="1300" spc="135"/>
              <a:t> </a:t>
            </a:r>
            <a:r>
              <a:rPr dirty="0" sz="1300" spc="10"/>
              <a:t>Critical</a:t>
            </a:r>
            <a:r>
              <a:rPr dirty="0" sz="1300" spc="125"/>
              <a:t> </a:t>
            </a:r>
            <a:r>
              <a:rPr dirty="0" sz="1300" spc="10"/>
              <a:t>Product</a:t>
            </a:r>
            <a:r>
              <a:rPr dirty="0" sz="1300" spc="175"/>
              <a:t> </a:t>
            </a:r>
            <a:r>
              <a:rPr dirty="0" sz="1300" spc="10"/>
              <a:t>Characteristics.</a:t>
            </a:r>
            <a:r>
              <a:rPr dirty="0" sz="1300" spc="155"/>
              <a:t> </a:t>
            </a:r>
            <a:r>
              <a:rPr dirty="0" sz="1300" spc="10"/>
              <a:t>Anheuser-</a:t>
            </a:r>
            <a:r>
              <a:rPr dirty="0" sz="1300" spc="70"/>
              <a:t>Busch</a:t>
            </a:r>
            <a:r>
              <a:rPr dirty="0" sz="1300" spc="160"/>
              <a:t> </a:t>
            </a:r>
            <a:r>
              <a:rPr dirty="0" sz="1300" spc="-10"/>
              <a:t>Companies, </a:t>
            </a:r>
            <a:r>
              <a:rPr dirty="0" sz="1300" spc="-10"/>
              <a:t>	</a:t>
            </a:r>
            <a:r>
              <a:rPr dirty="0" sz="1300" spc="60"/>
              <a:t>St.</a:t>
            </a:r>
            <a:r>
              <a:rPr dirty="0" sz="1300" spc="185"/>
              <a:t> </a:t>
            </a:r>
            <a:r>
              <a:rPr dirty="0" sz="1300"/>
              <a:t>Louis,</a:t>
            </a:r>
            <a:r>
              <a:rPr dirty="0" sz="1300" spc="204"/>
              <a:t> </a:t>
            </a:r>
            <a:r>
              <a:rPr dirty="0" sz="1300"/>
              <a:t>MO.</a:t>
            </a:r>
            <a:r>
              <a:rPr dirty="0" sz="1300" spc="190"/>
              <a:t> </a:t>
            </a:r>
            <a:r>
              <a:rPr dirty="0" sz="1300" spc="-20"/>
              <a:t>1994</a:t>
            </a:r>
            <a:endParaRPr sz="1300"/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150" algn="l"/>
              </a:tabLst>
            </a:pPr>
            <a:r>
              <a:rPr dirty="0" sz="1300"/>
              <a:t>Spooner-Jordan,</a:t>
            </a:r>
            <a:r>
              <a:rPr dirty="0" sz="1300" spc="210"/>
              <a:t> </a:t>
            </a:r>
            <a:r>
              <a:rPr dirty="0" sz="1300"/>
              <a:t>V.</a:t>
            </a:r>
            <a:r>
              <a:rPr dirty="0" sz="1300" spc="145"/>
              <a:t>  </a:t>
            </a:r>
            <a:r>
              <a:rPr dirty="0" sz="1300"/>
              <a:t>Understanding</a:t>
            </a:r>
            <a:r>
              <a:rPr dirty="0" sz="1300" spc="204"/>
              <a:t> </a:t>
            </a:r>
            <a:r>
              <a:rPr dirty="0" sz="1300"/>
              <a:t>Variation.</a:t>
            </a:r>
            <a:r>
              <a:rPr dirty="0" sz="1300" spc="175"/>
              <a:t> </a:t>
            </a:r>
            <a:r>
              <a:rPr dirty="0" sz="1300"/>
              <a:t>Luftig</a:t>
            </a:r>
            <a:r>
              <a:rPr dirty="0" sz="1300" spc="175"/>
              <a:t> </a:t>
            </a:r>
            <a:r>
              <a:rPr dirty="0" sz="1300"/>
              <a:t>&amp;</a:t>
            </a:r>
            <a:r>
              <a:rPr dirty="0" sz="1300" spc="155"/>
              <a:t> </a:t>
            </a:r>
            <a:r>
              <a:rPr dirty="0" sz="1300"/>
              <a:t>Warren</a:t>
            </a:r>
            <a:r>
              <a:rPr dirty="0" sz="1300" spc="165"/>
              <a:t> </a:t>
            </a:r>
            <a:r>
              <a:rPr dirty="0" sz="1300" spc="-10"/>
              <a:t>International,</a:t>
            </a:r>
            <a:r>
              <a:rPr dirty="0" sz="1300" spc="185"/>
              <a:t> </a:t>
            </a:r>
            <a:r>
              <a:rPr dirty="0" sz="1300"/>
              <a:t>Southfield,</a:t>
            </a:r>
            <a:r>
              <a:rPr dirty="0" sz="1300" spc="190"/>
              <a:t> </a:t>
            </a:r>
            <a:r>
              <a:rPr dirty="0" sz="1300"/>
              <a:t>MI</a:t>
            </a:r>
            <a:r>
              <a:rPr dirty="0" sz="1300" spc="140"/>
              <a:t> </a:t>
            </a:r>
            <a:r>
              <a:rPr dirty="0" sz="1300" spc="-20"/>
              <a:t>1996</a:t>
            </a:r>
            <a:endParaRPr sz="1300"/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150" algn="l"/>
              </a:tabLst>
            </a:pPr>
            <a:r>
              <a:rPr dirty="0" sz="1300"/>
              <a:t>Luftig,</a:t>
            </a:r>
            <a:r>
              <a:rPr dirty="0" sz="1300" spc="130"/>
              <a:t> J.</a:t>
            </a:r>
            <a:r>
              <a:rPr dirty="0" sz="1300" spc="110"/>
              <a:t> </a:t>
            </a:r>
            <a:r>
              <a:rPr dirty="0" sz="1300"/>
              <a:t>and</a:t>
            </a:r>
            <a:r>
              <a:rPr dirty="0" sz="1300" spc="140"/>
              <a:t> </a:t>
            </a:r>
            <a:r>
              <a:rPr dirty="0" sz="1300"/>
              <a:t>Petrovich,</a:t>
            </a:r>
            <a:r>
              <a:rPr dirty="0" sz="1300" spc="135"/>
              <a:t> </a:t>
            </a:r>
            <a:r>
              <a:rPr dirty="0" sz="1300"/>
              <a:t>M.</a:t>
            </a:r>
            <a:r>
              <a:rPr dirty="0" sz="1300" spc="135"/>
              <a:t> </a:t>
            </a:r>
            <a:r>
              <a:rPr dirty="0" sz="1300"/>
              <a:t>Quality</a:t>
            </a:r>
            <a:r>
              <a:rPr dirty="0" sz="1300" spc="110"/>
              <a:t> </a:t>
            </a:r>
            <a:r>
              <a:rPr dirty="0" sz="1300"/>
              <a:t>with</a:t>
            </a:r>
            <a:r>
              <a:rPr dirty="0" sz="1300" spc="114"/>
              <a:t> </a:t>
            </a:r>
            <a:r>
              <a:rPr dirty="0" sz="1300"/>
              <a:t>Confidence</a:t>
            </a:r>
            <a:r>
              <a:rPr dirty="0" sz="1300" spc="145"/>
              <a:t> </a:t>
            </a:r>
            <a:r>
              <a:rPr dirty="0" sz="1300"/>
              <a:t>in</a:t>
            </a:r>
            <a:r>
              <a:rPr dirty="0" sz="1300" spc="110"/>
              <a:t> </a:t>
            </a:r>
            <a:r>
              <a:rPr dirty="0" sz="1300"/>
              <a:t>Manufacturing.</a:t>
            </a:r>
            <a:r>
              <a:rPr dirty="0" sz="1300" spc="165"/>
              <a:t> </a:t>
            </a:r>
            <a:r>
              <a:rPr dirty="0" sz="1300" spc="160"/>
              <a:t>SPSS, </a:t>
            </a:r>
            <a:r>
              <a:rPr dirty="0" sz="1300"/>
              <a:t>Inc.</a:t>
            </a:r>
            <a:r>
              <a:rPr dirty="0" sz="1300" spc="114"/>
              <a:t> </a:t>
            </a:r>
            <a:r>
              <a:rPr dirty="0" sz="1300" spc="55"/>
              <a:t>Chicago,</a:t>
            </a:r>
            <a:r>
              <a:rPr dirty="0" sz="1300" spc="125"/>
              <a:t> </a:t>
            </a:r>
            <a:r>
              <a:rPr dirty="0" sz="1300" spc="50"/>
              <a:t>IL</a:t>
            </a:r>
            <a:r>
              <a:rPr dirty="0" sz="1300" spc="114"/>
              <a:t> </a:t>
            </a:r>
            <a:r>
              <a:rPr dirty="0" sz="1300" spc="-20"/>
              <a:t>1997</a:t>
            </a:r>
            <a:endParaRPr sz="1300"/>
          </a:p>
          <a:p>
            <a:pPr marL="183515" marR="11430" indent="-17145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4785" algn="l"/>
              </a:tabLst>
            </a:pPr>
            <a:r>
              <a:rPr dirty="0" sz="1300"/>
              <a:t>Littlejohn,</a:t>
            </a:r>
            <a:r>
              <a:rPr dirty="0" sz="1300" spc="110"/>
              <a:t> </a:t>
            </a:r>
            <a:r>
              <a:rPr dirty="0" sz="1300" spc="75"/>
              <a:t>R.,</a:t>
            </a:r>
            <a:r>
              <a:rPr dirty="0" sz="1300" spc="105"/>
              <a:t> </a:t>
            </a:r>
            <a:r>
              <a:rPr dirty="0" sz="1300"/>
              <a:t>Ouellette,</a:t>
            </a:r>
            <a:r>
              <a:rPr dirty="0" sz="1300" spc="100"/>
              <a:t> </a:t>
            </a:r>
            <a:r>
              <a:rPr dirty="0" sz="1300" spc="90"/>
              <a:t>S.,</a:t>
            </a:r>
            <a:r>
              <a:rPr dirty="0" sz="1300" spc="114"/>
              <a:t> </a:t>
            </a:r>
            <a:r>
              <a:rPr dirty="0" sz="1300"/>
              <a:t>&amp;</a:t>
            </a:r>
            <a:r>
              <a:rPr dirty="0" sz="1300" spc="105"/>
              <a:t> </a:t>
            </a:r>
            <a:r>
              <a:rPr dirty="0" sz="1300"/>
              <a:t>Petrovich,</a:t>
            </a:r>
            <a:r>
              <a:rPr dirty="0" sz="1300" spc="130"/>
              <a:t> </a:t>
            </a:r>
            <a:r>
              <a:rPr dirty="0" sz="1300"/>
              <a:t>M.</a:t>
            </a:r>
            <a:r>
              <a:rPr dirty="0" sz="1300" spc="105"/>
              <a:t> </a:t>
            </a:r>
            <a:r>
              <a:rPr dirty="0" sz="1300" spc="60"/>
              <a:t>Black</a:t>
            </a:r>
            <a:r>
              <a:rPr dirty="0" sz="1300" spc="90"/>
              <a:t> </a:t>
            </a:r>
            <a:r>
              <a:rPr dirty="0" sz="1300"/>
              <a:t>Belt</a:t>
            </a:r>
            <a:r>
              <a:rPr dirty="0" sz="1300" spc="95"/>
              <a:t> </a:t>
            </a:r>
            <a:r>
              <a:rPr dirty="0" sz="1300" spc="55"/>
              <a:t>Business</a:t>
            </a:r>
            <a:r>
              <a:rPr dirty="0" sz="1300" spc="105"/>
              <a:t> </a:t>
            </a:r>
            <a:r>
              <a:rPr dirty="0" sz="1300"/>
              <a:t>Improvement</a:t>
            </a:r>
            <a:r>
              <a:rPr dirty="0" sz="1300" spc="130"/>
              <a:t> </a:t>
            </a:r>
            <a:r>
              <a:rPr dirty="0" sz="1300"/>
              <a:t>Specialist</a:t>
            </a:r>
            <a:r>
              <a:rPr dirty="0" sz="1300" spc="110"/>
              <a:t> </a:t>
            </a:r>
            <a:r>
              <a:rPr dirty="0" sz="1300"/>
              <a:t>Training,</a:t>
            </a:r>
            <a:r>
              <a:rPr dirty="0" sz="1300" spc="135"/>
              <a:t> </a:t>
            </a:r>
            <a:r>
              <a:rPr dirty="0" sz="1300"/>
              <a:t>Luftig</a:t>
            </a:r>
            <a:r>
              <a:rPr dirty="0" sz="1300" spc="105"/>
              <a:t> </a:t>
            </a:r>
            <a:r>
              <a:rPr dirty="0" sz="1300"/>
              <a:t>&amp;</a:t>
            </a:r>
            <a:r>
              <a:rPr dirty="0" sz="1300" spc="100"/>
              <a:t> </a:t>
            </a:r>
            <a:r>
              <a:rPr dirty="0" sz="1300" spc="-10"/>
              <a:t>Warren 	International,</a:t>
            </a:r>
            <a:r>
              <a:rPr dirty="0" sz="1300" spc="70"/>
              <a:t> </a:t>
            </a:r>
            <a:r>
              <a:rPr dirty="0" sz="1300" spc="30"/>
              <a:t>2000</a:t>
            </a:r>
            <a:endParaRPr sz="1300"/>
          </a:p>
          <a:p>
            <a:pPr marL="183515" marR="321945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300"/>
              <a:t>Ouellette,</a:t>
            </a:r>
            <a:r>
              <a:rPr dirty="0" sz="1300" spc="110"/>
              <a:t> </a:t>
            </a:r>
            <a:r>
              <a:rPr dirty="0" sz="1300" spc="120"/>
              <a:t>S.</a:t>
            </a:r>
            <a:r>
              <a:rPr dirty="0" sz="1300" spc="95"/>
              <a:t> </a:t>
            </a:r>
            <a:r>
              <a:rPr dirty="0" sz="1300" spc="60"/>
              <a:t>Six</a:t>
            </a:r>
            <a:r>
              <a:rPr dirty="0" sz="1300" spc="95"/>
              <a:t> </a:t>
            </a:r>
            <a:r>
              <a:rPr dirty="0" sz="1300" spc="65"/>
              <a:t>Sigma</a:t>
            </a:r>
            <a:r>
              <a:rPr dirty="0" sz="1300" spc="110"/>
              <a:t> </a:t>
            </a:r>
            <a:r>
              <a:rPr dirty="0" sz="1300"/>
              <a:t>Champion</a:t>
            </a:r>
            <a:r>
              <a:rPr dirty="0" sz="1300" spc="110"/>
              <a:t> </a:t>
            </a:r>
            <a:r>
              <a:rPr dirty="0" sz="1300"/>
              <a:t>Training,</a:t>
            </a:r>
            <a:r>
              <a:rPr dirty="0" sz="1300" spc="125"/>
              <a:t> </a:t>
            </a:r>
            <a:r>
              <a:rPr dirty="0" sz="1300" spc="65"/>
              <a:t>ROI</a:t>
            </a:r>
            <a:r>
              <a:rPr dirty="0" sz="1300" spc="85"/>
              <a:t> </a:t>
            </a:r>
            <a:r>
              <a:rPr dirty="0" sz="1300"/>
              <a:t>Alliance,</a:t>
            </a:r>
            <a:r>
              <a:rPr dirty="0" sz="1300" spc="95"/>
              <a:t> </a:t>
            </a:r>
            <a:r>
              <a:rPr dirty="0" sz="1300" spc="160"/>
              <a:t>LLC</a:t>
            </a:r>
            <a:r>
              <a:rPr dirty="0" sz="1300" spc="95"/>
              <a:t> </a:t>
            </a:r>
            <a:r>
              <a:rPr dirty="0" sz="1300"/>
              <a:t>&amp;</a:t>
            </a:r>
            <a:r>
              <a:rPr dirty="0" sz="1300" spc="105"/>
              <a:t> </a:t>
            </a:r>
            <a:r>
              <a:rPr dirty="0" sz="1300"/>
              <a:t>Luftig</a:t>
            </a:r>
            <a:r>
              <a:rPr dirty="0" sz="1300" spc="114"/>
              <a:t> </a:t>
            </a:r>
            <a:r>
              <a:rPr dirty="0" sz="1300"/>
              <a:t>&amp;</a:t>
            </a:r>
            <a:r>
              <a:rPr dirty="0" sz="1300" spc="95"/>
              <a:t> </a:t>
            </a:r>
            <a:r>
              <a:rPr dirty="0" sz="1300"/>
              <a:t>Warren,</a:t>
            </a:r>
            <a:r>
              <a:rPr dirty="0" sz="1300" spc="105"/>
              <a:t> </a:t>
            </a:r>
            <a:r>
              <a:rPr dirty="0" sz="1300" spc="-10"/>
              <a:t>International,</a:t>
            </a:r>
            <a:r>
              <a:rPr dirty="0" sz="1300" spc="125"/>
              <a:t> </a:t>
            </a:r>
            <a:r>
              <a:rPr dirty="0" sz="1300"/>
              <a:t>Southfield,</a:t>
            </a:r>
            <a:r>
              <a:rPr dirty="0" sz="1300" spc="120"/>
              <a:t> </a:t>
            </a:r>
            <a:r>
              <a:rPr dirty="0" sz="1300" spc="-25"/>
              <a:t>MI </a:t>
            </a:r>
            <a:r>
              <a:rPr dirty="0" sz="1300" spc="-25"/>
              <a:t>	</a:t>
            </a:r>
            <a:r>
              <a:rPr dirty="0" sz="1300" spc="-20"/>
              <a:t>2005</a:t>
            </a:r>
            <a:endParaRPr sz="13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99695" rIns="0" bIns="0" rtlCol="0" vert="horz">
            <a:spAutoFit/>
          </a:bodyPr>
          <a:lstStyle/>
          <a:p>
            <a:pPr marL="12700" marR="5080">
              <a:lnSpc>
                <a:spcPts val="5400"/>
              </a:lnSpc>
              <a:spcBef>
                <a:spcPts val="785"/>
              </a:spcBef>
            </a:pPr>
            <a:r>
              <a:rPr dirty="0" sz="5000" b="0">
                <a:latin typeface="Calibri"/>
                <a:cs typeface="Calibri"/>
              </a:rPr>
              <a:t>Introduction</a:t>
            </a:r>
            <a:r>
              <a:rPr dirty="0" sz="5000" spc="265" b="0">
                <a:latin typeface="Calibri"/>
                <a:cs typeface="Calibri"/>
              </a:rPr>
              <a:t> </a:t>
            </a:r>
            <a:r>
              <a:rPr dirty="0" sz="5000" b="0">
                <a:latin typeface="Calibri"/>
                <a:cs typeface="Calibri"/>
              </a:rPr>
              <a:t>to</a:t>
            </a:r>
            <a:r>
              <a:rPr dirty="0" sz="5000" spc="270" b="0">
                <a:latin typeface="Calibri"/>
                <a:cs typeface="Calibri"/>
              </a:rPr>
              <a:t> </a:t>
            </a:r>
            <a:r>
              <a:rPr dirty="0" sz="5000" spc="-10" b="0">
                <a:latin typeface="Calibri"/>
                <a:cs typeface="Calibri"/>
              </a:rPr>
              <a:t>Probability </a:t>
            </a:r>
            <a:r>
              <a:rPr dirty="0" sz="5000" spc="80" b="0">
                <a:latin typeface="Calibri"/>
                <a:cs typeface="Calibri"/>
              </a:rPr>
              <a:t>Part</a:t>
            </a:r>
            <a:r>
              <a:rPr dirty="0" sz="5000" spc="260" b="0">
                <a:latin typeface="Calibri"/>
                <a:cs typeface="Calibri"/>
              </a:rPr>
              <a:t> </a:t>
            </a:r>
            <a:r>
              <a:rPr dirty="0" sz="5000" spc="175" b="0">
                <a:latin typeface="Calibri"/>
                <a:cs typeface="Calibri"/>
              </a:rPr>
              <a:t>2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14883" y="2669870"/>
            <a:ext cx="7712709" cy="15786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3200" spc="215" b="1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3200" spc="16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305" b="1">
                <a:solidFill>
                  <a:srgbClr val="FFFFFF"/>
                </a:solidFill>
                <a:latin typeface="Calibri"/>
                <a:cs typeface="Calibri"/>
              </a:rPr>
              <a:t>Science</a:t>
            </a:r>
            <a:r>
              <a:rPr dirty="0" sz="3200" spc="17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20" b="1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3200" spc="17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25" b="1">
                <a:solidFill>
                  <a:srgbClr val="FFFFFF"/>
                </a:solidFill>
                <a:latin typeface="Calibri"/>
                <a:cs typeface="Calibri"/>
              </a:rPr>
              <a:t>Quality</a:t>
            </a:r>
            <a:r>
              <a:rPr dirty="0" sz="3200" spc="15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85" b="1">
                <a:solidFill>
                  <a:srgbClr val="FFFFFF"/>
                </a:solidFill>
                <a:latin typeface="Calibri"/>
                <a:cs typeface="Calibri"/>
              </a:rPr>
              <a:t>Management: </a:t>
            </a:r>
            <a:r>
              <a:rPr dirty="0" sz="3200" spc="150" b="1">
                <a:solidFill>
                  <a:srgbClr val="FFFFFF"/>
                </a:solidFill>
                <a:latin typeface="Calibri"/>
                <a:cs typeface="Calibri"/>
              </a:rPr>
              <a:t>Probability</a:t>
            </a:r>
            <a:r>
              <a:rPr dirty="0" sz="3200" spc="16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215" b="1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3200" spc="18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50" b="1">
                <a:solidFill>
                  <a:srgbClr val="FFFFFF"/>
                </a:solidFill>
                <a:latin typeface="Calibri"/>
                <a:cs typeface="Calibri"/>
              </a:rPr>
              <a:t>Probability</a:t>
            </a:r>
            <a:r>
              <a:rPr dirty="0" sz="3200" spc="17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55" b="1">
                <a:solidFill>
                  <a:srgbClr val="FFFFFF"/>
                </a:solidFill>
                <a:latin typeface="Calibri"/>
                <a:cs typeface="Calibri"/>
              </a:rPr>
              <a:t>Distributions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dirty="0" sz="3200" spc="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70" b="1">
                <a:solidFill>
                  <a:srgbClr val="FFFFFF"/>
                </a:solidFill>
                <a:latin typeface="Calibri"/>
                <a:cs typeface="Calibri"/>
              </a:rPr>
              <a:t>Wendy</a:t>
            </a:r>
            <a:r>
              <a:rPr dirty="0" sz="3200" spc="6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95" b="1">
                <a:solidFill>
                  <a:srgbClr val="FFFFFF"/>
                </a:solidFill>
                <a:latin typeface="Calibri"/>
                <a:cs typeface="Calibri"/>
              </a:rPr>
              <a:t>Martin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8989" y="721232"/>
            <a:ext cx="394081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240"/>
              <a:t>Learning</a:t>
            </a:r>
            <a:r>
              <a:rPr dirty="0" sz="3200" spc="175"/>
              <a:t> </a:t>
            </a:r>
            <a:r>
              <a:rPr dirty="0" sz="3200" spc="180"/>
              <a:t>objectives:</a:t>
            </a:r>
            <a:endParaRPr sz="3200"/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90119" rIns="0" bIns="0" rtlCol="0" vert="horz">
            <a:spAutoFit/>
          </a:bodyPr>
          <a:lstStyle/>
          <a:p>
            <a:pPr marL="515620" marR="5080">
              <a:lnSpc>
                <a:spcPct val="100000"/>
              </a:lnSpc>
              <a:spcBef>
                <a:spcPts val="95"/>
              </a:spcBef>
            </a:pPr>
            <a:r>
              <a:rPr dirty="0"/>
              <a:t>Discriminate</a:t>
            </a:r>
            <a:r>
              <a:rPr dirty="0" spc="315"/>
              <a:t> </a:t>
            </a:r>
            <a:r>
              <a:rPr dirty="0"/>
              <a:t>between</a:t>
            </a:r>
            <a:r>
              <a:rPr dirty="0" spc="305"/>
              <a:t> </a:t>
            </a:r>
            <a:r>
              <a:rPr dirty="0"/>
              <a:t>marginal,</a:t>
            </a:r>
            <a:r>
              <a:rPr dirty="0" spc="335"/>
              <a:t> </a:t>
            </a:r>
            <a:r>
              <a:rPr dirty="0" spc="-10"/>
              <a:t>joint</a:t>
            </a:r>
            <a:r>
              <a:rPr dirty="0" spc="300"/>
              <a:t> </a:t>
            </a:r>
            <a:r>
              <a:rPr dirty="0" spc="75"/>
              <a:t>and </a:t>
            </a:r>
            <a:r>
              <a:rPr dirty="0"/>
              <a:t>conditional</a:t>
            </a:r>
            <a:r>
              <a:rPr dirty="0" spc="320"/>
              <a:t> </a:t>
            </a:r>
            <a:r>
              <a:rPr dirty="0" spc="-10"/>
              <a:t>probabilities</a:t>
            </a:r>
          </a:p>
          <a:p>
            <a:pPr marL="515620" marR="241300">
              <a:lnSpc>
                <a:spcPct val="100000"/>
              </a:lnSpc>
              <a:spcBef>
                <a:spcPts val="3720"/>
              </a:spcBef>
            </a:pPr>
            <a:r>
              <a:rPr dirty="0"/>
              <a:t>Discriminate</a:t>
            </a:r>
            <a:r>
              <a:rPr dirty="0" spc="515"/>
              <a:t> </a:t>
            </a:r>
            <a:r>
              <a:rPr dirty="0"/>
              <a:t>between</a:t>
            </a:r>
            <a:r>
              <a:rPr dirty="0" spc="515"/>
              <a:t> </a:t>
            </a:r>
            <a:r>
              <a:rPr dirty="0"/>
              <a:t>independent</a:t>
            </a:r>
            <a:r>
              <a:rPr dirty="0" spc="495"/>
              <a:t> </a:t>
            </a:r>
            <a:r>
              <a:rPr dirty="0" spc="75"/>
              <a:t>and </a:t>
            </a:r>
            <a:r>
              <a:rPr dirty="0" spc="60"/>
              <a:t>dependent</a:t>
            </a:r>
            <a:r>
              <a:rPr dirty="0" spc="170"/>
              <a:t> </a:t>
            </a:r>
            <a:r>
              <a:rPr dirty="0" spc="40"/>
              <a:t>events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8989" y="721232"/>
            <a:ext cx="3940810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240" b="1">
                <a:solidFill>
                  <a:srgbClr val="FFFFFF"/>
                </a:solidFill>
                <a:latin typeface="Calibri"/>
                <a:cs typeface="Calibri"/>
              </a:rPr>
              <a:t>Learning</a:t>
            </a:r>
            <a:r>
              <a:rPr dirty="0" sz="3200" spc="17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80" b="1">
                <a:solidFill>
                  <a:srgbClr val="FFFFFF"/>
                </a:solidFill>
                <a:latin typeface="Calibri"/>
                <a:cs typeface="Calibri"/>
              </a:rPr>
              <a:t>objectives: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008989" y="1485137"/>
            <a:ext cx="6851650" cy="14427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3100" spc="75">
                <a:solidFill>
                  <a:srgbClr val="FFFFFF"/>
                </a:solidFill>
                <a:latin typeface="Calibri"/>
                <a:cs typeface="Calibri"/>
              </a:rPr>
              <a:t>Calculate</a:t>
            </a:r>
            <a:r>
              <a:rPr dirty="0" sz="3100" spc="1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100">
                <a:solidFill>
                  <a:srgbClr val="FFFFFF"/>
                </a:solidFill>
                <a:latin typeface="Calibri"/>
                <a:cs typeface="Calibri"/>
              </a:rPr>
              <a:t>marginal,</a:t>
            </a:r>
            <a:r>
              <a:rPr dirty="0" sz="3100" spc="1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100">
                <a:solidFill>
                  <a:srgbClr val="FFFFFF"/>
                </a:solidFill>
                <a:latin typeface="Calibri"/>
                <a:cs typeface="Calibri"/>
              </a:rPr>
              <a:t>joint,</a:t>
            </a:r>
            <a:r>
              <a:rPr dirty="0" sz="3100" spc="1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100" spc="9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3100" spc="1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100" spc="-10">
                <a:solidFill>
                  <a:srgbClr val="FFFFFF"/>
                </a:solidFill>
                <a:latin typeface="Calibri"/>
                <a:cs typeface="Calibri"/>
              </a:rPr>
              <a:t>conditional </a:t>
            </a:r>
            <a:r>
              <a:rPr dirty="0" sz="3100">
                <a:solidFill>
                  <a:srgbClr val="FFFFFF"/>
                </a:solidFill>
                <a:latin typeface="Calibri"/>
                <a:cs typeface="Calibri"/>
              </a:rPr>
              <a:t>probability</a:t>
            </a:r>
            <a:r>
              <a:rPr dirty="0" sz="3100" spc="3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100">
                <a:solidFill>
                  <a:srgbClr val="FFFFFF"/>
                </a:solidFill>
                <a:latin typeface="Calibri"/>
                <a:cs typeface="Calibri"/>
              </a:rPr>
              <a:t>under</a:t>
            </a:r>
            <a:r>
              <a:rPr dirty="0" sz="3100" spc="3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100">
                <a:solidFill>
                  <a:srgbClr val="FFFFFF"/>
                </a:solidFill>
                <a:latin typeface="Calibri"/>
                <a:cs typeface="Calibri"/>
              </a:rPr>
              <a:t>independent</a:t>
            </a:r>
            <a:r>
              <a:rPr dirty="0" sz="3100" spc="3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100" spc="6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dirty="0" sz="3100" spc="50">
                <a:solidFill>
                  <a:srgbClr val="FFFFFF"/>
                </a:solidFill>
                <a:latin typeface="Calibri"/>
                <a:cs typeface="Calibri"/>
              </a:rPr>
              <a:t>dependent</a:t>
            </a:r>
            <a:r>
              <a:rPr dirty="0" sz="3100" spc="1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100" spc="40">
                <a:solidFill>
                  <a:srgbClr val="FFFFFF"/>
                </a:solidFill>
                <a:latin typeface="Calibri"/>
                <a:cs typeface="Calibri"/>
              </a:rPr>
              <a:t>conditions.</a:t>
            </a:r>
            <a:endParaRPr sz="3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4040" y="402717"/>
            <a:ext cx="7066280" cy="1245870"/>
          </a:xfrm>
          <a:prstGeom prst="rect"/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85"/>
              </a:spcBef>
            </a:pPr>
            <a:r>
              <a:rPr dirty="0" spc="235"/>
              <a:t>Statistical</a:t>
            </a:r>
            <a:r>
              <a:rPr dirty="0" spc="280"/>
              <a:t> </a:t>
            </a:r>
            <a:r>
              <a:rPr dirty="0" spc="260"/>
              <a:t>Independence</a:t>
            </a:r>
            <a:r>
              <a:rPr dirty="0" spc="270"/>
              <a:t> </a:t>
            </a:r>
            <a:r>
              <a:rPr dirty="0" spc="245"/>
              <a:t>and </a:t>
            </a:r>
            <a:r>
              <a:rPr dirty="0" spc="290"/>
              <a:t>Dependence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3891" y="1928622"/>
            <a:ext cx="7623175" cy="197738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7960" marR="5080" indent="-175260">
              <a:lnSpc>
                <a:spcPct val="100000"/>
              </a:lnSpc>
              <a:spcBef>
                <a:spcPts val="100"/>
              </a:spcBef>
              <a:buSzPct val="75000"/>
              <a:buChar char="•"/>
              <a:tabLst>
                <a:tab pos="187960" algn="l"/>
              </a:tabLst>
            </a:pPr>
            <a:r>
              <a:rPr dirty="0" sz="3200" spc="100">
                <a:solidFill>
                  <a:srgbClr val="FFFFFF"/>
                </a:solidFill>
                <a:latin typeface="Calibri"/>
                <a:cs typeface="Calibri"/>
              </a:rPr>
              <a:t>Events</a:t>
            </a:r>
            <a:r>
              <a:rPr dirty="0" sz="3200" spc="2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55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dirty="0" sz="3200" spc="2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dirty="0" sz="3200" spc="20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statistically</a:t>
            </a:r>
            <a:r>
              <a:rPr dirty="0" sz="3200" spc="20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B9A463"/>
                </a:solidFill>
                <a:latin typeface="Calibri"/>
                <a:cs typeface="Calibri"/>
              </a:rPr>
              <a:t>independent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dirty="0" sz="3200" spc="1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65">
                <a:solidFill>
                  <a:srgbClr val="FFFFFF"/>
                </a:solidFill>
                <a:latin typeface="Calibri"/>
                <a:cs typeface="Calibri"/>
              </a:rPr>
              <a:t>those</a:t>
            </a:r>
            <a:r>
              <a:rPr dirty="0" sz="3200" spc="1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where</a:t>
            </a:r>
            <a:r>
              <a:rPr dirty="0" sz="3200" spc="1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3200" spc="1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75">
                <a:solidFill>
                  <a:srgbClr val="FFFFFF"/>
                </a:solidFill>
                <a:latin typeface="Calibri"/>
                <a:cs typeface="Calibri"/>
              </a:rPr>
              <a:t>outcome</a:t>
            </a:r>
            <a:r>
              <a:rPr dirty="0" sz="3200" spc="1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3200" spc="1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60">
                <a:solidFill>
                  <a:srgbClr val="FFFFFF"/>
                </a:solidFill>
                <a:latin typeface="Calibri"/>
                <a:cs typeface="Calibri"/>
              </a:rPr>
              <a:t>one</a:t>
            </a:r>
            <a:r>
              <a:rPr dirty="0" sz="3200" spc="1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event </a:t>
            </a:r>
            <a:r>
              <a:rPr dirty="0" sz="3200" spc="145">
                <a:solidFill>
                  <a:srgbClr val="FFFFFF"/>
                </a:solidFill>
                <a:latin typeface="Calibri"/>
                <a:cs typeface="Calibri"/>
              </a:rPr>
              <a:t>has</a:t>
            </a:r>
            <a:r>
              <a:rPr dirty="0" sz="3200" spc="1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no</a:t>
            </a:r>
            <a:r>
              <a:rPr dirty="0" sz="3200" spc="1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effect</a:t>
            </a:r>
            <a:r>
              <a:rPr dirty="0" sz="3200" spc="1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dirty="0" sz="3200" spc="1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3200" spc="1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70">
                <a:solidFill>
                  <a:srgbClr val="FFFFFF"/>
                </a:solidFill>
                <a:latin typeface="Calibri"/>
                <a:cs typeface="Calibri"/>
              </a:rPr>
              <a:t>outcome</a:t>
            </a:r>
            <a:r>
              <a:rPr dirty="0" sz="3200" spc="1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3200" spc="1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25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3200" spc="150">
                <a:solidFill>
                  <a:srgbClr val="FFFFFF"/>
                </a:solidFill>
                <a:latin typeface="Calibri"/>
                <a:cs typeface="Calibri"/>
              </a:rPr>
              <a:t>second</a:t>
            </a:r>
            <a:r>
              <a:rPr dirty="0" sz="3200" spc="1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20">
                <a:solidFill>
                  <a:srgbClr val="FFFFFF"/>
                </a:solidFill>
                <a:latin typeface="Calibri"/>
                <a:cs typeface="Calibri"/>
              </a:rPr>
              <a:t>event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4040" y="402717"/>
            <a:ext cx="7066280" cy="1245870"/>
          </a:xfrm>
          <a:prstGeom prst="rect"/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85"/>
              </a:spcBef>
            </a:pPr>
            <a:r>
              <a:rPr dirty="0" spc="235"/>
              <a:t>Statistical</a:t>
            </a:r>
            <a:r>
              <a:rPr dirty="0" spc="280"/>
              <a:t> </a:t>
            </a:r>
            <a:r>
              <a:rPr dirty="0" spc="260"/>
              <a:t>Independence</a:t>
            </a:r>
            <a:r>
              <a:rPr dirty="0" spc="270"/>
              <a:t> </a:t>
            </a:r>
            <a:r>
              <a:rPr dirty="0" spc="245"/>
              <a:t>and </a:t>
            </a:r>
            <a:r>
              <a:rPr dirty="0" spc="290"/>
              <a:t>Dependence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3891" y="1928622"/>
            <a:ext cx="7684770" cy="10020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7960" marR="5080" indent="-175260">
              <a:lnSpc>
                <a:spcPct val="100000"/>
              </a:lnSpc>
              <a:spcBef>
                <a:spcPts val="100"/>
              </a:spcBef>
              <a:buSzPct val="75000"/>
              <a:buChar char="•"/>
              <a:tabLst>
                <a:tab pos="187960" algn="l"/>
              </a:tabLst>
            </a:pPr>
            <a:r>
              <a:rPr dirty="0" sz="3200" spc="100">
                <a:solidFill>
                  <a:srgbClr val="FFFFFF"/>
                </a:solidFill>
                <a:latin typeface="Calibri"/>
                <a:cs typeface="Calibri"/>
              </a:rPr>
              <a:t>Events</a:t>
            </a:r>
            <a:r>
              <a:rPr dirty="0" sz="3200" spc="1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55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dirty="0" sz="3200" spc="1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effect</a:t>
            </a:r>
            <a:r>
              <a:rPr dirty="0" sz="3200" spc="1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85">
                <a:solidFill>
                  <a:srgbClr val="FFFFFF"/>
                </a:solidFill>
                <a:latin typeface="Calibri"/>
                <a:cs typeface="Calibri"/>
              </a:rPr>
              <a:t>subsequent</a:t>
            </a:r>
            <a:r>
              <a:rPr dirty="0" sz="3200" spc="2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50">
                <a:solidFill>
                  <a:srgbClr val="FFFFFF"/>
                </a:solidFill>
                <a:latin typeface="Calibri"/>
                <a:cs typeface="Calibri"/>
              </a:rPr>
              <a:t>events</a:t>
            </a:r>
            <a:r>
              <a:rPr dirty="0" sz="3200" spc="1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25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termed</a:t>
            </a:r>
            <a:r>
              <a:rPr dirty="0" sz="3200" spc="229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45">
                <a:solidFill>
                  <a:srgbClr val="B9A463"/>
                </a:solidFill>
                <a:latin typeface="Calibri"/>
                <a:cs typeface="Calibri"/>
              </a:rPr>
              <a:t>dependent</a:t>
            </a:r>
            <a:r>
              <a:rPr dirty="0" sz="3200" spc="4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4040" y="402717"/>
            <a:ext cx="6225540" cy="124587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204"/>
              <a:t>Independent</a:t>
            </a:r>
            <a:r>
              <a:rPr dirty="0" spc="295"/>
              <a:t> </a:t>
            </a:r>
            <a:r>
              <a:rPr dirty="0" spc="265"/>
              <a:t>Conditions</a:t>
            </a:r>
            <a:r>
              <a:rPr dirty="0" spc="315"/>
              <a:t> </a:t>
            </a:r>
            <a:r>
              <a:rPr dirty="0" spc="-50"/>
              <a:t>–</a:t>
            </a: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204"/>
              <a:t>Marginal</a:t>
            </a:r>
            <a:r>
              <a:rPr dirty="0" spc="245"/>
              <a:t> </a:t>
            </a:r>
            <a:r>
              <a:rPr dirty="0" spc="180"/>
              <a:t>Probability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3891" y="1928622"/>
            <a:ext cx="709485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7960" indent="-175260">
              <a:lnSpc>
                <a:spcPct val="100000"/>
              </a:lnSpc>
              <a:spcBef>
                <a:spcPts val="100"/>
              </a:spcBef>
              <a:buSzPct val="75000"/>
              <a:buChar char="•"/>
              <a:tabLst>
                <a:tab pos="187960" algn="l"/>
                <a:tab pos="1120775" algn="l"/>
              </a:tabLst>
            </a:pPr>
            <a:r>
              <a:rPr dirty="0" sz="3200" spc="-20">
                <a:solidFill>
                  <a:srgbClr val="FFFFFF"/>
                </a:solidFill>
                <a:latin typeface="Calibri"/>
                <a:cs typeface="Calibri"/>
              </a:rPr>
              <a:t>P(A)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	Independent</a:t>
            </a:r>
            <a:r>
              <a:rPr dirty="0" sz="3200" spc="3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55">
                <a:solidFill>
                  <a:srgbClr val="FFFFFF"/>
                </a:solidFill>
                <a:latin typeface="Calibri"/>
                <a:cs typeface="Calibri"/>
              </a:rPr>
              <a:t>Event</a:t>
            </a:r>
            <a:r>
              <a:rPr dirty="0" sz="3200" spc="3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55">
                <a:solidFill>
                  <a:srgbClr val="FFFFFF"/>
                </a:solidFill>
                <a:latin typeface="Calibri"/>
                <a:cs typeface="Calibri"/>
              </a:rPr>
              <a:t>(e.g.</a:t>
            </a:r>
            <a:r>
              <a:rPr dirty="0" sz="3200" spc="2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65">
                <a:solidFill>
                  <a:srgbClr val="FFFFFF"/>
                </a:solidFill>
                <a:latin typeface="Calibri"/>
                <a:cs typeface="Calibri"/>
              </a:rPr>
              <a:t>coin</a:t>
            </a:r>
            <a:r>
              <a:rPr dirty="0" sz="3200" spc="2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45">
                <a:solidFill>
                  <a:srgbClr val="FFFFFF"/>
                </a:solidFill>
                <a:latin typeface="Calibri"/>
                <a:cs typeface="Calibri"/>
              </a:rPr>
              <a:t>toss)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4040" y="402717"/>
            <a:ext cx="7568565" cy="1245870"/>
          </a:xfrm>
          <a:prstGeom prst="rect"/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85"/>
              </a:spcBef>
            </a:pPr>
            <a:r>
              <a:rPr dirty="0" spc="204"/>
              <a:t>Independent</a:t>
            </a:r>
            <a:r>
              <a:rPr dirty="0" spc="280"/>
              <a:t> </a:t>
            </a:r>
            <a:r>
              <a:rPr dirty="0" spc="265"/>
              <a:t>Conditions</a:t>
            </a:r>
            <a:r>
              <a:rPr dirty="0" spc="300"/>
              <a:t> </a:t>
            </a:r>
            <a:r>
              <a:rPr dirty="0"/>
              <a:t>–</a:t>
            </a:r>
            <a:r>
              <a:rPr dirty="0" spc="235"/>
              <a:t> </a:t>
            </a:r>
            <a:r>
              <a:rPr dirty="0" spc="270"/>
              <a:t>Joint </a:t>
            </a:r>
            <a:r>
              <a:rPr dirty="0" spc="180"/>
              <a:t>Probability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3891" y="1928622"/>
            <a:ext cx="7604125" cy="202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7960" marR="5080" indent="-175260">
              <a:lnSpc>
                <a:spcPct val="100000"/>
              </a:lnSpc>
              <a:spcBef>
                <a:spcPts val="100"/>
              </a:spcBef>
              <a:buSzPct val="75000"/>
              <a:buChar char="•"/>
              <a:tabLst>
                <a:tab pos="187960" algn="l"/>
              </a:tabLst>
            </a:pPr>
            <a:r>
              <a:rPr dirty="0" sz="3200" spc="9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3200" spc="1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probability</a:t>
            </a:r>
            <a:r>
              <a:rPr dirty="0" sz="3200" spc="1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3200" spc="1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two</a:t>
            </a:r>
            <a:r>
              <a:rPr dirty="0" sz="3200" spc="1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dirty="0" sz="3200" spc="1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more</a:t>
            </a:r>
            <a:r>
              <a:rPr dirty="0" sz="3200" spc="1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45">
                <a:solidFill>
                  <a:srgbClr val="FFFFFF"/>
                </a:solidFill>
                <a:latin typeface="Calibri"/>
                <a:cs typeface="Calibri"/>
              </a:rPr>
              <a:t>events </a:t>
            </a:r>
            <a:r>
              <a:rPr dirty="0" sz="3200" spc="65">
                <a:solidFill>
                  <a:srgbClr val="FFFFFF"/>
                </a:solidFill>
                <a:latin typeface="Calibri"/>
                <a:cs typeface="Calibri"/>
              </a:rPr>
              <a:t>occurring</a:t>
            </a:r>
            <a:r>
              <a:rPr dirty="0" sz="3200" spc="1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together</a:t>
            </a:r>
            <a:r>
              <a:rPr dirty="0" sz="3200" spc="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(or</a:t>
            </a:r>
            <a:r>
              <a:rPr dirty="0" sz="3200" spc="1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3200" spc="1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14">
                <a:solidFill>
                  <a:srgbClr val="FFFFFF"/>
                </a:solidFill>
                <a:latin typeface="Calibri"/>
                <a:cs typeface="Calibri"/>
              </a:rPr>
              <a:t>succession)</a:t>
            </a:r>
            <a:r>
              <a:rPr dirty="0" sz="3200" spc="1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65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3200" spc="1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25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3200" spc="70">
                <a:solidFill>
                  <a:srgbClr val="FFFFFF"/>
                </a:solidFill>
                <a:latin typeface="Calibri"/>
                <a:cs typeface="Calibri"/>
              </a:rPr>
              <a:t>product</a:t>
            </a:r>
            <a:r>
              <a:rPr dirty="0" sz="3200" spc="1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3200" spc="1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their</a:t>
            </a:r>
            <a:r>
              <a:rPr dirty="0" sz="3200" spc="1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marginal</a:t>
            </a:r>
            <a:r>
              <a:rPr dirty="0" sz="3200" spc="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probabilities</a:t>
            </a:r>
            <a:endParaRPr sz="3200">
              <a:latin typeface="Calibri"/>
              <a:cs typeface="Calibri"/>
            </a:endParaRPr>
          </a:p>
          <a:p>
            <a:pPr marL="187325" indent="-174625">
              <a:lnSpc>
                <a:spcPct val="100000"/>
              </a:lnSpc>
              <a:spcBef>
                <a:spcPts val="400"/>
              </a:spcBef>
              <a:buSzPct val="75000"/>
              <a:buChar char="•"/>
              <a:tabLst>
                <a:tab pos="187325" algn="l"/>
              </a:tabLst>
            </a:pPr>
            <a:r>
              <a:rPr dirty="0" sz="3200" spc="95">
                <a:solidFill>
                  <a:srgbClr val="FFFFFF"/>
                </a:solidFill>
                <a:latin typeface="Calibri"/>
                <a:cs typeface="Calibri"/>
              </a:rPr>
              <a:t>P(AB)</a:t>
            </a:r>
            <a:r>
              <a:rPr dirty="0" sz="3200" spc="1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32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dirty="0" sz="3200" spc="1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P(A)</a:t>
            </a:r>
            <a:r>
              <a:rPr dirty="0" sz="3200" spc="1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5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dirty="0" sz="3200" spc="1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80">
                <a:solidFill>
                  <a:srgbClr val="FFFFFF"/>
                </a:solidFill>
                <a:latin typeface="Calibri"/>
                <a:cs typeface="Calibri"/>
              </a:rPr>
              <a:t>P(B),</a:t>
            </a:r>
            <a:r>
              <a:rPr dirty="0" sz="3200" spc="1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where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4040" y="402717"/>
            <a:ext cx="7568565" cy="1245870"/>
          </a:xfrm>
          <a:prstGeom prst="rect"/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85"/>
              </a:spcBef>
            </a:pPr>
            <a:r>
              <a:rPr dirty="0" spc="204"/>
              <a:t>Independent</a:t>
            </a:r>
            <a:r>
              <a:rPr dirty="0" spc="280"/>
              <a:t> </a:t>
            </a:r>
            <a:r>
              <a:rPr dirty="0" spc="265"/>
              <a:t>Conditions</a:t>
            </a:r>
            <a:r>
              <a:rPr dirty="0" spc="300"/>
              <a:t> </a:t>
            </a:r>
            <a:r>
              <a:rPr dirty="0"/>
              <a:t>–</a:t>
            </a:r>
            <a:r>
              <a:rPr dirty="0" spc="235"/>
              <a:t> </a:t>
            </a:r>
            <a:r>
              <a:rPr dirty="0" spc="270"/>
              <a:t>Joint </a:t>
            </a:r>
            <a:r>
              <a:rPr dirty="0" spc="180"/>
              <a:t>Probability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3891" y="1928622"/>
            <a:ext cx="7303770" cy="25660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7960" marR="5080" indent="-175260">
              <a:lnSpc>
                <a:spcPct val="100000"/>
              </a:lnSpc>
              <a:spcBef>
                <a:spcPts val="100"/>
              </a:spcBef>
              <a:buSzPct val="75000"/>
              <a:buChar char="•"/>
              <a:tabLst>
                <a:tab pos="187960" algn="l"/>
              </a:tabLst>
            </a:pPr>
            <a:r>
              <a:rPr dirty="0" sz="3200" spc="90">
                <a:solidFill>
                  <a:srgbClr val="FFFFFF"/>
                </a:solidFill>
                <a:latin typeface="Calibri"/>
                <a:cs typeface="Calibri"/>
              </a:rPr>
              <a:t>P(AB)</a:t>
            </a:r>
            <a:r>
              <a:rPr dirty="0" sz="3200" spc="1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32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dirty="0" sz="3200" spc="1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probability</a:t>
            </a:r>
            <a:r>
              <a:rPr dirty="0" sz="3200" spc="1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3200" spc="1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50">
                <a:solidFill>
                  <a:srgbClr val="FFFFFF"/>
                </a:solidFill>
                <a:latin typeface="Calibri"/>
                <a:cs typeface="Calibri"/>
              </a:rPr>
              <a:t>events</a:t>
            </a:r>
            <a:r>
              <a:rPr dirty="0" sz="3200" spc="1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65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200" spc="1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9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3200" spc="1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320">
                <a:solidFill>
                  <a:srgbClr val="FFFFFF"/>
                </a:solidFill>
                <a:latin typeface="Calibri"/>
                <a:cs typeface="Calibri"/>
              </a:rPr>
              <a:t>B </a:t>
            </a:r>
            <a:r>
              <a:rPr dirty="0" sz="3200" spc="65">
                <a:solidFill>
                  <a:srgbClr val="FFFFFF"/>
                </a:solidFill>
                <a:latin typeface="Calibri"/>
                <a:cs typeface="Calibri"/>
              </a:rPr>
              <a:t>occurring</a:t>
            </a:r>
            <a:r>
              <a:rPr dirty="0" sz="3200" spc="1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together</a:t>
            </a:r>
            <a:r>
              <a:rPr dirty="0" sz="3200" spc="1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dirty="0" sz="3200" spc="1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3200" spc="1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30">
                <a:solidFill>
                  <a:srgbClr val="FFFFFF"/>
                </a:solidFill>
                <a:latin typeface="Calibri"/>
                <a:cs typeface="Calibri"/>
              </a:rPr>
              <a:t>succession;</a:t>
            </a:r>
            <a:r>
              <a:rPr dirty="0" sz="3200" spc="1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joint probability</a:t>
            </a:r>
            <a:endParaRPr sz="3200">
              <a:latin typeface="Calibri"/>
              <a:cs typeface="Calibri"/>
            </a:endParaRPr>
          </a:p>
          <a:p>
            <a:pPr marL="187325" indent="-174625">
              <a:lnSpc>
                <a:spcPct val="100000"/>
              </a:lnSpc>
              <a:spcBef>
                <a:spcPts val="400"/>
              </a:spcBef>
              <a:buSzPct val="75000"/>
              <a:buChar char="•"/>
              <a:tabLst>
                <a:tab pos="187325" algn="l"/>
              </a:tabLst>
            </a:pP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P(A)</a:t>
            </a:r>
            <a:r>
              <a:rPr dirty="0" sz="3200" spc="1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32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dirty="0" sz="3200" spc="1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marginal</a:t>
            </a:r>
            <a:r>
              <a:rPr dirty="0" sz="3200" spc="1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probability</a:t>
            </a:r>
            <a:r>
              <a:rPr dirty="0" sz="3200" spc="1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3200" spc="1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25">
                <a:solidFill>
                  <a:srgbClr val="FFFFFF"/>
                </a:solidFill>
                <a:latin typeface="Calibri"/>
                <a:cs typeface="Calibri"/>
              </a:rPr>
              <a:t>(A)</a:t>
            </a:r>
            <a:endParaRPr sz="3200">
              <a:latin typeface="Calibri"/>
              <a:cs typeface="Calibri"/>
            </a:endParaRPr>
          </a:p>
          <a:p>
            <a:pPr marL="187960" indent="-175260">
              <a:lnSpc>
                <a:spcPct val="100000"/>
              </a:lnSpc>
              <a:spcBef>
                <a:spcPts val="400"/>
              </a:spcBef>
              <a:buSzPct val="75000"/>
              <a:buChar char="•"/>
              <a:tabLst>
                <a:tab pos="187960" algn="l"/>
              </a:tabLst>
            </a:pPr>
            <a:r>
              <a:rPr dirty="0" sz="3200" spc="75">
                <a:solidFill>
                  <a:srgbClr val="FFFFFF"/>
                </a:solidFill>
                <a:latin typeface="Calibri"/>
                <a:cs typeface="Calibri"/>
              </a:rPr>
              <a:t>P(B)</a:t>
            </a:r>
            <a:r>
              <a:rPr dirty="0" sz="3200" spc="1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32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dirty="0" sz="3200" spc="1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marginal</a:t>
            </a:r>
            <a:r>
              <a:rPr dirty="0" sz="3200" spc="1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probability</a:t>
            </a:r>
            <a:r>
              <a:rPr dirty="0" sz="3200" spc="1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3200" spc="1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25">
                <a:solidFill>
                  <a:srgbClr val="FFFFFF"/>
                </a:solidFill>
                <a:latin typeface="Calibri"/>
                <a:cs typeface="Calibri"/>
              </a:rPr>
              <a:t>(B)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85"/>
              <a:t>Probability</a:t>
            </a:r>
            <a:r>
              <a:rPr dirty="0" spc="275"/>
              <a:t> </a:t>
            </a:r>
            <a:r>
              <a:rPr dirty="0" spc="185"/>
              <a:t>Definitions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3891" y="1318336"/>
            <a:ext cx="7494270" cy="25158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87960" marR="5080" indent="-175260">
              <a:lnSpc>
                <a:spcPct val="100000"/>
              </a:lnSpc>
              <a:spcBef>
                <a:spcPts val="105"/>
              </a:spcBef>
              <a:buClr>
                <a:srgbClr val="FFFFFF"/>
              </a:buClr>
              <a:buSzPct val="75000"/>
              <a:buChar char="•"/>
              <a:tabLst>
                <a:tab pos="187960" algn="l"/>
              </a:tabLst>
            </a:pPr>
            <a:r>
              <a:rPr dirty="0" sz="3200">
                <a:solidFill>
                  <a:srgbClr val="B9A463"/>
                </a:solidFill>
                <a:latin typeface="Calibri"/>
                <a:cs typeface="Calibri"/>
              </a:rPr>
              <a:t>Probability</a:t>
            </a:r>
            <a:r>
              <a:rPr dirty="0" sz="3200" spc="160">
                <a:solidFill>
                  <a:srgbClr val="B9A463"/>
                </a:solidFill>
                <a:latin typeface="Calibri"/>
                <a:cs typeface="Calibri"/>
              </a:rPr>
              <a:t> </a:t>
            </a:r>
            <a:r>
              <a:rPr dirty="0" sz="3200" spc="65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3200" spc="1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3200" spc="1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30">
                <a:solidFill>
                  <a:srgbClr val="FFFFFF"/>
                </a:solidFill>
                <a:latin typeface="Calibri"/>
                <a:cs typeface="Calibri"/>
              </a:rPr>
              <a:t>chance</a:t>
            </a:r>
            <a:r>
              <a:rPr dirty="0" sz="3200" spc="1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dirty="0" sz="3200" spc="1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75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dirty="0" sz="3200" spc="1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event</a:t>
            </a:r>
            <a:r>
              <a:rPr dirty="0" sz="3200" spc="1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30">
                <a:solidFill>
                  <a:srgbClr val="FFFFFF"/>
                </a:solidFill>
                <a:latin typeface="Calibri"/>
                <a:cs typeface="Calibri"/>
              </a:rPr>
              <a:t>will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dirty="0" sz="3200" spc="1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25">
                <a:solidFill>
                  <a:srgbClr val="FFFFFF"/>
                </a:solidFill>
                <a:latin typeface="Calibri"/>
                <a:cs typeface="Calibri"/>
              </a:rPr>
              <a:t>will</a:t>
            </a:r>
            <a:r>
              <a:rPr dirty="0" sz="3200" spc="1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not</a:t>
            </a:r>
            <a:r>
              <a:rPr dirty="0" sz="3200" spc="1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14">
                <a:solidFill>
                  <a:srgbClr val="FFFFFF"/>
                </a:solidFill>
                <a:latin typeface="Calibri"/>
                <a:cs typeface="Calibri"/>
              </a:rPr>
              <a:t>occur.</a:t>
            </a:r>
            <a:r>
              <a:rPr dirty="0" sz="3200" spc="1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9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3200" spc="1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terms</a:t>
            </a:r>
            <a:r>
              <a:rPr dirty="0" sz="3200" spc="1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dirty="0" sz="3200" spc="1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typically </a:t>
            </a:r>
            <a:r>
              <a:rPr dirty="0" sz="3200" spc="114">
                <a:solidFill>
                  <a:srgbClr val="FFFFFF"/>
                </a:solidFill>
                <a:latin typeface="Calibri"/>
                <a:cs typeface="Calibri"/>
              </a:rPr>
              <a:t>expressed</a:t>
            </a:r>
            <a:r>
              <a:rPr dirty="0" sz="3200" spc="2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3200" spc="2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fractions</a:t>
            </a:r>
            <a:r>
              <a:rPr dirty="0" sz="3200" spc="1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dirty="0" sz="3200" spc="2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65">
                <a:solidFill>
                  <a:srgbClr val="FFFFFF"/>
                </a:solidFill>
                <a:latin typeface="Calibri"/>
                <a:cs typeface="Calibri"/>
              </a:rPr>
              <a:t>decimals.</a:t>
            </a:r>
            <a:endParaRPr sz="3200">
              <a:latin typeface="Calibri"/>
              <a:cs typeface="Calibri"/>
            </a:endParaRPr>
          </a:p>
          <a:p>
            <a:pPr marL="187960" marR="462280" indent="-175260">
              <a:lnSpc>
                <a:spcPct val="100000"/>
              </a:lnSpc>
              <a:spcBef>
                <a:spcPts val="400"/>
              </a:spcBef>
              <a:buSzPct val="75000"/>
              <a:buChar char="•"/>
              <a:tabLst>
                <a:tab pos="187960" algn="l"/>
              </a:tabLst>
            </a:pPr>
            <a:r>
              <a:rPr dirty="0" sz="3200" spc="85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dirty="0" sz="3200" spc="1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B9A463"/>
                </a:solidFill>
                <a:latin typeface="Calibri"/>
                <a:cs typeface="Calibri"/>
              </a:rPr>
              <a:t>event</a:t>
            </a:r>
            <a:r>
              <a:rPr dirty="0" sz="3200" spc="170">
                <a:solidFill>
                  <a:srgbClr val="B9A463"/>
                </a:solidFill>
                <a:latin typeface="Calibri"/>
                <a:cs typeface="Calibri"/>
              </a:rPr>
              <a:t> </a:t>
            </a:r>
            <a:r>
              <a:rPr dirty="0" sz="3200" spc="65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3200" spc="1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60">
                <a:solidFill>
                  <a:srgbClr val="FFFFFF"/>
                </a:solidFill>
                <a:latin typeface="Calibri"/>
                <a:cs typeface="Calibri"/>
              </a:rPr>
              <a:t>one</a:t>
            </a:r>
            <a:r>
              <a:rPr dirty="0" sz="3200" spc="1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dirty="0" sz="3200" spc="1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more</a:t>
            </a:r>
            <a:r>
              <a:rPr dirty="0" sz="3200" spc="1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3200" spc="1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3200" spc="1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75">
                <a:solidFill>
                  <a:srgbClr val="FFFFFF"/>
                </a:solidFill>
                <a:latin typeface="Calibri"/>
                <a:cs typeface="Calibri"/>
              </a:rPr>
              <a:t>possible </a:t>
            </a:r>
            <a:r>
              <a:rPr dirty="0" sz="3200" spc="95">
                <a:solidFill>
                  <a:srgbClr val="FFFFFF"/>
                </a:solidFill>
                <a:latin typeface="Calibri"/>
                <a:cs typeface="Calibri"/>
              </a:rPr>
              <a:t>outcomes</a:t>
            </a:r>
            <a:r>
              <a:rPr dirty="0" sz="3200" spc="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3200" spc="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2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200" spc="1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situation</a:t>
            </a:r>
            <a:r>
              <a:rPr dirty="0" sz="3200" spc="1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dirty="0" sz="3200" spc="1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experiment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4040" y="402717"/>
            <a:ext cx="7568565" cy="1245870"/>
          </a:xfrm>
          <a:prstGeom prst="rect"/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85"/>
              </a:spcBef>
            </a:pPr>
            <a:r>
              <a:rPr dirty="0" spc="204"/>
              <a:t>Independent</a:t>
            </a:r>
            <a:r>
              <a:rPr dirty="0" spc="280"/>
              <a:t> </a:t>
            </a:r>
            <a:r>
              <a:rPr dirty="0" spc="265"/>
              <a:t>Conditions</a:t>
            </a:r>
            <a:r>
              <a:rPr dirty="0" spc="300"/>
              <a:t> </a:t>
            </a:r>
            <a:r>
              <a:rPr dirty="0"/>
              <a:t>–</a:t>
            </a:r>
            <a:r>
              <a:rPr dirty="0" spc="235"/>
              <a:t> </a:t>
            </a:r>
            <a:r>
              <a:rPr dirty="0" spc="270"/>
              <a:t>Joint </a:t>
            </a:r>
            <a:r>
              <a:rPr dirty="0" spc="190"/>
              <a:t>Probability</a:t>
            </a:r>
            <a:r>
              <a:rPr dirty="0" spc="275"/>
              <a:t> </a:t>
            </a:r>
            <a:r>
              <a:rPr dirty="0" spc="295"/>
              <a:t>Example</a:t>
            </a:r>
            <a:r>
              <a:rPr dirty="0" spc="240"/>
              <a:t> </a:t>
            </a:r>
            <a:r>
              <a:rPr dirty="0" spc="130"/>
              <a:t>1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3891" y="1928622"/>
            <a:ext cx="7349490" cy="24650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7960" marR="5080" indent="-175260">
              <a:lnSpc>
                <a:spcPct val="100000"/>
              </a:lnSpc>
              <a:spcBef>
                <a:spcPts val="100"/>
              </a:spcBef>
              <a:buSzPct val="75000"/>
              <a:buChar char="•"/>
              <a:tabLst>
                <a:tab pos="187960" algn="l"/>
              </a:tabLst>
            </a:pPr>
            <a:r>
              <a:rPr dirty="0" sz="3200" spc="9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3200" spc="1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probability</a:t>
            </a:r>
            <a:r>
              <a:rPr dirty="0" sz="3200" spc="1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3200" spc="1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2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200" spc="1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65">
                <a:solidFill>
                  <a:srgbClr val="FFFFFF"/>
                </a:solidFill>
                <a:latin typeface="Calibri"/>
                <a:cs typeface="Calibri"/>
              </a:rPr>
              <a:t>machine</a:t>
            </a:r>
            <a:r>
              <a:rPr dirty="0" sz="3200" spc="1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operator </a:t>
            </a:r>
            <a:r>
              <a:rPr dirty="0" sz="3200" spc="75">
                <a:solidFill>
                  <a:srgbClr val="FFFFFF"/>
                </a:solidFill>
                <a:latin typeface="Calibri"/>
                <a:cs typeface="Calibri"/>
              </a:rPr>
              <a:t>producing</a:t>
            </a:r>
            <a:r>
              <a:rPr dirty="0" sz="3200" spc="1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2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200" spc="1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defective</a:t>
            </a:r>
            <a:r>
              <a:rPr dirty="0" sz="3200" spc="1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part</a:t>
            </a:r>
            <a:r>
              <a:rPr dirty="0" sz="3200" spc="1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dirty="0" sz="3200" spc="1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55">
                <a:solidFill>
                  <a:srgbClr val="FFFFFF"/>
                </a:solidFill>
                <a:latin typeface="Calibri"/>
                <a:cs typeface="Calibri"/>
              </a:rPr>
              <a:t>any</a:t>
            </a:r>
            <a:r>
              <a:rPr dirty="0" sz="3200" spc="1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point</a:t>
            </a:r>
            <a:r>
              <a:rPr dirty="0" sz="3200" spc="1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25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time</a:t>
            </a:r>
            <a:r>
              <a:rPr dirty="0" sz="3200" spc="1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6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3200" spc="1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14">
                <a:solidFill>
                  <a:srgbClr val="FFFFFF"/>
                </a:solidFill>
                <a:latin typeface="Calibri"/>
                <a:cs typeface="Calibri"/>
              </a:rPr>
              <a:t>0.05.</a:t>
            </a:r>
            <a:r>
              <a:rPr dirty="0" sz="3200" spc="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What</a:t>
            </a:r>
            <a:r>
              <a:rPr dirty="0" sz="3200" spc="1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65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3200" spc="1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3200" spc="1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probability</a:t>
            </a:r>
            <a:r>
              <a:rPr dirty="0" sz="3200" spc="1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20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three</a:t>
            </a:r>
            <a:r>
              <a:rPr dirty="0" sz="3200" spc="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25">
                <a:solidFill>
                  <a:srgbClr val="FFFFFF"/>
                </a:solidFill>
                <a:latin typeface="Calibri"/>
                <a:cs typeface="Calibri"/>
              </a:rPr>
              <a:t>bad</a:t>
            </a:r>
            <a:r>
              <a:rPr dirty="0" sz="3200" spc="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65">
                <a:solidFill>
                  <a:srgbClr val="FFFFFF"/>
                </a:solidFill>
                <a:latin typeface="Calibri"/>
                <a:cs typeface="Calibri"/>
              </a:rPr>
              <a:t>parts</a:t>
            </a:r>
            <a:r>
              <a:rPr dirty="0" sz="3200" spc="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30">
                <a:solidFill>
                  <a:srgbClr val="FFFFFF"/>
                </a:solidFill>
                <a:latin typeface="Calibri"/>
                <a:cs typeface="Calibri"/>
              </a:rPr>
              <a:t>will</a:t>
            </a:r>
            <a:r>
              <a:rPr dirty="0" sz="3200" spc="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0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dirty="0" sz="3200" spc="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95">
                <a:solidFill>
                  <a:srgbClr val="FFFFFF"/>
                </a:solidFill>
                <a:latin typeface="Calibri"/>
                <a:cs typeface="Calibri"/>
              </a:rPr>
              <a:t>produced </a:t>
            </a:r>
            <a:r>
              <a:rPr dirty="0" sz="3200" spc="-25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dirty="0" sz="3200" spc="145">
                <a:solidFill>
                  <a:srgbClr val="FFFFFF"/>
                </a:solidFill>
                <a:latin typeface="Calibri"/>
                <a:cs typeface="Calibri"/>
              </a:rPr>
              <a:t>succession?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4040" y="402717"/>
            <a:ext cx="7568565" cy="1245870"/>
          </a:xfrm>
          <a:prstGeom prst="rect"/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85"/>
              </a:spcBef>
            </a:pPr>
            <a:r>
              <a:rPr dirty="0" spc="204"/>
              <a:t>Independent</a:t>
            </a:r>
            <a:r>
              <a:rPr dirty="0" spc="280"/>
              <a:t> </a:t>
            </a:r>
            <a:r>
              <a:rPr dirty="0" spc="265"/>
              <a:t>Conditions</a:t>
            </a:r>
            <a:r>
              <a:rPr dirty="0" spc="300"/>
              <a:t> </a:t>
            </a:r>
            <a:r>
              <a:rPr dirty="0"/>
              <a:t>–</a:t>
            </a:r>
            <a:r>
              <a:rPr dirty="0" spc="235"/>
              <a:t> </a:t>
            </a:r>
            <a:r>
              <a:rPr dirty="0" spc="270"/>
              <a:t>Joint </a:t>
            </a:r>
            <a:r>
              <a:rPr dirty="0" spc="190"/>
              <a:t>Probability</a:t>
            </a:r>
            <a:r>
              <a:rPr dirty="0" spc="275"/>
              <a:t> </a:t>
            </a:r>
            <a:r>
              <a:rPr dirty="0" spc="295"/>
              <a:t>Example</a:t>
            </a:r>
            <a:r>
              <a:rPr dirty="0" spc="240"/>
              <a:t> </a:t>
            </a:r>
            <a:r>
              <a:rPr dirty="0" spc="130"/>
              <a:t>1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3891" y="1879281"/>
            <a:ext cx="7248525" cy="2179320"/>
          </a:xfrm>
          <a:prstGeom prst="rect">
            <a:avLst/>
          </a:prstGeom>
        </p:spPr>
        <p:txBody>
          <a:bodyPr wrap="square" lIns="0" tIns="62230" rIns="0" bIns="0" rtlCol="0" vert="horz">
            <a:spAutoFit/>
          </a:bodyPr>
          <a:lstStyle/>
          <a:p>
            <a:pPr marL="187960" indent="-175260">
              <a:lnSpc>
                <a:spcPct val="100000"/>
              </a:lnSpc>
              <a:spcBef>
                <a:spcPts val="490"/>
              </a:spcBef>
              <a:buSzPct val="75000"/>
              <a:buChar char="•"/>
              <a:tabLst>
                <a:tab pos="187960" algn="l"/>
              </a:tabLst>
            </a:pPr>
            <a:r>
              <a:rPr dirty="0" sz="3200" spc="165">
                <a:solidFill>
                  <a:srgbClr val="FFFFFF"/>
                </a:solidFill>
                <a:latin typeface="Calibri"/>
                <a:cs typeface="Calibri"/>
              </a:rPr>
              <a:t>P(ABC)</a:t>
            </a:r>
            <a:r>
              <a:rPr dirty="0" sz="3200" spc="1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32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dirty="0" sz="3200" spc="1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P(A)</a:t>
            </a:r>
            <a:r>
              <a:rPr dirty="0" sz="3200" spc="1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5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dirty="0" sz="3200" spc="1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75">
                <a:solidFill>
                  <a:srgbClr val="FFFFFF"/>
                </a:solidFill>
                <a:latin typeface="Calibri"/>
                <a:cs typeface="Calibri"/>
              </a:rPr>
              <a:t>P(B)</a:t>
            </a:r>
            <a:r>
              <a:rPr dirty="0" sz="3200" spc="1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5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dirty="0" sz="3200" spc="1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90">
                <a:solidFill>
                  <a:srgbClr val="FFFFFF"/>
                </a:solidFill>
                <a:latin typeface="Calibri"/>
                <a:cs typeface="Calibri"/>
              </a:rPr>
              <a:t>P(C)</a:t>
            </a:r>
            <a:endParaRPr sz="3200">
              <a:latin typeface="Calibri"/>
              <a:cs typeface="Calibri"/>
            </a:endParaRPr>
          </a:p>
          <a:p>
            <a:pPr marL="187325" indent="-174625">
              <a:lnSpc>
                <a:spcPct val="100000"/>
              </a:lnSpc>
              <a:spcBef>
                <a:spcPts val="395"/>
              </a:spcBef>
              <a:buSzPct val="75000"/>
              <a:buChar char="•"/>
              <a:tabLst>
                <a:tab pos="187325" algn="l"/>
              </a:tabLst>
            </a:pPr>
            <a:r>
              <a:rPr dirty="0" sz="3200" spc="95">
                <a:solidFill>
                  <a:srgbClr val="FFFFFF"/>
                </a:solidFill>
                <a:latin typeface="Calibri"/>
                <a:cs typeface="Calibri"/>
              </a:rPr>
              <a:t>P(3</a:t>
            </a:r>
            <a:r>
              <a:rPr dirty="0" sz="3200" spc="2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Defectives)</a:t>
            </a:r>
            <a:r>
              <a:rPr dirty="0" sz="3200" spc="2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32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dirty="0" sz="3200" spc="2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P(Def)</a:t>
            </a:r>
            <a:r>
              <a:rPr dirty="0" sz="3200" spc="2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5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dirty="0" sz="3200" spc="229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P(Def)</a:t>
            </a:r>
            <a:r>
              <a:rPr dirty="0" sz="3200" spc="2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5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dirty="0" sz="3200" spc="2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P(Def)</a:t>
            </a:r>
            <a:endParaRPr sz="3200">
              <a:latin typeface="Calibri"/>
              <a:cs typeface="Calibri"/>
            </a:endParaRPr>
          </a:p>
          <a:p>
            <a:pPr marL="187960" indent="-175260">
              <a:lnSpc>
                <a:spcPct val="100000"/>
              </a:lnSpc>
              <a:spcBef>
                <a:spcPts val="400"/>
              </a:spcBef>
              <a:buSzPct val="75000"/>
              <a:buChar char="•"/>
              <a:tabLst>
                <a:tab pos="187960" algn="l"/>
              </a:tabLst>
            </a:pPr>
            <a:r>
              <a:rPr dirty="0" sz="3200" spc="95">
                <a:solidFill>
                  <a:srgbClr val="FFFFFF"/>
                </a:solidFill>
                <a:latin typeface="Calibri"/>
                <a:cs typeface="Calibri"/>
              </a:rPr>
              <a:t>P(3</a:t>
            </a:r>
            <a:r>
              <a:rPr dirty="0" sz="3200" spc="1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Def)</a:t>
            </a:r>
            <a:r>
              <a:rPr dirty="0" sz="3200" spc="1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32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dirty="0" sz="3200" spc="1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25">
                <a:solidFill>
                  <a:srgbClr val="FFFFFF"/>
                </a:solidFill>
                <a:latin typeface="Calibri"/>
                <a:cs typeface="Calibri"/>
              </a:rPr>
              <a:t>0.05</a:t>
            </a:r>
            <a:r>
              <a:rPr dirty="0" sz="3200" spc="1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5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dirty="0" sz="3200" spc="1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20">
                <a:solidFill>
                  <a:srgbClr val="FFFFFF"/>
                </a:solidFill>
                <a:latin typeface="Calibri"/>
                <a:cs typeface="Calibri"/>
              </a:rPr>
              <a:t>0.05</a:t>
            </a:r>
            <a:r>
              <a:rPr dirty="0" sz="3200" spc="1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5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dirty="0" sz="3200" spc="1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00">
                <a:solidFill>
                  <a:srgbClr val="FFFFFF"/>
                </a:solidFill>
                <a:latin typeface="Calibri"/>
                <a:cs typeface="Calibri"/>
              </a:rPr>
              <a:t>0.05</a:t>
            </a:r>
            <a:endParaRPr sz="3200">
              <a:latin typeface="Calibri"/>
              <a:cs typeface="Calibri"/>
            </a:endParaRPr>
          </a:p>
          <a:p>
            <a:pPr marL="187325" indent="-174625">
              <a:lnSpc>
                <a:spcPct val="100000"/>
              </a:lnSpc>
              <a:spcBef>
                <a:spcPts val="409"/>
              </a:spcBef>
              <a:buSzPct val="75000"/>
              <a:buChar char="•"/>
              <a:tabLst>
                <a:tab pos="187325" algn="l"/>
              </a:tabLst>
            </a:pPr>
            <a:r>
              <a:rPr dirty="0" sz="3200" spc="95">
                <a:solidFill>
                  <a:srgbClr val="FFFFFF"/>
                </a:solidFill>
                <a:latin typeface="Calibri"/>
                <a:cs typeface="Calibri"/>
              </a:rPr>
              <a:t>P(3</a:t>
            </a:r>
            <a:r>
              <a:rPr dirty="0" sz="3200" spc="1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Def)</a:t>
            </a:r>
            <a:r>
              <a:rPr dirty="0" sz="3200" spc="1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32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dirty="0" sz="3200" spc="1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20">
                <a:solidFill>
                  <a:srgbClr val="FFFFFF"/>
                </a:solidFill>
                <a:latin typeface="Calibri"/>
                <a:cs typeface="Calibri"/>
              </a:rPr>
              <a:t>0.000125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4040" y="402717"/>
            <a:ext cx="6225540" cy="124587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204"/>
              <a:t>Independent</a:t>
            </a:r>
            <a:r>
              <a:rPr dirty="0" spc="295"/>
              <a:t> </a:t>
            </a:r>
            <a:r>
              <a:rPr dirty="0" spc="265"/>
              <a:t>Conditions</a:t>
            </a:r>
            <a:r>
              <a:rPr dirty="0" spc="315"/>
              <a:t> </a:t>
            </a:r>
            <a:r>
              <a:rPr dirty="0" spc="-50"/>
              <a:t>–</a:t>
            </a: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229"/>
              <a:t>Conditional</a:t>
            </a:r>
            <a:r>
              <a:rPr dirty="0" spc="290"/>
              <a:t> </a:t>
            </a:r>
            <a:r>
              <a:rPr dirty="0" spc="180"/>
              <a:t>Probability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3891" y="1928622"/>
            <a:ext cx="7322184" cy="202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7960" marR="5080" indent="-175260">
              <a:lnSpc>
                <a:spcPct val="100000"/>
              </a:lnSpc>
              <a:spcBef>
                <a:spcPts val="100"/>
              </a:spcBef>
              <a:buSzPct val="75000"/>
              <a:buChar char="•"/>
              <a:tabLst>
                <a:tab pos="187960" algn="l"/>
              </a:tabLst>
            </a:pP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P(B|A)</a:t>
            </a:r>
            <a:r>
              <a:rPr dirty="0" sz="3200" spc="1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32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dirty="0" sz="3200" spc="1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Probability</a:t>
            </a:r>
            <a:r>
              <a:rPr dirty="0" sz="3200" spc="1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3200" spc="1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event</a:t>
            </a:r>
            <a:r>
              <a:rPr dirty="0" sz="3200" spc="1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38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dirty="0" sz="3200" spc="1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60">
                <a:solidFill>
                  <a:srgbClr val="FFFFFF"/>
                </a:solidFill>
                <a:latin typeface="Calibri"/>
                <a:cs typeface="Calibri"/>
              </a:rPr>
              <a:t>occurring,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given</a:t>
            </a:r>
            <a:r>
              <a:rPr dirty="0" sz="3200" spc="1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dirty="0" sz="3200" spc="1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65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200" spc="1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45">
                <a:solidFill>
                  <a:srgbClr val="FFFFFF"/>
                </a:solidFill>
                <a:latin typeface="Calibri"/>
                <a:cs typeface="Calibri"/>
              </a:rPr>
              <a:t>has</a:t>
            </a:r>
            <a:r>
              <a:rPr dirty="0" sz="3200" spc="1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75">
                <a:solidFill>
                  <a:srgbClr val="FFFFFF"/>
                </a:solidFill>
                <a:latin typeface="Calibri"/>
                <a:cs typeface="Calibri"/>
              </a:rPr>
              <a:t>occurred.</a:t>
            </a:r>
            <a:endParaRPr sz="3200">
              <a:latin typeface="Calibri"/>
              <a:cs typeface="Calibri"/>
            </a:endParaRPr>
          </a:p>
          <a:p>
            <a:pPr marL="187960" indent="-175260">
              <a:lnSpc>
                <a:spcPct val="100000"/>
              </a:lnSpc>
              <a:spcBef>
                <a:spcPts val="400"/>
              </a:spcBef>
              <a:buSzPct val="75000"/>
              <a:buChar char="•"/>
              <a:tabLst>
                <a:tab pos="187960" algn="l"/>
              </a:tabLst>
            </a:pP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P(B|A)</a:t>
            </a:r>
            <a:r>
              <a:rPr dirty="0" sz="3200" spc="1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32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dirty="0" sz="3200" spc="1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85">
                <a:solidFill>
                  <a:srgbClr val="FFFFFF"/>
                </a:solidFill>
                <a:latin typeface="Calibri"/>
                <a:cs typeface="Calibri"/>
              </a:rPr>
              <a:t>P(B)…because</a:t>
            </a:r>
            <a:r>
              <a:rPr dirty="0" sz="3200" spc="1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65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200" spc="1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9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3200" spc="1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38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dirty="0" sz="3200" spc="1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25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endParaRPr sz="3200">
              <a:latin typeface="Calibri"/>
              <a:cs typeface="Calibri"/>
            </a:endParaRPr>
          </a:p>
          <a:p>
            <a:pPr marL="187960">
              <a:lnSpc>
                <a:spcPct val="100000"/>
              </a:lnSpc>
            </a:pP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independent!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4040" y="402717"/>
            <a:ext cx="5841365" cy="124587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235">
                <a:solidFill>
                  <a:srgbClr val="B9A463"/>
                </a:solidFill>
              </a:rPr>
              <a:t>Dependent</a:t>
            </a:r>
            <a:r>
              <a:rPr dirty="0" spc="290">
                <a:solidFill>
                  <a:srgbClr val="B9A463"/>
                </a:solidFill>
              </a:rPr>
              <a:t> </a:t>
            </a:r>
            <a:r>
              <a:rPr dirty="0" spc="265"/>
              <a:t>Conditions</a:t>
            </a:r>
            <a:r>
              <a:rPr dirty="0" spc="300"/>
              <a:t> </a:t>
            </a:r>
            <a:r>
              <a:rPr dirty="0" spc="-50"/>
              <a:t>–</a:t>
            </a: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229"/>
              <a:t>Conditional</a:t>
            </a:r>
            <a:r>
              <a:rPr dirty="0" spc="290"/>
              <a:t> </a:t>
            </a:r>
            <a:r>
              <a:rPr dirty="0" spc="180"/>
              <a:t>Probability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3891" y="3004820"/>
            <a:ext cx="7448550" cy="197738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7960" marR="5080" indent="-175260">
              <a:lnSpc>
                <a:spcPct val="100000"/>
              </a:lnSpc>
              <a:spcBef>
                <a:spcPts val="100"/>
              </a:spcBef>
              <a:buSzPct val="75000"/>
              <a:buChar char="•"/>
              <a:tabLst>
                <a:tab pos="187960" algn="l"/>
              </a:tabLst>
            </a:pP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Note</a:t>
            </a:r>
            <a:r>
              <a:rPr dirty="0" sz="3200" spc="1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dirty="0" sz="3200" spc="1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dirty="0" sz="3200" spc="1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65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3200" spc="1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equivalent</a:t>
            </a:r>
            <a:r>
              <a:rPr dirty="0" sz="3200" spc="1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3200" spc="1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calculating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3200" spc="1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probability</a:t>
            </a:r>
            <a:r>
              <a:rPr dirty="0" sz="3200" spc="1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3200" spc="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3200" spc="1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part</a:t>
            </a:r>
            <a:r>
              <a:rPr dirty="0" sz="3200" spc="1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65">
                <a:solidFill>
                  <a:srgbClr val="FFFFFF"/>
                </a:solidFill>
                <a:latin typeface="Calibri"/>
                <a:cs typeface="Calibri"/>
              </a:rPr>
              <a:t>being</a:t>
            </a:r>
            <a:r>
              <a:rPr dirty="0" sz="3200" spc="1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defective,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given</a:t>
            </a:r>
            <a:r>
              <a:rPr dirty="0" sz="3200" spc="1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2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200" spc="1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80">
                <a:solidFill>
                  <a:srgbClr val="FFFFFF"/>
                </a:solidFill>
                <a:latin typeface="Calibri"/>
                <a:cs typeface="Calibri"/>
              </a:rPr>
              <a:t>sample</a:t>
            </a:r>
            <a:r>
              <a:rPr dirty="0" sz="3200" spc="1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70">
                <a:solidFill>
                  <a:srgbClr val="FFFFFF"/>
                </a:solidFill>
                <a:latin typeface="Calibri"/>
                <a:cs typeface="Calibri"/>
              </a:rPr>
              <a:t>space</a:t>
            </a:r>
            <a:r>
              <a:rPr dirty="0" sz="3200" spc="1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3200" spc="1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240">
                <a:solidFill>
                  <a:srgbClr val="FFFFFF"/>
                </a:solidFill>
                <a:latin typeface="Calibri"/>
                <a:cs typeface="Calibri"/>
              </a:rPr>
              <a:t>B,</a:t>
            </a:r>
            <a:r>
              <a:rPr dirty="0" sz="3200" spc="1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after</a:t>
            </a:r>
            <a:r>
              <a:rPr dirty="0" sz="3200" spc="165">
                <a:solidFill>
                  <a:srgbClr val="FFFFFF"/>
                </a:solidFill>
                <a:latin typeface="Calibri"/>
                <a:cs typeface="Calibri"/>
              </a:rPr>
              <a:t> A</a:t>
            </a:r>
            <a:r>
              <a:rPr dirty="0" sz="3200" spc="1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20">
                <a:solidFill>
                  <a:srgbClr val="FFFFFF"/>
                </a:solidFill>
                <a:latin typeface="Calibri"/>
                <a:cs typeface="Calibri"/>
              </a:rPr>
              <a:t>has </a:t>
            </a:r>
            <a:r>
              <a:rPr dirty="0" sz="3200" spc="75">
                <a:solidFill>
                  <a:srgbClr val="FFFFFF"/>
                </a:solidFill>
                <a:latin typeface="Calibri"/>
                <a:cs typeface="Calibri"/>
              </a:rPr>
              <a:t>been</a:t>
            </a:r>
            <a:r>
              <a:rPr dirty="0" sz="3200" spc="1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50">
                <a:solidFill>
                  <a:srgbClr val="FFFFFF"/>
                </a:solidFill>
                <a:latin typeface="Calibri"/>
                <a:cs typeface="Calibri"/>
              </a:rPr>
              <a:t>drawn.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4040" y="402717"/>
            <a:ext cx="7762875" cy="124587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235"/>
              <a:t>Dependent</a:t>
            </a:r>
            <a:r>
              <a:rPr dirty="0" spc="290"/>
              <a:t> </a:t>
            </a:r>
            <a:r>
              <a:rPr dirty="0" spc="265"/>
              <a:t>Conditions</a:t>
            </a:r>
            <a:r>
              <a:rPr dirty="0" spc="300"/>
              <a:t> </a:t>
            </a:r>
            <a:r>
              <a:rPr dirty="0" spc="-50"/>
              <a:t>–</a:t>
            </a: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229"/>
              <a:t>Conditional</a:t>
            </a:r>
            <a:r>
              <a:rPr dirty="0" spc="295"/>
              <a:t> </a:t>
            </a:r>
            <a:r>
              <a:rPr dirty="0" spc="190"/>
              <a:t>Probability</a:t>
            </a:r>
            <a:r>
              <a:rPr dirty="0" spc="270"/>
              <a:t> </a:t>
            </a:r>
            <a:r>
              <a:rPr dirty="0" spc="285"/>
              <a:t>Example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3891" y="1933193"/>
            <a:ext cx="7462520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7960" marR="5080" indent="-175260">
              <a:lnSpc>
                <a:spcPct val="100000"/>
              </a:lnSpc>
              <a:spcBef>
                <a:spcPts val="95"/>
              </a:spcBef>
              <a:buSzPct val="85714"/>
              <a:buChar char="•"/>
              <a:tabLst>
                <a:tab pos="187960" algn="l"/>
              </a:tabLst>
            </a:pPr>
            <a:r>
              <a:rPr dirty="0" sz="2800" spc="105">
                <a:solidFill>
                  <a:srgbClr val="FFFFFF"/>
                </a:solidFill>
                <a:latin typeface="Calibri"/>
                <a:cs typeface="Calibri"/>
              </a:rPr>
              <a:t>Assuming</a:t>
            </a:r>
            <a:r>
              <a:rPr dirty="0" sz="2800" spc="1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105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800" spc="1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randomly</a:t>
            </a:r>
            <a:r>
              <a:rPr dirty="0" sz="2800" spc="20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65">
                <a:solidFill>
                  <a:srgbClr val="FFFFFF"/>
                </a:solidFill>
                <a:latin typeface="Calibri"/>
                <a:cs typeface="Calibri"/>
              </a:rPr>
              <a:t>selected</a:t>
            </a:r>
            <a:r>
              <a:rPr dirty="0" sz="2800" spc="1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part</a:t>
            </a:r>
            <a:r>
              <a:rPr dirty="0" sz="2800" spc="1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6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2800" spc="1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FFFFFF"/>
                </a:solidFill>
                <a:latin typeface="Calibri"/>
                <a:cs typeface="Calibri"/>
              </a:rPr>
              <a:t>from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Vendor</a:t>
            </a:r>
            <a:r>
              <a:rPr dirty="0" sz="2800" spc="1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105">
                <a:solidFill>
                  <a:srgbClr val="FFFFFF"/>
                </a:solidFill>
                <a:latin typeface="Calibri"/>
                <a:cs typeface="Calibri"/>
              </a:rPr>
              <a:t>A,</a:t>
            </a:r>
            <a:r>
              <a:rPr dirty="0" sz="2800" spc="1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what</a:t>
            </a:r>
            <a:r>
              <a:rPr dirty="0" sz="2800" spc="1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55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2800" spc="1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800" spc="1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30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z="2800" spc="1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dirty="0" sz="2800" spc="1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dirty="0" sz="2800" spc="1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6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2800" spc="1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75">
                <a:solidFill>
                  <a:srgbClr val="FFFFFF"/>
                </a:solidFill>
                <a:latin typeface="Calibri"/>
                <a:cs typeface="Calibri"/>
              </a:rPr>
              <a:t>also</a:t>
            </a:r>
            <a:r>
              <a:rPr dirty="0" sz="2800" spc="1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defective?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1532889" y="2995548"/>
          <a:ext cx="6271895" cy="1584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2415"/>
                <a:gridCol w="1542415"/>
                <a:gridCol w="1897380"/>
                <a:gridCol w="1188085"/>
              </a:tblGrid>
              <a:tr h="3949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00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Vendor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73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000" spc="1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#</a:t>
                      </a:r>
                      <a:r>
                        <a:rPr dirty="0" sz="2000" spc="1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Defective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73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000" spc="1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#</a:t>
                      </a:r>
                      <a:r>
                        <a:rPr dirty="0" sz="2000" spc="14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Not</a:t>
                      </a:r>
                      <a:r>
                        <a:rPr dirty="0" sz="2000" spc="13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Defective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73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00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Total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73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</a:tr>
              <a:tr h="403860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Vendor</a:t>
                      </a:r>
                      <a:r>
                        <a:rPr dirty="0" sz="2000" spc="2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40">
                          <a:latin typeface="Calibri"/>
                          <a:cs typeface="Calibri"/>
                        </a:rPr>
                        <a:t>A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7940">
                    <a:lnL w="28575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2000" spc="75">
                          <a:latin typeface="Calibri"/>
                          <a:cs typeface="Calibri"/>
                        </a:rPr>
                        <a:t>15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2000" spc="75">
                          <a:latin typeface="Calibri"/>
                          <a:cs typeface="Calibri"/>
                        </a:rPr>
                        <a:t>85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2000" spc="75">
                          <a:latin typeface="Calibri"/>
                          <a:cs typeface="Calibri"/>
                        </a:rPr>
                        <a:t>100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389255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Vendor</a:t>
                      </a:r>
                      <a:r>
                        <a:rPr dirty="0" sz="2000" spc="2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185">
                          <a:latin typeface="Calibri"/>
                          <a:cs typeface="Calibri"/>
                        </a:rPr>
                        <a:t>B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2000" spc="75">
                          <a:latin typeface="Calibri"/>
                          <a:cs typeface="Calibri"/>
                        </a:rPr>
                        <a:t>10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2000" spc="75">
                          <a:latin typeface="Calibri"/>
                          <a:cs typeface="Calibri"/>
                        </a:rPr>
                        <a:t>55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2000" spc="75">
                          <a:latin typeface="Calibri"/>
                          <a:cs typeface="Calibri"/>
                        </a:rPr>
                        <a:t>65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000" spc="-10">
                          <a:latin typeface="Calibri"/>
                          <a:cs typeface="Calibri"/>
                        </a:rPr>
                        <a:t>Total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73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000" spc="75">
                          <a:latin typeface="Calibri"/>
                          <a:cs typeface="Calibri"/>
                        </a:rPr>
                        <a:t>25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73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000" spc="75">
                          <a:latin typeface="Calibri"/>
                          <a:cs typeface="Calibri"/>
                        </a:rPr>
                        <a:t>140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73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000" spc="75" b="1">
                          <a:latin typeface="Calibri"/>
                          <a:cs typeface="Calibri"/>
                        </a:rPr>
                        <a:t>165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73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4040" y="402717"/>
            <a:ext cx="7762875" cy="124587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235"/>
              <a:t>Dependent</a:t>
            </a:r>
            <a:r>
              <a:rPr dirty="0" spc="290"/>
              <a:t> </a:t>
            </a:r>
            <a:r>
              <a:rPr dirty="0" spc="265"/>
              <a:t>Conditions</a:t>
            </a:r>
            <a:r>
              <a:rPr dirty="0" spc="300"/>
              <a:t> </a:t>
            </a:r>
            <a:r>
              <a:rPr dirty="0" spc="-50"/>
              <a:t>–</a:t>
            </a: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229"/>
              <a:t>Conditional</a:t>
            </a:r>
            <a:r>
              <a:rPr dirty="0" spc="295"/>
              <a:t> </a:t>
            </a:r>
            <a:r>
              <a:rPr dirty="0" spc="190"/>
              <a:t>Probability</a:t>
            </a:r>
            <a:r>
              <a:rPr dirty="0" spc="270"/>
              <a:t> </a:t>
            </a:r>
            <a:r>
              <a:rPr dirty="0" spc="285"/>
              <a:t>Example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2390394" y="3788536"/>
            <a:ext cx="1374775" cy="377190"/>
          </a:xfrm>
          <a:custGeom>
            <a:avLst/>
            <a:gdLst/>
            <a:ahLst/>
            <a:cxnLst/>
            <a:rect l="l" t="t" r="r" b="b"/>
            <a:pathLst>
              <a:path w="1374775" h="377189">
                <a:moveTo>
                  <a:pt x="930909" y="2793"/>
                </a:moveTo>
                <a:lnTo>
                  <a:pt x="900303" y="2793"/>
                </a:lnTo>
                <a:lnTo>
                  <a:pt x="900303" y="372554"/>
                </a:lnTo>
                <a:lnTo>
                  <a:pt x="930909" y="372554"/>
                </a:lnTo>
                <a:lnTo>
                  <a:pt x="930909" y="2793"/>
                </a:lnTo>
                <a:close/>
              </a:path>
              <a:path w="1374775" h="377189">
                <a:moveTo>
                  <a:pt x="1254252" y="0"/>
                </a:moveTo>
                <a:lnTo>
                  <a:pt x="1248918" y="15366"/>
                </a:lnTo>
                <a:lnTo>
                  <a:pt x="1270730" y="24818"/>
                </a:lnTo>
                <a:lnTo>
                  <a:pt x="1289494" y="37925"/>
                </a:lnTo>
                <a:lnTo>
                  <a:pt x="1317879" y="75056"/>
                </a:lnTo>
                <a:lnTo>
                  <a:pt x="1334515" y="125121"/>
                </a:lnTo>
                <a:lnTo>
                  <a:pt x="1340104" y="186588"/>
                </a:lnTo>
                <a:lnTo>
                  <a:pt x="1338701" y="219828"/>
                </a:lnTo>
                <a:lnTo>
                  <a:pt x="1327513" y="277149"/>
                </a:lnTo>
                <a:lnTo>
                  <a:pt x="1305057" y="321916"/>
                </a:lnTo>
                <a:lnTo>
                  <a:pt x="1270906" y="352119"/>
                </a:lnTo>
                <a:lnTo>
                  <a:pt x="1249426" y="361632"/>
                </a:lnTo>
                <a:lnTo>
                  <a:pt x="1254252" y="376923"/>
                </a:lnTo>
                <a:lnTo>
                  <a:pt x="1305686" y="352807"/>
                </a:lnTo>
                <a:lnTo>
                  <a:pt x="1343406" y="311061"/>
                </a:lnTo>
                <a:lnTo>
                  <a:pt x="1366662" y="255158"/>
                </a:lnTo>
                <a:lnTo>
                  <a:pt x="1374394" y="188569"/>
                </a:lnTo>
                <a:lnTo>
                  <a:pt x="1372486" y="154432"/>
                </a:lnTo>
                <a:lnTo>
                  <a:pt x="1372463" y="154017"/>
                </a:lnTo>
                <a:lnTo>
                  <a:pt x="1356981" y="92755"/>
                </a:lnTo>
                <a:lnTo>
                  <a:pt x="1326135" y="42898"/>
                </a:lnTo>
                <a:lnTo>
                  <a:pt x="1281594" y="9854"/>
                </a:lnTo>
                <a:lnTo>
                  <a:pt x="1254252" y="0"/>
                </a:lnTo>
                <a:close/>
              </a:path>
              <a:path w="1374775" h="377189">
                <a:moveTo>
                  <a:pt x="120142" y="0"/>
                </a:moveTo>
                <a:lnTo>
                  <a:pt x="68913" y="24161"/>
                </a:lnTo>
                <a:lnTo>
                  <a:pt x="31114" y="66040"/>
                </a:lnTo>
                <a:lnTo>
                  <a:pt x="7794" y="122080"/>
                </a:lnTo>
                <a:lnTo>
                  <a:pt x="111" y="186588"/>
                </a:lnTo>
                <a:lnTo>
                  <a:pt x="0" y="188569"/>
                </a:lnTo>
                <a:lnTo>
                  <a:pt x="7731" y="255158"/>
                </a:lnTo>
                <a:lnTo>
                  <a:pt x="30987" y="311061"/>
                </a:lnTo>
                <a:lnTo>
                  <a:pt x="68802" y="352807"/>
                </a:lnTo>
                <a:lnTo>
                  <a:pt x="120142" y="376923"/>
                </a:lnTo>
                <a:lnTo>
                  <a:pt x="124968" y="361632"/>
                </a:lnTo>
                <a:lnTo>
                  <a:pt x="103489" y="352119"/>
                </a:lnTo>
                <a:lnTo>
                  <a:pt x="84962" y="338880"/>
                </a:lnTo>
                <a:lnTo>
                  <a:pt x="56768" y="301231"/>
                </a:lnTo>
                <a:lnTo>
                  <a:pt x="39973" y="250015"/>
                </a:lnTo>
                <a:lnTo>
                  <a:pt x="34499" y="188569"/>
                </a:lnTo>
                <a:lnTo>
                  <a:pt x="34417" y="186588"/>
                </a:lnTo>
                <a:lnTo>
                  <a:pt x="35802" y="154432"/>
                </a:lnTo>
                <a:lnTo>
                  <a:pt x="46954" y="98661"/>
                </a:lnTo>
                <a:lnTo>
                  <a:pt x="69435" y="54675"/>
                </a:lnTo>
                <a:lnTo>
                  <a:pt x="103864" y="24818"/>
                </a:lnTo>
                <a:lnTo>
                  <a:pt x="125603" y="15366"/>
                </a:lnTo>
                <a:lnTo>
                  <a:pt x="1201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4040" y="402717"/>
            <a:ext cx="7762875" cy="124587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235"/>
              <a:t>Dependent</a:t>
            </a:r>
            <a:r>
              <a:rPr dirty="0" spc="290"/>
              <a:t> </a:t>
            </a:r>
            <a:r>
              <a:rPr dirty="0" spc="265"/>
              <a:t>Conditions</a:t>
            </a:r>
            <a:r>
              <a:rPr dirty="0" spc="300"/>
              <a:t> </a:t>
            </a:r>
            <a:r>
              <a:rPr dirty="0" spc="-50"/>
              <a:t>–</a:t>
            </a: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229"/>
              <a:t>Conditional</a:t>
            </a:r>
            <a:r>
              <a:rPr dirty="0" spc="295"/>
              <a:t> </a:t>
            </a:r>
            <a:r>
              <a:rPr dirty="0" spc="190"/>
              <a:t>Probability</a:t>
            </a:r>
            <a:r>
              <a:rPr dirty="0" spc="270"/>
              <a:t> </a:t>
            </a:r>
            <a:r>
              <a:rPr dirty="0" spc="285"/>
              <a:t>Example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3891" y="3366008"/>
            <a:ext cx="7235825" cy="1305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7960" marR="5080" indent="-175260">
              <a:lnSpc>
                <a:spcPct val="100000"/>
              </a:lnSpc>
              <a:spcBef>
                <a:spcPts val="95"/>
              </a:spcBef>
              <a:buSzPct val="85714"/>
              <a:buChar char="•"/>
              <a:tabLst>
                <a:tab pos="187960" algn="l"/>
              </a:tabLst>
            </a:pP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Note:</a:t>
            </a:r>
            <a:r>
              <a:rPr dirty="0" sz="2800" spc="1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8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dirty="0" sz="2800" spc="1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6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2800" spc="1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800" spc="1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114">
                <a:solidFill>
                  <a:srgbClr val="FFFFFF"/>
                </a:solidFill>
                <a:latin typeface="Calibri"/>
                <a:cs typeface="Calibri"/>
              </a:rPr>
              <a:t>same</a:t>
            </a:r>
            <a:r>
              <a:rPr dirty="0" sz="2800" spc="1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17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dirty="0" sz="2800" spc="1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55">
                <a:solidFill>
                  <a:srgbClr val="FFFFFF"/>
                </a:solidFill>
                <a:latin typeface="Calibri"/>
                <a:cs typeface="Calibri"/>
              </a:rPr>
              <a:t>observing</a:t>
            </a:r>
            <a:r>
              <a:rPr dirty="0" sz="2800" spc="1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dirty="0" sz="2800" spc="1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given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800" spc="2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125">
                <a:solidFill>
                  <a:srgbClr val="FFFFFF"/>
                </a:solidFill>
                <a:latin typeface="Calibri"/>
                <a:cs typeface="Calibri"/>
              </a:rPr>
              <a:t>15</a:t>
            </a:r>
            <a:r>
              <a:rPr dirty="0" sz="2800" spc="229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defectives</a:t>
            </a:r>
            <a:r>
              <a:rPr dirty="0" sz="2800" spc="2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out</a:t>
            </a:r>
            <a:r>
              <a:rPr dirty="0" sz="2800" spc="2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2800" spc="2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125">
                <a:solidFill>
                  <a:srgbClr val="FFFFFF"/>
                </a:solidFill>
                <a:latin typeface="Calibri"/>
                <a:cs typeface="Calibri"/>
              </a:rPr>
              <a:t>100</a:t>
            </a:r>
            <a:r>
              <a:rPr dirty="0" sz="2800" spc="229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Vendor</a:t>
            </a:r>
            <a:r>
              <a:rPr dirty="0" sz="2800" spc="2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13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800" spc="2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40">
                <a:solidFill>
                  <a:srgbClr val="FFFFFF"/>
                </a:solidFill>
                <a:latin typeface="Calibri"/>
                <a:cs typeface="Calibri"/>
              </a:rPr>
              <a:t>parts, </a:t>
            </a:r>
            <a:r>
              <a:rPr dirty="0" sz="2800" spc="-20">
                <a:solidFill>
                  <a:srgbClr val="FFFFFF"/>
                </a:solidFill>
                <a:latin typeface="Calibri"/>
                <a:cs typeface="Calibri"/>
              </a:rPr>
              <a:t>then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1464436" y="1713738"/>
          <a:ext cx="6272530" cy="1583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2415"/>
                <a:gridCol w="1542415"/>
                <a:gridCol w="1897380"/>
                <a:gridCol w="1188085"/>
              </a:tblGrid>
              <a:tr h="3949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200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Vendor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2000" spc="1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#</a:t>
                      </a:r>
                      <a:r>
                        <a:rPr dirty="0" sz="2000" spc="1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Defective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2000" spc="1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#</a:t>
                      </a:r>
                      <a:r>
                        <a:rPr dirty="0" sz="2000" spc="14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Not</a:t>
                      </a:r>
                      <a:r>
                        <a:rPr dirty="0" sz="2000" spc="13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Defective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200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Total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</a:tr>
              <a:tr h="402590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Vendor</a:t>
                      </a:r>
                      <a:r>
                        <a:rPr dirty="0" sz="2000" spc="2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40">
                          <a:latin typeface="Calibri"/>
                          <a:cs typeface="Calibri"/>
                        </a:rPr>
                        <a:t>A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7305">
                    <a:lnL w="28575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000" spc="75">
                          <a:latin typeface="Calibri"/>
                          <a:cs typeface="Calibri"/>
                        </a:rPr>
                        <a:t>15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73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  <a:solidFill>
                      <a:srgbClr val="B9A463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000" spc="75">
                          <a:latin typeface="Calibri"/>
                          <a:cs typeface="Calibri"/>
                        </a:rPr>
                        <a:t>85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73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000" spc="75">
                          <a:latin typeface="Calibri"/>
                          <a:cs typeface="Calibri"/>
                        </a:rPr>
                        <a:t>100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7305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389890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Vendor</a:t>
                      </a:r>
                      <a:r>
                        <a:rPr dirty="0" sz="2000" spc="2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185">
                          <a:latin typeface="Calibri"/>
                          <a:cs typeface="Calibri"/>
                        </a:rPr>
                        <a:t>B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2000" spc="75">
                          <a:latin typeface="Calibri"/>
                          <a:cs typeface="Calibri"/>
                        </a:rPr>
                        <a:t>10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2000" spc="75">
                          <a:latin typeface="Calibri"/>
                          <a:cs typeface="Calibri"/>
                        </a:rPr>
                        <a:t>55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2000" spc="75">
                          <a:latin typeface="Calibri"/>
                          <a:cs typeface="Calibri"/>
                        </a:rPr>
                        <a:t>65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2000" spc="-10">
                          <a:latin typeface="Calibri"/>
                          <a:cs typeface="Calibri"/>
                        </a:rPr>
                        <a:t>Total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2000" spc="75">
                          <a:latin typeface="Calibri"/>
                          <a:cs typeface="Calibri"/>
                        </a:rPr>
                        <a:t>25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2000" spc="75">
                          <a:latin typeface="Calibri"/>
                          <a:cs typeface="Calibri"/>
                        </a:rPr>
                        <a:t>140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2000" spc="75" b="1">
                          <a:latin typeface="Calibri"/>
                          <a:cs typeface="Calibri"/>
                        </a:rPr>
                        <a:t>165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235"/>
              <a:t>Dependent</a:t>
            </a:r>
            <a:r>
              <a:rPr dirty="0" spc="285"/>
              <a:t> </a:t>
            </a:r>
            <a:r>
              <a:rPr dirty="0" spc="254"/>
              <a:t>Conditions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74040" y="1269872"/>
            <a:ext cx="7639050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Note</a:t>
            </a:r>
            <a:r>
              <a:rPr dirty="0" sz="2400" spc="2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60">
                <a:solidFill>
                  <a:srgbClr val="FFFFFF"/>
                </a:solidFill>
                <a:latin typeface="Calibri"/>
                <a:cs typeface="Calibri"/>
              </a:rPr>
              <a:t>also</a:t>
            </a:r>
            <a:r>
              <a:rPr dirty="0" sz="2400" spc="2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dirty="0" sz="2400" spc="2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2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P(Defective</a:t>
            </a:r>
            <a:r>
              <a:rPr dirty="0" sz="2400" spc="2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7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2400" spc="2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Vendor</a:t>
            </a:r>
            <a:r>
              <a:rPr dirty="0" sz="2400" spc="2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A)</a:t>
            </a:r>
            <a:r>
              <a:rPr dirty="0" sz="2400" spc="20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constitutes</a:t>
            </a:r>
            <a:r>
              <a:rPr dirty="0" sz="2400" spc="2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4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dirty="0" sz="2400" spc="-10">
                <a:solidFill>
                  <a:srgbClr val="B9A463"/>
                </a:solidFill>
                <a:latin typeface="Calibri"/>
                <a:cs typeface="Calibri"/>
              </a:rPr>
              <a:t>joint</a:t>
            </a:r>
            <a:r>
              <a:rPr dirty="0" sz="2400" spc="145">
                <a:solidFill>
                  <a:srgbClr val="B9A46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probability</a:t>
            </a:r>
            <a:r>
              <a:rPr dirty="0" sz="2400" spc="1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under</a:t>
            </a:r>
            <a:r>
              <a:rPr dirty="0" sz="2400" spc="1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statistical</a:t>
            </a:r>
            <a:r>
              <a:rPr dirty="0" sz="2400" spc="1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70">
                <a:solidFill>
                  <a:srgbClr val="FFFFFF"/>
                </a:solidFill>
                <a:latin typeface="Calibri"/>
                <a:cs typeface="Calibri"/>
              </a:rPr>
              <a:t>dependence.</a:t>
            </a:r>
            <a:r>
              <a:rPr dirty="0" sz="2400" spc="1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55">
                <a:solidFill>
                  <a:srgbClr val="FFFFFF"/>
                </a:solidFill>
                <a:latin typeface="Calibri"/>
                <a:cs typeface="Calibri"/>
              </a:rPr>
              <a:t>Creating</a:t>
            </a:r>
            <a:r>
              <a:rPr dirty="0" sz="2400" spc="1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4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table</a:t>
            </a:r>
            <a:r>
              <a:rPr dirty="0" sz="2400" spc="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2400" spc="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B9A463"/>
                </a:solidFill>
                <a:latin typeface="Calibri"/>
                <a:cs typeface="Calibri"/>
              </a:rPr>
              <a:t>joint</a:t>
            </a:r>
            <a:r>
              <a:rPr dirty="0" sz="2400" spc="120">
                <a:solidFill>
                  <a:srgbClr val="B9A463"/>
                </a:solidFill>
                <a:latin typeface="Calibri"/>
                <a:cs typeface="Calibri"/>
              </a:rPr>
              <a:t> </a:t>
            </a:r>
            <a:r>
              <a:rPr dirty="0" sz="2400" spc="27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z="2400" spc="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values</a:t>
            </a:r>
            <a:r>
              <a:rPr dirty="0" sz="2400" spc="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2400" spc="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1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60">
                <a:solidFill>
                  <a:srgbClr val="FFFFFF"/>
                </a:solidFill>
                <a:latin typeface="Calibri"/>
                <a:cs typeface="Calibri"/>
              </a:rPr>
              <a:t>sample</a:t>
            </a:r>
            <a:r>
              <a:rPr dirty="0" sz="2400" spc="100">
                <a:solidFill>
                  <a:srgbClr val="FFFFFF"/>
                </a:solidFill>
                <a:latin typeface="Calibri"/>
                <a:cs typeface="Calibri"/>
              </a:rPr>
              <a:t> space: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1067104" y="2574289"/>
          <a:ext cx="7131050" cy="2214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79750"/>
                <a:gridCol w="1614804"/>
                <a:gridCol w="2346960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800" spc="1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Event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800" spc="18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800" spc="10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Fraction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</a:tr>
              <a:tr h="4622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Vendor</a:t>
                      </a:r>
                      <a:r>
                        <a:rPr dirty="0" sz="1800" spc="1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9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800" spc="1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5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800" spc="1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Defective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84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dirty="0" sz="1800" spc="55">
                          <a:latin typeface="Calibri"/>
                          <a:cs typeface="Calibri"/>
                        </a:rPr>
                        <a:t>0.0909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84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  <a:spcBef>
                          <a:spcPts val="1480"/>
                        </a:spcBef>
                      </a:pPr>
                      <a:r>
                        <a:rPr dirty="0" baseline="43209" sz="2700" spc="-15">
                          <a:latin typeface="Cambria Math"/>
                          <a:cs typeface="Cambria Math"/>
                        </a:rPr>
                        <a:t>15</a:t>
                      </a:r>
                      <a:r>
                        <a:rPr dirty="0" baseline="24691" sz="2700" spc="-15">
                          <a:latin typeface="Cambria Math"/>
                          <a:cs typeface="Cambria Math"/>
                        </a:rPr>
                        <a:t>ൗ</a:t>
                      </a:r>
                      <a:r>
                        <a:rPr dirty="0" sz="1800" spc="-10">
                          <a:latin typeface="Cambria Math"/>
                          <a:cs typeface="Cambria Math"/>
                        </a:rPr>
                        <a:t>165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B="0" marT="1879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4622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Vendor</a:t>
                      </a:r>
                      <a:r>
                        <a:rPr dirty="0" sz="1800" spc="1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9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800" spc="2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800" spc="17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Not</a:t>
                      </a:r>
                      <a:r>
                        <a:rPr dirty="0" sz="1800" spc="18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Defective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800" spc="55">
                          <a:latin typeface="Calibri"/>
                          <a:cs typeface="Calibri"/>
                        </a:rPr>
                        <a:t>0.5151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  <a:spcBef>
                          <a:spcPts val="1485"/>
                        </a:spcBef>
                      </a:pPr>
                      <a:r>
                        <a:rPr dirty="0" baseline="43209" sz="2700" spc="-15">
                          <a:latin typeface="Cambria Math"/>
                          <a:cs typeface="Cambria Math"/>
                        </a:rPr>
                        <a:t>85</a:t>
                      </a:r>
                      <a:r>
                        <a:rPr dirty="0" baseline="24691" sz="2700" spc="-15">
                          <a:latin typeface="Cambria Math"/>
                          <a:cs typeface="Cambria Math"/>
                        </a:rPr>
                        <a:t>ൗ</a:t>
                      </a:r>
                      <a:r>
                        <a:rPr dirty="0" sz="1800" spc="-10">
                          <a:latin typeface="Cambria Math"/>
                          <a:cs typeface="Cambria Math"/>
                        </a:rPr>
                        <a:t>165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B="0" marT="1885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Vendor</a:t>
                      </a:r>
                      <a:r>
                        <a:rPr dirty="0" sz="1800" spc="1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220">
                          <a:latin typeface="Calibri"/>
                          <a:cs typeface="Calibri"/>
                        </a:rPr>
                        <a:t>B</a:t>
                      </a:r>
                      <a:r>
                        <a:rPr dirty="0" sz="1800" spc="1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5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800" spc="1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Defective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800" spc="55">
                          <a:latin typeface="Calibri"/>
                          <a:cs typeface="Calibri"/>
                        </a:rPr>
                        <a:t>0.0606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  <a:spcBef>
                          <a:spcPts val="1435"/>
                        </a:spcBef>
                      </a:pPr>
                      <a:r>
                        <a:rPr dirty="0" baseline="43209" sz="2700" spc="-15">
                          <a:latin typeface="Cambria Math"/>
                          <a:cs typeface="Cambria Math"/>
                        </a:rPr>
                        <a:t>10</a:t>
                      </a:r>
                      <a:r>
                        <a:rPr dirty="0" baseline="24691" sz="2700" spc="-15">
                          <a:latin typeface="Cambria Math"/>
                          <a:cs typeface="Cambria Math"/>
                        </a:rPr>
                        <a:t>ൗ</a:t>
                      </a:r>
                      <a:r>
                        <a:rPr dirty="0" sz="1800" spc="-10">
                          <a:latin typeface="Cambria Math"/>
                          <a:cs typeface="Cambria Math"/>
                        </a:rPr>
                        <a:t>165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B="0" marT="1822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4622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Vendor</a:t>
                      </a:r>
                      <a:r>
                        <a:rPr dirty="0" sz="1800" spc="1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220">
                          <a:latin typeface="Calibri"/>
                          <a:cs typeface="Calibri"/>
                        </a:rPr>
                        <a:t>B</a:t>
                      </a:r>
                      <a:r>
                        <a:rPr dirty="0" sz="1800" spc="1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5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800" spc="1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Not</a:t>
                      </a:r>
                      <a:r>
                        <a:rPr dirty="0" sz="1800" spc="114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Defective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800" spc="55">
                          <a:latin typeface="Calibri"/>
                          <a:cs typeface="Calibri"/>
                        </a:rPr>
                        <a:t>0.3333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  <a:spcBef>
                          <a:spcPts val="1485"/>
                        </a:spcBef>
                      </a:pPr>
                      <a:r>
                        <a:rPr dirty="0" baseline="43209" sz="2700" spc="-15">
                          <a:latin typeface="Cambria Math"/>
                          <a:cs typeface="Cambria Math"/>
                        </a:rPr>
                        <a:t>55</a:t>
                      </a:r>
                      <a:r>
                        <a:rPr dirty="0" baseline="24691" sz="2700" spc="-15">
                          <a:latin typeface="Cambria Math"/>
                          <a:cs typeface="Cambria Math"/>
                        </a:rPr>
                        <a:t>ൗ</a:t>
                      </a:r>
                      <a:r>
                        <a:rPr dirty="0" sz="1800" spc="-10">
                          <a:latin typeface="Cambria Math"/>
                          <a:cs typeface="Cambria Math"/>
                        </a:rPr>
                        <a:t>165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B="0" marT="1885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4040" y="402717"/>
            <a:ext cx="7762875" cy="124587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235"/>
              <a:t>Dependent</a:t>
            </a:r>
            <a:r>
              <a:rPr dirty="0" spc="290"/>
              <a:t> </a:t>
            </a:r>
            <a:r>
              <a:rPr dirty="0" spc="265"/>
              <a:t>Conditions</a:t>
            </a:r>
            <a:r>
              <a:rPr dirty="0" spc="300"/>
              <a:t> </a:t>
            </a:r>
            <a:r>
              <a:rPr dirty="0" spc="-50"/>
              <a:t>–</a:t>
            </a: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229"/>
              <a:t>Conditional</a:t>
            </a:r>
            <a:r>
              <a:rPr dirty="0" spc="295"/>
              <a:t> </a:t>
            </a:r>
            <a:r>
              <a:rPr dirty="0" spc="190"/>
              <a:t>Probability</a:t>
            </a:r>
            <a:r>
              <a:rPr dirty="0" spc="270"/>
              <a:t> </a:t>
            </a:r>
            <a:r>
              <a:rPr dirty="0" spc="285"/>
              <a:t>Example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3891" y="1928622"/>
            <a:ext cx="7696200" cy="1489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87960" marR="5080" indent="-175260">
              <a:lnSpc>
                <a:spcPct val="100000"/>
              </a:lnSpc>
              <a:spcBef>
                <a:spcPts val="100"/>
              </a:spcBef>
              <a:buSzPct val="75000"/>
              <a:buChar char="•"/>
              <a:tabLst>
                <a:tab pos="187960" algn="l"/>
              </a:tabLst>
            </a:pPr>
            <a:r>
              <a:rPr dirty="0" sz="3200" spc="215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dirty="0" sz="3200" spc="1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2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200" spc="1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45">
                <a:solidFill>
                  <a:srgbClr val="FFFFFF"/>
                </a:solidFill>
                <a:latin typeface="Calibri"/>
                <a:cs typeface="Calibri"/>
              </a:rPr>
              <a:t>second </a:t>
            </a:r>
            <a:r>
              <a:rPr dirty="0" sz="3200" spc="70">
                <a:solidFill>
                  <a:srgbClr val="FFFFFF"/>
                </a:solidFill>
                <a:latin typeface="Calibri"/>
                <a:cs typeface="Calibri"/>
              </a:rPr>
              <a:t>example,</a:t>
            </a:r>
            <a:r>
              <a:rPr dirty="0" sz="3200" spc="1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35">
                <a:solidFill>
                  <a:srgbClr val="FFFFFF"/>
                </a:solidFill>
                <a:latin typeface="Calibri"/>
                <a:cs typeface="Calibri"/>
              </a:rPr>
              <a:t>assume</a:t>
            </a:r>
            <a:r>
              <a:rPr dirty="0" sz="3200" spc="1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dirty="0" sz="3200" spc="1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2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200" spc="1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65">
                <a:solidFill>
                  <a:srgbClr val="FFFFFF"/>
                </a:solidFill>
                <a:latin typeface="Calibri"/>
                <a:cs typeface="Calibri"/>
              </a:rPr>
              <a:t>non-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defective</a:t>
            </a:r>
            <a:r>
              <a:rPr dirty="0" sz="3200" spc="1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part</a:t>
            </a:r>
            <a:r>
              <a:rPr dirty="0" sz="3200" spc="2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45">
                <a:solidFill>
                  <a:srgbClr val="FFFFFF"/>
                </a:solidFill>
                <a:latin typeface="Calibri"/>
                <a:cs typeface="Calibri"/>
              </a:rPr>
              <a:t>has</a:t>
            </a:r>
            <a:r>
              <a:rPr dirty="0" sz="3200" spc="20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75">
                <a:solidFill>
                  <a:srgbClr val="FFFFFF"/>
                </a:solidFill>
                <a:latin typeface="Calibri"/>
                <a:cs typeface="Calibri"/>
              </a:rPr>
              <a:t>been</a:t>
            </a:r>
            <a:r>
              <a:rPr dirty="0" sz="3200" spc="2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60">
                <a:solidFill>
                  <a:srgbClr val="FFFFFF"/>
                </a:solidFill>
                <a:latin typeface="Calibri"/>
                <a:cs typeface="Calibri"/>
              </a:rPr>
              <a:t>drawn.</a:t>
            </a:r>
            <a:r>
              <a:rPr dirty="0" sz="3200" spc="1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What</a:t>
            </a:r>
            <a:r>
              <a:rPr dirty="0" sz="3200" spc="2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65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3200" spc="2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25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3200" spc="36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z="3200" spc="1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dirty="0" sz="3200" spc="1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dirty="0" sz="3200" spc="1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65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3200" spc="1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dirty="0" sz="3200" spc="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Vendor</a:t>
            </a:r>
            <a:r>
              <a:rPr dirty="0" sz="3200" spc="1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275">
                <a:solidFill>
                  <a:srgbClr val="FFFFFF"/>
                </a:solidFill>
                <a:latin typeface="Calibri"/>
                <a:cs typeface="Calibri"/>
              </a:rPr>
              <a:t>B?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1106665" y="4025963"/>
            <a:ext cx="1263650" cy="377190"/>
          </a:xfrm>
          <a:custGeom>
            <a:avLst/>
            <a:gdLst/>
            <a:ahLst/>
            <a:cxnLst/>
            <a:rect l="l" t="t" r="r" b="b"/>
            <a:pathLst>
              <a:path w="1263650" h="377189">
                <a:moveTo>
                  <a:pt x="490486" y="2781"/>
                </a:moveTo>
                <a:lnTo>
                  <a:pt x="459879" y="2781"/>
                </a:lnTo>
                <a:lnTo>
                  <a:pt x="459879" y="372541"/>
                </a:lnTo>
                <a:lnTo>
                  <a:pt x="490486" y="372541"/>
                </a:lnTo>
                <a:lnTo>
                  <a:pt x="490486" y="2781"/>
                </a:lnTo>
                <a:close/>
              </a:path>
              <a:path w="1263650" h="377189">
                <a:moveTo>
                  <a:pt x="1143012" y="0"/>
                </a:moveTo>
                <a:lnTo>
                  <a:pt x="1137678" y="15303"/>
                </a:lnTo>
                <a:lnTo>
                  <a:pt x="1159490" y="24771"/>
                </a:lnTo>
                <a:lnTo>
                  <a:pt x="1178255" y="37877"/>
                </a:lnTo>
                <a:lnTo>
                  <a:pt x="1206639" y="75006"/>
                </a:lnTo>
                <a:lnTo>
                  <a:pt x="1223276" y="125099"/>
                </a:lnTo>
                <a:lnTo>
                  <a:pt x="1227405" y="154004"/>
                </a:lnTo>
                <a:lnTo>
                  <a:pt x="1227463" y="154414"/>
                </a:lnTo>
                <a:lnTo>
                  <a:pt x="1227461" y="219815"/>
                </a:lnTo>
                <a:lnTo>
                  <a:pt x="1216273" y="277137"/>
                </a:lnTo>
                <a:lnTo>
                  <a:pt x="1193818" y="321902"/>
                </a:lnTo>
                <a:lnTo>
                  <a:pt x="1159667" y="352096"/>
                </a:lnTo>
                <a:lnTo>
                  <a:pt x="1138186" y="361607"/>
                </a:lnTo>
                <a:lnTo>
                  <a:pt x="1143012" y="376910"/>
                </a:lnTo>
                <a:lnTo>
                  <a:pt x="1194447" y="352794"/>
                </a:lnTo>
                <a:lnTo>
                  <a:pt x="1232166" y="311048"/>
                </a:lnTo>
                <a:lnTo>
                  <a:pt x="1255423" y="255146"/>
                </a:lnTo>
                <a:lnTo>
                  <a:pt x="1263154" y="188556"/>
                </a:lnTo>
                <a:lnTo>
                  <a:pt x="1261246" y="154414"/>
                </a:lnTo>
                <a:lnTo>
                  <a:pt x="1245741" y="92759"/>
                </a:lnTo>
                <a:lnTo>
                  <a:pt x="1214878" y="42900"/>
                </a:lnTo>
                <a:lnTo>
                  <a:pt x="1170301" y="9870"/>
                </a:lnTo>
                <a:lnTo>
                  <a:pt x="1143012" y="0"/>
                </a:lnTo>
                <a:close/>
              </a:path>
              <a:path w="1263650" h="377189">
                <a:moveTo>
                  <a:pt x="120192" y="0"/>
                </a:moveTo>
                <a:lnTo>
                  <a:pt x="68911" y="24169"/>
                </a:lnTo>
                <a:lnTo>
                  <a:pt x="31089" y="66065"/>
                </a:lnTo>
                <a:lnTo>
                  <a:pt x="7772" y="122072"/>
                </a:lnTo>
                <a:lnTo>
                  <a:pt x="111" y="186575"/>
                </a:lnTo>
                <a:lnTo>
                  <a:pt x="0" y="188556"/>
                </a:lnTo>
                <a:lnTo>
                  <a:pt x="1936" y="223187"/>
                </a:lnTo>
                <a:lnTo>
                  <a:pt x="17428" y="284433"/>
                </a:lnTo>
                <a:lnTo>
                  <a:pt x="48187" y="334124"/>
                </a:lnTo>
                <a:lnTo>
                  <a:pt x="92792" y="367057"/>
                </a:lnTo>
                <a:lnTo>
                  <a:pt x="120192" y="376910"/>
                </a:lnTo>
                <a:lnTo>
                  <a:pt x="124968" y="361607"/>
                </a:lnTo>
                <a:lnTo>
                  <a:pt x="103491" y="352096"/>
                </a:lnTo>
                <a:lnTo>
                  <a:pt x="84956" y="338861"/>
                </a:lnTo>
                <a:lnTo>
                  <a:pt x="56718" y="301218"/>
                </a:lnTo>
                <a:lnTo>
                  <a:pt x="39955" y="250002"/>
                </a:lnTo>
                <a:lnTo>
                  <a:pt x="34449" y="188556"/>
                </a:lnTo>
                <a:lnTo>
                  <a:pt x="34366" y="186575"/>
                </a:lnTo>
                <a:lnTo>
                  <a:pt x="35763" y="154414"/>
                </a:lnTo>
                <a:lnTo>
                  <a:pt x="46940" y="98630"/>
                </a:lnTo>
                <a:lnTo>
                  <a:pt x="69400" y="54622"/>
                </a:lnTo>
                <a:lnTo>
                  <a:pt x="103824" y="24771"/>
                </a:lnTo>
                <a:lnTo>
                  <a:pt x="125564" y="15303"/>
                </a:lnTo>
                <a:lnTo>
                  <a:pt x="1201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3232657" y="3718178"/>
            <a:ext cx="2023745" cy="377190"/>
          </a:xfrm>
          <a:custGeom>
            <a:avLst/>
            <a:gdLst/>
            <a:ahLst/>
            <a:cxnLst/>
            <a:rect l="l" t="t" r="r" b="b"/>
            <a:pathLst>
              <a:path w="2023745" h="377189">
                <a:moveTo>
                  <a:pt x="1903476" y="0"/>
                </a:moveTo>
                <a:lnTo>
                  <a:pt x="1898142" y="15240"/>
                </a:lnTo>
                <a:lnTo>
                  <a:pt x="1919954" y="24691"/>
                </a:lnTo>
                <a:lnTo>
                  <a:pt x="1938718" y="37798"/>
                </a:lnTo>
                <a:lnTo>
                  <a:pt x="1967103" y="74930"/>
                </a:lnTo>
                <a:lnTo>
                  <a:pt x="1983739" y="125025"/>
                </a:lnTo>
                <a:lnTo>
                  <a:pt x="1987870" y="153954"/>
                </a:lnTo>
                <a:lnTo>
                  <a:pt x="1987927" y="154347"/>
                </a:lnTo>
                <a:lnTo>
                  <a:pt x="1987925" y="219752"/>
                </a:lnTo>
                <a:lnTo>
                  <a:pt x="1976737" y="277073"/>
                </a:lnTo>
                <a:lnTo>
                  <a:pt x="1954281" y="321838"/>
                </a:lnTo>
                <a:lnTo>
                  <a:pt x="1920130" y="352032"/>
                </a:lnTo>
                <a:lnTo>
                  <a:pt x="1898650" y="361543"/>
                </a:lnTo>
                <a:lnTo>
                  <a:pt x="1903476" y="376847"/>
                </a:lnTo>
                <a:lnTo>
                  <a:pt x="1954910" y="352731"/>
                </a:lnTo>
                <a:lnTo>
                  <a:pt x="1992630" y="310984"/>
                </a:lnTo>
                <a:lnTo>
                  <a:pt x="2015886" y="255082"/>
                </a:lnTo>
                <a:lnTo>
                  <a:pt x="2023618" y="188493"/>
                </a:lnTo>
                <a:lnTo>
                  <a:pt x="2021709" y="154347"/>
                </a:lnTo>
                <a:lnTo>
                  <a:pt x="2006205" y="92706"/>
                </a:lnTo>
                <a:lnTo>
                  <a:pt x="1975342" y="42844"/>
                </a:lnTo>
                <a:lnTo>
                  <a:pt x="1930765" y="9836"/>
                </a:lnTo>
                <a:lnTo>
                  <a:pt x="1903476" y="0"/>
                </a:lnTo>
                <a:close/>
              </a:path>
              <a:path w="2023745" h="377189">
                <a:moveTo>
                  <a:pt x="120142" y="0"/>
                </a:moveTo>
                <a:lnTo>
                  <a:pt x="68913" y="24114"/>
                </a:lnTo>
                <a:lnTo>
                  <a:pt x="31115" y="66040"/>
                </a:lnTo>
                <a:lnTo>
                  <a:pt x="7746" y="122018"/>
                </a:lnTo>
                <a:lnTo>
                  <a:pt x="110" y="186512"/>
                </a:lnTo>
                <a:lnTo>
                  <a:pt x="0" y="188493"/>
                </a:lnTo>
                <a:lnTo>
                  <a:pt x="7731" y="255082"/>
                </a:lnTo>
                <a:lnTo>
                  <a:pt x="30988" y="310984"/>
                </a:lnTo>
                <a:lnTo>
                  <a:pt x="68802" y="352731"/>
                </a:lnTo>
                <a:lnTo>
                  <a:pt x="120142" y="376847"/>
                </a:lnTo>
                <a:lnTo>
                  <a:pt x="124968" y="361543"/>
                </a:lnTo>
                <a:lnTo>
                  <a:pt x="103489" y="352032"/>
                </a:lnTo>
                <a:lnTo>
                  <a:pt x="84963" y="338797"/>
                </a:lnTo>
                <a:lnTo>
                  <a:pt x="56768" y="301155"/>
                </a:lnTo>
                <a:lnTo>
                  <a:pt x="39973" y="249939"/>
                </a:lnTo>
                <a:lnTo>
                  <a:pt x="34499" y="188493"/>
                </a:lnTo>
                <a:lnTo>
                  <a:pt x="34417" y="186512"/>
                </a:lnTo>
                <a:lnTo>
                  <a:pt x="39973" y="125025"/>
                </a:lnTo>
                <a:lnTo>
                  <a:pt x="56768" y="74930"/>
                </a:lnTo>
                <a:lnTo>
                  <a:pt x="85137" y="37798"/>
                </a:lnTo>
                <a:lnTo>
                  <a:pt x="125603" y="15240"/>
                </a:lnTo>
                <a:lnTo>
                  <a:pt x="1201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3814826" y="4298759"/>
            <a:ext cx="859790" cy="377190"/>
          </a:xfrm>
          <a:custGeom>
            <a:avLst/>
            <a:gdLst/>
            <a:ahLst/>
            <a:cxnLst/>
            <a:rect l="l" t="t" r="r" b="b"/>
            <a:pathLst>
              <a:path w="859789" h="377189">
                <a:moveTo>
                  <a:pt x="739139" y="0"/>
                </a:moveTo>
                <a:lnTo>
                  <a:pt x="733806" y="15303"/>
                </a:lnTo>
                <a:lnTo>
                  <a:pt x="755618" y="24771"/>
                </a:lnTo>
                <a:lnTo>
                  <a:pt x="774382" y="37877"/>
                </a:lnTo>
                <a:lnTo>
                  <a:pt x="802766" y="75006"/>
                </a:lnTo>
                <a:lnTo>
                  <a:pt x="819403" y="125099"/>
                </a:lnTo>
                <a:lnTo>
                  <a:pt x="824991" y="186575"/>
                </a:lnTo>
                <a:lnTo>
                  <a:pt x="823589" y="219815"/>
                </a:lnTo>
                <a:lnTo>
                  <a:pt x="812401" y="277137"/>
                </a:lnTo>
                <a:lnTo>
                  <a:pt x="789945" y="321902"/>
                </a:lnTo>
                <a:lnTo>
                  <a:pt x="755794" y="352096"/>
                </a:lnTo>
                <a:lnTo>
                  <a:pt x="734313" y="361607"/>
                </a:lnTo>
                <a:lnTo>
                  <a:pt x="739139" y="376910"/>
                </a:lnTo>
                <a:lnTo>
                  <a:pt x="790575" y="352794"/>
                </a:lnTo>
                <a:lnTo>
                  <a:pt x="828294" y="311048"/>
                </a:lnTo>
                <a:lnTo>
                  <a:pt x="851550" y="255146"/>
                </a:lnTo>
                <a:lnTo>
                  <a:pt x="859282" y="188556"/>
                </a:lnTo>
                <a:lnTo>
                  <a:pt x="857374" y="154414"/>
                </a:lnTo>
                <a:lnTo>
                  <a:pt x="841869" y="92759"/>
                </a:lnTo>
                <a:lnTo>
                  <a:pt x="811006" y="42900"/>
                </a:lnTo>
                <a:lnTo>
                  <a:pt x="766429" y="9870"/>
                </a:lnTo>
                <a:lnTo>
                  <a:pt x="739139" y="0"/>
                </a:lnTo>
                <a:close/>
              </a:path>
              <a:path w="859789" h="377189">
                <a:moveTo>
                  <a:pt x="120141" y="0"/>
                </a:moveTo>
                <a:lnTo>
                  <a:pt x="68913" y="24169"/>
                </a:lnTo>
                <a:lnTo>
                  <a:pt x="31114" y="66065"/>
                </a:lnTo>
                <a:lnTo>
                  <a:pt x="7747" y="122072"/>
                </a:lnTo>
                <a:lnTo>
                  <a:pt x="110" y="186575"/>
                </a:lnTo>
                <a:lnTo>
                  <a:pt x="0" y="188556"/>
                </a:lnTo>
                <a:lnTo>
                  <a:pt x="1930" y="223187"/>
                </a:lnTo>
                <a:lnTo>
                  <a:pt x="17412" y="284433"/>
                </a:lnTo>
                <a:lnTo>
                  <a:pt x="48204" y="334124"/>
                </a:lnTo>
                <a:lnTo>
                  <a:pt x="92781" y="367057"/>
                </a:lnTo>
                <a:lnTo>
                  <a:pt x="120141" y="376910"/>
                </a:lnTo>
                <a:lnTo>
                  <a:pt x="124968" y="361607"/>
                </a:lnTo>
                <a:lnTo>
                  <a:pt x="103489" y="352096"/>
                </a:lnTo>
                <a:lnTo>
                  <a:pt x="84962" y="338861"/>
                </a:lnTo>
                <a:lnTo>
                  <a:pt x="56769" y="301218"/>
                </a:lnTo>
                <a:lnTo>
                  <a:pt x="39973" y="250002"/>
                </a:lnTo>
                <a:lnTo>
                  <a:pt x="34499" y="188556"/>
                </a:lnTo>
                <a:lnTo>
                  <a:pt x="34416" y="186575"/>
                </a:lnTo>
                <a:lnTo>
                  <a:pt x="39973" y="125099"/>
                </a:lnTo>
                <a:lnTo>
                  <a:pt x="56769" y="75006"/>
                </a:lnTo>
                <a:lnTo>
                  <a:pt x="85137" y="37877"/>
                </a:lnTo>
                <a:lnTo>
                  <a:pt x="125602" y="15303"/>
                </a:lnTo>
                <a:lnTo>
                  <a:pt x="1201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4040" y="402717"/>
            <a:ext cx="7762875" cy="124587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235"/>
              <a:t>Dependent</a:t>
            </a:r>
            <a:r>
              <a:rPr dirty="0" spc="290"/>
              <a:t> </a:t>
            </a:r>
            <a:r>
              <a:rPr dirty="0" spc="265"/>
              <a:t>Conditions</a:t>
            </a:r>
            <a:r>
              <a:rPr dirty="0" spc="300"/>
              <a:t> </a:t>
            </a:r>
            <a:r>
              <a:rPr dirty="0" spc="-50"/>
              <a:t>–</a:t>
            </a: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229"/>
              <a:t>Conditional</a:t>
            </a:r>
            <a:r>
              <a:rPr dirty="0" spc="295"/>
              <a:t> </a:t>
            </a:r>
            <a:r>
              <a:rPr dirty="0" spc="190"/>
              <a:t>Probability</a:t>
            </a:r>
            <a:r>
              <a:rPr dirty="0" spc="270"/>
              <a:t> </a:t>
            </a:r>
            <a:r>
              <a:rPr dirty="0" spc="285"/>
              <a:t>Example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3891" y="1928622"/>
            <a:ext cx="7673975" cy="1489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87960" marR="5080" indent="-175260">
              <a:lnSpc>
                <a:spcPct val="100000"/>
              </a:lnSpc>
              <a:spcBef>
                <a:spcPts val="100"/>
              </a:spcBef>
              <a:buSzPct val="75000"/>
              <a:buChar char="•"/>
              <a:tabLst>
                <a:tab pos="187960" algn="l"/>
              </a:tabLst>
            </a:pP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Note</a:t>
            </a:r>
            <a:r>
              <a:rPr dirty="0" sz="3200" spc="2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dirty="0" sz="3200" spc="2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65">
                <a:solidFill>
                  <a:srgbClr val="FFFFFF"/>
                </a:solidFill>
                <a:latin typeface="Calibri"/>
                <a:cs typeface="Calibri"/>
              </a:rPr>
              <a:t>should</a:t>
            </a:r>
            <a:r>
              <a:rPr dirty="0" sz="3200" spc="2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2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200" spc="2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75">
                <a:solidFill>
                  <a:srgbClr val="FFFFFF"/>
                </a:solidFill>
                <a:latin typeface="Calibri"/>
                <a:cs typeface="Calibri"/>
              </a:rPr>
              <a:t>non-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defective</a:t>
            </a:r>
            <a:r>
              <a:rPr dirty="0" sz="3200" spc="1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part</a:t>
            </a:r>
            <a:r>
              <a:rPr dirty="0" sz="3200" spc="2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35">
                <a:solidFill>
                  <a:srgbClr val="FFFFFF"/>
                </a:solidFill>
                <a:latin typeface="Calibri"/>
                <a:cs typeface="Calibri"/>
              </a:rPr>
              <a:t>have </a:t>
            </a:r>
            <a:r>
              <a:rPr dirty="0" sz="3200" spc="75">
                <a:solidFill>
                  <a:srgbClr val="FFFFFF"/>
                </a:solidFill>
                <a:latin typeface="Calibri"/>
                <a:cs typeface="Calibri"/>
              </a:rPr>
              <a:t>been</a:t>
            </a:r>
            <a:r>
              <a:rPr dirty="0" sz="3200" spc="1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75">
                <a:solidFill>
                  <a:srgbClr val="FFFFFF"/>
                </a:solidFill>
                <a:latin typeface="Calibri"/>
                <a:cs typeface="Calibri"/>
              </a:rPr>
              <a:t>selected,</a:t>
            </a:r>
            <a:r>
              <a:rPr dirty="0" sz="3200" spc="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3200" spc="1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36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z="3200" spc="1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3200" spc="1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dirty="0" sz="3200" spc="1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65">
                <a:solidFill>
                  <a:srgbClr val="FFFFFF"/>
                </a:solidFill>
                <a:latin typeface="Calibri"/>
                <a:cs typeface="Calibri"/>
              </a:rPr>
              <a:t>being</a:t>
            </a:r>
            <a:r>
              <a:rPr dirty="0" sz="3200" spc="1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2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200" spc="1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part</a:t>
            </a:r>
            <a:r>
              <a:rPr dirty="0" sz="3200" spc="1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20">
                <a:solidFill>
                  <a:srgbClr val="FFFFFF"/>
                </a:solidFill>
                <a:latin typeface="Calibri"/>
                <a:cs typeface="Calibri"/>
              </a:rPr>
              <a:t>from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Vendor</a:t>
            </a:r>
            <a:r>
              <a:rPr dirty="0" sz="3200" spc="3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38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dirty="0" sz="3200" spc="3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35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85"/>
              <a:t>Probability</a:t>
            </a:r>
            <a:r>
              <a:rPr dirty="0" spc="275"/>
              <a:t> </a:t>
            </a:r>
            <a:r>
              <a:rPr dirty="0" spc="185"/>
              <a:t>Definitions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3891" y="1318336"/>
            <a:ext cx="6866255" cy="202818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87960" marR="768350" indent="-175260">
              <a:lnSpc>
                <a:spcPct val="100000"/>
              </a:lnSpc>
              <a:spcBef>
                <a:spcPts val="105"/>
              </a:spcBef>
              <a:buSzPct val="75000"/>
              <a:buChar char="•"/>
              <a:tabLst>
                <a:tab pos="187960" algn="l"/>
              </a:tabLst>
            </a:pPr>
            <a:r>
              <a:rPr dirty="0" sz="3200" spc="85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dirty="0" sz="3200" spc="2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B9A463"/>
                </a:solidFill>
                <a:latin typeface="Calibri"/>
                <a:cs typeface="Calibri"/>
              </a:rPr>
              <a:t>experiment</a:t>
            </a:r>
            <a:r>
              <a:rPr dirty="0" sz="3200" spc="185">
                <a:solidFill>
                  <a:srgbClr val="B9A463"/>
                </a:solidFill>
                <a:latin typeface="Calibri"/>
                <a:cs typeface="Calibri"/>
              </a:rPr>
              <a:t> </a:t>
            </a:r>
            <a:r>
              <a:rPr dirty="0" sz="3200" spc="65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3200" spc="2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75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dirty="0" sz="3200" spc="2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activity</a:t>
            </a:r>
            <a:r>
              <a:rPr dirty="0" sz="3200" spc="2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40">
                <a:solidFill>
                  <a:srgbClr val="FFFFFF"/>
                </a:solidFill>
                <a:latin typeface="Calibri"/>
                <a:cs typeface="Calibri"/>
              </a:rPr>
              <a:t>which </a:t>
            </a:r>
            <a:r>
              <a:rPr dirty="0" sz="3200" spc="120">
                <a:solidFill>
                  <a:srgbClr val="FFFFFF"/>
                </a:solidFill>
                <a:latin typeface="Calibri"/>
                <a:cs typeface="Calibri"/>
              </a:rPr>
              <a:t>produces</a:t>
            </a:r>
            <a:r>
              <a:rPr dirty="0" sz="3200" spc="1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6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dirty="0" sz="3200" spc="1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event.</a:t>
            </a:r>
            <a:endParaRPr sz="3200">
              <a:latin typeface="Calibri"/>
              <a:cs typeface="Calibri"/>
            </a:endParaRPr>
          </a:p>
          <a:p>
            <a:pPr marL="187960" marR="5080" indent="-175260">
              <a:lnSpc>
                <a:spcPct val="100000"/>
              </a:lnSpc>
              <a:spcBef>
                <a:spcPts val="400"/>
              </a:spcBef>
              <a:buClr>
                <a:srgbClr val="FFFFFF"/>
              </a:buClr>
              <a:buSzPct val="75000"/>
              <a:buChar char="•"/>
              <a:tabLst>
                <a:tab pos="187960" algn="l"/>
              </a:tabLst>
            </a:pPr>
            <a:r>
              <a:rPr dirty="0" sz="3200" spc="125">
                <a:solidFill>
                  <a:srgbClr val="B9A463"/>
                </a:solidFill>
                <a:latin typeface="Calibri"/>
                <a:cs typeface="Calibri"/>
              </a:rPr>
              <a:t>Sample</a:t>
            </a:r>
            <a:r>
              <a:rPr dirty="0" sz="3200" spc="110">
                <a:solidFill>
                  <a:srgbClr val="B9A463"/>
                </a:solidFill>
                <a:latin typeface="Calibri"/>
                <a:cs typeface="Calibri"/>
              </a:rPr>
              <a:t> </a:t>
            </a:r>
            <a:r>
              <a:rPr dirty="0" sz="3200" spc="180">
                <a:solidFill>
                  <a:srgbClr val="B9A463"/>
                </a:solidFill>
                <a:latin typeface="Calibri"/>
                <a:cs typeface="Calibri"/>
              </a:rPr>
              <a:t>space</a:t>
            </a:r>
            <a:r>
              <a:rPr dirty="0" sz="3200" spc="125">
                <a:solidFill>
                  <a:srgbClr val="B9A463"/>
                </a:solidFill>
                <a:latin typeface="Calibri"/>
                <a:cs typeface="Calibri"/>
              </a:rPr>
              <a:t> </a:t>
            </a:r>
            <a:r>
              <a:rPr dirty="0" sz="3200" spc="65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3200" spc="1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3200" spc="1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75">
                <a:solidFill>
                  <a:srgbClr val="FFFFFF"/>
                </a:solidFill>
                <a:latin typeface="Calibri"/>
                <a:cs typeface="Calibri"/>
              </a:rPr>
              <a:t>set</a:t>
            </a:r>
            <a:r>
              <a:rPr dirty="0" sz="3200" spc="1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3200" spc="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dirty="0" sz="3200" spc="1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70">
                <a:solidFill>
                  <a:srgbClr val="FFFFFF"/>
                </a:solidFill>
                <a:latin typeface="Calibri"/>
                <a:cs typeface="Calibri"/>
              </a:rPr>
              <a:t>possible </a:t>
            </a:r>
            <a:r>
              <a:rPr dirty="0" sz="3200" spc="95">
                <a:solidFill>
                  <a:srgbClr val="FFFFFF"/>
                </a:solidFill>
                <a:latin typeface="Calibri"/>
                <a:cs typeface="Calibri"/>
              </a:rPr>
              <a:t>outcomes</a:t>
            </a:r>
            <a:r>
              <a:rPr dirty="0" sz="3200" spc="1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dirty="0" sz="3200" spc="1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6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dirty="0" sz="3200" spc="1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experiment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4040" y="402717"/>
            <a:ext cx="6016625" cy="1245870"/>
          </a:xfrm>
          <a:prstGeom prst="rect"/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85"/>
              </a:spcBef>
            </a:pPr>
            <a:r>
              <a:rPr dirty="0" spc="280"/>
              <a:t>Joint</a:t>
            </a:r>
            <a:r>
              <a:rPr dirty="0" spc="220"/>
              <a:t> </a:t>
            </a:r>
            <a:r>
              <a:rPr dirty="0" spc="210"/>
              <a:t>Probabilities</a:t>
            </a:r>
            <a:r>
              <a:rPr dirty="0" spc="280"/>
              <a:t> </a:t>
            </a:r>
            <a:r>
              <a:rPr dirty="0" spc="229"/>
              <a:t>Under </a:t>
            </a:r>
            <a:r>
              <a:rPr dirty="0" spc="240"/>
              <a:t>Statistical</a:t>
            </a:r>
            <a:r>
              <a:rPr dirty="0" spc="290"/>
              <a:t> Dependence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3891" y="1928622"/>
            <a:ext cx="7495540" cy="1489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7960" marR="5080" indent="-175260">
              <a:lnSpc>
                <a:spcPct val="100000"/>
              </a:lnSpc>
              <a:spcBef>
                <a:spcPts val="100"/>
              </a:spcBef>
              <a:buSzPct val="75000"/>
              <a:buChar char="•"/>
              <a:tabLst>
                <a:tab pos="187960" algn="l"/>
              </a:tabLst>
            </a:pPr>
            <a:r>
              <a:rPr dirty="0" sz="3200" spc="9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3200" spc="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formula</a:t>
            </a:r>
            <a:r>
              <a:rPr dirty="0" sz="3200" spc="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3200" spc="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joint</a:t>
            </a:r>
            <a:r>
              <a:rPr dirty="0" sz="3200" spc="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probabilities</a:t>
            </a:r>
            <a:r>
              <a:rPr dirty="0" sz="3200" spc="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under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statistical</a:t>
            </a:r>
            <a:r>
              <a:rPr dirty="0" sz="3200" spc="1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00">
                <a:solidFill>
                  <a:srgbClr val="FFFFFF"/>
                </a:solidFill>
                <a:latin typeface="Calibri"/>
                <a:cs typeface="Calibri"/>
              </a:rPr>
              <a:t>dependence</a:t>
            </a:r>
            <a:r>
              <a:rPr dirty="0" sz="3200" spc="1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65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3200" spc="1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2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200" spc="1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variation</a:t>
            </a:r>
            <a:r>
              <a:rPr dirty="0" sz="3200" spc="1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3200" spc="1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25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conditional</a:t>
            </a:r>
            <a:r>
              <a:rPr dirty="0" sz="3200" spc="2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probability</a:t>
            </a:r>
            <a:r>
              <a:rPr dirty="0" sz="3200" spc="2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formula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4040" y="402717"/>
            <a:ext cx="6016625" cy="1245870"/>
          </a:xfrm>
          <a:prstGeom prst="rect"/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85"/>
              </a:spcBef>
            </a:pPr>
            <a:r>
              <a:rPr dirty="0" spc="280"/>
              <a:t>Joint</a:t>
            </a:r>
            <a:r>
              <a:rPr dirty="0" spc="220"/>
              <a:t> </a:t>
            </a:r>
            <a:r>
              <a:rPr dirty="0" spc="210"/>
              <a:t>Probabilities</a:t>
            </a:r>
            <a:r>
              <a:rPr dirty="0" spc="280"/>
              <a:t> </a:t>
            </a:r>
            <a:r>
              <a:rPr dirty="0" spc="229"/>
              <a:t>Under </a:t>
            </a:r>
            <a:r>
              <a:rPr dirty="0" spc="240"/>
              <a:t>Statistical</a:t>
            </a:r>
            <a:r>
              <a:rPr dirty="0" spc="290"/>
              <a:t> Dependence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2494407" y="2452497"/>
            <a:ext cx="1126490" cy="26034"/>
          </a:xfrm>
          <a:custGeom>
            <a:avLst/>
            <a:gdLst/>
            <a:ahLst/>
            <a:cxnLst/>
            <a:rect l="l" t="t" r="r" b="b"/>
            <a:pathLst>
              <a:path w="1126489" h="26035">
                <a:moveTo>
                  <a:pt x="1126235" y="0"/>
                </a:moveTo>
                <a:lnTo>
                  <a:pt x="0" y="0"/>
                </a:lnTo>
                <a:lnTo>
                  <a:pt x="0" y="25907"/>
                </a:lnTo>
                <a:lnTo>
                  <a:pt x="1126235" y="25907"/>
                </a:lnTo>
                <a:lnTo>
                  <a:pt x="11262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2482088" y="1853260"/>
            <a:ext cx="115189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10">
                <a:solidFill>
                  <a:srgbClr val="FFFFFF"/>
                </a:solidFill>
                <a:latin typeface="Cambria Math"/>
                <a:cs typeface="Cambria Math"/>
              </a:rPr>
              <a:t>𝑃(𝐵𝐴)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614676" y="2434590"/>
            <a:ext cx="886460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20">
                <a:solidFill>
                  <a:srgbClr val="FFFFFF"/>
                </a:solidFill>
                <a:latin typeface="Cambria Math"/>
                <a:cs typeface="Cambria Math"/>
              </a:rPr>
              <a:t>𝑃(𝐴)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4757165" y="2283967"/>
            <a:ext cx="795655" cy="377190"/>
          </a:xfrm>
          <a:custGeom>
            <a:avLst/>
            <a:gdLst/>
            <a:ahLst/>
            <a:cxnLst/>
            <a:rect l="l" t="t" r="r" b="b"/>
            <a:pathLst>
              <a:path w="795654" h="377189">
                <a:moveTo>
                  <a:pt x="675132" y="0"/>
                </a:moveTo>
                <a:lnTo>
                  <a:pt x="669798" y="15367"/>
                </a:lnTo>
                <a:lnTo>
                  <a:pt x="691608" y="24818"/>
                </a:lnTo>
                <a:lnTo>
                  <a:pt x="710358" y="37925"/>
                </a:lnTo>
                <a:lnTo>
                  <a:pt x="738632" y="75056"/>
                </a:lnTo>
                <a:lnTo>
                  <a:pt x="755380" y="125142"/>
                </a:lnTo>
                <a:lnTo>
                  <a:pt x="760984" y="186562"/>
                </a:lnTo>
                <a:lnTo>
                  <a:pt x="759581" y="219805"/>
                </a:lnTo>
                <a:lnTo>
                  <a:pt x="748393" y="277145"/>
                </a:lnTo>
                <a:lnTo>
                  <a:pt x="725937" y="321941"/>
                </a:lnTo>
                <a:lnTo>
                  <a:pt x="691786" y="352143"/>
                </a:lnTo>
                <a:lnTo>
                  <a:pt x="670306" y="361695"/>
                </a:lnTo>
                <a:lnTo>
                  <a:pt x="675132" y="376936"/>
                </a:lnTo>
                <a:lnTo>
                  <a:pt x="726519" y="352837"/>
                </a:lnTo>
                <a:lnTo>
                  <a:pt x="764286" y="311023"/>
                </a:lnTo>
                <a:lnTo>
                  <a:pt x="787542" y="255143"/>
                </a:lnTo>
                <a:lnTo>
                  <a:pt x="795274" y="188594"/>
                </a:lnTo>
                <a:lnTo>
                  <a:pt x="793365" y="154441"/>
                </a:lnTo>
                <a:lnTo>
                  <a:pt x="777807" y="92761"/>
                </a:lnTo>
                <a:lnTo>
                  <a:pt x="746944" y="42916"/>
                </a:lnTo>
                <a:lnTo>
                  <a:pt x="702419" y="9907"/>
                </a:lnTo>
                <a:lnTo>
                  <a:pt x="675132" y="0"/>
                </a:lnTo>
                <a:close/>
              </a:path>
              <a:path w="795654" h="377189">
                <a:moveTo>
                  <a:pt x="120142" y="0"/>
                </a:moveTo>
                <a:lnTo>
                  <a:pt x="68913" y="24209"/>
                </a:lnTo>
                <a:lnTo>
                  <a:pt x="31114" y="66039"/>
                </a:lnTo>
                <a:lnTo>
                  <a:pt x="7747" y="122078"/>
                </a:lnTo>
                <a:lnTo>
                  <a:pt x="113" y="186562"/>
                </a:lnTo>
                <a:lnTo>
                  <a:pt x="0" y="188594"/>
                </a:lnTo>
                <a:lnTo>
                  <a:pt x="7731" y="255143"/>
                </a:lnTo>
                <a:lnTo>
                  <a:pt x="30987" y="311023"/>
                </a:lnTo>
                <a:lnTo>
                  <a:pt x="68754" y="352837"/>
                </a:lnTo>
                <a:lnTo>
                  <a:pt x="120142" y="376936"/>
                </a:lnTo>
                <a:lnTo>
                  <a:pt x="124968" y="361695"/>
                </a:lnTo>
                <a:lnTo>
                  <a:pt x="103487" y="352143"/>
                </a:lnTo>
                <a:lnTo>
                  <a:pt x="84947" y="338899"/>
                </a:lnTo>
                <a:lnTo>
                  <a:pt x="56642" y="301244"/>
                </a:lnTo>
                <a:lnTo>
                  <a:pt x="39893" y="249999"/>
                </a:lnTo>
                <a:lnTo>
                  <a:pt x="34375" y="188594"/>
                </a:lnTo>
                <a:lnTo>
                  <a:pt x="34289" y="186562"/>
                </a:lnTo>
                <a:lnTo>
                  <a:pt x="35692" y="154441"/>
                </a:lnTo>
                <a:lnTo>
                  <a:pt x="46880" y="98677"/>
                </a:lnTo>
                <a:lnTo>
                  <a:pt x="69361" y="54675"/>
                </a:lnTo>
                <a:lnTo>
                  <a:pt x="103755" y="24818"/>
                </a:lnTo>
                <a:lnTo>
                  <a:pt x="125475" y="15367"/>
                </a:lnTo>
                <a:lnTo>
                  <a:pt x="1201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6413753" y="2283967"/>
            <a:ext cx="932815" cy="377190"/>
          </a:xfrm>
          <a:custGeom>
            <a:avLst/>
            <a:gdLst/>
            <a:ahLst/>
            <a:cxnLst/>
            <a:rect l="l" t="t" r="r" b="b"/>
            <a:pathLst>
              <a:path w="932815" h="377189">
                <a:moveTo>
                  <a:pt x="488823" y="2793"/>
                </a:moveTo>
                <a:lnTo>
                  <a:pt x="458343" y="2793"/>
                </a:lnTo>
                <a:lnTo>
                  <a:pt x="458343" y="372618"/>
                </a:lnTo>
                <a:lnTo>
                  <a:pt x="488823" y="372618"/>
                </a:lnTo>
                <a:lnTo>
                  <a:pt x="488823" y="2793"/>
                </a:lnTo>
                <a:close/>
              </a:path>
              <a:path w="932815" h="377189">
                <a:moveTo>
                  <a:pt x="120142" y="0"/>
                </a:moveTo>
                <a:lnTo>
                  <a:pt x="68913" y="24209"/>
                </a:lnTo>
                <a:lnTo>
                  <a:pt x="31115" y="66039"/>
                </a:lnTo>
                <a:lnTo>
                  <a:pt x="7747" y="122078"/>
                </a:lnTo>
                <a:lnTo>
                  <a:pt x="113" y="186562"/>
                </a:lnTo>
                <a:lnTo>
                  <a:pt x="0" y="188594"/>
                </a:lnTo>
                <a:lnTo>
                  <a:pt x="7731" y="255143"/>
                </a:lnTo>
                <a:lnTo>
                  <a:pt x="30987" y="311023"/>
                </a:lnTo>
                <a:lnTo>
                  <a:pt x="68754" y="352837"/>
                </a:lnTo>
                <a:lnTo>
                  <a:pt x="120142" y="376936"/>
                </a:lnTo>
                <a:lnTo>
                  <a:pt x="124968" y="361695"/>
                </a:lnTo>
                <a:lnTo>
                  <a:pt x="103487" y="352143"/>
                </a:lnTo>
                <a:lnTo>
                  <a:pt x="84947" y="338899"/>
                </a:lnTo>
                <a:lnTo>
                  <a:pt x="56642" y="301244"/>
                </a:lnTo>
                <a:lnTo>
                  <a:pt x="39893" y="249999"/>
                </a:lnTo>
                <a:lnTo>
                  <a:pt x="34375" y="188594"/>
                </a:lnTo>
                <a:lnTo>
                  <a:pt x="34290" y="186562"/>
                </a:lnTo>
                <a:lnTo>
                  <a:pt x="35692" y="154441"/>
                </a:lnTo>
                <a:lnTo>
                  <a:pt x="46880" y="98677"/>
                </a:lnTo>
                <a:lnTo>
                  <a:pt x="69361" y="54675"/>
                </a:lnTo>
                <a:lnTo>
                  <a:pt x="103755" y="24818"/>
                </a:lnTo>
                <a:lnTo>
                  <a:pt x="125475" y="15367"/>
                </a:lnTo>
                <a:lnTo>
                  <a:pt x="120142" y="0"/>
                </a:lnTo>
                <a:close/>
              </a:path>
              <a:path w="932815" h="377189">
                <a:moveTo>
                  <a:pt x="812292" y="0"/>
                </a:moveTo>
                <a:lnTo>
                  <a:pt x="806957" y="15367"/>
                </a:lnTo>
                <a:lnTo>
                  <a:pt x="828768" y="24818"/>
                </a:lnTo>
                <a:lnTo>
                  <a:pt x="847518" y="37925"/>
                </a:lnTo>
                <a:lnTo>
                  <a:pt x="875792" y="75056"/>
                </a:lnTo>
                <a:lnTo>
                  <a:pt x="892540" y="125142"/>
                </a:lnTo>
                <a:lnTo>
                  <a:pt x="898144" y="186562"/>
                </a:lnTo>
                <a:lnTo>
                  <a:pt x="896741" y="219805"/>
                </a:lnTo>
                <a:lnTo>
                  <a:pt x="885553" y="277145"/>
                </a:lnTo>
                <a:lnTo>
                  <a:pt x="863097" y="321941"/>
                </a:lnTo>
                <a:lnTo>
                  <a:pt x="828946" y="352143"/>
                </a:lnTo>
                <a:lnTo>
                  <a:pt x="807466" y="361695"/>
                </a:lnTo>
                <a:lnTo>
                  <a:pt x="812292" y="376936"/>
                </a:lnTo>
                <a:lnTo>
                  <a:pt x="863679" y="352837"/>
                </a:lnTo>
                <a:lnTo>
                  <a:pt x="901446" y="311023"/>
                </a:lnTo>
                <a:lnTo>
                  <a:pt x="924702" y="255143"/>
                </a:lnTo>
                <a:lnTo>
                  <a:pt x="932434" y="188594"/>
                </a:lnTo>
                <a:lnTo>
                  <a:pt x="930525" y="154441"/>
                </a:lnTo>
                <a:lnTo>
                  <a:pt x="930501" y="154015"/>
                </a:lnTo>
                <a:lnTo>
                  <a:pt x="914967" y="92761"/>
                </a:lnTo>
                <a:lnTo>
                  <a:pt x="884104" y="42916"/>
                </a:lnTo>
                <a:lnTo>
                  <a:pt x="839579" y="9907"/>
                </a:lnTo>
                <a:lnTo>
                  <a:pt x="8122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686511" y="2169033"/>
            <a:ext cx="6537959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71265" algn="l"/>
                <a:tab pos="4204335" algn="l"/>
                <a:tab pos="5012055" algn="l"/>
                <a:tab pos="5859780" algn="l"/>
                <a:tab pos="6266815" algn="l"/>
              </a:tabLst>
            </a:pPr>
            <a:r>
              <a:rPr dirty="0" sz="3200">
                <a:solidFill>
                  <a:srgbClr val="FFFFFF"/>
                </a:solidFill>
                <a:latin typeface="Cambria Math"/>
                <a:cs typeface="Cambria Math"/>
              </a:rPr>
              <a:t>𝑃(𝐵|𝐴)</a:t>
            </a:r>
            <a:r>
              <a:rPr dirty="0" sz="3200" spc="33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3200" spc="-50">
                <a:solidFill>
                  <a:srgbClr val="FFFFFF"/>
                </a:solidFill>
                <a:latin typeface="Cambria Math"/>
                <a:cs typeface="Cambria Math"/>
              </a:rPr>
              <a:t>=</a:t>
            </a:r>
            <a:r>
              <a:rPr dirty="0" sz="3200">
                <a:solidFill>
                  <a:srgbClr val="FFFFFF"/>
                </a:solidFill>
                <a:latin typeface="Cambria Math"/>
                <a:cs typeface="Cambria Math"/>
              </a:rPr>
              <a:t>	</a:t>
            </a:r>
            <a:r>
              <a:rPr dirty="0" sz="3200" spc="-50">
                <a:solidFill>
                  <a:srgbClr val="FFFFFF"/>
                </a:solidFill>
                <a:latin typeface="Cambria Math"/>
                <a:cs typeface="Cambria Math"/>
              </a:rPr>
              <a:t>𝑃</a:t>
            </a:r>
            <a:r>
              <a:rPr dirty="0" sz="3200">
                <a:solidFill>
                  <a:srgbClr val="FFFFFF"/>
                </a:solidFill>
                <a:latin typeface="Cambria Math"/>
                <a:cs typeface="Cambria Math"/>
              </a:rPr>
              <a:t>	</a:t>
            </a:r>
            <a:r>
              <a:rPr dirty="0" sz="3200" spc="-25">
                <a:solidFill>
                  <a:srgbClr val="FFFFFF"/>
                </a:solidFill>
                <a:latin typeface="Cambria Math"/>
                <a:cs typeface="Cambria Math"/>
              </a:rPr>
              <a:t>𝐵𝐴</a:t>
            </a:r>
            <a:r>
              <a:rPr dirty="0" sz="3200">
                <a:solidFill>
                  <a:srgbClr val="FFFFFF"/>
                </a:solidFill>
                <a:latin typeface="Cambria Math"/>
                <a:cs typeface="Cambria Math"/>
              </a:rPr>
              <a:t>	=</a:t>
            </a:r>
            <a:r>
              <a:rPr dirty="0" sz="3200" spc="17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3200" spc="-50">
                <a:solidFill>
                  <a:srgbClr val="FFFFFF"/>
                </a:solidFill>
                <a:latin typeface="Cambria Math"/>
                <a:cs typeface="Cambria Math"/>
              </a:rPr>
              <a:t>𝑃</a:t>
            </a:r>
            <a:r>
              <a:rPr dirty="0" sz="3200">
                <a:solidFill>
                  <a:srgbClr val="FFFFFF"/>
                </a:solidFill>
                <a:latin typeface="Cambria Math"/>
                <a:cs typeface="Cambria Math"/>
              </a:rPr>
              <a:t>	</a:t>
            </a:r>
            <a:r>
              <a:rPr dirty="0" sz="3200" spc="-50">
                <a:solidFill>
                  <a:srgbClr val="FFFFFF"/>
                </a:solidFill>
                <a:latin typeface="Cambria Math"/>
                <a:cs typeface="Cambria Math"/>
              </a:rPr>
              <a:t>𝐵</a:t>
            </a:r>
            <a:r>
              <a:rPr dirty="0" sz="3200">
                <a:solidFill>
                  <a:srgbClr val="FFFFFF"/>
                </a:solidFill>
                <a:latin typeface="Cambria Math"/>
                <a:cs typeface="Cambria Math"/>
              </a:rPr>
              <a:t>	</a:t>
            </a:r>
            <a:r>
              <a:rPr dirty="0" sz="3200" spc="-50">
                <a:solidFill>
                  <a:srgbClr val="FFFFFF"/>
                </a:solidFill>
                <a:latin typeface="Cambria Math"/>
                <a:cs typeface="Cambria Math"/>
              </a:rPr>
              <a:t>𝐴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7460742" y="2169033"/>
            <a:ext cx="120205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solidFill>
                  <a:srgbClr val="FFFFFF"/>
                </a:solidFill>
                <a:latin typeface="Cambria Math"/>
                <a:cs typeface="Cambria Math"/>
              </a:rPr>
              <a:t>𝑥</a:t>
            </a:r>
            <a:r>
              <a:rPr dirty="0" sz="3200" spc="7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3200" spc="-20">
                <a:solidFill>
                  <a:srgbClr val="FFFFFF"/>
                </a:solidFill>
                <a:latin typeface="Cambria Math"/>
                <a:cs typeface="Cambria Math"/>
              </a:rPr>
              <a:t>𝑃(𝐴)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4751070" y="3319017"/>
            <a:ext cx="795655" cy="377190"/>
          </a:xfrm>
          <a:custGeom>
            <a:avLst/>
            <a:gdLst/>
            <a:ahLst/>
            <a:cxnLst/>
            <a:rect l="l" t="t" r="r" b="b"/>
            <a:pathLst>
              <a:path w="795654" h="377189">
                <a:moveTo>
                  <a:pt x="675131" y="0"/>
                </a:moveTo>
                <a:lnTo>
                  <a:pt x="669797" y="15239"/>
                </a:lnTo>
                <a:lnTo>
                  <a:pt x="691608" y="24691"/>
                </a:lnTo>
                <a:lnTo>
                  <a:pt x="710358" y="37798"/>
                </a:lnTo>
                <a:lnTo>
                  <a:pt x="738631" y="74929"/>
                </a:lnTo>
                <a:lnTo>
                  <a:pt x="755380" y="125031"/>
                </a:lnTo>
                <a:lnTo>
                  <a:pt x="759520" y="153943"/>
                </a:lnTo>
                <a:lnTo>
                  <a:pt x="759581" y="154368"/>
                </a:lnTo>
                <a:lnTo>
                  <a:pt x="759581" y="219803"/>
                </a:lnTo>
                <a:lnTo>
                  <a:pt x="748393" y="277092"/>
                </a:lnTo>
                <a:lnTo>
                  <a:pt x="725937" y="321831"/>
                </a:lnTo>
                <a:lnTo>
                  <a:pt x="691786" y="352069"/>
                </a:lnTo>
                <a:lnTo>
                  <a:pt x="670305" y="361568"/>
                </a:lnTo>
                <a:lnTo>
                  <a:pt x="675131" y="376808"/>
                </a:lnTo>
                <a:lnTo>
                  <a:pt x="726519" y="352726"/>
                </a:lnTo>
                <a:lnTo>
                  <a:pt x="764285" y="311022"/>
                </a:lnTo>
                <a:lnTo>
                  <a:pt x="787542" y="255079"/>
                </a:lnTo>
                <a:lnTo>
                  <a:pt x="795274" y="188467"/>
                </a:lnTo>
                <a:lnTo>
                  <a:pt x="793364" y="154368"/>
                </a:lnTo>
                <a:lnTo>
                  <a:pt x="777807" y="92706"/>
                </a:lnTo>
                <a:lnTo>
                  <a:pt x="746944" y="42844"/>
                </a:lnTo>
                <a:lnTo>
                  <a:pt x="702419" y="9836"/>
                </a:lnTo>
                <a:lnTo>
                  <a:pt x="675131" y="0"/>
                </a:lnTo>
                <a:close/>
              </a:path>
              <a:path w="795654" h="377189">
                <a:moveTo>
                  <a:pt x="120141" y="0"/>
                </a:moveTo>
                <a:lnTo>
                  <a:pt x="68913" y="24114"/>
                </a:lnTo>
                <a:lnTo>
                  <a:pt x="31114" y="66039"/>
                </a:lnTo>
                <a:lnTo>
                  <a:pt x="7747" y="122015"/>
                </a:lnTo>
                <a:lnTo>
                  <a:pt x="106" y="186562"/>
                </a:lnTo>
                <a:lnTo>
                  <a:pt x="0" y="188467"/>
                </a:lnTo>
                <a:lnTo>
                  <a:pt x="7731" y="255079"/>
                </a:lnTo>
                <a:lnTo>
                  <a:pt x="30987" y="311022"/>
                </a:lnTo>
                <a:lnTo>
                  <a:pt x="68754" y="352726"/>
                </a:lnTo>
                <a:lnTo>
                  <a:pt x="120141" y="376808"/>
                </a:lnTo>
                <a:lnTo>
                  <a:pt x="124967" y="361568"/>
                </a:lnTo>
                <a:lnTo>
                  <a:pt x="103487" y="352069"/>
                </a:lnTo>
                <a:lnTo>
                  <a:pt x="84947" y="338820"/>
                </a:lnTo>
                <a:lnTo>
                  <a:pt x="56641" y="301116"/>
                </a:lnTo>
                <a:lnTo>
                  <a:pt x="39893" y="249983"/>
                </a:lnTo>
                <a:lnTo>
                  <a:pt x="34370" y="188467"/>
                </a:lnTo>
                <a:lnTo>
                  <a:pt x="34289" y="186562"/>
                </a:lnTo>
                <a:lnTo>
                  <a:pt x="35692" y="154368"/>
                </a:lnTo>
                <a:lnTo>
                  <a:pt x="46880" y="98551"/>
                </a:lnTo>
                <a:lnTo>
                  <a:pt x="69361" y="54548"/>
                </a:lnTo>
                <a:lnTo>
                  <a:pt x="103755" y="24691"/>
                </a:lnTo>
                <a:lnTo>
                  <a:pt x="125475" y="15239"/>
                </a:lnTo>
                <a:lnTo>
                  <a:pt x="12014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4441063" y="3203905"/>
            <a:ext cx="290512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43865" algn="l"/>
                <a:tab pos="1251585" algn="l"/>
                <a:tab pos="1758950" algn="l"/>
              </a:tabLst>
            </a:pPr>
            <a:r>
              <a:rPr dirty="0" sz="3200" spc="-50">
                <a:solidFill>
                  <a:srgbClr val="FFFFFF"/>
                </a:solidFill>
                <a:latin typeface="Cambria Math"/>
                <a:cs typeface="Cambria Math"/>
              </a:rPr>
              <a:t>𝑃</a:t>
            </a:r>
            <a:r>
              <a:rPr dirty="0" sz="3200">
                <a:solidFill>
                  <a:srgbClr val="FFFFFF"/>
                </a:solidFill>
                <a:latin typeface="Cambria Math"/>
                <a:cs typeface="Cambria Math"/>
              </a:rPr>
              <a:t>	</a:t>
            </a:r>
            <a:r>
              <a:rPr dirty="0" sz="3200" spc="-25">
                <a:solidFill>
                  <a:srgbClr val="FFFFFF"/>
                </a:solidFill>
                <a:latin typeface="Cambria Math"/>
                <a:cs typeface="Cambria Math"/>
              </a:rPr>
              <a:t>𝐵𝐴</a:t>
            </a:r>
            <a:r>
              <a:rPr dirty="0" sz="3200">
                <a:solidFill>
                  <a:srgbClr val="FFFFFF"/>
                </a:solidFill>
                <a:latin typeface="Cambria Math"/>
                <a:cs typeface="Cambria Math"/>
              </a:rPr>
              <a:t>	</a:t>
            </a:r>
            <a:r>
              <a:rPr dirty="0" sz="3200" spc="-50">
                <a:solidFill>
                  <a:srgbClr val="FFFFFF"/>
                </a:solidFill>
                <a:latin typeface="Cambria Math"/>
                <a:cs typeface="Cambria Math"/>
              </a:rPr>
              <a:t>=</a:t>
            </a:r>
            <a:r>
              <a:rPr dirty="0" sz="3200">
                <a:solidFill>
                  <a:srgbClr val="FFFFFF"/>
                </a:solidFill>
                <a:latin typeface="Cambria Math"/>
                <a:cs typeface="Cambria Math"/>
              </a:rPr>
              <a:t>	</a:t>
            </a:r>
            <a:r>
              <a:rPr dirty="0" sz="3200" spc="-20">
                <a:solidFill>
                  <a:srgbClr val="FFFFFF"/>
                </a:solidFill>
                <a:latin typeface="Cambria Math"/>
                <a:cs typeface="Cambria Math"/>
              </a:rPr>
              <a:t>𝑃(𝐴𝐵)</a:t>
            </a:r>
            <a:endParaRPr sz="3200">
              <a:latin typeface="Cambria Math"/>
              <a:cs typeface="Cambria Math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3715765" y="2271014"/>
            <a:ext cx="589280" cy="339725"/>
            <a:chOff x="3715765" y="2271014"/>
            <a:chExt cx="589280" cy="339725"/>
          </a:xfrm>
        </p:grpSpPr>
        <p:sp>
          <p:nvSpPr>
            <p:cNvPr id="13" name="object 13" descr=""/>
            <p:cNvSpPr/>
            <p:nvPr/>
          </p:nvSpPr>
          <p:spPr>
            <a:xfrm>
              <a:off x="3728465" y="2283714"/>
              <a:ext cx="563880" cy="314325"/>
            </a:xfrm>
            <a:custGeom>
              <a:avLst/>
              <a:gdLst/>
              <a:ahLst/>
              <a:cxnLst/>
              <a:rect l="l" t="t" r="r" b="b"/>
              <a:pathLst>
                <a:path w="563879" h="314325">
                  <a:moveTo>
                    <a:pt x="406908" y="0"/>
                  </a:moveTo>
                  <a:lnTo>
                    <a:pt x="406908" y="78486"/>
                  </a:lnTo>
                  <a:lnTo>
                    <a:pt x="0" y="78486"/>
                  </a:lnTo>
                  <a:lnTo>
                    <a:pt x="0" y="235458"/>
                  </a:lnTo>
                  <a:lnTo>
                    <a:pt x="406908" y="235458"/>
                  </a:lnTo>
                  <a:lnTo>
                    <a:pt x="406908" y="313944"/>
                  </a:lnTo>
                  <a:lnTo>
                    <a:pt x="563880" y="156972"/>
                  </a:lnTo>
                  <a:lnTo>
                    <a:pt x="406908" y="0"/>
                  </a:lnTo>
                  <a:close/>
                </a:path>
              </a:pathLst>
            </a:custGeom>
            <a:solidFill>
              <a:srgbClr val="B9A46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3728465" y="2283714"/>
              <a:ext cx="563880" cy="314325"/>
            </a:xfrm>
            <a:custGeom>
              <a:avLst/>
              <a:gdLst/>
              <a:ahLst/>
              <a:cxnLst/>
              <a:rect l="l" t="t" r="r" b="b"/>
              <a:pathLst>
                <a:path w="563879" h="314325">
                  <a:moveTo>
                    <a:pt x="0" y="78486"/>
                  </a:moveTo>
                  <a:lnTo>
                    <a:pt x="406908" y="78486"/>
                  </a:lnTo>
                  <a:lnTo>
                    <a:pt x="406908" y="0"/>
                  </a:lnTo>
                  <a:lnTo>
                    <a:pt x="563880" y="156972"/>
                  </a:lnTo>
                  <a:lnTo>
                    <a:pt x="406908" y="313944"/>
                  </a:lnTo>
                  <a:lnTo>
                    <a:pt x="406908" y="235458"/>
                  </a:lnTo>
                  <a:lnTo>
                    <a:pt x="0" y="235458"/>
                  </a:lnTo>
                  <a:lnTo>
                    <a:pt x="0" y="78486"/>
                  </a:lnTo>
                  <a:close/>
                </a:path>
              </a:pathLst>
            </a:custGeom>
            <a:ln w="25399">
              <a:solidFill>
                <a:srgbClr val="B9A46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1632966" y="3240481"/>
            <a:ext cx="171767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Noting</a:t>
            </a:r>
            <a:r>
              <a:rPr dirty="0" sz="2800" spc="3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3715765" y="3321050"/>
            <a:ext cx="589280" cy="339725"/>
            <a:chOff x="3715765" y="3321050"/>
            <a:chExt cx="589280" cy="339725"/>
          </a:xfrm>
        </p:grpSpPr>
        <p:sp>
          <p:nvSpPr>
            <p:cNvPr id="17" name="object 17" descr=""/>
            <p:cNvSpPr/>
            <p:nvPr/>
          </p:nvSpPr>
          <p:spPr>
            <a:xfrm>
              <a:off x="3728465" y="3333750"/>
              <a:ext cx="563880" cy="314325"/>
            </a:xfrm>
            <a:custGeom>
              <a:avLst/>
              <a:gdLst/>
              <a:ahLst/>
              <a:cxnLst/>
              <a:rect l="l" t="t" r="r" b="b"/>
              <a:pathLst>
                <a:path w="563879" h="314325">
                  <a:moveTo>
                    <a:pt x="406908" y="0"/>
                  </a:moveTo>
                  <a:lnTo>
                    <a:pt x="406908" y="78486"/>
                  </a:lnTo>
                  <a:lnTo>
                    <a:pt x="0" y="78486"/>
                  </a:lnTo>
                  <a:lnTo>
                    <a:pt x="0" y="235458"/>
                  </a:lnTo>
                  <a:lnTo>
                    <a:pt x="406908" y="235458"/>
                  </a:lnTo>
                  <a:lnTo>
                    <a:pt x="406908" y="313944"/>
                  </a:lnTo>
                  <a:lnTo>
                    <a:pt x="563880" y="156972"/>
                  </a:lnTo>
                  <a:lnTo>
                    <a:pt x="406908" y="0"/>
                  </a:lnTo>
                  <a:close/>
                </a:path>
              </a:pathLst>
            </a:custGeom>
            <a:solidFill>
              <a:srgbClr val="B9A46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3728465" y="3333750"/>
              <a:ext cx="563880" cy="314325"/>
            </a:xfrm>
            <a:custGeom>
              <a:avLst/>
              <a:gdLst/>
              <a:ahLst/>
              <a:cxnLst/>
              <a:rect l="l" t="t" r="r" b="b"/>
              <a:pathLst>
                <a:path w="563879" h="314325">
                  <a:moveTo>
                    <a:pt x="0" y="78486"/>
                  </a:moveTo>
                  <a:lnTo>
                    <a:pt x="406908" y="78486"/>
                  </a:lnTo>
                  <a:lnTo>
                    <a:pt x="406908" y="0"/>
                  </a:lnTo>
                  <a:lnTo>
                    <a:pt x="563880" y="156972"/>
                  </a:lnTo>
                  <a:lnTo>
                    <a:pt x="406908" y="313944"/>
                  </a:lnTo>
                  <a:lnTo>
                    <a:pt x="406908" y="235458"/>
                  </a:lnTo>
                  <a:lnTo>
                    <a:pt x="0" y="235458"/>
                  </a:lnTo>
                  <a:lnTo>
                    <a:pt x="0" y="78486"/>
                  </a:lnTo>
                  <a:close/>
                </a:path>
              </a:pathLst>
            </a:custGeom>
            <a:ln w="25399">
              <a:solidFill>
                <a:srgbClr val="B9A46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1848104" y="3909771"/>
            <a:ext cx="5737225" cy="883919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86995" marR="5080" indent="-74930">
              <a:lnSpc>
                <a:spcPct val="101099"/>
              </a:lnSpc>
              <a:spcBef>
                <a:spcPts val="60"/>
              </a:spcBef>
            </a:pPr>
            <a:r>
              <a:rPr dirty="0" sz="2800" spc="85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2800" spc="1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dirty="0" sz="2800" spc="1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80">
                <a:solidFill>
                  <a:srgbClr val="FFFFFF"/>
                </a:solidFill>
                <a:latin typeface="Calibri"/>
                <a:cs typeface="Calibri"/>
              </a:rPr>
              <a:t>P(BA)</a:t>
            </a:r>
            <a:r>
              <a:rPr dirty="0" sz="2800" spc="1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265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dirty="0" sz="2800" spc="1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30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z="2800" spc="1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2800" spc="1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50">
                <a:solidFill>
                  <a:srgbClr val="FFFFFF"/>
                </a:solidFill>
                <a:latin typeface="Calibri"/>
                <a:cs typeface="Calibri"/>
              </a:rPr>
              <a:t>events</a:t>
            </a:r>
            <a:r>
              <a:rPr dirty="0" sz="2800" spc="1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335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dirty="0" sz="2800" spc="1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8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2800" spc="1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8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dirty="0" sz="2800" spc="60">
                <a:solidFill>
                  <a:srgbClr val="FFFFFF"/>
                </a:solidFill>
                <a:latin typeface="Calibri"/>
                <a:cs typeface="Calibri"/>
              </a:rPr>
              <a:t>happening</a:t>
            </a:r>
            <a:r>
              <a:rPr dirty="0" sz="2800" spc="1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together</a:t>
            </a:r>
            <a:r>
              <a:rPr dirty="0" sz="2800" spc="1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dirty="0" sz="2800" spc="1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2800" spc="1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114">
                <a:solidFill>
                  <a:srgbClr val="FFFFFF"/>
                </a:solidFill>
                <a:latin typeface="Calibri"/>
                <a:cs typeface="Calibri"/>
              </a:rPr>
              <a:t>succession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4040" y="402717"/>
            <a:ext cx="7864475" cy="1245870"/>
          </a:xfrm>
          <a:prstGeom prst="rect"/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85"/>
              </a:spcBef>
            </a:pPr>
            <a:r>
              <a:rPr dirty="0" spc="280"/>
              <a:t>Joint</a:t>
            </a:r>
            <a:r>
              <a:rPr dirty="0" spc="220"/>
              <a:t> </a:t>
            </a:r>
            <a:r>
              <a:rPr dirty="0" spc="210"/>
              <a:t>Probabilities</a:t>
            </a:r>
            <a:r>
              <a:rPr dirty="0" spc="280"/>
              <a:t> </a:t>
            </a:r>
            <a:r>
              <a:rPr dirty="0" spc="229"/>
              <a:t>Under </a:t>
            </a:r>
            <a:r>
              <a:rPr dirty="0" spc="240"/>
              <a:t>Statistical</a:t>
            </a:r>
            <a:r>
              <a:rPr dirty="0" spc="285"/>
              <a:t> </a:t>
            </a:r>
            <a:r>
              <a:rPr dirty="0" spc="300"/>
              <a:t>Dependence</a:t>
            </a:r>
            <a:r>
              <a:rPr dirty="0" spc="275"/>
              <a:t> </a:t>
            </a:r>
            <a:r>
              <a:rPr dirty="0" spc="285"/>
              <a:t>Example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01191" y="1928622"/>
            <a:ext cx="7416165" cy="20307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00660" marR="17780" indent="-175260">
              <a:lnSpc>
                <a:spcPct val="100000"/>
              </a:lnSpc>
              <a:spcBef>
                <a:spcPts val="100"/>
              </a:spcBef>
              <a:buSzPct val="75000"/>
              <a:buChar char="•"/>
              <a:tabLst>
                <a:tab pos="200660" algn="l"/>
              </a:tabLst>
            </a:pPr>
            <a:r>
              <a:rPr dirty="0" sz="3200" spc="215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dirty="0" sz="3200" spc="1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6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dirty="0" sz="3200" spc="1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60">
                <a:solidFill>
                  <a:srgbClr val="FFFFFF"/>
                </a:solidFill>
                <a:latin typeface="Calibri"/>
                <a:cs typeface="Calibri"/>
              </a:rPr>
              <a:t>example,</a:t>
            </a:r>
            <a:r>
              <a:rPr dirty="0" sz="3200" spc="1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75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dirty="0" sz="3200" spc="1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45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dirty="0" sz="3200" spc="1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60">
                <a:solidFill>
                  <a:srgbClr val="FFFFFF"/>
                </a:solidFill>
                <a:latin typeface="Calibri"/>
                <a:cs typeface="Calibri"/>
              </a:rPr>
              <a:t>check </a:t>
            </a:r>
            <a:r>
              <a:rPr dirty="0" sz="3200" spc="60">
                <a:solidFill>
                  <a:srgbClr val="FFFFFF"/>
                </a:solidFill>
                <a:latin typeface="Calibri"/>
                <a:cs typeface="Calibri"/>
              </a:rPr>
              <a:t>any</a:t>
            </a:r>
            <a:r>
              <a:rPr dirty="0" sz="3200" spc="1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3200" spc="1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25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joint</a:t>
            </a:r>
            <a:r>
              <a:rPr dirty="0" sz="3200" spc="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probability</a:t>
            </a:r>
            <a:r>
              <a:rPr dirty="0" sz="3200" spc="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60">
                <a:solidFill>
                  <a:srgbClr val="FFFFFF"/>
                </a:solidFill>
                <a:latin typeface="Calibri"/>
                <a:cs typeface="Calibri"/>
              </a:rPr>
              <a:t>calculations</a:t>
            </a:r>
            <a:r>
              <a:rPr dirty="0" sz="3200" spc="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dirty="0" sz="3200" spc="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3200" spc="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25">
                <a:solidFill>
                  <a:srgbClr val="FFFFFF"/>
                </a:solidFill>
                <a:latin typeface="Calibri"/>
                <a:cs typeface="Calibri"/>
              </a:rPr>
              <a:t>joint </a:t>
            </a:r>
            <a:r>
              <a:rPr dirty="0" sz="3200" spc="36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z="3200" spc="1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table;</a:t>
            </a:r>
            <a:r>
              <a:rPr dirty="0" sz="3200" spc="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3200" spc="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60">
                <a:solidFill>
                  <a:srgbClr val="FFFFFF"/>
                </a:solidFill>
                <a:latin typeface="Calibri"/>
                <a:cs typeface="Calibri"/>
              </a:rPr>
              <a:t>example,</a:t>
            </a:r>
            <a:endParaRPr sz="3200">
              <a:latin typeface="Calibri"/>
              <a:cs typeface="Calibri"/>
            </a:endParaRPr>
          </a:p>
          <a:p>
            <a:pPr algn="just" marL="200025" indent="-174625">
              <a:lnSpc>
                <a:spcPct val="100000"/>
              </a:lnSpc>
              <a:spcBef>
                <a:spcPts val="425"/>
              </a:spcBef>
              <a:buSzPct val="75000"/>
              <a:buChar char="•"/>
              <a:tabLst>
                <a:tab pos="200025" algn="l"/>
              </a:tabLst>
            </a:pPr>
            <a:r>
              <a:rPr dirty="0" sz="3200" spc="100">
                <a:solidFill>
                  <a:srgbClr val="FFFFFF"/>
                </a:solidFill>
                <a:latin typeface="Calibri"/>
                <a:cs typeface="Calibri"/>
              </a:rPr>
              <a:t>P(A</a:t>
            </a:r>
            <a:r>
              <a:rPr dirty="0" sz="3200" spc="1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9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3200" spc="1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Def)</a:t>
            </a:r>
            <a:r>
              <a:rPr dirty="0" sz="3200" spc="1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32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dirty="0" sz="3200" spc="1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30">
                <a:solidFill>
                  <a:srgbClr val="FFFFFF"/>
                </a:solidFill>
                <a:latin typeface="Calibri"/>
                <a:cs typeface="Calibri"/>
              </a:rPr>
              <a:t>0.0909</a:t>
            </a:r>
            <a:r>
              <a:rPr dirty="0" sz="3200" spc="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dirty="0" sz="3200" spc="1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baseline="24822" sz="3525" spc="-15">
                <a:solidFill>
                  <a:srgbClr val="FFFFFF"/>
                </a:solidFill>
                <a:latin typeface="Cambria Math"/>
                <a:cs typeface="Cambria Math"/>
              </a:rPr>
              <a:t>15</a:t>
            </a:r>
            <a:r>
              <a:rPr dirty="0" baseline="1736" sz="4800" spc="-15">
                <a:solidFill>
                  <a:srgbClr val="FFFFFF"/>
                </a:solidFill>
                <a:latin typeface="Cambria Math"/>
                <a:cs typeface="Cambria Math"/>
              </a:rPr>
              <a:t>Τ</a:t>
            </a:r>
            <a:r>
              <a:rPr dirty="0" baseline="-17730" sz="3525" spc="-15">
                <a:solidFill>
                  <a:srgbClr val="FFFFFF"/>
                </a:solidFill>
                <a:latin typeface="Cambria Math"/>
                <a:cs typeface="Cambria Math"/>
              </a:rPr>
              <a:t>165</a:t>
            </a:r>
            <a:endParaRPr baseline="-17730" sz="3525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4040" y="402717"/>
            <a:ext cx="7864475" cy="1245870"/>
          </a:xfrm>
          <a:prstGeom prst="rect"/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85"/>
              </a:spcBef>
            </a:pPr>
            <a:r>
              <a:rPr dirty="0" spc="280"/>
              <a:t>Joint</a:t>
            </a:r>
            <a:r>
              <a:rPr dirty="0" spc="220"/>
              <a:t> </a:t>
            </a:r>
            <a:r>
              <a:rPr dirty="0" spc="210"/>
              <a:t>Probabilities</a:t>
            </a:r>
            <a:r>
              <a:rPr dirty="0" spc="280"/>
              <a:t> </a:t>
            </a:r>
            <a:r>
              <a:rPr dirty="0" spc="229"/>
              <a:t>Under </a:t>
            </a:r>
            <a:r>
              <a:rPr dirty="0" spc="240"/>
              <a:t>Statistical</a:t>
            </a:r>
            <a:r>
              <a:rPr dirty="0" spc="285"/>
              <a:t> </a:t>
            </a:r>
            <a:r>
              <a:rPr dirty="0" spc="300"/>
              <a:t>Dependence</a:t>
            </a:r>
            <a:r>
              <a:rPr dirty="0" spc="275"/>
              <a:t> </a:t>
            </a:r>
            <a:r>
              <a:rPr dirty="0" spc="285"/>
              <a:t>Example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983945" y="1957197"/>
            <a:ext cx="694690" cy="328930"/>
          </a:xfrm>
          <a:custGeom>
            <a:avLst/>
            <a:gdLst/>
            <a:ahLst/>
            <a:cxnLst/>
            <a:rect l="l" t="t" r="r" b="b"/>
            <a:pathLst>
              <a:path w="694689" h="328930">
                <a:moveTo>
                  <a:pt x="589711" y="0"/>
                </a:moveTo>
                <a:lnTo>
                  <a:pt x="585012" y="13334"/>
                </a:lnTo>
                <a:lnTo>
                  <a:pt x="604042" y="21597"/>
                </a:lnTo>
                <a:lnTo>
                  <a:pt x="620382" y="33051"/>
                </a:lnTo>
                <a:lnTo>
                  <a:pt x="645083" y="65531"/>
                </a:lnTo>
                <a:lnTo>
                  <a:pt x="659657" y="109219"/>
                </a:lnTo>
                <a:lnTo>
                  <a:pt x="663247" y="134417"/>
                </a:lnTo>
                <a:lnTo>
                  <a:pt x="663300" y="134790"/>
                </a:lnTo>
                <a:lnTo>
                  <a:pt x="664514" y="162813"/>
                </a:lnTo>
                <a:lnTo>
                  <a:pt x="663300" y="191845"/>
                </a:lnTo>
                <a:lnTo>
                  <a:pt x="659657" y="218186"/>
                </a:lnTo>
                <a:lnTo>
                  <a:pt x="645083" y="262889"/>
                </a:lnTo>
                <a:lnTo>
                  <a:pt x="620398" y="295767"/>
                </a:lnTo>
                <a:lnTo>
                  <a:pt x="585520" y="315594"/>
                </a:lnTo>
                <a:lnTo>
                  <a:pt x="589711" y="328929"/>
                </a:lnTo>
                <a:lnTo>
                  <a:pt x="634542" y="307879"/>
                </a:lnTo>
                <a:lnTo>
                  <a:pt x="667562" y="271398"/>
                </a:lnTo>
                <a:lnTo>
                  <a:pt x="687851" y="222662"/>
                </a:lnTo>
                <a:lnTo>
                  <a:pt x="694613" y="164591"/>
                </a:lnTo>
                <a:lnTo>
                  <a:pt x="692924" y="134790"/>
                </a:lnTo>
                <a:lnTo>
                  <a:pt x="692903" y="134417"/>
                </a:lnTo>
                <a:lnTo>
                  <a:pt x="679290" y="80974"/>
                </a:lnTo>
                <a:lnTo>
                  <a:pt x="652362" y="37468"/>
                </a:lnTo>
                <a:lnTo>
                  <a:pt x="613500" y="8616"/>
                </a:lnTo>
                <a:lnTo>
                  <a:pt x="589711" y="0"/>
                </a:lnTo>
                <a:close/>
              </a:path>
              <a:path w="694689" h="328930">
                <a:moveTo>
                  <a:pt x="104889" y="0"/>
                </a:moveTo>
                <a:lnTo>
                  <a:pt x="60140" y="21113"/>
                </a:lnTo>
                <a:lnTo>
                  <a:pt x="27127" y="57657"/>
                </a:lnTo>
                <a:lnTo>
                  <a:pt x="6781" y="106552"/>
                </a:lnTo>
                <a:lnTo>
                  <a:pt x="99" y="162813"/>
                </a:lnTo>
                <a:lnTo>
                  <a:pt x="0" y="164591"/>
                </a:lnTo>
                <a:lnTo>
                  <a:pt x="1688" y="194782"/>
                </a:lnTo>
                <a:lnTo>
                  <a:pt x="15205" y="248209"/>
                </a:lnTo>
                <a:lnTo>
                  <a:pt x="42047" y="291568"/>
                </a:lnTo>
                <a:lnTo>
                  <a:pt x="80971" y="320333"/>
                </a:lnTo>
                <a:lnTo>
                  <a:pt x="104889" y="328929"/>
                </a:lnTo>
                <a:lnTo>
                  <a:pt x="109054" y="315594"/>
                </a:lnTo>
                <a:lnTo>
                  <a:pt x="90309" y="307306"/>
                </a:lnTo>
                <a:lnTo>
                  <a:pt x="74134" y="295767"/>
                </a:lnTo>
                <a:lnTo>
                  <a:pt x="49491" y="262889"/>
                </a:lnTo>
                <a:lnTo>
                  <a:pt x="34861" y="218185"/>
                </a:lnTo>
                <a:lnTo>
                  <a:pt x="30059" y="164591"/>
                </a:lnTo>
                <a:lnTo>
                  <a:pt x="29984" y="162813"/>
                </a:lnTo>
                <a:lnTo>
                  <a:pt x="34861" y="109219"/>
                </a:lnTo>
                <a:lnTo>
                  <a:pt x="49491" y="65531"/>
                </a:lnTo>
                <a:lnTo>
                  <a:pt x="74266" y="33051"/>
                </a:lnTo>
                <a:lnTo>
                  <a:pt x="109575" y="13334"/>
                </a:lnTo>
                <a:lnTo>
                  <a:pt x="1048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2433320" y="1957197"/>
            <a:ext cx="816610" cy="328930"/>
          </a:xfrm>
          <a:custGeom>
            <a:avLst/>
            <a:gdLst/>
            <a:ahLst/>
            <a:cxnLst/>
            <a:rect l="l" t="t" r="r" b="b"/>
            <a:pathLst>
              <a:path w="816610" h="328930">
                <a:moveTo>
                  <a:pt x="428371" y="2412"/>
                </a:moveTo>
                <a:lnTo>
                  <a:pt x="401700" y="2412"/>
                </a:lnTo>
                <a:lnTo>
                  <a:pt x="401700" y="325119"/>
                </a:lnTo>
                <a:lnTo>
                  <a:pt x="428371" y="325119"/>
                </a:lnTo>
                <a:lnTo>
                  <a:pt x="428371" y="2412"/>
                </a:lnTo>
                <a:close/>
              </a:path>
              <a:path w="816610" h="328930">
                <a:moveTo>
                  <a:pt x="104902" y="0"/>
                </a:moveTo>
                <a:lnTo>
                  <a:pt x="60118" y="21113"/>
                </a:lnTo>
                <a:lnTo>
                  <a:pt x="27050" y="57657"/>
                </a:lnTo>
                <a:lnTo>
                  <a:pt x="6762" y="106552"/>
                </a:lnTo>
                <a:lnTo>
                  <a:pt x="99" y="162813"/>
                </a:lnTo>
                <a:lnTo>
                  <a:pt x="0" y="164591"/>
                </a:lnTo>
                <a:lnTo>
                  <a:pt x="6762" y="222662"/>
                </a:lnTo>
                <a:lnTo>
                  <a:pt x="27050" y="271398"/>
                </a:lnTo>
                <a:lnTo>
                  <a:pt x="60023" y="307879"/>
                </a:lnTo>
                <a:lnTo>
                  <a:pt x="104902" y="328929"/>
                </a:lnTo>
                <a:lnTo>
                  <a:pt x="108966" y="315594"/>
                </a:lnTo>
                <a:lnTo>
                  <a:pt x="90247" y="307306"/>
                </a:lnTo>
                <a:lnTo>
                  <a:pt x="74088" y="295767"/>
                </a:lnTo>
                <a:lnTo>
                  <a:pt x="49403" y="262889"/>
                </a:lnTo>
                <a:lnTo>
                  <a:pt x="34829" y="218185"/>
                </a:lnTo>
                <a:lnTo>
                  <a:pt x="30046" y="164591"/>
                </a:lnTo>
                <a:lnTo>
                  <a:pt x="29972" y="162813"/>
                </a:lnTo>
                <a:lnTo>
                  <a:pt x="34829" y="109219"/>
                </a:lnTo>
                <a:lnTo>
                  <a:pt x="49403" y="65531"/>
                </a:lnTo>
                <a:lnTo>
                  <a:pt x="74199" y="33051"/>
                </a:lnTo>
                <a:lnTo>
                  <a:pt x="109474" y="13334"/>
                </a:lnTo>
                <a:lnTo>
                  <a:pt x="104902" y="0"/>
                </a:lnTo>
                <a:close/>
              </a:path>
              <a:path w="816610" h="328930">
                <a:moveTo>
                  <a:pt x="711581" y="0"/>
                </a:moveTo>
                <a:lnTo>
                  <a:pt x="706882" y="13334"/>
                </a:lnTo>
                <a:lnTo>
                  <a:pt x="725912" y="21597"/>
                </a:lnTo>
                <a:lnTo>
                  <a:pt x="742251" y="33051"/>
                </a:lnTo>
                <a:lnTo>
                  <a:pt x="766953" y="65531"/>
                </a:lnTo>
                <a:lnTo>
                  <a:pt x="781526" y="109219"/>
                </a:lnTo>
                <a:lnTo>
                  <a:pt x="785116" y="134417"/>
                </a:lnTo>
                <a:lnTo>
                  <a:pt x="785169" y="134790"/>
                </a:lnTo>
                <a:lnTo>
                  <a:pt x="786384" y="162813"/>
                </a:lnTo>
                <a:lnTo>
                  <a:pt x="785169" y="191845"/>
                </a:lnTo>
                <a:lnTo>
                  <a:pt x="781526" y="218186"/>
                </a:lnTo>
                <a:lnTo>
                  <a:pt x="766953" y="262889"/>
                </a:lnTo>
                <a:lnTo>
                  <a:pt x="742267" y="295767"/>
                </a:lnTo>
                <a:lnTo>
                  <a:pt x="707390" y="315594"/>
                </a:lnTo>
                <a:lnTo>
                  <a:pt x="711581" y="328929"/>
                </a:lnTo>
                <a:lnTo>
                  <a:pt x="756412" y="307879"/>
                </a:lnTo>
                <a:lnTo>
                  <a:pt x="789432" y="271398"/>
                </a:lnTo>
                <a:lnTo>
                  <a:pt x="809720" y="222662"/>
                </a:lnTo>
                <a:lnTo>
                  <a:pt x="816482" y="164591"/>
                </a:lnTo>
                <a:lnTo>
                  <a:pt x="814793" y="134790"/>
                </a:lnTo>
                <a:lnTo>
                  <a:pt x="814772" y="134417"/>
                </a:lnTo>
                <a:lnTo>
                  <a:pt x="801159" y="80974"/>
                </a:lnTo>
                <a:lnTo>
                  <a:pt x="774231" y="37468"/>
                </a:lnTo>
                <a:lnTo>
                  <a:pt x="735369" y="8616"/>
                </a:lnTo>
                <a:lnTo>
                  <a:pt x="71158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709980" y="1855419"/>
            <a:ext cx="3694429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90525" algn="l"/>
                <a:tab pos="1099185" algn="l"/>
                <a:tab pos="1840230" algn="l"/>
                <a:tab pos="2649220" algn="l"/>
              </a:tabLst>
            </a:pPr>
            <a:r>
              <a:rPr dirty="0" sz="2800" spc="-50">
                <a:solidFill>
                  <a:srgbClr val="FFFFFF"/>
                </a:solidFill>
                <a:latin typeface="Cambria Math"/>
                <a:cs typeface="Cambria Math"/>
              </a:rPr>
              <a:t>𝑃</a:t>
            </a:r>
            <a:r>
              <a:rPr dirty="0" sz="2800">
                <a:solidFill>
                  <a:srgbClr val="FFFFFF"/>
                </a:solidFill>
                <a:latin typeface="Cambria Math"/>
                <a:cs typeface="Cambria Math"/>
              </a:rPr>
              <a:t>	</a:t>
            </a:r>
            <a:r>
              <a:rPr dirty="0" sz="2800" spc="-25">
                <a:solidFill>
                  <a:srgbClr val="FFFFFF"/>
                </a:solidFill>
                <a:latin typeface="Cambria Math"/>
                <a:cs typeface="Cambria Math"/>
              </a:rPr>
              <a:t>𝐵𝐴</a:t>
            </a:r>
            <a:r>
              <a:rPr dirty="0" sz="2800">
                <a:solidFill>
                  <a:srgbClr val="FFFFFF"/>
                </a:solidFill>
                <a:latin typeface="Cambria Math"/>
                <a:cs typeface="Cambria Math"/>
              </a:rPr>
              <a:t>	=</a:t>
            </a:r>
            <a:r>
              <a:rPr dirty="0" sz="2800" spc="14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2800" spc="-50">
                <a:solidFill>
                  <a:srgbClr val="FFFFFF"/>
                </a:solidFill>
                <a:latin typeface="Cambria Math"/>
                <a:cs typeface="Cambria Math"/>
              </a:rPr>
              <a:t>𝑃</a:t>
            </a:r>
            <a:r>
              <a:rPr dirty="0" sz="2800">
                <a:solidFill>
                  <a:srgbClr val="FFFFFF"/>
                </a:solidFill>
                <a:latin typeface="Cambria Math"/>
                <a:cs typeface="Cambria Math"/>
              </a:rPr>
              <a:t>	𝐵</a:t>
            </a:r>
            <a:r>
              <a:rPr dirty="0" sz="2800" spc="31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2800" spc="-50">
                <a:solidFill>
                  <a:srgbClr val="FFFFFF"/>
                </a:solidFill>
                <a:latin typeface="Cambria Math"/>
                <a:cs typeface="Cambria Math"/>
              </a:rPr>
              <a:t>𝐴</a:t>
            </a:r>
            <a:r>
              <a:rPr dirty="0" sz="2800">
                <a:solidFill>
                  <a:srgbClr val="FFFFFF"/>
                </a:solidFill>
                <a:latin typeface="Cambria Math"/>
                <a:cs typeface="Cambria Math"/>
              </a:rPr>
              <a:t>	𝑥</a:t>
            </a:r>
            <a:r>
              <a:rPr dirty="0" sz="2800" spc="8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2800" spc="-20">
                <a:solidFill>
                  <a:srgbClr val="FFFFFF"/>
                </a:solidFill>
                <a:latin typeface="Cambria Math"/>
                <a:cs typeface="Cambria Math"/>
              </a:rPr>
              <a:t>𝑃(𝐴)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983945" y="2912617"/>
            <a:ext cx="694690" cy="328930"/>
          </a:xfrm>
          <a:custGeom>
            <a:avLst/>
            <a:gdLst/>
            <a:ahLst/>
            <a:cxnLst/>
            <a:rect l="l" t="t" r="r" b="b"/>
            <a:pathLst>
              <a:path w="694689" h="328930">
                <a:moveTo>
                  <a:pt x="589711" y="0"/>
                </a:moveTo>
                <a:lnTo>
                  <a:pt x="585012" y="13334"/>
                </a:lnTo>
                <a:lnTo>
                  <a:pt x="604042" y="21595"/>
                </a:lnTo>
                <a:lnTo>
                  <a:pt x="620382" y="33035"/>
                </a:lnTo>
                <a:lnTo>
                  <a:pt x="645083" y="65405"/>
                </a:lnTo>
                <a:lnTo>
                  <a:pt x="659657" y="109156"/>
                </a:lnTo>
                <a:lnTo>
                  <a:pt x="663244" y="134346"/>
                </a:lnTo>
                <a:lnTo>
                  <a:pt x="663300" y="134735"/>
                </a:lnTo>
                <a:lnTo>
                  <a:pt x="664514" y="162813"/>
                </a:lnTo>
                <a:lnTo>
                  <a:pt x="663300" y="191791"/>
                </a:lnTo>
                <a:lnTo>
                  <a:pt x="659657" y="218138"/>
                </a:lnTo>
                <a:lnTo>
                  <a:pt x="645083" y="262889"/>
                </a:lnTo>
                <a:lnTo>
                  <a:pt x="620398" y="295719"/>
                </a:lnTo>
                <a:lnTo>
                  <a:pt x="585520" y="315594"/>
                </a:lnTo>
                <a:lnTo>
                  <a:pt x="589711" y="328930"/>
                </a:lnTo>
                <a:lnTo>
                  <a:pt x="634542" y="307879"/>
                </a:lnTo>
                <a:lnTo>
                  <a:pt x="667562" y="271399"/>
                </a:lnTo>
                <a:lnTo>
                  <a:pt x="687851" y="222646"/>
                </a:lnTo>
                <a:lnTo>
                  <a:pt x="694613" y="164464"/>
                </a:lnTo>
                <a:lnTo>
                  <a:pt x="692925" y="134735"/>
                </a:lnTo>
                <a:lnTo>
                  <a:pt x="679290" y="80918"/>
                </a:lnTo>
                <a:lnTo>
                  <a:pt x="652362" y="37415"/>
                </a:lnTo>
                <a:lnTo>
                  <a:pt x="613500" y="8598"/>
                </a:lnTo>
                <a:lnTo>
                  <a:pt x="589711" y="0"/>
                </a:lnTo>
                <a:close/>
              </a:path>
              <a:path w="694689" h="328930">
                <a:moveTo>
                  <a:pt x="104889" y="0"/>
                </a:moveTo>
                <a:lnTo>
                  <a:pt x="60140" y="21066"/>
                </a:lnTo>
                <a:lnTo>
                  <a:pt x="27127" y="57657"/>
                </a:lnTo>
                <a:lnTo>
                  <a:pt x="6781" y="106489"/>
                </a:lnTo>
                <a:lnTo>
                  <a:pt x="92" y="162813"/>
                </a:lnTo>
                <a:lnTo>
                  <a:pt x="0" y="164464"/>
                </a:lnTo>
                <a:lnTo>
                  <a:pt x="1688" y="194728"/>
                </a:lnTo>
                <a:lnTo>
                  <a:pt x="15205" y="248207"/>
                </a:lnTo>
                <a:lnTo>
                  <a:pt x="42047" y="291568"/>
                </a:lnTo>
                <a:lnTo>
                  <a:pt x="80971" y="320333"/>
                </a:lnTo>
                <a:lnTo>
                  <a:pt x="104889" y="328930"/>
                </a:lnTo>
                <a:lnTo>
                  <a:pt x="109054" y="315594"/>
                </a:lnTo>
                <a:lnTo>
                  <a:pt x="90309" y="307288"/>
                </a:lnTo>
                <a:lnTo>
                  <a:pt x="74134" y="295719"/>
                </a:lnTo>
                <a:lnTo>
                  <a:pt x="49491" y="262889"/>
                </a:lnTo>
                <a:lnTo>
                  <a:pt x="34861" y="218138"/>
                </a:lnTo>
                <a:lnTo>
                  <a:pt x="30054" y="164464"/>
                </a:lnTo>
                <a:lnTo>
                  <a:pt x="29984" y="162813"/>
                </a:lnTo>
                <a:lnTo>
                  <a:pt x="31203" y="134735"/>
                </a:lnTo>
                <a:lnTo>
                  <a:pt x="40957" y="86054"/>
                </a:lnTo>
                <a:lnTo>
                  <a:pt x="60562" y="47642"/>
                </a:lnTo>
                <a:lnTo>
                  <a:pt x="90604" y="21595"/>
                </a:lnTo>
                <a:lnTo>
                  <a:pt x="109575" y="13334"/>
                </a:lnTo>
                <a:lnTo>
                  <a:pt x="1048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709980" y="2811525"/>
            <a:ext cx="137668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90525" algn="l"/>
                <a:tab pos="1097915" algn="l"/>
              </a:tabLst>
            </a:pPr>
            <a:r>
              <a:rPr dirty="0" sz="2800" spc="-50">
                <a:solidFill>
                  <a:srgbClr val="FFFFFF"/>
                </a:solidFill>
                <a:latin typeface="Cambria Math"/>
                <a:cs typeface="Cambria Math"/>
              </a:rPr>
              <a:t>𝑃</a:t>
            </a:r>
            <a:r>
              <a:rPr dirty="0" sz="2800">
                <a:solidFill>
                  <a:srgbClr val="FFFFFF"/>
                </a:solidFill>
                <a:latin typeface="Cambria Math"/>
                <a:cs typeface="Cambria Math"/>
              </a:rPr>
              <a:t>	</a:t>
            </a:r>
            <a:r>
              <a:rPr dirty="0" sz="2800" spc="-25">
                <a:solidFill>
                  <a:srgbClr val="FFFFFF"/>
                </a:solidFill>
                <a:latin typeface="Cambria Math"/>
                <a:cs typeface="Cambria Math"/>
              </a:rPr>
              <a:t>𝐵𝐴</a:t>
            </a:r>
            <a:r>
              <a:rPr dirty="0" sz="2800">
                <a:solidFill>
                  <a:srgbClr val="FFFFFF"/>
                </a:solidFill>
                <a:latin typeface="Cambria Math"/>
                <a:cs typeface="Cambria Math"/>
              </a:rPr>
              <a:t>	</a:t>
            </a:r>
            <a:r>
              <a:rPr dirty="0" sz="2800" spc="-50">
                <a:solidFill>
                  <a:srgbClr val="FFFFFF"/>
                </a:solidFill>
                <a:latin typeface="Cambria Math"/>
                <a:cs typeface="Cambria Math"/>
              </a:rPr>
              <a:t>=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2171954" y="3065652"/>
            <a:ext cx="988060" cy="22860"/>
          </a:xfrm>
          <a:custGeom>
            <a:avLst/>
            <a:gdLst/>
            <a:ahLst/>
            <a:cxnLst/>
            <a:rect l="l" t="t" r="r" b="b"/>
            <a:pathLst>
              <a:path w="988060" h="22860">
                <a:moveTo>
                  <a:pt x="987551" y="0"/>
                </a:moveTo>
                <a:lnTo>
                  <a:pt x="0" y="0"/>
                </a:lnTo>
                <a:lnTo>
                  <a:pt x="0" y="22860"/>
                </a:lnTo>
                <a:lnTo>
                  <a:pt x="987551" y="22860"/>
                </a:lnTo>
                <a:lnTo>
                  <a:pt x="9875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2159635" y="2542743"/>
            <a:ext cx="101282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solidFill>
                  <a:srgbClr val="FFFFFF"/>
                </a:solidFill>
                <a:latin typeface="Cambria Math"/>
                <a:cs typeface="Cambria Math"/>
              </a:rPr>
              <a:t>𝑃(𝐵𝐴)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276982" y="3049269"/>
            <a:ext cx="77787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0">
                <a:solidFill>
                  <a:srgbClr val="FFFFFF"/>
                </a:solidFill>
                <a:latin typeface="Cambria Math"/>
                <a:cs typeface="Cambria Math"/>
              </a:rPr>
              <a:t>𝑃(𝐴)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3833876" y="2912617"/>
            <a:ext cx="461645" cy="328930"/>
          </a:xfrm>
          <a:custGeom>
            <a:avLst/>
            <a:gdLst/>
            <a:ahLst/>
            <a:cxnLst/>
            <a:rect l="l" t="t" r="r" b="b"/>
            <a:pathLst>
              <a:path w="461645" h="328930">
                <a:moveTo>
                  <a:pt x="356488" y="0"/>
                </a:moveTo>
                <a:lnTo>
                  <a:pt x="351789" y="13334"/>
                </a:lnTo>
                <a:lnTo>
                  <a:pt x="370820" y="21595"/>
                </a:lnTo>
                <a:lnTo>
                  <a:pt x="387159" y="33035"/>
                </a:lnTo>
                <a:lnTo>
                  <a:pt x="411861" y="65405"/>
                </a:lnTo>
                <a:lnTo>
                  <a:pt x="426434" y="109156"/>
                </a:lnTo>
                <a:lnTo>
                  <a:pt x="430022" y="134346"/>
                </a:lnTo>
                <a:lnTo>
                  <a:pt x="430077" y="134735"/>
                </a:lnTo>
                <a:lnTo>
                  <a:pt x="431291" y="162813"/>
                </a:lnTo>
                <a:lnTo>
                  <a:pt x="430077" y="191791"/>
                </a:lnTo>
                <a:lnTo>
                  <a:pt x="426434" y="218138"/>
                </a:lnTo>
                <a:lnTo>
                  <a:pt x="411861" y="262889"/>
                </a:lnTo>
                <a:lnTo>
                  <a:pt x="387175" y="295719"/>
                </a:lnTo>
                <a:lnTo>
                  <a:pt x="352298" y="315594"/>
                </a:lnTo>
                <a:lnTo>
                  <a:pt x="356488" y="328930"/>
                </a:lnTo>
                <a:lnTo>
                  <a:pt x="401320" y="307879"/>
                </a:lnTo>
                <a:lnTo>
                  <a:pt x="434339" y="271399"/>
                </a:lnTo>
                <a:lnTo>
                  <a:pt x="454628" y="222646"/>
                </a:lnTo>
                <a:lnTo>
                  <a:pt x="461390" y="164464"/>
                </a:lnTo>
                <a:lnTo>
                  <a:pt x="459702" y="134735"/>
                </a:lnTo>
                <a:lnTo>
                  <a:pt x="459680" y="134346"/>
                </a:lnTo>
                <a:lnTo>
                  <a:pt x="446067" y="80918"/>
                </a:lnTo>
                <a:lnTo>
                  <a:pt x="419139" y="37415"/>
                </a:lnTo>
                <a:lnTo>
                  <a:pt x="380277" y="8598"/>
                </a:lnTo>
                <a:lnTo>
                  <a:pt x="356488" y="0"/>
                </a:lnTo>
                <a:close/>
              </a:path>
              <a:path w="461645" h="328930">
                <a:moveTo>
                  <a:pt x="104901" y="0"/>
                </a:moveTo>
                <a:lnTo>
                  <a:pt x="60118" y="21066"/>
                </a:lnTo>
                <a:lnTo>
                  <a:pt x="27050" y="57657"/>
                </a:lnTo>
                <a:lnTo>
                  <a:pt x="6762" y="106489"/>
                </a:lnTo>
                <a:lnTo>
                  <a:pt x="92" y="162813"/>
                </a:lnTo>
                <a:lnTo>
                  <a:pt x="0" y="164464"/>
                </a:lnTo>
                <a:lnTo>
                  <a:pt x="1690" y="194728"/>
                </a:lnTo>
                <a:lnTo>
                  <a:pt x="15216" y="248207"/>
                </a:lnTo>
                <a:lnTo>
                  <a:pt x="42054" y="291568"/>
                </a:lnTo>
                <a:lnTo>
                  <a:pt x="80968" y="320333"/>
                </a:lnTo>
                <a:lnTo>
                  <a:pt x="104901" y="328930"/>
                </a:lnTo>
                <a:lnTo>
                  <a:pt x="108965" y="315594"/>
                </a:lnTo>
                <a:lnTo>
                  <a:pt x="90247" y="307288"/>
                </a:lnTo>
                <a:lnTo>
                  <a:pt x="74088" y="295719"/>
                </a:lnTo>
                <a:lnTo>
                  <a:pt x="49402" y="262889"/>
                </a:lnTo>
                <a:lnTo>
                  <a:pt x="34829" y="218138"/>
                </a:lnTo>
                <a:lnTo>
                  <a:pt x="30041" y="164464"/>
                </a:lnTo>
                <a:lnTo>
                  <a:pt x="29972" y="162813"/>
                </a:lnTo>
                <a:lnTo>
                  <a:pt x="34829" y="109156"/>
                </a:lnTo>
                <a:lnTo>
                  <a:pt x="49402" y="65405"/>
                </a:lnTo>
                <a:lnTo>
                  <a:pt x="74199" y="33035"/>
                </a:lnTo>
                <a:lnTo>
                  <a:pt x="109474" y="13334"/>
                </a:lnTo>
                <a:lnTo>
                  <a:pt x="1049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3284346" y="2811525"/>
            <a:ext cx="90487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66115" algn="l"/>
              </a:tabLst>
            </a:pPr>
            <a:r>
              <a:rPr dirty="0" sz="2800">
                <a:solidFill>
                  <a:srgbClr val="FFFFFF"/>
                </a:solidFill>
                <a:latin typeface="Cambria Math"/>
                <a:cs typeface="Cambria Math"/>
              </a:rPr>
              <a:t>𝑥</a:t>
            </a:r>
            <a:r>
              <a:rPr dirty="0" sz="2800" spc="8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2800" spc="-50">
                <a:solidFill>
                  <a:srgbClr val="FFFFFF"/>
                </a:solidFill>
                <a:latin typeface="Cambria Math"/>
                <a:cs typeface="Cambria Math"/>
              </a:rPr>
              <a:t>𝑃</a:t>
            </a:r>
            <a:r>
              <a:rPr dirty="0" sz="2800">
                <a:solidFill>
                  <a:srgbClr val="FFFFFF"/>
                </a:solidFill>
                <a:latin typeface="Cambria Math"/>
                <a:cs typeface="Cambria Math"/>
              </a:rPr>
              <a:t>	</a:t>
            </a:r>
            <a:r>
              <a:rPr dirty="0" sz="2800" spc="-50">
                <a:solidFill>
                  <a:srgbClr val="FFFFFF"/>
                </a:solidFill>
                <a:latin typeface="Cambria Math"/>
                <a:cs typeface="Cambria Math"/>
              </a:rPr>
              <a:t>𝐴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655548" y="4182783"/>
            <a:ext cx="2158365" cy="22860"/>
          </a:xfrm>
          <a:custGeom>
            <a:avLst/>
            <a:gdLst/>
            <a:ahLst/>
            <a:cxnLst/>
            <a:rect l="l" t="t" r="r" b="b"/>
            <a:pathLst>
              <a:path w="2158365" h="22860">
                <a:moveTo>
                  <a:pt x="2158009" y="0"/>
                </a:moveTo>
                <a:lnTo>
                  <a:pt x="0" y="0"/>
                </a:lnTo>
                <a:lnTo>
                  <a:pt x="0" y="22859"/>
                </a:lnTo>
                <a:lnTo>
                  <a:pt x="2158009" y="22859"/>
                </a:lnTo>
                <a:lnTo>
                  <a:pt x="215800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916889" y="3761613"/>
            <a:ext cx="1865630" cy="328930"/>
          </a:xfrm>
          <a:custGeom>
            <a:avLst/>
            <a:gdLst/>
            <a:ahLst/>
            <a:cxnLst/>
            <a:rect l="l" t="t" r="r" b="b"/>
            <a:pathLst>
              <a:path w="1865630" h="328929">
                <a:moveTo>
                  <a:pt x="1760143" y="0"/>
                </a:moveTo>
                <a:lnTo>
                  <a:pt x="1755444" y="13334"/>
                </a:lnTo>
                <a:lnTo>
                  <a:pt x="1774474" y="21578"/>
                </a:lnTo>
                <a:lnTo>
                  <a:pt x="1790814" y="32988"/>
                </a:lnTo>
                <a:lnTo>
                  <a:pt x="1815515" y="65405"/>
                </a:lnTo>
                <a:lnTo>
                  <a:pt x="1830089" y="109091"/>
                </a:lnTo>
                <a:lnTo>
                  <a:pt x="1834946" y="162750"/>
                </a:lnTo>
                <a:lnTo>
                  <a:pt x="1833732" y="191756"/>
                </a:lnTo>
                <a:lnTo>
                  <a:pt x="1824016" y="241776"/>
                </a:lnTo>
                <a:lnTo>
                  <a:pt x="1804441" y="280842"/>
                </a:lnTo>
                <a:lnTo>
                  <a:pt x="1774671" y="307197"/>
                </a:lnTo>
                <a:lnTo>
                  <a:pt x="1755952" y="315493"/>
                </a:lnTo>
                <a:lnTo>
                  <a:pt x="1760143" y="328853"/>
                </a:lnTo>
                <a:lnTo>
                  <a:pt x="1804974" y="307805"/>
                </a:lnTo>
                <a:lnTo>
                  <a:pt x="1837994" y="271373"/>
                </a:lnTo>
                <a:lnTo>
                  <a:pt x="1858283" y="222588"/>
                </a:lnTo>
                <a:lnTo>
                  <a:pt x="1865045" y="164477"/>
                </a:lnTo>
                <a:lnTo>
                  <a:pt x="1863355" y="134679"/>
                </a:lnTo>
                <a:lnTo>
                  <a:pt x="1849722" y="80858"/>
                </a:lnTo>
                <a:lnTo>
                  <a:pt x="1822794" y="37361"/>
                </a:lnTo>
                <a:lnTo>
                  <a:pt x="1783932" y="8596"/>
                </a:lnTo>
                <a:lnTo>
                  <a:pt x="1760143" y="0"/>
                </a:lnTo>
                <a:close/>
              </a:path>
              <a:path w="1865630" h="328929">
                <a:moveTo>
                  <a:pt x="104889" y="0"/>
                </a:moveTo>
                <a:lnTo>
                  <a:pt x="60140" y="21050"/>
                </a:lnTo>
                <a:lnTo>
                  <a:pt x="27127" y="57531"/>
                </a:lnTo>
                <a:lnTo>
                  <a:pt x="6781" y="106456"/>
                </a:lnTo>
                <a:lnTo>
                  <a:pt x="97" y="162750"/>
                </a:lnTo>
                <a:lnTo>
                  <a:pt x="0" y="164477"/>
                </a:lnTo>
                <a:lnTo>
                  <a:pt x="1688" y="194697"/>
                </a:lnTo>
                <a:lnTo>
                  <a:pt x="15205" y="248147"/>
                </a:lnTo>
                <a:lnTo>
                  <a:pt x="42047" y="291511"/>
                </a:lnTo>
                <a:lnTo>
                  <a:pt x="80971" y="320252"/>
                </a:lnTo>
                <a:lnTo>
                  <a:pt x="104889" y="328853"/>
                </a:lnTo>
                <a:lnTo>
                  <a:pt x="109054" y="315493"/>
                </a:lnTo>
                <a:lnTo>
                  <a:pt x="90309" y="307197"/>
                </a:lnTo>
                <a:lnTo>
                  <a:pt x="74134" y="295646"/>
                </a:lnTo>
                <a:lnTo>
                  <a:pt x="49491" y="262788"/>
                </a:lnTo>
                <a:lnTo>
                  <a:pt x="34861" y="218098"/>
                </a:lnTo>
                <a:lnTo>
                  <a:pt x="30057" y="164477"/>
                </a:lnTo>
                <a:lnTo>
                  <a:pt x="29984" y="162750"/>
                </a:lnTo>
                <a:lnTo>
                  <a:pt x="34861" y="109091"/>
                </a:lnTo>
                <a:lnTo>
                  <a:pt x="49491" y="65405"/>
                </a:lnTo>
                <a:lnTo>
                  <a:pt x="74266" y="32988"/>
                </a:lnTo>
                <a:lnTo>
                  <a:pt x="109575" y="13334"/>
                </a:lnTo>
                <a:lnTo>
                  <a:pt x="1048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642924" y="3660749"/>
            <a:ext cx="202565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90525" algn="l"/>
              </a:tabLst>
            </a:pPr>
            <a:r>
              <a:rPr dirty="0" sz="2800" spc="-50">
                <a:solidFill>
                  <a:srgbClr val="FFFFFF"/>
                </a:solidFill>
                <a:latin typeface="Cambria Math"/>
                <a:cs typeface="Cambria Math"/>
              </a:rPr>
              <a:t>𝑃</a:t>
            </a:r>
            <a:r>
              <a:rPr dirty="0" sz="2800">
                <a:solidFill>
                  <a:srgbClr val="FFFFFF"/>
                </a:solidFill>
                <a:latin typeface="Cambria Math"/>
                <a:cs typeface="Cambria Math"/>
              </a:rPr>
              <a:t>	𝐴</a:t>
            </a:r>
            <a:r>
              <a:rPr dirty="0" sz="2800" spc="-1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2800">
                <a:solidFill>
                  <a:srgbClr val="FFFFFF"/>
                </a:solidFill>
                <a:latin typeface="Cambria Math"/>
                <a:cs typeface="Cambria Math"/>
              </a:rPr>
              <a:t>𝑎𝑛𝑑</a:t>
            </a:r>
            <a:r>
              <a:rPr dirty="0" sz="2800" spc="4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2800" spc="-25">
                <a:solidFill>
                  <a:srgbClr val="FFFFFF"/>
                </a:solidFill>
                <a:latin typeface="Cambria Math"/>
                <a:cs typeface="Cambria Math"/>
              </a:rPr>
              <a:t>𝐷𝑒𝑓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1418336" y="4267517"/>
            <a:ext cx="861060" cy="328930"/>
          </a:xfrm>
          <a:custGeom>
            <a:avLst/>
            <a:gdLst/>
            <a:ahLst/>
            <a:cxnLst/>
            <a:rect l="l" t="t" r="r" b="b"/>
            <a:pathLst>
              <a:path w="861060" h="328929">
                <a:moveTo>
                  <a:pt x="755776" y="0"/>
                </a:moveTo>
                <a:lnTo>
                  <a:pt x="751077" y="13347"/>
                </a:lnTo>
                <a:lnTo>
                  <a:pt x="770108" y="21612"/>
                </a:lnTo>
                <a:lnTo>
                  <a:pt x="786447" y="33053"/>
                </a:lnTo>
                <a:lnTo>
                  <a:pt x="811149" y="65455"/>
                </a:lnTo>
                <a:lnTo>
                  <a:pt x="825722" y="109167"/>
                </a:lnTo>
                <a:lnTo>
                  <a:pt x="829314" y="134392"/>
                </a:lnTo>
                <a:lnTo>
                  <a:pt x="829365" y="134748"/>
                </a:lnTo>
                <a:lnTo>
                  <a:pt x="830580" y="162814"/>
                </a:lnTo>
                <a:lnTo>
                  <a:pt x="829365" y="191819"/>
                </a:lnTo>
                <a:lnTo>
                  <a:pt x="825722" y="218162"/>
                </a:lnTo>
                <a:lnTo>
                  <a:pt x="811149" y="262851"/>
                </a:lnTo>
                <a:lnTo>
                  <a:pt x="786463" y="295709"/>
                </a:lnTo>
                <a:lnTo>
                  <a:pt x="751586" y="315556"/>
                </a:lnTo>
                <a:lnTo>
                  <a:pt x="755776" y="328917"/>
                </a:lnTo>
                <a:lnTo>
                  <a:pt x="800607" y="307868"/>
                </a:lnTo>
                <a:lnTo>
                  <a:pt x="833627" y="271437"/>
                </a:lnTo>
                <a:lnTo>
                  <a:pt x="853916" y="222651"/>
                </a:lnTo>
                <a:lnTo>
                  <a:pt x="860678" y="164541"/>
                </a:lnTo>
                <a:lnTo>
                  <a:pt x="858988" y="134748"/>
                </a:lnTo>
                <a:lnTo>
                  <a:pt x="845355" y="80948"/>
                </a:lnTo>
                <a:lnTo>
                  <a:pt x="818427" y="37438"/>
                </a:lnTo>
                <a:lnTo>
                  <a:pt x="779565" y="8610"/>
                </a:lnTo>
                <a:lnTo>
                  <a:pt x="755776" y="0"/>
                </a:lnTo>
                <a:close/>
              </a:path>
              <a:path w="861060" h="328929">
                <a:moveTo>
                  <a:pt x="104901" y="0"/>
                </a:moveTo>
                <a:lnTo>
                  <a:pt x="60118" y="21089"/>
                </a:lnTo>
                <a:lnTo>
                  <a:pt x="27050" y="57658"/>
                </a:lnTo>
                <a:lnTo>
                  <a:pt x="6762" y="106527"/>
                </a:lnTo>
                <a:lnTo>
                  <a:pt x="96" y="162814"/>
                </a:lnTo>
                <a:lnTo>
                  <a:pt x="0" y="164541"/>
                </a:lnTo>
                <a:lnTo>
                  <a:pt x="6762" y="222651"/>
                </a:lnTo>
                <a:lnTo>
                  <a:pt x="27050" y="271437"/>
                </a:lnTo>
                <a:lnTo>
                  <a:pt x="60023" y="307868"/>
                </a:lnTo>
                <a:lnTo>
                  <a:pt x="104901" y="328917"/>
                </a:lnTo>
                <a:lnTo>
                  <a:pt x="108965" y="315556"/>
                </a:lnTo>
                <a:lnTo>
                  <a:pt x="90247" y="307261"/>
                </a:lnTo>
                <a:lnTo>
                  <a:pt x="74088" y="295709"/>
                </a:lnTo>
                <a:lnTo>
                  <a:pt x="49402" y="262851"/>
                </a:lnTo>
                <a:lnTo>
                  <a:pt x="34829" y="218162"/>
                </a:lnTo>
                <a:lnTo>
                  <a:pt x="30044" y="164541"/>
                </a:lnTo>
                <a:lnTo>
                  <a:pt x="29971" y="162814"/>
                </a:lnTo>
                <a:lnTo>
                  <a:pt x="31186" y="134748"/>
                </a:lnTo>
                <a:lnTo>
                  <a:pt x="40901" y="86070"/>
                </a:lnTo>
                <a:lnTo>
                  <a:pt x="60503" y="47668"/>
                </a:lnTo>
                <a:lnTo>
                  <a:pt x="90515" y="21612"/>
                </a:lnTo>
                <a:lnTo>
                  <a:pt x="109473" y="13347"/>
                </a:lnTo>
                <a:lnTo>
                  <a:pt x="1049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/>
          <p:nvPr/>
        </p:nvSpPr>
        <p:spPr>
          <a:xfrm>
            <a:off x="1145844" y="4166412"/>
            <a:ext cx="1020444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89255" algn="l"/>
              </a:tabLst>
            </a:pPr>
            <a:r>
              <a:rPr dirty="0" sz="2800" spc="-50">
                <a:solidFill>
                  <a:srgbClr val="FFFFFF"/>
                </a:solidFill>
                <a:latin typeface="Cambria Math"/>
                <a:cs typeface="Cambria Math"/>
              </a:rPr>
              <a:t>𝑃</a:t>
            </a:r>
            <a:r>
              <a:rPr dirty="0" sz="2800">
                <a:solidFill>
                  <a:srgbClr val="FFFFFF"/>
                </a:solidFill>
                <a:latin typeface="Cambria Math"/>
                <a:cs typeface="Cambria Math"/>
              </a:rPr>
              <a:t>	</a:t>
            </a:r>
            <a:r>
              <a:rPr dirty="0" sz="2800" spc="-25">
                <a:solidFill>
                  <a:srgbClr val="FFFFFF"/>
                </a:solidFill>
                <a:latin typeface="Cambria Math"/>
                <a:cs typeface="Cambria Math"/>
              </a:rPr>
              <a:t>𝐷𝑒𝑓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8" name="object 18" descr=""/>
          <p:cNvSpPr/>
          <p:nvPr/>
        </p:nvSpPr>
        <p:spPr>
          <a:xfrm>
            <a:off x="3487928" y="4029773"/>
            <a:ext cx="861060" cy="328930"/>
          </a:xfrm>
          <a:custGeom>
            <a:avLst/>
            <a:gdLst/>
            <a:ahLst/>
            <a:cxnLst/>
            <a:rect l="l" t="t" r="r" b="b"/>
            <a:pathLst>
              <a:path w="861060" h="328929">
                <a:moveTo>
                  <a:pt x="755776" y="0"/>
                </a:moveTo>
                <a:lnTo>
                  <a:pt x="751077" y="13347"/>
                </a:lnTo>
                <a:lnTo>
                  <a:pt x="770108" y="21612"/>
                </a:lnTo>
                <a:lnTo>
                  <a:pt x="786447" y="33053"/>
                </a:lnTo>
                <a:lnTo>
                  <a:pt x="811149" y="65455"/>
                </a:lnTo>
                <a:lnTo>
                  <a:pt x="825722" y="109167"/>
                </a:lnTo>
                <a:lnTo>
                  <a:pt x="830580" y="162813"/>
                </a:lnTo>
                <a:lnTo>
                  <a:pt x="829365" y="191819"/>
                </a:lnTo>
                <a:lnTo>
                  <a:pt x="819650" y="241839"/>
                </a:lnTo>
                <a:lnTo>
                  <a:pt x="800074" y="280906"/>
                </a:lnTo>
                <a:lnTo>
                  <a:pt x="770304" y="307261"/>
                </a:lnTo>
                <a:lnTo>
                  <a:pt x="751586" y="315556"/>
                </a:lnTo>
                <a:lnTo>
                  <a:pt x="755776" y="328917"/>
                </a:lnTo>
                <a:lnTo>
                  <a:pt x="800608" y="307868"/>
                </a:lnTo>
                <a:lnTo>
                  <a:pt x="833627" y="271437"/>
                </a:lnTo>
                <a:lnTo>
                  <a:pt x="853916" y="222651"/>
                </a:lnTo>
                <a:lnTo>
                  <a:pt x="860679" y="164541"/>
                </a:lnTo>
                <a:lnTo>
                  <a:pt x="858988" y="134748"/>
                </a:lnTo>
                <a:lnTo>
                  <a:pt x="858968" y="134392"/>
                </a:lnTo>
                <a:lnTo>
                  <a:pt x="845355" y="80948"/>
                </a:lnTo>
                <a:lnTo>
                  <a:pt x="818427" y="37438"/>
                </a:lnTo>
                <a:lnTo>
                  <a:pt x="779565" y="8610"/>
                </a:lnTo>
                <a:lnTo>
                  <a:pt x="755776" y="0"/>
                </a:lnTo>
                <a:close/>
              </a:path>
              <a:path w="861060" h="328929">
                <a:moveTo>
                  <a:pt x="104901" y="0"/>
                </a:moveTo>
                <a:lnTo>
                  <a:pt x="60118" y="21089"/>
                </a:lnTo>
                <a:lnTo>
                  <a:pt x="27050" y="57657"/>
                </a:lnTo>
                <a:lnTo>
                  <a:pt x="6762" y="106527"/>
                </a:lnTo>
                <a:lnTo>
                  <a:pt x="96" y="162813"/>
                </a:lnTo>
                <a:lnTo>
                  <a:pt x="0" y="164541"/>
                </a:lnTo>
                <a:lnTo>
                  <a:pt x="1690" y="194761"/>
                </a:lnTo>
                <a:lnTo>
                  <a:pt x="15216" y="248210"/>
                </a:lnTo>
                <a:lnTo>
                  <a:pt x="42054" y="291575"/>
                </a:lnTo>
                <a:lnTo>
                  <a:pt x="80968" y="320316"/>
                </a:lnTo>
                <a:lnTo>
                  <a:pt x="104901" y="328917"/>
                </a:lnTo>
                <a:lnTo>
                  <a:pt x="108966" y="315556"/>
                </a:lnTo>
                <a:lnTo>
                  <a:pt x="90247" y="307261"/>
                </a:lnTo>
                <a:lnTo>
                  <a:pt x="74088" y="295709"/>
                </a:lnTo>
                <a:lnTo>
                  <a:pt x="49402" y="262851"/>
                </a:lnTo>
                <a:lnTo>
                  <a:pt x="34829" y="218162"/>
                </a:lnTo>
                <a:lnTo>
                  <a:pt x="30044" y="164541"/>
                </a:lnTo>
                <a:lnTo>
                  <a:pt x="29972" y="162813"/>
                </a:lnTo>
                <a:lnTo>
                  <a:pt x="31186" y="134748"/>
                </a:lnTo>
                <a:lnTo>
                  <a:pt x="40901" y="86070"/>
                </a:lnTo>
                <a:lnTo>
                  <a:pt x="60503" y="47668"/>
                </a:lnTo>
                <a:lnTo>
                  <a:pt x="90515" y="21612"/>
                </a:lnTo>
                <a:lnTo>
                  <a:pt x="109474" y="13347"/>
                </a:lnTo>
                <a:lnTo>
                  <a:pt x="1049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 txBox="1"/>
          <p:nvPr/>
        </p:nvSpPr>
        <p:spPr>
          <a:xfrm>
            <a:off x="2938398" y="3928973"/>
            <a:ext cx="181991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66115" algn="l"/>
                <a:tab pos="1541145" algn="l"/>
              </a:tabLst>
            </a:pPr>
            <a:r>
              <a:rPr dirty="0" sz="2800">
                <a:solidFill>
                  <a:srgbClr val="FFFFFF"/>
                </a:solidFill>
                <a:latin typeface="Cambria Math"/>
                <a:cs typeface="Cambria Math"/>
              </a:rPr>
              <a:t>𝑥</a:t>
            </a:r>
            <a:r>
              <a:rPr dirty="0" sz="2800" spc="7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2800" spc="-50">
                <a:solidFill>
                  <a:srgbClr val="FFFFFF"/>
                </a:solidFill>
                <a:latin typeface="Cambria Math"/>
                <a:cs typeface="Cambria Math"/>
              </a:rPr>
              <a:t>𝑃</a:t>
            </a:r>
            <a:r>
              <a:rPr dirty="0" sz="2800">
                <a:solidFill>
                  <a:srgbClr val="FFFFFF"/>
                </a:solidFill>
                <a:latin typeface="Cambria Math"/>
                <a:cs typeface="Cambria Math"/>
              </a:rPr>
              <a:t>	</a:t>
            </a:r>
            <a:r>
              <a:rPr dirty="0" sz="2800" spc="-25">
                <a:solidFill>
                  <a:srgbClr val="FFFFFF"/>
                </a:solidFill>
                <a:latin typeface="Cambria Math"/>
                <a:cs typeface="Cambria Math"/>
              </a:rPr>
              <a:t>𝐷𝑒𝑓</a:t>
            </a:r>
            <a:r>
              <a:rPr dirty="0" sz="2800">
                <a:solidFill>
                  <a:srgbClr val="FFFFFF"/>
                </a:solidFill>
                <a:latin typeface="Cambria Math"/>
                <a:cs typeface="Cambria Math"/>
              </a:rPr>
              <a:t>	</a:t>
            </a:r>
            <a:r>
              <a:rPr dirty="0" sz="2800" spc="-50">
                <a:solidFill>
                  <a:srgbClr val="FFFFFF"/>
                </a:solidFill>
                <a:latin typeface="Cambria Math"/>
                <a:cs typeface="Cambria Math"/>
              </a:rPr>
              <a:t>=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20" name="object 20" descr=""/>
          <p:cNvSpPr/>
          <p:nvPr/>
        </p:nvSpPr>
        <p:spPr>
          <a:xfrm>
            <a:off x="4843526" y="4182783"/>
            <a:ext cx="1057910" cy="22860"/>
          </a:xfrm>
          <a:custGeom>
            <a:avLst/>
            <a:gdLst/>
            <a:ahLst/>
            <a:cxnLst/>
            <a:rect l="l" t="t" r="r" b="b"/>
            <a:pathLst>
              <a:path w="1057910" h="22860">
                <a:moveTo>
                  <a:pt x="1057655" y="0"/>
                </a:moveTo>
                <a:lnTo>
                  <a:pt x="0" y="0"/>
                </a:lnTo>
                <a:lnTo>
                  <a:pt x="0" y="22859"/>
                </a:lnTo>
                <a:lnTo>
                  <a:pt x="1057655" y="22859"/>
                </a:lnTo>
                <a:lnTo>
                  <a:pt x="105765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 txBox="1"/>
          <p:nvPr/>
        </p:nvSpPr>
        <p:spPr>
          <a:xfrm>
            <a:off x="4831460" y="3660749"/>
            <a:ext cx="108331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solidFill>
                  <a:srgbClr val="FFFFFF"/>
                </a:solidFill>
                <a:latin typeface="Cambria Math"/>
                <a:cs typeface="Cambria Math"/>
              </a:rPr>
              <a:t>0.0909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4831460" y="4166412"/>
            <a:ext cx="108331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solidFill>
                  <a:srgbClr val="FFFFFF"/>
                </a:solidFill>
                <a:latin typeface="Cambria Math"/>
                <a:cs typeface="Cambria Math"/>
              </a:rPr>
              <a:t>0.1515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6025134" y="3928973"/>
            <a:ext cx="288036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FFFFFF"/>
                </a:solidFill>
                <a:latin typeface="Cambria Math"/>
                <a:cs typeface="Cambria Math"/>
              </a:rPr>
              <a:t>𝑥</a:t>
            </a:r>
            <a:r>
              <a:rPr dirty="0" sz="2800" spc="5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2800">
                <a:solidFill>
                  <a:srgbClr val="FFFFFF"/>
                </a:solidFill>
                <a:latin typeface="Cambria Math"/>
                <a:cs typeface="Cambria Math"/>
              </a:rPr>
              <a:t>0.1515</a:t>
            </a:r>
            <a:r>
              <a:rPr dirty="0" sz="2800" spc="13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2800">
                <a:solidFill>
                  <a:srgbClr val="FFFFFF"/>
                </a:solidFill>
                <a:latin typeface="Cambria Math"/>
                <a:cs typeface="Cambria Math"/>
              </a:rPr>
              <a:t>=</a:t>
            </a:r>
            <a:r>
              <a:rPr dirty="0" sz="2800" spc="12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Cambria Math"/>
                <a:cs typeface="Cambria Math"/>
              </a:rPr>
              <a:t>0.0909</a:t>
            </a:r>
            <a:endParaRPr sz="28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370"/>
              <a:t>Sources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143510">
              <a:lnSpc>
                <a:spcPct val="100000"/>
              </a:lnSpc>
              <a:spcBef>
                <a:spcPts val="105"/>
              </a:spcBef>
            </a:pPr>
            <a:r>
              <a:rPr dirty="0" sz="1400"/>
              <a:t>The</a:t>
            </a:r>
            <a:r>
              <a:rPr dirty="0" sz="1400" spc="135"/>
              <a:t> </a:t>
            </a:r>
            <a:r>
              <a:rPr dirty="0" sz="1400"/>
              <a:t>material</a:t>
            </a:r>
            <a:r>
              <a:rPr dirty="0" sz="1400" spc="110"/>
              <a:t> </a:t>
            </a:r>
            <a:r>
              <a:rPr dirty="0" sz="1400" spc="50"/>
              <a:t>used</a:t>
            </a:r>
            <a:r>
              <a:rPr dirty="0" sz="1400" spc="135"/>
              <a:t> </a:t>
            </a:r>
            <a:r>
              <a:rPr dirty="0" sz="1400"/>
              <a:t>in</a:t>
            </a:r>
            <a:r>
              <a:rPr dirty="0" sz="1400" spc="150"/>
              <a:t> </a:t>
            </a:r>
            <a:r>
              <a:rPr dirty="0" sz="1400"/>
              <a:t>the</a:t>
            </a:r>
            <a:r>
              <a:rPr dirty="0" sz="1400" spc="120"/>
              <a:t> </a:t>
            </a:r>
            <a:r>
              <a:rPr dirty="0" sz="1400"/>
              <a:t>PowerPoint</a:t>
            </a:r>
            <a:r>
              <a:rPr dirty="0" sz="1400" spc="114"/>
              <a:t> </a:t>
            </a:r>
            <a:r>
              <a:rPr dirty="0" sz="1400"/>
              <a:t>presentations</a:t>
            </a:r>
            <a:r>
              <a:rPr dirty="0" sz="1400" spc="114"/>
              <a:t> </a:t>
            </a:r>
            <a:r>
              <a:rPr dirty="0" sz="1400"/>
              <a:t>associated</a:t>
            </a:r>
            <a:r>
              <a:rPr dirty="0" sz="1400" spc="105"/>
              <a:t> </a:t>
            </a:r>
            <a:r>
              <a:rPr dirty="0" sz="1400"/>
              <a:t>with</a:t>
            </a:r>
            <a:r>
              <a:rPr dirty="0" sz="1400" spc="125"/>
              <a:t> </a:t>
            </a:r>
            <a:r>
              <a:rPr dirty="0" sz="1400"/>
              <a:t>this</a:t>
            </a:r>
            <a:r>
              <a:rPr dirty="0" sz="1400" spc="140"/>
              <a:t> </a:t>
            </a:r>
            <a:r>
              <a:rPr dirty="0" sz="1400"/>
              <a:t>course</a:t>
            </a:r>
            <a:r>
              <a:rPr dirty="0" sz="1400" spc="125"/>
              <a:t> </a:t>
            </a:r>
            <a:r>
              <a:rPr dirty="0" sz="1400" spc="65"/>
              <a:t>was</a:t>
            </a:r>
            <a:r>
              <a:rPr dirty="0" sz="1400" spc="130"/>
              <a:t> </a:t>
            </a:r>
            <a:r>
              <a:rPr dirty="0" sz="1400"/>
              <a:t>drawn</a:t>
            </a:r>
            <a:r>
              <a:rPr dirty="0" sz="1400" spc="125"/>
              <a:t> </a:t>
            </a:r>
            <a:r>
              <a:rPr dirty="0" sz="1400"/>
              <a:t>from</a:t>
            </a:r>
            <a:r>
              <a:rPr dirty="0" sz="1400" spc="125"/>
              <a:t> </a:t>
            </a:r>
            <a:r>
              <a:rPr dirty="0" sz="1400"/>
              <a:t>a</a:t>
            </a:r>
            <a:r>
              <a:rPr dirty="0" sz="1400" spc="150"/>
              <a:t> </a:t>
            </a:r>
            <a:r>
              <a:rPr dirty="0" sz="1400" spc="-10"/>
              <a:t>number </a:t>
            </a:r>
            <a:r>
              <a:rPr dirty="0" sz="1400" spc="10"/>
              <a:t>of</a:t>
            </a:r>
            <a:r>
              <a:rPr dirty="0" sz="1400" spc="90"/>
              <a:t> </a:t>
            </a:r>
            <a:r>
              <a:rPr dirty="0" sz="1400" spc="55"/>
              <a:t>sources.</a:t>
            </a:r>
            <a:r>
              <a:rPr dirty="0" sz="1400" spc="75"/>
              <a:t> </a:t>
            </a:r>
            <a:r>
              <a:rPr dirty="0" sz="1400" spc="10"/>
              <a:t>Specifically,</a:t>
            </a:r>
            <a:r>
              <a:rPr dirty="0" sz="1400" spc="60"/>
              <a:t> </a:t>
            </a:r>
            <a:r>
              <a:rPr dirty="0" sz="1400" spc="50"/>
              <a:t>much</a:t>
            </a:r>
            <a:r>
              <a:rPr dirty="0" sz="1400" spc="85"/>
              <a:t> </a:t>
            </a:r>
            <a:r>
              <a:rPr dirty="0" sz="1400" spc="10"/>
              <a:t>of</a:t>
            </a:r>
            <a:r>
              <a:rPr dirty="0" sz="1400" spc="95"/>
              <a:t> </a:t>
            </a:r>
            <a:r>
              <a:rPr dirty="0" sz="1400" spc="10"/>
              <a:t>the</a:t>
            </a:r>
            <a:r>
              <a:rPr dirty="0" sz="1400" spc="85"/>
              <a:t> </a:t>
            </a:r>
            <a:r>
              <a:rPr dirty="0" sz="1400" spc="10"/>
              <a:t>content</a:t>
            </a:r>
            <a:r>
              <a:rPr dirty="0" sz="1400" spc="65"/>
              <a:t> </a:t>
            </a:r>
            <a:r>
              <a:rPr dirty="0" sz="1400" spc="10"/>
              <a:t>included</a:t>
            </a:r>
            <a:r>
              <a:rPr dirty="0" sz="1400" spc="55"/>
              <a:t> </a:t>
            </a:r>
            <a:r>
              <a:rPr dirty="0" sz="1400" spc="70"/>
              <a:t>was</a:t>
            </a:r>
            <a:r>
              <a:rPr dirty="0" sz="1400" spc="100"/>
              <a:t> </a:t>
            </a:r>
            <a:r>
              <a:rPr dirty="0" sz="1400" spc="10"/>
              <a:t>adopted</a:t>
            </a:r>
            <a:r>
              <a:rPr dirty="0" sz="1400" spc="55"/>
              <a:t> </a:t>
            </a:r>
            <a:r>
              <a:rPr dirty="0" sz="1400" spc="10"/>
              <a:t>or</a:t>
            </a:r>
            <a:r>
              <a:rPr dirty="0" sz="1400" spc="85"/>
              <a:t> </a:t>
            </a:r>
            <a:r>
              <a:rPr dirty="0" sz="1400" spc="10"/>
              <a:t>adapted</a:t>
            </a:r>
            <a:r>
              <a:rPr dirty="0" sz="1400" spc="60"/>
              <a:t> </a:t>
            </a:r>
            <a:r>
              <a:rPr dirty="0" sz="1400" spc="10"/>
              <a:t>from</a:t>
            </a:r>
            <a:r>
              <a:rPr dirty="0" sz="1400" spc="75"/>
              <a:t> </a:t>
            </a:r>
            <a:r>
              <a:rPr dirty="0" sz="1400" spc="10"/>
              <a:t>the</a:t>
            </a:r>
            <a:r>
              <a:rPr dirty="0" sz="1400" spc="90"/>
              <a:t> </a:t>
            </a:r>
            <a:r>
              <a:rPr dirty="0" sz="1400" spc="-10"/>
              <a:t>following </a:t>
            </a:r>
            <a:r>
              <a:rPr dirty="0" sz="1400"/>
              <a:t>previously-published</a:t>
            </a:r>
            <a:r>
              <a:rPr dirty="0" sz="1400" spc="365"/>
              <a:t> </a:t>
            </a:r>
            <a:r>
              <a:rPr dirty="0" sz="1400" spc="-10"/>
              <a:t>material:</a:t>
            </a:r>
            <a:endParaRPr sz="1400"/>
          </a:p>
          <a:p>
            <a:pPr marL="183515" marR="217170" indent="-171450">
              <a:lnSpc>
                <a:spcPct val="100000"/>
              </a:lnSpc>
              <a:spcBef>
                <a:spcPts val="1445"/>
              </a:spcBef>
              <a:buFont typeface="Arial"/>
              <a:buChar char="•"/>
              <a:tabLst>
                <a:tab pos="184785" algn="l"/>
              </a:tabLst>
            </a:pPr>
            <a:r>
              <a:rPr dirty="0" sz="1300"/>
              <a:t>Luftig,</a:t>
            </a:r>
            <a:r>
              <a:rPr dirty="0" sz="1300" spc="155"/>
              <a:t> </a:t>
            </a:r>
            <a:r>
              <a:rPr dirty="0" sz="1300" spc="130"/>
              <a:t>J.</a:t>
            </a:r>
            <a:r>
              <a:rPr dirty="0" sz="1300" spc="140"/>
              <a:t> </a:t>
            </a:r>
            <a:r>
              <a:rPr dirty="0" sz="1300"/>
              <a:t>An</a:t>
            </a:r>
            <a:r>
              <a:rPr dirty="0" sz="1300" spc="160"/>
              <a:t> </a:t>
            </a:r>
            <a:r>
              <a:rPr dirty="0" sz="1300"/>
              <a:t>Introduction</a:t>
            </a:r>
            <a:r>
              <a:rPr dirty="0" sz="1300" spc="170"/>
              <a:t> </a:t>
            </a:r>
            <a:r>
              <a:rPr dirty="0" sz="1300"/>
              <a:t>to</a:t>
            </a:r>
            <a:r>
              <a:rPr dirty="0" sz="1300" spc="150"/>
              <a:t> </a:t>
            </a:r>
            <a:r>
              <a:rPr dirty="0" sz="1300"/>
              <a:t>Statistical</a:t>
            </a:r>
            <a:r>
              <a:rPr dirty="0" sz="1300" spc="160"/>
              <a:t> </a:t>
            </a:r>
            <a:r>
              <a:rPr dirty="0" sz="1300" spc="65"/>
              <a:t>Process</a:t>
            </a:r>
            <a:r>
              <a:rPr dirty="0" sz="1300" spc="160"/>
              <a:t> </a:t>
            </a:r>
            <a:r>
              <a:rPr dirty="0" sz="1300"/>
              <a:t>Control</a:t>
            </a:r>
            <a:r>
              <a:rPr dirty="0" sz="1300" spc="160"/>
              <a:t> </a:t>
            </a:r>
            <a:r>
              <a:rPr dirty="0" sz="1300"/>
              <a:t>&amp;</a:t>
            </a:r>
            <a:r>
              <a:rPr dirty="0" sz="1300" spc="145"/>
              <a:t> </a:t>
            </a:r>
            <a:r>
              <a:rPr dirty="0" sz="1300"/>
              <a:t>Capability.</a:t>
            </a:r>
            <a:r>
              <a:rPr dirty="0" sz="1300" spc="185"/>
              <a:t> </a:t>
            </a:r>
            <a:r>
              <a:rPr dirty="0" sz="1300"/>
              <a:t>Luftig</a:t>
            </a:r>
            <a:r>
              <a:rPr dirty="0" sz="1300" spc="145"/>
              <a:t> </a:t>
            </a:r>
            <a:r>
              <a:rPr dirty="0" sz="1300"/>
              <a:t>&amp;</a:t>
            </a:r>
            <a:r>
              <a:rPr dirty="0" sz="1300" spc="150"/>
              <a:t> </a:t>
            </a:r>
            <a:r>
              <a:rPr dirty="0" sz="1300"/>
              <a:t>Associates,</a:t>
            </a:r>
            <a:r>
              <a:rPr dirty="0" sz="1300" spc="180"/>
              <a:t> </a:t>
            </a:r>
            <a:r>
              <a:rPr dirty="0" sz="1300"/>
              <a:t>Inc.</a:t>
            </a:r>
            <a:r>
              <a:rPr dirty="0" sz="1300" spc="145"/>
              <a:t> </a:t>
            </a:r>
            <a:r>
              <a:rPr dirty="0" sz="1300"/>
              <a:t>Farmington</a:t>
            </a:r>
            <a:r>
              <a:rPr dirty="0" sz="1300" spc="175"/>
              <a:t> </a:t>
            </a:r>
            <a:r>
              <a:rPr dirty="0" sz="1300" spc="-10"/>
              <a:t>Hills, </a:t>
            </a:r>
            <a:r>
              <a:rPr dirty="0" sz="1300" spc="-10"/>
              <a:t>	</a:t>
            </a:r>
            <a:r>
              <a:rPr dirty="0" sz="1300"/>
              <a:t>MI,</a:t>
            </a:r>
            <a:r>
              <a:rPr dirty="0" sz="1300" spc="35"/>
              <a:t> </a:t>
            </a:r>
            <a:r>
              <a:rPr dirty="0" sz="1300" spc="-20"/>
              <a:t>1982</a:t>
            </a:r>
            <a:endParaRPr sz="1300"/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150" algn="l"/>
              </a:tabLst>
            </a:pPr>
            <a:r>
              <a:rPr dirty="0" sz="1300" spc="20"/>
              <a:t>Luftig,</a:t>
            </a:r>
            <a:r>
              <a:rPr dirty="0" sz="1300" spc="65"/>
              <a:t> </a:t>
            </a:r>
            <a:r>
              <a:rPr dirty="0" sz="1300" spc="130"/>
              <a:t>J.</a:t>
            </a:r>
            <a:r>
              <a:rPr dirty="0" sz="1300" spc="50"/>
              <a:t> </a:t>
            </a:r>
            <a:r>
              <a:rPr dirty="0" sz="1300" spc="20"/>
              <a:t>Advanced</a:t>
            </a:r>
            <a:r>
              <a:rPr dirty="0" sz="1300" spc="80"/>
              <a:t> </a:t>
            </a:r>
            <a:r>
              <a:rPr dirty="0" sz="1300" spc="20"/>
              <a:t>Statistical</a:t>
            </a:r>
            <a:r>
              <a:rPr dirty="0" sz="1300" spc="70"/>
              <a:t> </a:t>
            </a:r>
            <a:r>
              <a:rPr dirty="0" sz="1300" spc="65"/>
              <a:t>Process</a:t>
            </a:r>
            <a:r>
              <a:rPr dirty="0" sz="1300" spc="85"/>
              <a:t> </a:t>
            </a:r>
            <a:r>
              <a:rPr dirty="0" sz="1300" spc="20"/>
              <a:t>Control</a:t>
            </a:r>
            <a:r>
              <a:rPr dirty="0" sz="1300" spc="65"/>
              <a:t> </a:t>
            </a:r>
            <a:r>
              <a:rPr dirty="0" sz="1300" spc="20"/>
              <a:t>&amp;</a:t>
            </a:r>
            <a:r>
              <a:rPr dirty="0" sz="1300" spc="60"/>
              <a:t> </a:t>
            </a:r>
            <a:r>
              <a:rPr dirty="0" sz="1300" spc="20"/>
              <a:t>Capability.</a:t>
            </a:r>
            <a:r>
              <a:rPr dirty="0" sz="1300" spc="75"/>
              <a:t> </a:t>
            </a:r>
            <a:r>
              <a:rPr dirty="0" sz="1300" spc="20"/>
              <a:t>Luftig</a:t>
            </a:r>
            <a:r>
              <a:rPr dirty="0" sz="1300" spc="75"/>
              <a:t> </a:t>
            </a:r>
            <a:r>
              <a:rPr dirty="0" sz="1300" spc="20"/>
              <a:t>&amp;</a:t>
            </a:r>
            <a:r>
              <a:rPr dirty="0" sz="1300" spc="60"/>
              <a:t> </a:t>
            </a:r>
            <a:r>
              <a:rPr dirty="0" sz="1300" spc="20"/>
              <a:t>Associates,</a:t>
            </a:r>
            <a:r>
              <a:rPr dirty="0" sz="1300" spc="65"/>
              <a:t> </a:t>
            </a:r>
            <a:r>
              <a:rPr dirty="0" sz="1300" spc="20"/>
              <a:t>Inc.</a:t>
            </a:r>
            <a:r>
              <a:rPr dirty="0" sz="1300" spc="60"/>
              <a:t> </a:t>
            </a:r>
            <a:r>
              <a:rPr dirty="0" sz="1300" spc="20"/>
              <a:t>Farmington</a:t>
            </a:r>
            <a:r>
              <a:rPr dirty="0" sz="1300" spc="95"/>
              <a:t> </a:t>
            </a:r>
            <a:r>
              <a:rPr dirty="0" sz="1300" spc="20"/>
              <a:t>Hills,</a:t>
            </a:r>
            <a:r>
              <a:rPr dirty="0" sz="1300" spc="35"/>
              <a:t> </a:t>
            </a:r>
            <a:r>
              <a:rPr dirty="0" sz="1300" spc="20"/>
              <a:t>MI,</a:t>
            </a:r>
            <a:r>
              <a:rPr dirty="0" sz="1300" spc="60"/>
              <a:t> </a:t>
            </a:r>
            <a:r>
              <a:rPr dirty="0" sz="1300" spc="40"/>
              <a:t>1984.</a:t>
            </a:r>
            <a:endParaRPr sz="1300"/>
          </a:p>
          <a:p>
            <a:pPr marL="183515" marR="16002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300" spc="10"/>
              <a:t>Luftig,</a:t>
            </a:r>
            <a:r>
              <a:rPr dirty="0" sz="1300" spc="110"/>
              <a:t> </a:t>
            </a:r>
            <a:r>
              <a:rPr dirty="0" sz="1300" spc="130"/>
              <a:t>J.</a:t>
            </a:r>
            <a:r>
              <a:rPr dirty="0" sz="1300" spc="85"/>
              <a:t> </a:t>
            </a:r>
            <a:r>
              <a:rPr dirty="0" sz="1300" spc="60"/>
              <a:t>A</a:t>
            </a:r>
            <a:r>
              <a:rPr dirty="0" sz="1300" spc="100"/>
              <a:t> </a:t>
            </a:r>
            <a:r>
              <a:rPr dirty="0" sz="1300" spc="10"/>
              <a:t>Quality</a:t>
            </a:r>
            <a:r>
              <a:rPr dirty="0" sz="1300" spc="100"/>
              <a:t> </a:t>
            </a:r>
            <a:r>
              <a:rPr dirty="0" sz="1300" spc="10"/>
              <a:t>Improvement</a:t>
            </a:r>
            <a:r>
              <a:rPr dirty="0" sz="1300" spc="140"/>
              <a:t> </a:t>
            </a:r>
            <a:r>
              <a:rPr dirty="0" sz="1300" spc="10"/>
              <a:t>Strategy</a:t>
            </a:r>
            <a:r>
              <a:rPr dirty="0" sz="1300" spc="120"/>
              <a:t> </a:t>
            </a:r>
            <a:r>
              <a:rPr dirty="0" sz="1300" spc="10"/>
              <a:t>for</a:t>
            </a:r>
            <a:r>
              <a:rPr dirty="0" sz="1300" spc="100"/>
              <a:t> </a:t>
            </a:r>
            <a:r>
              <a:rPr dirty="0" sz="1300" spc="10"/>
              <a:t>Critical</a:t>
            </a:r>
            <a:r>
              <a:rPr dirty="0" sz="1300" spc="100"/>
              <a:t> </a:t>
            </a:r>
            <a:r>
              <a:rPr dirty="0" sz="1300" spc="10"/>
              <a:t>Product</a:t>
            </a:r>
            <a:r>
              <a:rPr dirty="0" sz="1300" spc="120"/>
              <a:t> </a:t>
            </a:r>
            <a:r>
              <a:rPr dirty="0" sz="1300" spc="10"/>
              <a:t>and</a:t>
            </a:r>
            <a:r>
              <a:rPr dirty="0" sz="1300" spc="100"/>
              <a:t> </a:t>
            </a:r>
            <a:r>
              <a:rPr dirty="0" sz="1300" spc="65"/>
              <a:t>Process</a:t>
            </a:r>
            <a:r>
              <a:rPr dirty="0" sz="1300" spc="125"/>
              <a:t> </a:t>
            </a:r>
            <a:r>
              <a:rPr dirty="0" sz="1300" spc="10"/>
              <a:t>Characteristics.</a:t>
            </a:r>
            <a:r>
              <a:rPr dirty="0" sz="1300" spc="135"/>
              <a:t> </a:t>
            </a:r>
            <a:r>
              <a:rPr dirty="0" sz="1300" spc="10"/>
              <a:t>Luftig</a:t>
            </a:r>
            <a:r>
              <a:rPr dirty="0" sz="1300" spc="100"/>
              <a:t> </a:t>
            </a:r>
            <a:r>
              <a:rPr dirty="0" sz="1300" spc="10"/>
              <a:t>&amp;</a:t>
            </a:r>
            <a:r>
              <a:rPr dirty="0" sz="1300" spc="100"/>
              <a:t> </a:t>
            </a:r>
            <a:r>
              <a:rPr dirty="0" sz="1300" spc="-10"/>
              <a:t>Associates, </a:t>
            </a:r>
            <a:r>
              <a:rPr dirty="0" sz="1300" spc="-10"/>
              <a:t>	</a:t>
            </a:r>
            <a:r>
              <a:rPr dirty="0" sz="1300"/>
              <a:t>Inc.</a:t>
            </a:r>
            <a:r>
              <a:rPr dirty="0" sz="1300" spc="140"/>
              <a:t> </a:t>
            </a:r>
            <a:r>
              <a:rPr dirty="0" sz="1300"/>
              <a:t>Farmington</a:t>
            </a:r>
            <a:r>
              <a:rPr dirty="0" sz="1300" spc="165"/>
              <a:t> </a:t>
            </a:r>
            <a:r>
              <a:rPr dirty="0" sz="1300"/>
              <a:t>Hills,</a:t>
            </a:r>
            <a:r>
              <a:rPr dirty="0" sz="1300" spc="130"/>
              <a:t> </a:t>
            </a:r>
            <a:r>
              <a:rPr dirty="0" sz="1300"/>
              <a:t>MI,</a:t>
            </a:r>
            <a:r>
              <a:rPr dirty="0" sz="1300" spc="140"/>
              <a:t> </a:t>
            </a:r>
            <a:r>
              <a:rPr dirty="0" sz="1300" spc="-20"/>
              <a:t>1991</a:t>
            </a:r>
            <a:endParaRPr sz="1300"/>
          </a:p>
          <a:p>
            <a:pPr marL="183515" marR="508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300" spc="10"/>
              <a:t>Luftig,</a:t>
            </a:r>
            <a:r>
              <a:rPr dirty="0" sz="1300" spc="145"/>
              <a:t> </a:t>
            </a:r>
            <a:r>
              <a:rPr dirty="0" sz="1300" spc="130"/>
              <a:t>J.</a:t>
            </a:r>
            <a:r>
              <a:rPr dirty="0" sz="1300" spc="120"/>
              <a:t> </a:t>
            </a:r>
            <a:r>
              <a:rPr dirty="0" sz="1300" spc="10"/>
              <a:t>Guidelines</a:t>
            </a:r>
            <a:r>
              <a:rPr dirty="0" sz="1300" spc="150"/>
              <a:t> </a:t>
            </a:r>
            <a:r>
              <a:rPr dirty="0" sz="1300" spc="10"/>
              <a:t>for</a:t>
            </a:r>
            <a:r>
              <a:rPr dirty="0" sz="1300" spc="135"/>
              <a:t> </a:t>
            </a:r>
            <a:r>
              <a:rPr dirty="0" sz="1300" spc="10"/>
              <a:t>Reporting</a:t>
            </a:r>
            <a:r>
              <a:rPr dirty="0" sz="1300" spc="145"/>
              <a:t> </a:t>
            </a:r>
            <a:r>
              <a:rPr dirty="0" sz="1300" spc="10"/>
              <a:t>the</a:t>
            </a:r>
            <a:r>
              <a:rPr dirty="0" sz="1300" spc="145"/>
              <a:t> </a:t>
            </a:r>
            <a:r>
              <a:rPr dirty="0" sz="1300" spc="10"/>
              <a:t>Capability</a:t>
            </a:r>
            <a:r>
              <a:rPr dirty="0" sz="1300" spc="135"/>
              <a:t> </a:t>
            </a:r>
            <a:r>
              <a:rPr dirty="0" sz="1300" spc="10"/>
              <a:t>of</a:t>
            </a:r>
            <a:r>
              <a:rPr dirty="0" sz="1300" spc="135"/>
              <a:t> </a:t>
            </a:r>
            <a:r>
              <a:rPr dirty="0" sz="1300" spc="10"/>
              <a:t>Critical</a:t>
            </a:r>
            <a:r>
              <a:rPr dirty="0" sz="1300" spc="125"/>
              <a:t> </a:t>
            </a:r>
            <a:r>
              <a:rPr dirty="0" sz="1300" spc="10"/>
              <a:t>Product</a:t>
            </a:r>
            <a:r>
              <a:rPr dirty="0" sz="1300" spc="175"/>
              <a:t> </a:t>
            </a:r>
            <a:r>
              <a:rPr dirty="0" sz="1300" spc="10"/>
              <a:t>Characteristics.</a:t>
            </a:r>
            <a:r>
              <a:rPr dirty="0" sz="1300" spc="155"/>
              <a:t> </a:t>
            </a:r>
            <a:r>
              <a:rPr dirty="0" sz="1300" spc="10"/>
              <a:t>Anheuser-</a:t>
            </a:r>
            <a:r>
              <a:rPr dirty="0" sz="1300" spc="70"/>
              <a:t>Busch</a:t>
            </a:r>
            <a:r>
              <a:rPr dirty="0" sz="1300" spc="160"/>
              <a:t> </a:t>
            </a:r>
            <a:r>
              <a:rPr dirty="0" sz="1300" spc="-10"/>
              <a:t>Companies, </a:t>
            </a:r>
            <a:r>
              <a:rPr dirty="0" sz="1300" spc="-10"/>
              <a:t>	</a:t>
            </a:r>
            <a:r>
              <a:rPr dirty="0" sz="1300" spc="60"/>
              <a:t>St.</a:t>
            </a:r>
            <a:r>
              <a:rPr dirty="0" sz="1300" spc="185"/>
              <a:t> </a:t>
            </a:r>
            <a:r>
              <a:rPr dirty="0" sz="1300"/>
              <a:t>Louis,</a:t>
            </a:r>
            <a:r>
              <a:rPr dirty="0" sz="1300" spc="204"/>
              <a:t> </a:t>
            </a:r>
            <a:r>
              <a:rPr dirty="0" sz="1300"/>
              <a:t>MO.</a:t>
            </a:r>
            <a:r>
              <a:rPr dirty="0" sz="1300" spc="190"/>
              <a:t> </a:t>
            </a:r>
            <a:r>
              <a:rPr dirty="0" sz="1300" spc="-20"/>
              <a:t>1994</a:t>
            </a:r>
            <a:endParaRPr sz="1300"/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150" algn="l"/>
              </a:tabLst>
            </a:pPr>
            <a:r>
              <a:rPr dirty="0" sz="1300"/>
              <a:t>Spooner-Jordan,</a:t>
            </a:r>
            <a:r>
              <a:rPr dirty="0" sz="1300" spc="210"/>
              <a:t> </a:t>
            </a:r>
            <a:r>
              <a:rPr dirty="0" sz="1300"/>
              <a:t>V.</a:t>
            </a:r>
            <a:r>
              <a:rPr dirty="0" sz="1300" spc="145"/>
              <a:t>  </a:t>
            </a:r>
            <a:r>
              <a:rPr dirty="0" sz="1300"/>
              <a:t>Understanding</a:t>
            </a:r>
            <a:r>
              <a:rPr dirty="0" sz="1300" spc="204"/>
              <a:t> </a:t>
            </a:r>
            <a:r>
              <a:rPr dirty="0" sz="1300"/>
              <a:t>Variation.</a:t>
            </a:r>
            <a:r>
              <a:rPr dirty="0" sz="1300" spc="175"/>
              <a:t> </a:t>
            </a:r>
            <a:r>
              <a:rPr dirty="0" sz="1300"/>
              <a:t>Luftig</a:t>
            </a:r>
            <a:r>
              <a:rPr dirty="0" sz="1300" spc="175"/>
              <a:t> </a:t>
            </a:r>
            <a:r>
              <a:rPr dirty="0" sz="1300"/>
              <a:t>&amp;</a:t>
            </a:r>
            <a:r>
              <a:rPr dirty="0" sz="1300" spc="155"/>
              <a:t> </a:t>
            </a:r>
            <a:r>
              <a:rPr dirty="0" sz="1300"/>
              <a:t>Warren</a:t>
            </a:r>
            <a:r>
              <a:rPr dirty="0" sz="1300" spc="165"/>
              <a:t> </a:t>
            </a:r>
            <a:r>
              <a:rPr dirty="0" sz="1300" spc="-10"/>
              <a:t>International,</a:t>
            </a:r>
            <a:r>
              <a:rPr dirty="0" sz="1300" spc="185"/>
              <a:t> </a:t>
            </a:r>
            <a:r>
              <a:rPr dirty="0" sz="1300"/>
              <a:t>Southfield,</a:t>
            </a:r>
            <a:r>
              <a:rPr dirty="0" sz="1300" spc="190"/>
              <a:t> </a:t>
            </a:r>
            <a:r>
              <a:rPr dirty="0" sz="1300"/>
              <a:t>MI</a:t>
            </a:r>
            <a:r>
              <a:rPr dirty="0" sz="1300" spc="140"/>
              <a:t> </a:t>
            </a:r>
            <a:r>
              <a:rPr dirty="0" sz="1300" spc="-20"/>
              <a:t>1996</a:t>
            </a:r>
            <a:endParaRPr sz="1300"/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150" algn="l"/>
              </a:tabLst>
            </a:pPr>
            <a:r>
              <a:rPr dirty="0" sz="1300"/>
              <a:t>Luftig,</a:t>
            </a:r>
            <a:r>
              <a:rPr dirty="0" sz="1300" spc="130"/>
              <a:t> J.</a:t>
            </a:r>
            <a:r>
              <a:rPr dirty="0" sz="1300" spc="110"/>
              <a:t> </a:t>
            </a:r>
            <a:r>
              <a:rPr dirty="0" sz="1300"/>
              <a:t>and</a:t>
            </a:r>
            <a:r>
              <a:rPr dirty="0" sz="1300" spc="140"/>
              <a:t> </a:t>
            </a:r>
            <a:r>
              <a:rPr dirty="0" sz="1300"/>
              <a:t>Petrovich,</a:t>
            </a:r>
            <a:r>
              <a:rPr dirty="0" sz="1300" spc="135"/>
              <a:t> </a:t>
            </a:r>
            <a:r>
              <a:rPr dirty="0" sz="1300"/>
              <a:t>M.</a:t>
            </a:r>
            <a:r>
              <a:rPr dirty="0" sz="1300" spc="135"/>
              <a:t> </a:t>
            </a:r>
            <a:r>
              <a:rPr dirty="0" sz="1300"/>
              <a:t>Quality</a:t>
            </a:r>
            <a:r>
              <a:rPr dirty="0" sz="1300" spc="110"/>
              <a:t> </a:t>
            </a:r>
            <a:r>
              <a:rPr dirty="0" sz="1300"/>
              <a:t>with</a:t>
            </a:r>
            <a:r>
              <a:rPr dirty="0" sz="1300" spc="114"/>
              <a:t> </a:t>
            </a:r>
            <a:r>
              <a:rPr dirty="0" sz="1300"/>
              <a:t>Confidence</a:t>
            </a:r>
            <a:r>
              <a:rPr dirty="0" sz="1300" spc="145"/>
              <a:t> </a:t>
            </a:r>
            <a:r>
              <a:rPr dirty="0" sz="1300"/>
              <a:t>in</a:t>
            </a:r>
            <a:r>
              <a:rPr dirty="0" sz="1300" spc="110"/>
              <a:t> </a:t>
            </a:r>
            <a:r>
              <a:rPr dirty="0" sz="1300"/>
              <a:t>Manufacturing.</a:t>
            </a:r>
            <a:r>
              <a:rPr dirty="0" sz="1300" spc="165"/>
              <a:t> </a:t>
            </a:r>
            <a:r>
              <a:rPr dirty="0" sz="1300" spc="160"/>
              <a:t>SPSS, </a:t>
            </a:r>
            <a:r>
              <a:rPr dirty="0" sz="1300"/>
              <a:t>Inc.</a:t>
            </a:r>
            <a:r>
              <a:rPr dirty="0" sz="1300" spc="114"/>
              <a:t> </a:t>
            </a:r>
            <a:r>
              <a:rPr dirty="0" sz="1300" spc="55"/>
              <a:t>Chicago,</a:t>
            </a:r>
            <a:r>
              <a:rPr dirty="0" sz="1300" spc="125"/>
              <a:t> </a:t>
            </a:r>
            <a:r>
              <a:rPr dirty="0" sz="1300" spc="50"/>
              <a:t>IL</a:t>
            </a:r>
            <a:r>
              <a:rPr dirty="0" sz="1300" spc="114"/>
              <a:t> </a:t>
            </a:r>
            <a:r>
              <a:rPr dirty="0" sz="1300" spc="-20"/>
              <a:t>1997</a:t>
            </a:r>
            <a:endParaRPr sz="1300"/>
          </a:p>
          <a:p>
            <a:pPr marL="183515" marR="11430" indent="-17145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4785" algn="l"/>
              </a:tabLst>
            </a:pPr>
            <a:r>
              <a:rPr dirty="0" sz="1300"/>
              <a:t>Littlejohn,</a:t>
            </a:r>
            <a:r>
              <a:rPr dirty="0" sz="1300" spc="110"/>
              <a:t> </a:t>
            </a:r>
            <a:r>
              <a:rPr dirty="0" sz="1300" spc="75"/>
              <a:t>R.,</a:t>
            </a:r>
            <a:r>
              <a:rPr dirty="0" sz="1300" spc="105"/>
              <a:t> </a:t>
            </a:r>
            <a:r>
              <a:rPr dirty="0" sz="1300"/>
              <a:t>Ouellette,</a:t>
            </a:r>
            <a:r>
              <a:rPr dirty="0" sz="1300" spc="100"/>
              <a:t> </a:t>
            </a:r>
            <a:r>
              <a:rPr dirty="0" sz="1300" spc="90"/>
              <a:t>S.,</a:t>
            </a:r>
            <a:r>
              <a:rPr dirty="0" sz="1300" spc="114"/>
              <a:t> </a:t>
            </a:r>
            <a:r>
              <a:rPr dirty="0" sz="1300"/>
              <a:t>&amp;</a:t>
            </a:r>
            <a:r>
              <a:rPr dirty="0" sz="1300" spc="105"/>
              <a:t> </a:t>
            </a:r>
            <a:r>
              <a:rPr dirty="0" sz="1300"/>
              <a:t>Petrovich,</a:t>
            </a:r>
            <a:r>
              <a:rPr dirty="0" sz="1300" spc="130"/>
              <a:t> </a:t>
            </a:r>
            <a:r>
              <a:rPr dirty="0" sz="1300"/>
              <a:t>M.</a:t>
            </a:r>
            <a:r>
              <a:rPr dirty="0" sz="1300" spc="105"/>
              <a:t> </a:t>
            </a:r>
            <a:r>
              <a:rPr dirty="0" sz="1300" spc="60"/>
              <a:t>Black</a:t>
            </a:r>
            <a:r>
              <a:rPr dirty="0" sz="1300" spc="90"/>
              <a:t> </a:t>
            </a:r>
            <a:r>
              <a:rPr dirty="0" sz="1300"/>
              <a:t>Belt</a:t>
            </a:r>
            <a:r>
              <a:rPr dirty="0" sz="1300" spc="95"/>
              <a:t> </a:t>
            </a:r>
            <a:r>
              <a:rPr dirty="0" sz="1300" spc="55"/>
              <a:t>Business</a:t>
            </a:r>
            <a:r>
              <a:rPr dirty="0" sz="1300" spc="105"/>
              <a:t> </a:t>
            </a:r>
            <a:r>
              <a:rPr dirty="0" sz="1300"/>
              <a:t>Improvement</a:t>
            </a:r>
            <a:r>
              <a:rPr dirty="0" sz="1300" spc="130"/>
              <a:t> </a:t>
            </a:r>
            <a:r>
              <a:rPr dirty="0" sz="1300"/>
              <a:t>Specialist</a:t>
            </a:r>
            <a:r>
              <a:rPr dirty="0" sz="1300" spc="110"/>
              <a:t> </a:t>
            </a:r>
            <a:r>
              <a:rPr dirty="0" sz="1300"/>
              <a:t>Training,</a:t>
            </a:r>
            <a:r>
              <a:rPr dirty="0" sz="1300" spc="135"/>
              <a:t> </a:t>
            </a:r>
            <a:r>
              <a:rPr dirty="0" sz="1300"/>
              <a:t>Luftig</a:t>
            </a:r>
            <a:r>
              <a:rPr dirty="0" sz="1300" spc="105"/>
              <a:t> </a:t>
            </a:r>
            <a:r>
              <a:rPr dirty="0" sz="1300"/>
              <a:t>&amp;</a:t>
            </a:r>
            <a:r>
              <a:rPr dirty="0" sz="1300" spc="100"/>
              <a:t> </a:t>
            </a:r>
            <a:r>
              <a:rPr dirty="0" sz="1300" spc="-10"/>
              <a:t>Warren 	International,</a:t>
            </a:r>
            <a:r>
              <a:rPr dirty="0" sz="1300" spc="70"/>
              <a:t> </a:t>
            </a:r>
            <a:r>
              <a:rPr dirty="0" sz="1300" spc="30"/>
              <a:t>2000</a:t>
            </a:r>
            <a:endParaRPr sz="1300"/>
          </a:p>
          <a:p>
            <a:pPr marL="183515" marR="321945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300"/>
              <a:t>Ouellette,</a:t>
            </a:r>
            <a:r>
              <a:rPr dirty="0" sz="1300" spc="110"/>
              <a:t> </a:t>
            </a:r>
            <a:r>
              <a:rPr dirty="0" sz="1300" spc="120"/>
              <a:t>S.</a:t>
            </a:r>
            <a:r>
              <a:rPr dirty="0" sz="1300" spc="95"/>
              <a:t> </a:t>
            </a:r>
            <a:r>
              <a:rPr dirty="0" sz="1300" spc="60"/>
              <a:t>Six</a:t>
            </a:r>
            <a:r>
              <a:rPr dirty="0" sz="1300" spc="95"/>
              <a:t> </a:t>
            </a:r>
            <a:r>
              <a:rPr dirty="0" sz="1300" spc="65"/>
              <a:t>Sigma</a:t>
            </a:r>
            <a:r>
              <a:rPr dirty="0" sz="1300" spc="110"/>
              <a:t> </a:t>
            </a:r>
            <a:r>
              <a:rPr dirty="0" sz="1300"/>
              <a:t>Champion</a:t>
            </a:r>
            <a:r>
              <a:rPr dirty="0" sz="1300" spc="110"/>
              <a:t> </a:t>
            </a:r>
            <a:r>
              <a:rPr dirty="0" sz="1300"/>
              <a:t>Training,</a:t>
            </a:r>
            <a:r>
              <a:rPr dirty="0" sz="1300" spc="125"/>
              <a:t> </a:t>
            </a:r>
            <a:r>
              <a:rPr dirty="0" sz="1300" spc="65"/>
              <a:t>ROI</a:t>
            </a:r>
            <a:r>
              <a:rPr dirty="0" sz="1300" spc="85"/>
              <a:t> </a:t>
            </a:r>
            <a:r>
              <a:rPr dirty="0" sz="1300"/>
              <a:t>Alliance,</a:t>
            </a:r>
            <a:r>
              <a:rPr dirty="0" sz="1300" spc="95"/>
              <a:t> </a:t>
            </a:r>
            <a:r>
              <a:rPr dirty="0" sz="1300" spc="160"/>
              <a:t>LLC</a:t>
            </a:r>
            <a:r>
              <a:rPr dirty="0" sz="1300" spc="95"/>
              <a:t> </a:t>
            </a:r>
            <a:r>
              <a:rPr dirty="0" sz="1300"/>
              <a:t>&amp;</a:t>
            </a:r>
            <a:r>
              <a:rPr dirty="0" sz="1300" spc="105"/>
              <a:t> </a:t>
            </a:r>
            <a:r>
              <a:rPr dirty="0" sz="1300"/>
              <a:t>Luftig</a:t>
            </a:r>
            <a:r>
              <a:rPr dirty="0" sz="1300" spc="114"/>
              <a:t> </a:t>
            </a:r>
            <a:r>
              <a:rPr dirty="0" sz="1300"/>
              <a:t>&amp;</a:t>
            </a:r>
            <a:r>
              <a:rPr dirty="0" sz="1300" spc="95"/>
              <a:t> </a:t>
            </a:r>
            <a:r>
              <a:rPr dirty="0" sz="1300"/>
              <a:t>Warren,</a:t>
            </a:r>
            <a:r>
              <a:rPr dirty="0" sz="1300" spc="105"/>
              <a:t> </a:t>
            </a:r>
            <a:r>
              <a:rPr dirty="0" sz="1300" spc="-10"/>
              <a:t>International,</a:t>
            </a:r>
            <a:r>
              <a:rPr dirty="0" sz="1300" spc="125"/>
              <a:t> </a:t>
            </a:r>
            <a:r>
              <a:rPr dirty="0" sz="1300"/>
              <a:t>Southfield,</a:t>
            </a:r>
            <a:r>
              <a:rPr dirty="0" sz="1300" spc="120"/>
              <a:t> </a:t>
            </a:r>
            <a:r>
              <a:rPr dirty="0" sz="1300" spc="-25"/>
              <a:t>MI </a:t>
            </a:r>
            <a:r>
              <a:rPr dirty="0" sz="1300" spc="-25"/>
              <a:t>	</a:t>
            </a:r>
            <a:r>
              <a:rPr dirty="0" sz="1300" spc="-20"/>
              <a:t>2005</a:t>
            </a:r>
            <a:endParaRPr sz="13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99695" rIns="0" bIns="0" rtlCol="0" vert="horz">
            <a:spAutoFit/>
          </a:bodyPr>
          <a:lstStyle/>
          <a:p>
            <a:pPr marL="12700" marR="5080">
              <a:lnSpc>
                <a:spcPts val="5400"/>
              </a:lnSpc>
              <a:spcBef>
                <a:spcPts val="785"/>
              </a:spcBef>
            </a:pPr>
            <a:r>
              <a:rPr dirty="0" sz="5000" b="0">
                <a:latin typeface="Calibri"/>
                <a:cs typeface="Calibri"/>
              </a:rPr>
              <a:t>Probability</a:t>
            </a:r>
            <a:r>
              <a:rPr dirty="0" sz="5000" spc="470" b="0">
                <a:latin typeface="Calibri"/>
                <a:cs typeface="Calibri"/>
              </a:rPr>
              <a:t> </a:t>
            </a:r>
            <a:r>
              <a:rPr dirty="0" sz="5000" spc="-10" b="0">
                <a:latin typeface="Calibri"/>
                <a:cs typeface="Calibri"/>
              </a:rPr>
              <a:t>Distributions </a:t>
            </a:r>
            <a:r>
              <a:rPr dirty="0" sz="5000" spc="95" b="0">
                <a:latin typeface="Calibri"/>
                <a:cs typeface="Calibri"/>
              </a:rPr>
              <a:t>Part1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14883" y="2669870"/>
            <a:ext cx="7712709" cy="15786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3200" spc="215" b="1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3200" spc="16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305" b="1">
                <a:solidFill>
                  <a:srgbClr val="FFFFFF"/>
                </a:solidFill>
                <a:latin typeface="Calibri"/>
                <a:cs typeface="Calibri"/>
              </a:rPr>
              <a:t>Science</a:t>
            </a:r>
            <a:r>
              <a:rPr dirty="0" sz="3200" spc="17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20" b="1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3200" spc="17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25" b="1">
                <a:solidFill>
                  <a:srgbClr val="FFFFFF"/>
                </a:solidFill>
                <a:latin typeface="Calibri"/>
                <a:cs typeface="Calibri"/>
              </a:rPr>
              <a:t>Quality</a:t>
            </a:r>
            <a:r>
              <a:rPr dirty="0" sz="3200" spc="15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85" b="1">
                <a:solidFill>
                  <a:srgbClr val="FFFFFF"/>
                </a:solidFill>
                <a:latin typeface="Calibri"/>
                <a:cs typeface="Calibri"/>
              </a:rPr>
              <a:t>Management: </a:t>
            </a:r>
            <a:r>
              <a:rPr dirty="0" sz="3200" spc="150" b="1">
                <a:solidFill>
                  <a:srgbClr val="FFFFFF"/>
                </a:solidFill>
                <a:latin typeface="Calibri"/>
                <a:cs typeface="Calibri"/>
              </a:rPr>
              <a:t>Probability</a:t>
            </a:r>
            <a:r>
              <a:rPr dirty="0" sz="3200" spc="16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215" b="1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3200" spc="18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50" b="1">
                <a:solidFill>
                  <a:srgbClr val="FFFFFF"/>
                </a:solidFill>
                <a:latin typeface="Calibri"/>
                <a:cs typeface="Calibri"/>
              </a:rPr>
              <a:t>Probability</a:t>
            </a:r>
            <a:r>
              <a:rPr dirty="0" sz="3200" spc="17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55" b="1">
                <a:solidFill>
                  <a:srgbClr val="FFFFFF"/>
                </a:solidFill>
                <a:latin typeface="Calibri"/>
                <a:cs typeface="Calibri"/>
              </a:rPr>
              <a:t>Distributions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dirty="0" sz="3200" spc="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70" b="1">
                <a:solidFill>
                  <a:srgbClr val="FFFFFF"/>
                </a:solidFill>
                <a:latin typeface="Calibri"/>
                <a:cs typeface="Calibri"/>
              </a:rPr>
              <a:t>Wendy</a:t>
            </a:r>
            <a:r>
              <a:rPr dirty="0" sz="3200" spc="6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95" b="1">
                <a:solidFill>
                  <a:srgbClr val="FFFFFF"/>
                </a:solidFill>
                <a:latin typeface="Calibri"/>
                <a:cs typeface="Calibri"/>
              </a:rPr>
              <a:t>Martin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8989" y="721232"/>
            <a:ext cx="3724910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240" b="1">
                <a:solidFill>
                  <a:srgbClr val="FFFFFF"/>
                </a:solidFill>
                <a:latin typeface="Calibri"/>
                <a:cs typeface="Calibri"/>
              </a:rPr>
              <a:t>Learning</a:t>
            </a:r>
            <a:r>
              <a:rPr dirty="0" sz="3200" spc="17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60" b="1">
                <a:solidFill>
                  <a:srgbClr val="FFFFFF"/>
                </a:solidFill>
                <a:latin typeface="Calibri"/>
                <a:cs typeface="Calibri"/>
              </a:rPr>
              <a:t>objective: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008989" y="1485137"/>
            <a:ext cx="6252210" cy="9702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3100" spc="90">
                <a:solidFill>
                  <a:srgbClr val="FFFFFF"/>
                </a:solidFill>
                <a:latin typeface="Calibri"/>
                <a:cs typeface="Calibri"/>
              </a:rPr>
              <a:t>Describe</a:t>
            </a:r>
            <a:r>
              <a:rPr dirty="0" sz="3100" spc="1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1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3100" spc="1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100" spc="114">
                <a:solidFill>
                  <a:srgbClr val="FFFFFF"/>
                </a:solidFill>
                <a:latin typeface="Calibri"/>
                <a:cs typeface="Calibri"/>
              </a:rPr>
              <a:t>concept</a:t>
            </a:r>
            <a:r>
              <a:rPr dirty="0" sz="3100" spc="1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1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3100" spc="1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100" spc="114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100" spc="1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100" spc="-10">
                <a:solidFill>
                  <a:srgbClr val="FFFFFF"/>
                </a:solidFill>
                <a:latin typeface="Calibri"/>
                <a:cs typeface="Calibri"/>
              </a:rPr>
              <a:t>probability distribution</a:t>
            </a:r>
            <a:endParaRPr sz="3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85"/>
              <a:t>Probability</a:t>
            </a:r>
            <a:r>
              <a:rPr dirty="0" spc="275"/>
              <a:t> </a:t>
            </a:r>
            <a:r>
              <a:rPr dirty="0" spc="195"/>
              <a:t>Distributions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3891" y="1411300"/>
            <a:ext cx="6836409" cy="14903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87960" marR="5080" indent="-175260">
              <a:lnSpc>
                <a:spcPct val="100000"/>
              </a:lnSpc>
              <a:spcBef>
                <a:spcPts val="105"/>
              </a:spcBef>
              <a:buSzPct val="75000"/>
              <a:buChar char="•"/>
              <a:tabLst>
                <a:tab pos="187960" algn="l"/>
              </a:tabLst>
            </a:pP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Probability</a:t>
            </a:r>
            <a:r>
              <a:rPr dirty="0" sz="3200" spc="2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distributions</a:t>
            </a:r>
            <a:r>
              <a:rPr dirty="0" sz="3200" spc="2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dirty="0" sz="3200" spc="3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theoretical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frequency</a:t>
            </a:r>
            <a:r>
              <a:rPr dirty="0" sz="3200" spc="3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distributions</a:t>
            </a:r>
            <a:r>
              <a:rPr dirty="0" sz="3200" spc="3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55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dirty="0" sz="3200" spc="3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25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collectively</a:t>
            </a:r>
            <a:r>
              <a:rPr dirty="0" sz="3200" spc="2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exhaustive.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85"/>
              <a:t>Probability</a:t>
            </a:r>
            <a:r>
              <a:rPr dirty="0" spc="275"/>
              <a:t> </a:t>
            </a:r>
            <a:r>
              <a:rPr dirty="0" spc="195"/>
              <a:t>Distributions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3891" y="1415872"/>
            <a:ext cx="7172325" cy="21596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7960" marR="106680" indent="-175260">
              <a:lnSpc>
                <a:spcPct val="100000"/>
              </a:lnSpc>
              <a:spcBef>
                <a:spcPts val="95"/>
              </a:spcBef>
              <a:buSzPct val="85714"/>
              <a:buChar char="•"/>
              <a:tabLst>
                <a:tab pos="187960" algn="l"/>
              </a:tabLst>
            </a:pPr>
            <a:r>
              <a:rPr dirty="0" sz="2800" spc="6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2800" spc="1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60">
                <a:solidFill>
                  <a:srgbClr val="FFFFFF"/>
                </a:solidFill>
                <a:latin typeface="Calibri"/>
                <a:cs typeface="Calibri"/>
              </a:rPr>
              <a:t>example,</a:t>
            </a:r>
            <a:r>
              <a:rPr dirty="0" sz="2800" spc="1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114">
                <a:solidFill>
                  <a:srgbClr val="FFFFFF"/>
                </a:solidFill>
                <a:latin typeface="Calibri"/>
                <a:cs typeface="Calibri"/>
              </a:rPr>
              <a:t>suppose</a:t>
            </a:r>
            <a:r>
              <a:rPr dirty="0" sz="2800" spc="1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65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dirty="0" sz="2800" spc="1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50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r>
              <a:rPr dirty="0" sz="2800" spc="1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historical </a:t>
            </a:r>
            <a:r>
              <a:rPr dirty="0" sz="2800" spc="55">
                <a:solidFill>
                  <a:srgbClr val="FFFFFF"/>
                </a:solidFill>
                <a:latin typeface="Calibri"/>
                <a:cs typeface="Calibri"/>
              </a:rPr>
              <a:t>evidence</a:t>
            </a:r>
            <a:r>
              <a:rPr dirty="0" sz="2800" spc="1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800" spc="1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100">
                <a:solidFill>
                  <a:srgbClr val="FFFFFF"/>
                </a:solidFill>
                <a:latin typeface="Calibri"/>
                <a:cs typeface="Calibri"/>
              </a:rPr>
              <a:t>show</a:t>
            </a:r>
            <a:r>
              <a:rPr dirty="0" sz="2800" spc="1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dirty="0" sz="2800" spc="1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105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800" spc="1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particular</a:t>
            </a:r>
            <a:r>
              <a:rPr dirty="0" sz="2800" spc="1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vendor</a:t>
            </a:r>
            <a:r>
              <a:rPr dirty="0" sz="2800" spc="1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35">
                <a:solidFill>
                  <a:srgbClr val="FFFFFF"/>
                </a:solidFill>
                <a:latin typeface="Calibri"/>
                <a:cs typeface="Calibri"/>
              </a:rPr>
              <a:t>will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provide</a:t>
            </a:r>
            <a:r>
              <a:rPr dirty="0" sz="2800" spc="2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105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800" spc="1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defective</a:t>
            </a:r>
            <a:r>
              <a:rPr dirty="0" sz="2800" spc="1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part</a:t>
            </a:r>
            <a:r>
              <a:rPr dirty="0" sz="2800" spc="1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800" spc="1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125">
                <a:solidFill>
                  <a:srgbClr val="FFFFFF"/>
                </a:solidFill>
                <a:latin typeface="Calibri"/>
                <a:cs typeface="Calibri"/>
              </a:rPr>
              <a:t>us</a:t>
            </a:r>
            <a:r>
              <a:rPr dirty="0" sz="2800" spc="1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125">
                <a:solidFill>
                  <a:srgbClr val="FFFFFF"/>
                </a:solidFill>
                <a:latin typeface="Calibri"/>
                <a:cs typeface="Calibri"/>
              </a:rPr>
              <a:t>20</a:t>
            </a:r>
            <a:r>
              <a:rPr dirty="0" sz="2800" spc="1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times</a:t>
            </a:r>
            <a:r>
              <a:rPr dirty="0" sz="2800" spc="1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out</a:t>
            </a:r>
            <a:r>
              <a:rPr dirty="0" sz="2800" spc="1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25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endParaRPr sz="2800">
              <a:latin typeface="Calibri"/>
              <a:cs typeface="Calibri"/>
            </a:endParaRPr>
          </a:p>
          <a:p>
            <a:pPr marL="187960" marR="5080">
              <a:lnSpc>
                <a:spcPct val="100000"/>
              </a:lnSpc>
              <a:spcBef>
                <a:spcPts val="5"/>
              </a:spcBef>
              <a:tabLst>
                <a:tab pos="1076960" algn="l"/>
              </a:tabLst>
            </a:pPr>
            <a:r>
              <a:rPr dirty="0" sz="2800" spc="90">
                <a:solidFill>
                  <a:srgbClr val="FFFFFF"/>
                </a:solidFill>
                <a:latin typeface="Calibri"/>
                <a:cs typeface="Calibri"/>
              </a:rPr>
              <a:t>100.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	Therefore,</a:t>
            </a:r>
            <a:r>
              <a:rPr dirty="0" sz="2800" spc="2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800" spc="20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30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z="2800" spc="2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2800" spc="2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receiving</a:t>
            </a:r>
            <a:r>
              <a:rPr dirty="0" sz="2800" spc="20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105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800" spc="2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Defective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part</a:t>
            </a:r>
            <a:r>
              <a:rPr dirty="0" sz="2800" spc="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(D)</a:t>
            </a:r>
            <a:r>
              <a:rPr dirty="0" sz="2800" spc="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25">
                <a:solidFill>
                  <a:srgbClr val="FFFFFF"/>
                </a:solidFill>
                <a:latin typeface="Calibri"/>
                <a:cs typeface="Calibri"/>
              </a:rPr>
              <a:t>is: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2807970" y="4025391"/>
            <a:ext cx="560705" cy="377190"/>
          </a:xfrm>
          <a:custGeom>
            <a:avLst/>
            <a:gdLst/>
            <a:ahLst/>
            <a:cxnLst/>
            <a:rect l="l" t="t" r="r" b="b"/>
            <a:pathLst>
              <a:path w="560704" h="377189">
                <a:moveTo>
                  <a:pt x="440436" y="0"/>
                </a:moveTo>
                <a:lnTo>
                  <a:pt x="434975" y="15303"/>
                </a:lnTo>
                <a:lnTo>
                  <a:pt x="456858" y="24771"/>
                </a:lnTo>
                <a:lnTo>
                  <a:pt x="475646" y="37877"/>
                </a:lnTo>
                <a:lnTo>
                  <a:pt x="503935" y="75006"/>
                </a:lnTo>
                <a:lnTo>
                  <a:pt x="520684" y="125098"/>
                </a:lnTo>
                <a:lnTo>
                  <a:pt x="526288" y="186563"/>
                </a:lnTo>
                <a:lnTo>
                  <a:pt x="524885" y="219810"/>
                </a:lnTo>
                <a:lnTo>
                  <a:pt x="513697" y="277131"/>
                </a:lnTo>
                <a:lnTo>
                  <a:pt x="491241" y="321896"/>
                </a:lnTo>
                <a:lnTo>
                  <a:pt x="457090" y="352096"/>
                </a:lnTo>
                <a:lnTo>
                  <a:pt x="435610" y="361607"/>
                </a:lnTo>
                <a:lnTo>
                  <a:pt x="440436" y="376910"/>
                </a:lnTo>
                <a:lnTo>
                  <a:pt x="491775" y="352794"/>
                </a:lnTo>
                <a:lnTo>
                  <a:pt x="529590" y="311048"/>
                </a:lnTo>
                <a:lnTo>
                  <a:pt x="552846" y="255136"/>
                </a:lnTo>
                <a:lnTo>
                  <a:pt x="560578" y="188556"/>
                </a:lnTo>
                <a:lnTo>
                  <a:pt x="558667" y="154408"/>
                </a:lnTo>
                <a:lnTo>
                  <a:pt x="558645" y="154004"/>
                </a:lnTo>
                <a:lnTo>
                  <a:pt x="543111" y="92759"/>
                </a:lnTo>
                <a:lnTo>
                  <a:pt x="512248" y="42898"/>
                </a:lnTo>
                <a:lnTo>
                  <a:pt x="467723" y="9865"/>
                </a:lnTo>
                <a:lnTo>
                  <a:pt x="440436" y="0"/>
                </a:lnTo>
                <a:close/>
              </a:path>
              <a:path w="560704" h="377189">
                <a:moveTo>
                  <a:pt x="120142" y="0"/>
                </a:moveTo>
                <a:lnTo>
                  <a:pt x="68897" y="24164"/>
                </a:lnTo>
                <a:lnTo>
                  <a:pt x="30987" y="66065"/>
                </a:lnTo>
                <a:lnTo>
                  <a:pt x="7731" y="122072"/>
                </a:lnTo>
                <a:lnTo>
                  <a:pt x="111" y="186563"/>
                </a:lnTo>
                <a:lnTo>
                  <a:pt x="0" y="188556"/>
                </a:lnTo>
                <a:lnTo>
                  <a:pt x="1930" y="223180"/>
                </a:lnTo>
                <a:lnTo>
                  <a:pt x="17412" y="284426"/>
                </a:lnTo>
                <a:lnTo>
                  <a:pt x="48150" y="334124"/>
                </a:lnTo>
                <a:lnTo>
                  <a:pt x="92763" y="367057"/>
                </a:lnTo>
                <a:lnTo>
                  <a:pt x="120142" y="376910"/>
                </a:lnTo>
                <a:lnTo>
                  <a:pt x="124968" y="361607"/>
                </a:lnTo>
                <a:lnTo>
                  <a:pt x="103487" y="352096"/>
                </a:lnTo>
                <a:lnTo>
                  <a:pt x="84947" y="338859"/>
                </a:lnTo>
                <a:lnTo>
                  <a:pt x="56642" y="301205"/>
                </a:lnTo>
                <a:lnTo>
                  <a:pt x="39893" y="249999"/>
                </a:lnTo>
                <a:lnTo>
                  <a:pt x="34374" y="188556"/>
                </a:lnTo>
                <a:lnTo>
                  <a:pt x="34290" y="186563"/>
                </a:lnTo>
                <a:lnTo>
                  <a:pt x="35692" y="154408"/>
                </a:lnTo>
                <a:lnTo>
                  <a:pt x="46880" y="98630"/>
                </a:lnTo>
                <a:lnTo>
                  <a:pt x="69361" y="54622"/>
                </a:lnTo>
                <a:lnTo>
                  <a:pt x="103755" y="24771"/>
                </a:lnTo>
                <a:lnTo>
                  <a:pt x="125475" y="15303"/>
                </a:lnTo>
                <a:lnTo>
                  <a:pt x="1201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85"/>
              <a:t>Probability</a:t>
            </a:r>
            <a:r>
              <a:rPr dirty="0" spc="275"/>
              <a:t> </a:t>
            </a:r>
            <a:r>
              <a:rPr dirty="0" spc="195"/>
              <a:t>Distributions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3891" y="1242136"/>
            <a:ext cx="7496809" cy="13061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7960" marR="5080" indent="-175260">
              <a:lnSpc>
                <a:spcPct val="100000"/>
              </a:lnSpc>
              <a:spcBef>
                <a:spcPts val="95"/>
              </a:spcBef>
              <a:buSzPct val="85714"/>
              <a:buChar char="•"/>
              <a:tabLst>
                <a:tab pos="187960" algn="l"/>
              </a:tabLst>
            </a:pPr>
            <a:r>
              <a:rPr dirty="0" sz="2800" spc="90">
                <a:solidFill>
                  <a:srgbClr val="FFFFFF"/>
                </a:solidFill>
                <a:latin typeface="Calibri"/>
                <a:cs typeface="Calibri"/>
              </a:rPr>
              <a:t>Let</a:t>
            </a:r>
            <a:r>
              <a:rPr dirty="0" sz="2800" spc="1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125">
                <a:solidFill>
                  <a:srgbClr val="FFFFFF"/>
                </a:solidFill>
                <a:latin typeface="Calibri"/>
                <a:cs typeface="Calibri"/>
              </a:rPr>
              <a:t>us</a:t>
            </a:r>
            <a:r>
              <a:rPr dirty="0" sz="2800" spc="1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determine</a:t>
            </a:r>
            <a:r>
              <a:rPr dirty="0" sz="2800" spc="1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800" spc="1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probabilities</a:t>
            </a:r>
            <a:r>
              <a:rPr dirty="0" sz="2800" spc="1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80">
                <a:solidFill>
                  <a:srgbClr val="FFFFFF"/>
                </a:solidFill>
                <a:latin typeface="Calibri"/>
                <a:cs typeface="Calibri"/>
              </a:rPr>
              <a:t>associated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dirty="0" sz="2800" spc="1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50">
                <a:solidFill>
                  <a:srgbClr val="FFFFFF"/>
                </a:solidFill>
                <a:latin typeface="Calibri"/>
                <a:cs typeface="Calibri"/>
              </a:rPr>
              <a:t>any</a:t>
            </a:r>
            <a:r>
              <a:rPr dirty="0" sz="2800" spc="1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two</a:t>
            </a:r>
            <a:r>
              <a:rPr dirty="0" sz="2800" spc="1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parts</a:t>
            </a:r>
            <a:r>
              <a:rPr dirty="0" sz="2800" spc="2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randomly</a:t>
            </a:r>
            <a:r>
              <a:rPr dirty="0" sz="2800" spc="2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drawn</a:t>
            </a:r>
            <a:r>
              <a:rPr dirty="0" sz="2800" spc="20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dirty="0" sz="2800" spc="2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105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800" spc="1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large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production</a:t>
            </a:r>
            <a:r>
              <a:rPr dirty="0" sz="2800" spc="25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lot.</a:t>
            </a:r>
            <a:r>
              <a:rPr dirty="0" sz="2800" spc="2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Given: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1540128" y="2745358"/>
          <a:ext cx="6584315" cy="22237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3695"/>
                <a:gridCol w="1623695"/>
                <a:gridCol w="1828800"/>
                <a:gridCol w="1418589"/>
              </a:tblGrid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600" spc="7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dirty="0" baseline="26455" sz="1575" spc="112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</a:t>
                      </a:r>
                      <a:r>
                        <a:rPr dirty="0" baseline="26455" sz="1575" spc="322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7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Part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600" spc="7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dirty="0" baseline="26455" sz="1575" spc="112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nd</a:t>
                      </a:r>
                      <a:r>
                        <a:rPr dirty="0" baseline="26455" sz="1575" spc="322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7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Part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600" spc="8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#</a:t>
                      </a:r>
                      <a:r>
                        <a:rPr dirty="0" sz="1600" spc="4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7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Def.</a:t>
                      </a:r>
                      <a:r>
                        <a:rPr dirty="0" sz="1600" spc="8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2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@</a:t>
                      </a:r>
                      <a:r>
                        <a:rPr dirty="0" sz="1600" spc="5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7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dirty="0" sz="1600" spc="4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8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parts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600" spc="16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600" spc="95">
                          <a:latin typeface="Calibri"/>
                          <a:cs typeface="Calibri"/>
                        </a:rPr>
                        <a:t>D</a:t>
                      </a:r>
                      <a:r>
                        <a:rPr dirty="0" sz="1600" spc="9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(0.20)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600" spc="85">
                          <a:latin typeface="Calibri"/>
                          <a:cs typeface="Calibri"/>
                        </a:rPr>
                        <a:t>ND</a:t>
                      </a:r>
                      <a:r>
                        <a:rPr dirty="0" sz="1600" spc="1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(0.80)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600" spc="2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600" spc="40">
                          <a:latin typeface="Calibri"/>
                          <a:cs typeface="Calibri"/>
                        </a:rPr>
                        <a:t>0.16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600" spc="95">
                          <a:latin typeface="Calibri"/>
                          <a:cs typeface="Calibri"/>
                        </a:rPr>
                        <a:t>D</a:t>
                      </a:r>
                      <a:r>
                        <a:rPr dirty="0" sz="1600" spc="9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(0.20)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600" spc="95">
                          <a:latin typeface="Calibri"/>
                          <a:cs typeface="Calibri"/>
                        </a:rPr>
                        <a:t>D</a:t>
                      </a:r>
                      <a:r>
                        <a:rPr dirty="0" sz="1600" spc="9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(0.20)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600" spc="2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600" spc="40">
                          <a:latin typeface="Calibri"/>
                          <a:cs typeface="Calibri"/>
                        </a:rPr>
                        <a:t>0.04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600" spc="90">
                          <a:latin typeface="Calibri"/>
                          <a:cs typeface="Calibri"/>
                        </a:rPr>
                        <a:t>ND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(0.80)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600" spc="95">
                          <a:latin typeface="Calibri"/>
                          <a:cs typeface="Calibri"/>
                        </a:rPr>
                        <a:t>D</a:t>
                      </a:r>
                      <a:r>
                        <a:rPr dirty="0" sz="1600" spc="9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(0.20)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600" spc="2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600" spc="40">
                          <a:latin typeface="Calibri"/>
                          <a:cs typeface="Calibri"/>
                        </a:rPr>
                        <a:t>0.16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600" spc="90">
                          <a:latin typeface="Calibri"/>
                          <a:cs typeface="Calibri"/>
                        </a:rPr>
                        <a:t>ND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(0.80)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600" spc="85">
                          <a:latin typeface="Calibri"/>
                          <a:cs typeface="Calibri"/>
                        </a:rPr>
                        <a:t>ND</a:t>
                      </a:r>
                      <a:r>
                        <a:rPr dirty="0" sz="1600" spc="1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(0.80)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600" spc="2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600" spc="40">
                          <a:latin typeface="Calibri"/>
                          <a:cs typeface="Calibri"/>
                        </a:rPr>
                        <a:t>0.64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Total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301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1600" spc="40">
                          <a:latin typeface="Calibri"/>
                          <a:cs typeface="Calibri"/>
                        </a:rPr>
                        <a:t>1.00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301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85"/>
              <a:t>Probability</a:t>
            </a:r>
            <a:r>
              <a:rPr dirty="0" spc="275"/>
              <a:t> </a:t>
            </a:r>
            <a:r>
              <a:rPr dirty="0" spc="185"/>
              <a:t>Definitions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3891" y="1318336"/>
            <a:ext cx="7532370" cy="30041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87960" marR="141605" indent="-175260">
              <a:lnSpc>
                <a:spcPct val="100000"/>
              </a:lnSpc>
              <a:spcBef>
                <a:spcPts val="105"/>
              </a:spcBef>
              <a:buSzPct val="75000"/>
              <a:buChar char="•"/>
              <a:tabLst>
                <a:tab pos="187960" algn="l"/>
              </a:tabLst>
            </a:pPr>
            <a:r>
              <a:rPr dirty="0" sz="3200" spc="100">
                <a:solidFill>
                  <a:srgbClr val="FFFFFF"/>
                </a:solidFill>
                <a:latin typeface="Calibri"/>
                <a:cs typeface="Calibri"/>
              </a:rPr>
              <a:t>Events</a:t>
            </a:r>
            <a:r>
              <a:rPr dirty="0" sz="3200" spc="1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dirty="0" sz="3200" spc="1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termed</a:t>
            </a:r>
            <a:r>
              <a:rPr dirty="0" sz="3200" spc="1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B9A463"/>
                </a:solidFill>
                <a:latin typeface="Calibri"/>
                <a:cs typeface="Calibri"/>
              </a:rPr>
              <a:t>mutually</a:t>
            </a:r>
            <a:r>
              <a:rPr dirty="0" sz="3200" spc="170">
                <a:solidFill>
                  <a:srgbClr val="B9A463"/>
                </a:solidFill>
                <a:latin typeface="Calibri"/>
                <a:cs typeface="Calibri"/>
              </a:rPr>
              <a:t> </a:t>
            </a:r>
            <a:r>
              <a:rPr dirty="0" sz="3200" spc="60">
                <a:solidFill>
                  <a:srgbClr val="B9A463"/>
                </a:solidFill>
                <a:latin typeface="Calibri"/>
                <a:cs typeface="Calibri"/>
              </a:rPr>
              <a:t>exclusive </a:t>
            </a:r>
            <a:r>
              <a:rPr dirty="0" sz="3200" spc="50">
                <a:solidFill>
                  <a:srgbClr val="FFFFFF"/>
                </a:solidFill>
                <a:latin typeface="Calibri"/>
                <a:cs typeface="Calibri"/>
              </a:rPr>
              <a:t>when</a:t>
            </a:r>
            <a:r>
              <a:rPr dirty="0" sz="3200" spc="1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60">
                <a:solidFill>
                  <a:srgbClr val="FFFFFF"/>
                </a:solidFill>
                <a:latin typeface="Calibri"/>
                <a:cs typeface="Calibri"/>
              </a:rPr>
              <a:t>one</a:t>
            </a:r>
            <a:r>
              <a:rPr dirty="0" sz="3200" spc="1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9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3200" spc="1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only</a:t>
            </a:r>
            <a:r>
              <a:rPr dirty="0" sz="3200" spc="1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60">
                <a:solidFill>
                  <a:srgbClr val="FFFFFF"/>
                </a:solidFill>
                <a:latin typeface="Calibri"/>
                <a:cs typeface="Calibri"/>
              </a:rPr>
              <a:t>one</a:t>
            </a:r>
            <a:r>
              <a:rPr dirty="0" sz="3200" spc="1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5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dirty="0" sz="3200" spc="1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50">
                <a:solidFill>
                  <a:srgbClr val="FFFFFF"/>
                </a:solidFill>
                <a:latin typeface="Calibri"/>
                <a:cs typeface="Calibri"/>
              </a:rPr>
              <a:t>take</a:t>
            </a:r>
            <a:r>
              <a:rPr dirty="0" sz="3200" spc="1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95">
                <a:solidFill>
                  <a:srgbClr val="FFFFFF"/>
                </a:solidFill>
                <a:latin typeface="Calibri"/>
                <a:cs typeface="Calibri"/>
              </a:rPr>
              <a:t>place</a:t>
            </a:r>
            <a:r>
              <a:rPr dirty="0" sz="3200" spc="1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25">
                <a:solidFill>
                  <a:srgbClr val="FFFFFF"/>
                </a:solidFill>
                <a:latin typeface="Calibri"/>
                <a:cs typeface="Calibri"/>
              </a:rPr>
              <a:t>at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3200" spc="1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35">
                <a:solidFill>
                  <a:srgbClr val="FFFFFF"/>
                </a:solidFill>
                <a:latin typeface="Calibri"/>
                <a:cs typeface="Calibri"/>
              </a:rPr>
              <a:t>same</a:t>
            </a:r>
            <a:r>
              <a:rPr dirty="0" sz="3200" spc="1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20">
                <a:solidFill>
                  <a:srgbClr val="FFFFFF"/>
                </a:solidFill>
                <a:latin typeface="Calibri"/>
                <a:cs typeface="Calibri"/>
              </a:rPr>
              <a:t>time.</a:t>
            </a:r>
            <a:endParaRPr sz="3200">
              <a:latin typeface="Calibri"/>
              <a:cs typeface="Calibri"/>
            </a:endParaRPr>
          </a:p>
          <a:p>
            <a:pPr marL="187960" marR="5080" indent="-175260">
              <a:lnSpc>
                <a:spcPct val="100000"/>
              </a:lnSpc>
              <a:spcBef>
                <a:spcPts val="400"/>
              </a:spcBef>
              <a:buClr>
                <a:srgbClr val="FFFFFF"/>
              </a:buClr>
              <a:buSzPct val="75000"/>
              <a:buChar char="•"/>
              <a:tabLst>
                <a:tab pos="187960" algn="l"/>
              </a:tabLst>
            </a:pPr>
            <a:r>
              <a:rPr dirty="0" sz="3200">
                <a:solidFill>
                  <a:srgbClr val="B9A463"/>
                </a:solidFill>
                <a:latin typeface="Calibri"/>
                <a:cs typeface="Calibri"/>
              </a:rPr>
              <a:t>Collectively</a:t>
            </a:r>
            <a:r>
              <a:rPr dirty="0" sz="3200" spc="210">
                <a:solidFill>
                  <a:srgbClr val="B9A463"/>
                </a:solidFill>
                <a:latin typeface="Calibri"/>
                <a:cs typeface="Calibri"/>
              </a:rPr>
              <a:t> </a:t>
            </a:r>
            <a:r>
              <a:rPr dirty="0" sz="3200" spc="65">
                <a:solidFill>
                  <a:srgbClr val="B9A463"/>
                </a:solidFill>
                <a:latin typeface="Calibri"/>
                <a:cs typeface="Calibri"/>
              </a:rPr>
              <a:t>Exhaustive</a:t>
            </a:r>
            <a:r>
              <a:rPr dirty="0" sz="3200" spc="285">
                <a:solidFill>
                  <a:srgbClr val="B9A46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refers</a:t>
            </a:r>
            <a:r>
              <a:rPr dirty="0" sz="3200" spc="2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3200" spc="2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lists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containing</a:t>
            </a:r>
            <a:r>
              <a:rPr dirty="0" sz="3200" spc="1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dirty="0" sz="3200" spc="1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3200" spc="1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3200" spc="1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80">
                <a:solidFill>
                  <a:srgbClr val="FFFFFF"/>
                </a:solidFill>
                <a:latin typeface="Calibri"/>
                <a:cs typeface="Calibri"/>
              </a:rPr>
              <a:t>possible</a:t>
            </a:r>
            <a:r>
              <a:rPr dirty="0" sz="3200" spc="1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55">
                <a:solidFill>
                  <a:srgbClr val="FFFFFF"/>
                </a:solidFill>
                <a:latin typeface="Calibri"/>
                <a:cs typeface="Calibri"/>
              </a:rPr>
              <a:t>events</a:t>
            </a:r>
            <a:r>
              <a:rPr dirty="0" sz="3200" spc="1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40">
                <a:solidFill>
                  <a:srgbClr val="FFFFFF"/>
                </a:solidFill>
                <a:latin typeface="Calibri"/>
                <a:cs typeface="Calibri"/>
              </a:rPr>
              <a:t>which </a:t>
            </a:r>
            <a:r>
              <a:rPr dirty="0" sz="3200" spc="70">
                <a:solidFill>
                  <a:srgbClr val="FFFFFF"/>
                </a:solidFill>
                <a:latin typeface="Calibri"/>
                <a:cs typeface="Calibri"/>
              </a:rPr>
              <a:t>may</a:t>
            </a:r>
            <a:r>
              <a:rPr dirty="0" sz="3200" spc="1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result</a:t>
            </a:r>
            <a:r>
              <a:rPr dirty="0" sz="3200" spc="1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dirty="0" sz="3200" spc="1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6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dirty="0" sz="3200" spc="1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experiment.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85"/>
              <a:t>Probability</a:t>
            </a:r>
            <a:r>
              <a:rPr dirty="0" spc="275"/>
              <a:t> </a:t>
            </a:r>
            <a:r>
              <a:rPr dirty="0" spc="195"/>
              <a:t>Distributions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3891" y="1242136"/>
            <a:ext cx="7646034" cy="13061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7960" marR="5080" indent="-175260">
              <a:lnSpc>
                <a:spcPct val="100000"/>
              </a:lnSpc>
              <a:spcBef>
                <a:spcPts val="95"/>
              </a:spcBef>
              <a:buSzPct val="85714"/>
              <a:buChar char="•"/>
              <a:tabLst>
                <a:tab pos="187960" algn="l"/>
              </a:tabLst>
            </a:pPr>
            <a:r>
              <a:rPr dirty="0" sz="2800" spc="55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dirty="0" sz="2800" spc="20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13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dirty="0" sz="2800" spc="1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now</a:t>
            </a:r>
            <a:r>
              <a:rPr dirty="0" sz="2800" spc="2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create</a:t>
            </a:r>
            <a:r>
              <a:rPr dirty="0" sz="2800" spc="1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105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800" spc="2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probability</a:t>
            </a:r>
            <a:r>
              <a:rPr dirty="0" sz="2800" spc="2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distribution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conforming</a:t>
            </a:r>
            <a:r>
              <a:rPr dirty="0" sz="2800" spc="2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800" spc="2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our</a:t>
            </a:r>
            <a:r>
              <a:rPr dirty="0" sz="2800" spc="2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theoretical</a:t>
            </a:r>
            <a:r>
              <a:rPr dirty="0" sz="2800" spc="2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expectation</a:t>
            </a:r>
            <a:r>
              <a:rPr dirty="0" sz="2800" spc="2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2800" spc="229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25">
                <a:solidFill>
                  <a:srgbClr val="FFFFFF"/>
                </a:solidFill>
                <a:latin typeface="Calibri"/>
                <a:cs typeface="Calibri"/>
              </a:rPr>
              <a:t>two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parts</a:t>
            </a:r>
            <a:r>
              <a:rPr dirty="0" sz="2800" spc="2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150">
                <a:solidFill>
                  <a:srgbClr val="FFFFFF"/>
                </a:solidFill>
                <a:latin typeface="Calibri"/>
                <a:cs typeface="Calibri"/>
              </a:rPr>
              <a:t>so</a:t>
            </a:r>
            <a:r>
              <a:rPr dirty="0" sz="2800" spc="2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that: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1380871" y="2909189"/>
          <a:ext cx="6184900" cy="1481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dirty="0" sz="1800" spc="9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#</a:t>
                      </a:r>
                      <a:r>
                        <a:rPr dirty="0" sz="1800" spc="9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7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800" spc="9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1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Defectives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84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dirty="0" sz="1800" spc="12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Draws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84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dirty="0" sz="1800" spc="6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P(D)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84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800" spc="3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(ND,</a:t>
                      </a:r>
                      <a:r>
                        <a:rPr dirty="0" sz="1800" spc="2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5">
                          <a:latin typeface="Calibri"/>
                          <a:cs typeface="Calibri"/>
                        </a:rPr>
                        <a:t>ND)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800" spc="45">
                          <a:latin typeface="Calibri"/>
                          <a:cs typeface="Calibri"/>
                        </a:rPr>
                        <a:t>0.64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800" spc="3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(ND,</a:t>
                      </a:r>
                      <a:r>
                        <a:rPr dirty="0" sz="1800" spc="1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D)</a:t>
                      </a:r>
                      <a:r>
                        <a:rPr dirty="0" sz="1800" spc="1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180">
                          <a:latin typeface="Calibri"/>
                          <a:cs typeface="Calibri"/>
                        </a:rPr>
                        <a:t>+</a:t>
                      </a:r>
                      <a:r>
                        <a:rPr dirty="0" sz="1800" spc="1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(D,</a:t>
                      </a:r>
                      <a:r>
                        <a:rPr dirty="0" sz="1800" spc="1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5">
                          <a:latin typeface="Calibri"/>
                          <a:cs typeface="Calibri"/>
                        </a:rPr>
                        <a:t>ND)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800" spc="45">
                          <a:latin typeface="Calibri"/>
                          <a:cs typeface="Calibri"/>
                        </a:rPr>
                        <a:t>0.32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800" spc="3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(D,D)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800" spc="45">
                          <a:latin typeface="Calibri"/>
                          <a:cs typeface="Calibri"/>
                        </a:rPr>
                        <a:t>0.04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85"/>
              <a:t>Probability</a:t>
            </a:r>
            <a:r>
              <a:rPr dirty="0" spc="275"/>
              <a:t> </a:t>
            </a:r>
            <a:r>
              <a:rPr dirty="0" spc="195"/>
              <a:t>Distributions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3891" y="1190870"/>
            <a:ext cx="3856354" cy="981075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2800" spc="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33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2800" spc="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/</a:t>
            </a:r>
            <a:r>
              <a:rPr dirty="0" sz="2800" spc="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65">
                <a:solidFill>
                  <a:srgbClr val="FFFFFF"/>
                </a:solidFill>
                <a:latin typeface="Calibri"/>
                <a:cs typeface="Calibri"/>
              </a:rPr>
              <a:t>Rstudio</a:t>
            </a:r>
            <a:endParaRPr sz="2800">
              <a:latin typeface="Calibri"/>
              <a:cs typeface="Calibri"/>
            </a:endParaRPr>
          </a:p>
          <a:p>
            <a:pPr marL="323850" indent="-311150">
              <a:lnSpc>
                <a:spcPct val="100000"/>
              </a:lnSpc>
              <a:spcBef>
                <a:spcPts val="400"/>
              </a:spcBef>
              <a:buChar char="&gt;"/>
              <a:tabLst>
                <a:tab pos="323850" algn="l"/>
              </a:tabLst>
            </a:pP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table.dist.binomial(n,</a:t>
            </a:r>
            <a:r>
              <a:rPr dirty="0" sz="2800" spc="3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25">
                <a:solidFill>
                  <a:srgbClr val="FFFFFF"/>
                </a:solidFill>
                <a:latin typeface="Calibri"/>
                <a:cs typeface="Calibri"/>
              </a:rPr>
              <a:t>p)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370"/>
              <a:t>Sources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143510">
              <a:lnSpc>
                <a:spcPct val="100000"/>
              </a:lnSpc>
              <a:spcBef>
                <a:spcPts val="105"/>
              </a:spcBef>
            </a:pPr>
            <a:r>
              <a:rPr dirty="0" sz="1400"/>
              <a:t>The</a:t>
            </a:r>
            <a:r>
              <a:rPr dirty="0" sz="1400" spc="135"/>
              <a:t> </a:t>
            </a:r>
            <a:r>
              <a:rPr dirty="0" sz="1400"/>
              <a:t>material</a:t>
            </a:r>
            <a:r>
              <a:rPr dirty="0" sz="1400" spc="110"/>
              <a:t> </a:t>
            </a:r>
            <a:r>
              <a:rPr dirty="0" sz="1400" spc="50"/>
              <a:t>used</a:t>
            </a:r>
            <a:r>
              <a:rPr dirty="0" sz="1400" spc="135"/>
              <a:t> </a:t>
            </a:r>
            <a:r>
              <a:rPr dirty="0" sz="1400"/>
              <a:t>in</a:t>
            </a:r>
            <a:r>
              <a:rPr dirty="0" sz="1400" spc="150"/>
              <a:t> </a:t>
            </a:r>
            <a:r>
              <a:rPr dirty="0" sz="1400"/>
              <a:t>the</a:t>
            </a:r>
            <a:r>
              <a:rPr dirty="0" sz="1400" spc="120"/>
              <a:t> </a:t>
            </a:r>
            <a:r>
              <a:rPr dirty="0" sz="1400"/>
              <a:t>PowerPoint</a:t>
            </a:r>
            <a:r>
              <a:rPr dirty="0" sz="1400" spc="114"/>
              <a:t> </a:t>
            </a:r>
            <a:r>
              <a:rPr dirty="0" sz="1400"/>
              <a:t>presentations</a:t>
            </a:r>
            <a:r>
              <a:rPr dirty="0" sz="1400" spc="114"/>
              <a:t> </a:t>
            </a:r>
            <a:r>
              <a:rPr dirty="0" sz="1400"/>
              <a:t>associated</a:t>
            </a:r>
            <a:r>
              <a:rPr dirty="0" sz="1400" spc="105"/>
              <a:t> </a:t>
            </a:r>
            <a:r>
              <a:rPr dirty="0" sz="1400"/>
              <a:t>with</a:t>
            </a:r>
            <a:r>
              <a:rPr dirty="0" sz="1400" spc="125"/>
              <a:t> </a:t>
            </a:r>
            <a:r>
              <a:rPr dirty="0" sz="1400"/>
              <a:t>this</a:t>
            </a:r>
            <a:r>
              <a:rPr dirty="0" sz="1400" spc="140"/>
              <a:t> </a:t>
            </a:r>
            <a:r>
              <a:rPr dirty="0" sz="1400"/>
              <a:t>course</a:t>
            </a:r>
            <a:r>
              <a:rPr dirty="0" sz="1400" spc="125"/>
              <a:t> </a:t>
            </a:r>
            <a:r>
              <a:rPr dirty="0" sz="1400" spc="65"/>
              <a:t>was</a:t>
            </a:r>
            <a:r>
              <a:rPr dirty="0" sz="1400" spc="130"/>
              <a:t> </a:t>
            </a:r>
            <a:r>
              <a:rPr dirty="0" sz="1400"/>
              <a:t>drawn</a:t>
            </a:r>
            <a:r>
              <a:rPr dirty="0" sz="1400" spc="125"/>
              <a:t> </a:t>
            </a:r>
            <a:r>
              <a:rPr dirty="0" sz="1400"/>
              <a:t>from</a:t>
            </a:r>
            <a:r>
              <a:rPr dirty="0" sz="1400" spc="125"/>
              <a:t> </a:t>
            </a:r>
            <a:r>
              <a:rPr dirty="0" sz="1400"/>
              <a:t>a</a:t>
            </a:r>
            <a:r>
              <a:rPr dirty="0" sz="1400" spc="150"/>
              <a:t> </a:t>
            </a:r>
            <a:r>
              <a:rPr dirty="0" sz="1400" spc="-10"/>
              <a:t>number </a:t>
            </a:r>
            <a:r>
              <a:rPr dirty="0" sz="1400" spc="10"/>
              <a:t>of</a:t>
            </a:r>
            <a:r>
              <a:rPr dirty="0" sz="1400" spc="90"/>
              <a:t> </a:t>
            </a:r>
            <a:r>
              <a:rPr dirty="0" sz="1400" spc="55"/>
              <a:t>sources.</a:t>
            </a:r>
            <a:r>
              <a:rPr dirty="0" sz="1400" spc="75"/>
              <a:t> </a:t>
            </a:r>
            <a:r>
              <a:rPr dirty="0" sz="1400" spc="10"/>
              <a:t>Specifically,</a:t>
            </a:r>
            <a:r>
              <a:rPr dirty="0" sz="1400" spc="60"/>
              <a:t> </a:t>
            </a:r>
            <a:r>
              <a:rPr dirty="0" sz="1400" spc="50"/>
              <a:t>much</a:t>
            </a:r>
            <a:r>
              <a:rPr dirty="0" sz="1400" spc="85"/>
              <a:t> </a:t>
            </a:r>
            <a:r>
              <a:rPr dirty="0" sz="1400" spc="10"/>
              <a:t>of</a:t>
            </a:r>
            <a:r>
              <a:rPr dirty="0" sz="1400" spc="95"/>
              <a:t> </a:t>
            </a:r>
            <a:r>
              <a:rPr dirty="0" sz="1400" spc="10"/>
              <a:t>the</a:t>
            </a:r>
            <a:r>
              <a:rPr dirty="0" sz="1400" spc="85"/>
              <a:t> </a:t>
            </a:r>
            <a:r>
              <a:rPr dirty="0" sz="1400" spc="10"/>
              <a:t>content</a:t>
            </a:r>
            <a:r>
              <a:rPr dirty="0" sz="1400" spc="65"/>
              <a:t> </a:t>
            </a:r>
            <a:r>
              <a:rPr dirty="0" sz="1400" spc="10"/>
              <a:t>included</a:t>
            </a:r>
            <a:r>
              <a:rPr dirty="0" sz="1400" spc="55"/>
              <a:t> </a:t>
            </a:r>
            <a:r>
              <a:rPr dirty="0" sz="1400" spc="70"/>
              <a:t>was</a:t>
            </a:r>
            <a:r>
              <a:rPr dirty="0" sz="1400" spc="100"/>
              <a:t> </a:t>
            </a:r>
            <a:r>
              <a:rPr dirty="0" sz="1400" spc="10"/>
              <a:t>adopted</a:t>
            </a:r>
            <a:r>
              <a:rPr dirty="0" sz="1400" spc="55"/>
              <a:t> </a:t>
            </a:r>
            <a:r>
              <a:rPr dirty="0" sz="1400" spc="10"/>
              <a:t>or</a:t>
            </a:r>
            <a:r>
              <a:rPr dirty="0" sz="1400" spc="85"/>
              <a:t> </a:t>
            </a:r>
            <a:r>
              <a:rPr dirty="0" sz="1400" spc="10"/>
              <a:t>adapted</a:t>
            </a:r>
            <a:r>
              <a:rPr dirty="0" sz="1400" spc="60"/>
              <a:t> </a:t>
            </a:r>
            <a:r>
              <a:rPr dirty="0" sz="1400" spc="10"/>
              <a:t>from</a:t>
            </a:r>
            <a:r>
              <a:rPr dirty="0" sz="1400" spc="75"/>
              <a:t> </a:t>
            </a:r>
            <a:r>
              <a:rPr dirty="0" sz="1400" spc="10"/>
              <a:t>the</a:t>
            </a:r>
            <a:r>
              <a:rPr dirty="0" sz="1400" spc="90"/>
              <a:t> </a:t>
            </a:r>
            <a:r>
              <a:rPr dirty="0" sz="1400" spc="-10"/>
              <a:t>following </a:t>
            </a:r>
            <a:r>
              <a:rPr dirty="0" sz="1400"/>
              <a:t>previously-published</a:t>
            </a:r>
            <a:r>
              <a:rPr dirty="0" sz="1400" spc="365"/>
              <a:t> </a:t>
            </a:r>
            <a:r>
              <a:rPr dirty="0" sz="1400" spc="-10"/>
              <a:t>material:</a:t>
            </a:r>
            <a:endParaRPr sz="1400"/>
          </a:p>
          <a:p>
            <a:pPr marL="183515" marR="217170" indent="-171450">
              <a:lnSpc>
                <a:spcPct val="100000"/>
              </a:lnSpc>
              <a:spcBef>
                <a:spcPts val="1445"/>
              </a:spcBef>
              <a:buFont typeface="Arial"/>
              <a:buChar char="•"/>
              <a:tabLst>
                <a:tab pos="184785" algn="l"/>
              </a:tabLst>
            </a:pPr>
            <a:r>
              <a:rPr dirty="0" sz="1300"/>
              <a:t>Luftig,</a:t>
            </a:r>
            <a:r>
              <a:rPr dirty="0" sz="1300" spc="155"/>
              <a:t> </a:t>
            </a:r>
            <a:r>
              <a:rPr dirty="0" sz="1300" spc="130"/>
              <a:t>J.</a:t>
            </a:r>
            <a:r>
              <a:rPr dirty="0" sz="1300" spc="140"/>
              <a:t> </a:t>
            </a:r>
            <a:r>
              <a:rPr dirty="0" sz="1300"/>
              <a:t>An</a:t>
            </a:r>
            <a:r>
              <a:rPr dirty="0" sz="1300" spc="160"/>
              <a:t> </a:t>
            </a:r>
            <a:r>
              <a:rPr dirty="0" sz="1300"/>
              <a:t>Introduction</a:t>
            </a:r>
            <a:r>
              <a:rPr dirty="0" sz="1300" spc="170"/>
              <a:t> </a:t>
            </a:r>
            <a:r>
              <a:rPr dirty="0" sz="1300"/>
              <a:t>to</a:t>
            </a:r>
            <a:r>
              <a:rPr dirty="0" sz="1300" spc="150"/>
              <a:t> </a:t>
            </a:r>
            <a:r>
              <a:rPr dirty="0" sz="1300"/>
              <a:t>Statistical</a:t>
            </a:r>
            <a:r>
              <a:rPr dirty="0" sz="1300" spc="160"/>
              <a:t> </a:t>
            </a:r>
            <a:r>
              <a:rPr dirty="0" sz="1300" spc="65"/>
              <a:t>Process</a:t>
            </a:r>
            <a:r>
              <a:rPr dirty="0" sz="1300" spc="160"/>
              <a:t> </a:t>
            </a:r>
            <a:r>
              <a:rPr dirty="0" sz="1300"/>
              <a:t>Control</a:t>
            </a:r>
            <a:r>
              <a:rPr dirty="0" sz="1300" spc="160"/>
              <a:t> </a:t>
            </a:r>
            <a:r>
              <a:rPr dirty="0" sz="1300"/>
              <a:t>&amp;</a:t>
            </a:r>
            <a:r>
              <a:rPr dirty="0" sz="1300" spc="145"/>
              <a:t> </a:t>
            </a:r>
            <a:r>
              <a:rPr dirty="0" sz="1300"/>
              <a:t>Capability.</a:t>
            </a:r>
            <a:r>
              <a:rPr dirty="0" sz="1300" spc="185"/>
              <a:t> </a:t>
            </a:r>
            <a:r>
              <a:rPr dirty="0" sz="1300"/>
              <a:t>Luftig</a:t>
            </a:r>
            <a:r>
              <a:rPr dirty="0" sz="1300" spc="145"/>
              <a:t> </a:t>
            </a:r>
            <a:r>
              <a:rPr dirty="0" sz="1300"/>
              <a:t>&amp;</a:t>
            </a:r>
            <a:r>
              <a:rPr dirty="0" sz="1300" spc="150"/>
              <a:t> </a:t>
            </a:r>
            <a:r>
              <a:rPr dirty="0" sz="1300"/>
              <a:t>Associates,</a:t>
            </a:r>
            <a:r>
              <a:rPr dirty="0" sz="1300" spc="180"/>
              <a:t> </a:t>
            </a:r>
            <a:r>
              <a:rPr dirty="0" sz="1300"/>
              <a:t>Inc.</a:t>
            </a:r>
            <a:r>
              <a:rPr dirty="0" sz="1300" spc="145"/>
              <a:t> </a:t>
            </a:r>
            <a:r>
              <a:rPr dirty="0" sz="1300"/>
              <a:t>Farmington</a:t>
            </a:r>
            <a:r>
              <a:rPr dirty="0" sz="1300" spc="175"/>
              <a:t> </a:t>
            </a:r>
            <a:r>
              <a:rPr dirty="0" sz="1300" spc="-10"/>
              <a:t>Hills, </a:t>
            </a:r>
            <a:r>
              <a:rPr dirty="0" sz="1300" spc="-10"/>
              <a:t>	</a:t>
            </a:r>
            <a:r>
              <a:rPr dirty="0" sz="1300"/>
              <a:t>MI,</a:t>
            </a:r>
            <a:r>
              <a:rPr dirty="0" sz="1300" spc="35"/>
              <a:t> </a:t>
            </a:r>
            <a:r>
              <a:rPr dirty="0" sz="1300" spc="-20"/>
              <a:t>1982</a:t>
            </a:r>
            <a:endParaRPr sz="1300"/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150" algn="l"/>
              </a:tabLst>
            </a:pPr>
            <a:r>
              <a:rPr dirty="0" sz="1300" spc="20"/>
              <a:t>Luftig,</a:t>
            </a:r>
            <a:r>
              <a:rPr dirty="0" sz="1300" spc="65"/>
              <a:t> </a:t>
            </a:r>
            <a:r>
              <a:rPr dirty="0" sz="1300" spc="130"/>
              <a:t>J.</a:t>
            </a:r>
            <a:r>
              <a:rPr dirty="0" sz="1300" spc="50"/>
              <a:t> </a:t>
            </a:r>
            <a:r>
              <a:rPr dirty="0" sz="1300" spc="20"/>
              <a:t>Advanced</a:t>
            </a:r>
            <a:r>
              <a:rPr dirty="0" sz="1300" spc="80"/>
              <a:t> </a:t>
            </a:r>
            <a:r>
              <a:rPr dirty="0" sz="1300" spc="20"/>
              <a:t>Statistical</a:t>
            </a:r>
            <a:r>
              <a:rPr dirty="0" sz="1300" spc="70"/>
              <a:t> </a:t>
            </a:r>
            <a:r>
              <a:rPr dirty="0" sz="1300" spc="65"/>
              <a:t>Process</a:t>
            </a:r>
            <a:r>
              <a:rPr dirty="0" sz="1300" spc="85"/>
              <a:t> </a:t>
            </a:r>
            <a:r>
              <a:rPr dirty="0" sz="1300" spc="20"/>
              <a:t>Control</a:t>
            </a:r>
            <a:r>
              <a:rPr dirty="0" sz="1300" spc="65"/>
              <a:t> </a:t>
            </a:r>
            <a:r>
              <a:rPr dirty="0" sz="1300" spc="20"/>
              <a:t>&amp;</a:t>
            </a:r>
            <a:r>
              <a:rPr dirty="0" sz="1300" spc="60"/>
              <a:t> </a:t>
            </a:r>
            <a:r>
              <a:rPr dirty="0" sz="1300" spc="20"/>
              <a:t>Capability.</a:t>
            </a:r>
            <a:r>
              <a:rPr dirty="0" sz="1300" spc="75"/>
              <a:t> </a:t>
            </a:r>
            <a:r>
              <a:rPr dirty="0" sz="1300" spc="20"/>
              <a:t>Luftig</a:t>
            </a:r>
            <a:r>
              <a:rPr dirty="0" sz="1300" spc="75"/>
              <a:t> </a:t>
            </a:r>
            <a:r>
              <a:rPr dirty="0" sz="1300" spc="20"/>
              <a:t>&amp;</a:t>
            </a:r>
            <a:r>
              <a:rPr dirty="0" sz="1300" spc="60"/>
              <a:t> </a:t>
            </a:r>
            <a:r>
              <a:rPr dirty="0" sz="1300" spc="20"/>
              <a:t>Associates,</a:t>
            </a:r>
            <a:r>
              <a:rPr dirty="0" sz="1300" spc="65"/>
              <a:t> </a:t>
            </a:r>
            <a:r>
              <a:rPr dirty="0" sz="1300" spc="20"/>
              <a:t>Inc.</a:t>
            </a:r>
            <a:r>
              <a:rPr dirty="0" sz="1300" spc="60"/>
              <a:t> </a:t>
            </a:r>
            <a:r>
              <a:rPr dirty="0" sz="1300" spc="20"/>
              <a:t>Farmington</a:t>
            </a:r>
            <a:r>
              <a:rPr dirty="0" sz="1300" spc="95"/>
              <a:t> </a:t>
            </a:r>
            <a:r>
              <a:rPr dirty="0" sz="1300" spc="20"/>
              <a:t>Hills,</a:t>
            </a:r>
            <a:r>
              <a:rPr dirty="0" sz="1300" spc="35"/>
              <a:t> </a:t>
            </a:r>
            <a:r>
              <a:rPr dirty="0" sz="1300" spc="20"/>
              <a:t>MI,</a:t>
            </a:r>
            <a:r>
              <a:rPr dirty="0" sz="1300" spc="60"/>
              <a:t> </a:t>
            </a:r>
            <a:r>
              <a:rPr dirty="0" sz="1300" spc="40"/>
              <a:t>1984.</a:t>
            </a:r>
            <a:endParaRPr sz="1300"/>
          </a:p>
          <a:p>
            <a:pPr marL="183515" marR="16002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300" spc="10"/>
              <a:t>Luftig,</a:t>
            </a:r>
            <a:r>
              <a:rPr dirty="0" sz="1300" spc="110"/>
              <a:t> </a:t>
            </a:r>
            <a:r>
              <a:rPr dirty="0" sz="1300" spc="130"/>
              <a:t>J.</a:t>
            </a:r>
            <a:r>
              <a:rPr dirty="0" sz="1300" spc="85"/>
              <a:t> </a:t>
            </a:r>
            <a:r>
              <a:rPr dirty="0" sz="1300" spc="60"/>
              <a:t>A</a:t>
            </a:r>
            <a:r>
              <a:rPr dirty="0" sz="1300" spc="100"/>
              <a:t> </a:t>
            </a:r>
            <a:r>
              <a:rPr dirty="0" sz="1300" spc="10"/>
              <a:t>Quality</a:t>
            </a:r>
            <a:r>
              <a:rPr dirty="0" sz="1300" spc="100"/>
              <a:t> </a:t>
            </a:r>
            <a:r>
              <a:rPr dirty="0" sz="1300" spc="10"/>
              <a:t>Improvement</a:t>
            </a:r>
            <a:r>
              <a:rPr dirty="0" sz="1300" spc="140"/>
              <a:t> </a:t>
            </a:r>
            <a:r>
              <a:rPr dirty="0" sz="1300" spc="10"/>
              <a:t>Strategy</a:t>
            </a:r>
            <a:r>
              <a:rPr dirty="0" sz="1300" spc="120"/>
              <a:t> </a:t>
            </a:r>
            <a:r>
              <a:rPr dirty="0" sz="1300" spc="10"/>
              <a:t>for</a:t>
            </a:r>
            <a:r>
              <a:rPr dirty="0" sz="1300" spc="100"/>
              <a:t> </a:t>
            </a:r>
            <a:r>
              <a:rPr dirty="0" sz="1300" spc="10"/>
              <a:t>Critical</a:t>
            </a:r>
            <a:r>
              <a:rPr dirty="0" sz="1300" spc="100"/>
              <a:t> </a:t>
            </a:r>
            <a:r>
              <a:rPr dirty="0" sz="1300" spc="10"/>
              <a:t>Product</a:t>
            </a:r>
            <a:r>
              <a:rPr dirty="0" sz="1300" spc="120"/>
              <a:t> </a:t>
            </a:r>
            <a:r>
              <a:rPr dirty="0" sz="1300" spc="10"/>
              <a:t>and</a:t>
            </a:r>
            <a:r>
              <a:rPr dirty="0" sz="1300" spc="100"/>
              <a:t> </a:t>
            </a:r>
            <a:r>
              <a:rPr dirty="0" sz="1300" spc="65"/>
              <a:t>Process</a:t>
            </a:r>
            <a:r>
              <a:rPr dirty="0" sz="1300" spc="125"/>
              <a:t> </a:t>
            </a:r>
            <a:r>
              <a:rPr dirty="0" sz="1300" spc="10"/>
              <a:t>Characteristics.</a:t>
            </a:r>
            <a:r>
              <a:rPr dirty="0" sz="1300" spc="135"/>
              <a:t> </a:t>
            </a:r>
            <a:r>
              <a:rPr dirty="0" sz="1300" spc="10"/>
              <a:t>Luftig</a:t>
            </a:r>
            <a:r>
              <a:rPr dirty="0" sz="1300" spc="100"/>
              <a:t> </a:t>
            </a:r>
            <a:r>
              <a:rPr dirty="0" sz="1300" spc="10"/>
              <a:t>&amp;</a:t>
            </a:r>
            <a:r>
              <a:rPr dirty="0" sz="1300" spc="100"/>
              <a:t> </a:t>
            </a:r>
            <a:r>
              <a:rPr dirty="0" sz="1300" spc="-10"/>
              <a:t>Associates, </a:t>
            </a:r>
            <a:r>
              <a:rPr dirty="0" sz="1300" spc="-10"/>
              <a:t>	</a:t>
            </a:r>
            <a:r>
              <a:rPr dirty="0" sz="1300"/>
              <a:t>Inc.</a:t>
            </a:r>
            <a:r>
              <a:rPr dirty="0" sz="1300" spc="140"/>
              <a:t> </a:t>
            </a:r>
            <a:r>
              <a:rPr dirty="0" sz="1300"/>
              <a:t>Farmington</a:t>
            </a:r>
            <a:r>
              <a:rPr dirty="0" sz="1300" spc="165"/>
              <a:t> </a:t>
            </a:r>
            <a:r>
              <a:rPr dirty="0" sz="1300"/>
              <a:t>Hills,</a:t>
            </a:r>
            <a:r>
              <a:rPr dirty="0" sz="1300" spc="130"/>
              <a:t> </a:t>
            </a:r>
            <a:r>
              <a:rPr dirty="0" sz="1300"/>
              <a:t>MI,</a:t>
            </a:r>
            <a:r>
              <a:rPr dirty="0" sz="1300" spc="140"/>
              <a:t> </a:t>
            </a:r>
            <a:r>
              <a:rPr dirty="0" sz="1300" spc="-20"/>
              <a:t>1991</a:t>
            </a:r>
            <a:endParaRPr sz="1300"/>
          </a:p>
          <a:p>
            <a:pPr marL="183515" marR="508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300" spc="10"/>
              <a:t>Luftig,</a:t>
            </a:r>
            <a:r>
              <a:rPr dirty="0" sz="1300" spc="145"/>
              <a:t> </a:t>
            </a:r>
            <a:r>
              <a:rPr dirty="0" sz="1300" spc="130"/>
              <a:t>J.</a:t>
            </a:r>
            <a:r>
              <a:rPr dirty="0" sz="1300" spc="120"/>
              <a:t> </a:t>
            </a:r>
            <a:r>
              <a:rPr dirty="0" sz="1300" spc="10"/>
              <a:t>Guidelines</a:t>
            </a:r>
            <a:r>
              <a:rPr dirty="0" sz="1300" spc="150"/>
              <a:t> </a:t>
            </a:r>
            <a:r>
              <a:rPr dirty="0" sz="1300" spc="10"/>
              <a:t>for</a:t>
            </a:r>
            <a:r>
              <a:rPr dirty="0" sz="1300" spc="135"/>
              <a:t> </a:t>
            </a:r>
            <a:r>
              <a:rPr dirty="0" sz="1300" spc="10"/>
              <a:t>Reporting</a:t>
            </a:r>
            <a:r>
              <a:rPr dirty="0" sz="1300" spc="145"/>
              <a:t> </a:t>
            </a:r>
            <a:r>
              <a:rPr dirty="0" sz="1300" spc="10"/>
              <a:t>the</a:t>
            </a:r>
            <a:r>
              <a:rPr dirty="0" sz="1300" spc="145"/>
              <a:t> </a:t>
            </a:r>
            <a:r>
              <a:rPr dirty="0" sz="1300" spc="10"/>
              <a:t>Capability</a:t>
            </a:r>
            <a:r>
              <a:rPr dirty="0" sz="1300" spc="135"/>
              <a:t> </a:t>
            </a:r>
            <a:r>
              <a:rPr dirty="0" sz="1300" spc="10"/>
              <a:t>of</a:t>
            </a:r>
            <a:r>
              <a:rPr dirty="0" sz="1300" spc="135"/>
              <a:t> </a:t>
            </a:r>
            <a:r>
              <a:rPr dirty="0" sz="1300" spc="10"/>
              <a:t>Critical</a:t>
            </a:r>
            <a:r>
              <a:rPr dirty="0" sz="1300" spc="125"/>
              <a:t> </a:t>
            </a:r>
            <a:r>
              <a:rPr dirty="0" sz="1300" spc="10"/>
              <a:t>Product</a:t>
            </a:r>
            <a:r>
              <a:rPr dirty="0" sz="1300" spc="175"/>
              <a:t> </a:t>
            </a:r>
            <a:r>
              <a:rPr dirty="0" sz="1300" spc="10"/>
              <a:t>Characteristics.</a:t>
            </a:r>
            <a:r>
              <a:rPr dirty="0" sz="1300" spc="155"/>
              <a:t> </a:t>
            </a:r>
            <a:r>
              <a:rPr dirty="0" sz="1300" spc="10"/>
              <a:t>Anheuser-</a:t>
            </a:r>
            <a:r>
              <a:rPr dirty="0" sz="1300" spc="70"/>
              <a:t>Busch</a:t>
            </a:r>
            <a:r>
              <a:rPr dirty="0" sz="1300" spc="160"/>
              <a:t> </a:t>
            </a:r>
            <a:r>
              <a:rPr dirty="0" sz="1300" spc="-10"/>
              <a:t>Companies, </a:t>
            </a:r>
            <a:r>
              <a:rPr dirty="0" sz="1300" spc="-10"/>
              <a:t>	</a:t>
            </a:r>
            <a:r>
              <a:rPr dirty="0" sz="1300" spc="60"/>
              <a:t>St.</a:t>
            </a:r>
            <a:r>
              <a:rPr dirty="0" sz="1300" spc="185"/>
              <a:t> </a:t>
            </a:r>
            <a:r>
              <a:rPr dirty="0" sz="1300"/>
              <a:t>Louis,</a:t>
            </a:r>
            <a:r>
              <a:rPr dirty="0" sz="1300" spc="204"/>
              <a:t> </a:t>
            </a:r>
            <a:r>
              <a:rPr dirty="0" sz="1300"/>
              <a:t>MO.</a:t>
            </a:r>
            <a:r>
              <a:rPr dirty="0" sz="1300" spc="190"/>
              <a:t> </a:t>
            </a:r>
            <a:r>
              <a:rPr dirty="0" sz="1300" spc="-20"/>
              <a:t>1994</a:t>
            </a:r>
            <a:endParaRPr sz="1300"/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150" algn="l"/>
              </a:tabLst>
            </a:pPr>
            <a:r>
              <a:rPr dirty="0" sz="1300"/>
              <a:t>Spooner-Jordan,</a:t>
            </a:r>
            <a:r>
              <a:rPr dirty="0" sz="1300" spc="210"/>
              <a:t> </a:t>
            </a:r>
            <a:r>
              <a:rPr dirty="0" sz="1300"/>
              <a:t>V.</a:t>
            </a:r>
            <a:r>
              <a:rPr dirty="0" sz="1300" spc="145"/>
              <a:t>  </a:t>
            </a:r>
            <a:r>
              <a:rPr dirty="0" sz="1300"/>
              <a:t>Understanding</a:t>
            </a:r>
            <a:r>
              <a:rPr dirty="0" sz="1300" spc="204"/>
              <a:t> </a:t>
            </a:r>
            <a:r>
              <a:rPr dirty="0" sz="1300"/>
              <a:t>Variation.</a:t>
            </a:r>
            <a:r>
              <a:rPr dirty="0" sz="1300" spc="175"/>
              <a:t> </a:t>
            </a:r>
            <a:r>
              <a:rPr dirty="0" sz="1300"/>
              <a:t>Luftig</a:t>
            </a:r>
            <a:r>
              <a:rPr dirty="0" sz="1300" spc="175"/>
              <a:t> </a:t>
            </a:r>
            <a:r>
              <a:rPr dirty="0" sz="1300"/>
              <a:t>&amp;</a:t>
            </a:r>
            <a:r>
              <a:rPr dirty="0" sz="1300" spc="155"/>
              <a:t> </a:t>
            </a:r>
            <a:r>
              <a:rPr dirty="0" sz="1300"/>
              <a:t>Warren</a:t>
            </a:r>
            <a:r>
              <a:rPr dirty="0" sz="1300" spc="165"/>
              <a:t> </a:t>
            </a:r>
            <a:r>
              <a:rPr dirty="0" sz="1300" spc="-10"/>
              <a:t>International,</a:t>
            </a:r>
            <a:r>
              <a:rPr dirty="0" sz="1300" spc="185"/>
              <a:t> </a:t>
            </a:r>
            <a:r>
              <a:rPr dirty="0" sz="1300"/>
              <a:t>Southfield,</a:t>
            </a:r>
            <a:r>
              <a:rPr dirty="0" sz="1300" spc="190"/>
              <a:t> </a:t>
            </a:r>
            <a:r>
              <a:rPr dirty="0" sz="1300"/>
              <a:t>MI</a:t>
            </a:r>
            <a:r>
              <a:rPr dirty="0" sz="1300" spc="140"/>
              <a:t> </a:t>
            </a:r>
            <a:r>
              <a:rPr dirty="0" sz="1300" spc="-20"/>
              <a:t>1996</a:t>
            </a:r>
            <a:endParaRPr sz="1300"/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150" algn="l"/>
              </a:tabLst>
            </a:pPr>
            <a:r>
              <a:rPr dirty="0" sz="1300"/>
              <a:t>Luftig,</a:t>
            </a:r>
            <a:r>
              <a:rPr dirty="0" sz="1300" spc="130"/>
              <a:t> J.</a:t>
            </a:r>
            <a:r>
              <a:rPr dirty="0" sz="1300" spc="110"/>
              <a:t> </a:t>
            </a:r>
            <a:r>
              <a:rPr dirty="0" sz="1300"/>
              <a:t>and</a:t>
            </a:r>
            <a:r>
              <a:rPr dirty="0" sz="1300" spc="140"/>
              <a:t> </a:t>
            </a:r>
            <a:r>
              <a:rPr dirty="0" sz="1300"/>
              <a:t>Petrovich,</a:t>
            </a:r>
            <a:r>
              <a:rPr dirty="0" sz="1300" spc="135"/>
              <a:t> </a:t>
            </a:r>
            <a:r>
              <a:rPr dirty="0" sz="1300"/>
              <a:t>M.</a:t>
            </a:r>
            <a:r>
              <a:rPr dirty="0" sz="1300" spc="135"/>
              <a:t> </a:t>
            </a:r>
            <a:r>
              <a:rPr dirty="0" sz="1300"/>
              <a:t>Quality</a:t>
            </a:r>
            <a:r>
              <a:rPr dirty="0" sz="1300" spc="110"/>
              <a:t> </a:t>
            </a:r>
            <a:r>
              <a:rPr dirty="0" sz="1300"/>
              <a:t>with</a:t>
            </a:r>
            <a:r>
              <a:rPr dirty="0" sz="1300" spc="114"/>
              <a:t> </a:t>
            </a:r>
            <a:r>
              <a:rPr dirty="0" sz="1300"/>
              <a:t>Confidence</a:t>
            </a:r>
            <a:r>
              <a:rPr dirty="0" sz="1300" spc="145"/>
              <a:t> </a:t>
            </a:r>
            <a:r>
              <a:rPr dirty="0" sz="1300"/>
              <a:t>in</a:t>
            </a:r>
            <a:r>
              <a:rPr dirty="0" sz="1300" spc="110"/>
              <a:t> </a:t>
            </a:r>
            <a:r>
              <a:rPr dirty="0" sz="1300"/>
              <a:t>Manufacturing.</a:t>
            </a:r>
            <a:r>
              <a:rPr dirty="0" sz="1300" spc="165"/>
              <a:t> </a:t>
            </a:r>
            <a:r>
              <a:rPr dirty="0" sz="1300" spc="160"/>
              <a:t>SPSS, </a:t>
            </a:r>
            <a:r>
              <a:rPr dirty="0" sz="1300"/>
              <a:t>Inc.</a:t>
            </a:r>
            <a:r>
              <a:rPr dirty="0" sz="1300" spc="114"/>
              <a:t> </a:t>
            </a:r>
            <a:r>
              <a:rPr dirty="0" sz="1300" spc="55"/>
              <a:t>Chicago,</a:t>
            </a:r>
            <a:r>
              <a:rPr dirty="0" sz="1300" spc="125"/>
              <a:t> </a:t>
            </a:r>
            <a:r>
              <a:rPr dirty="0" sz="1300" spc="50"/>
              <a:t>IL</a:t>
            </a:r>
            <a:r>
              <a:rPr dirty="0" sz="1300" spc="114"/>
              <a:t> </a:t>
            </a:r>
            <a:r>
              <a:rPr dirty="0" sz="1300" spc="-20"/>
              <a:t>1997</a:t>
            </a:r>
            <a:endParaRPr sz="1300"/>
          </a:p>
          <a:p>
            <a:pPr marL="183515" marR="11430" indent="-17145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4785" algn="l"/>
              </a:tabLst>
            </a:pPr>
            <a:r>
              <a:rPr dirty="0" sz="1300"/>
              <a:t>Littlejohn,</a:t>
            </a:r>
            <a:r>
              <a:rPr dirty="0" sz="1300" spc="110"/>
              <a:t> </a:t>
            </a:r>
            <a:r>
              <a:rPr dirty="0" sz="1300" spc="75"/>
              <a:t>R.,</a:t>
            </a:r>
            <a:r>
              <a:rPr dirty="0" sz="1300" spc="105"/>
              <a:t> </a:t>
            </a:r>
            <a:r>
              <a:rPr dirty="0" sz="1300"/>
              <a:t>Ouellette,</a:t>
            </a:r>
            <a:r>
              <a:rPr dirty="0" sz="1300" spc="100"/>
              <a:t> </a:t>
            </a:r>
            <a:r>
              <a:rPr dirty="0" sz="1300" spc="90"/>
              <a:t>S.,</a:t>
            </a:r>
            <a:r>
              <a:rPr dirty="0" sz="1300" spc="114"/>
              <a:t> </a:t>
            </a:r>
            <a:r>
              <a:rPr dirty="0" sz="1300"/>
              <a:t>&amp;</a:t>
            </a:r>
            <a:r>
              <a:rPr dirty="0" sz="1300" spc="105"/>
              <a:t> </a:t>
            </a:r>
            <a:r>
              <a:rPr dirty="0" sz="1300"/>
              <a:t>Petrovich,</a:t>
            </a:r>
            <a:r>
              <a:rPr dirty="0" sz="1300" spc="130"/>
              <a:t> </a:t>
            </a:r>
            <a:r>
              <a:rPr dirty="0" sz="1300"/>
              <a:t>M.</a:t>
            </a:r>
            <a:r>
              <a:rPr dirty="0" sz="1300" spc="105"/>
              <a:t> </a:t>
            </a:r>
            <a:r>
              <a:rPr dirty="0" sz="1300" spc="60"/>
              <a:t>Black</a:t>
            </a:r>
            <a:r>
              <a:rPr dirty="0" sz="1300" spc="90"/>
              <a:t> </a:t>
            </a:r>
            <a:r>
              <a:rPr dirty="0" sz="1300"/>
              <a:t>Belt</a:t>
            </a:r>
            <a:r>
              <a:rPr dirty="0" sz="1300" spc="95"/>
              <a:t> </a:t>
            </a:r>
            <a:r>
              <a:rPr dirty="0" sz="1300" spc="55"/>
              <a:t>Business</a:t>
            </a:r>
            <a:r>
              <a:rPr dirty="0" sz="1300" spc="105"/>
              <a:t> </a:t>
            </a:r>
            <a:r>
              <a:rPr dirty="0" sz="1300"/>
              <a:t>Improvement</a:t>
            </a:r>
            <a:r>
              <a:rPr dirty="0" sz="1300" spc="130"/>
              <a:t> </a:t>
            </a:r>
            <a:r>
              <a:rPr dirty="0" sz="1300"/>
              <a:t>Specialist</a:t>
            </a:r>
            <a:r>
              <a:rPr dirty="0" sz="1300" spc="110"/>
              <a:t> </a:t>
            </a:r>
            <a:r>
              <a:rPr dirty="0" sz="1300"/>
              <a:t>Training,</a:t>
            </a:r>
            <a:r>
              <a:rPr dirty="0" sz="1300" spc="135"/>
              <a:t> </a:t>
            </a:r>
            <a:r>
              <a:rPr dirty="0" sz="1300"/>
              <a:t>Luftig</a:t>
            </a:r>
            <a:r>
              <a:rPr dirty="0" sz="1300" spc="105"/>
              <a:t> </a:t>
            </a:r>
            <a:r>
              <a:rPr dirty="0" sz="1300"/>
              <a:t>&amp;</a:t>
            </a:r>
            <a:r>
              <a:rPr dirty="0" sz="1300" spc="100"/>
              <a:t> </a:t>
            </a:r>
            <a:r>
              <a:rPr dirty="0" sz="1300" spc="-10"/>
              <a:t>Warren 	International,</a:t>
            </a:r>
            <a:r>
              <a:rPr dirty="0" sz="1300" spc="70"/>
              <a:t> </a:t>
            </a:r>
            <a:r>
              <a:rPr dirty="0" sz="1300" spc="30"/>
              <a:t>2000</a:t>
            </a:r>
            <a:endParaRPr sz="1300"/>
          </a:p>
          <a:p>
            <a:pPr marL="183515" marR="321945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300"/>
              <a:t>Ouellette,</a:t>
            </a:r>
            <a:r>
              <a:rPr dirty="0" sz="1300" spc="110"/>
              <a:t> </a:t>
            </a:r>
            <a:r>
              <a:rPr dirty="0" sz="1300" spc="120"/>
              <a:t>S.</a:t>
            </a:r>
            <a:r>
              <a:rPr dirty="0" sz="1300" spc="95"/>
              <a:t> </a:t>
            </a:r>
            <a:r>
              <a:rPr dirty="0" sz="1300" spc="60"/>
              <a:t>Six</a:t>
            </a:r>
            <a:r>
              <a:rPr dirty="0" sz="1300" spc="95"/>
              <a:t> </a:t>
            </a:r>
            <a:r>
              <a:rPr dirty="0" sz="1300" spc="65"/>
              <a:t>Sigma</a:t>
            </a:r>
            <a:r>
              <a:rPr dirty="0" sz="1300" spc="110"/>
              <a:t> </a:t>
            </a:r>
            <a:r>
              <a:rPr dirty="0" sz="1300"/>
              <a:t>Champion</a:t>
            </a:r>
            <a:r>
              <a:rPr dirty="0" sz="1300" spc="110"/>
              <a:t> </a:t>
            </a:r>
            <a:r>
              <a:rPr dirty="0" sz="1300"/>
              <a:t>Training,</a:t>
            </a:r>
            <a:r>
              <a:rPr dirty="0" sz="1300" spc="125"/>
              <a:t> </a:t>
            </a:r>
            <a:r>
              <a:rPr dirty="0" sz="1300" spc="65"/>
              <a:t>ROI</a:t>
            </a:r>
            <a:r>
              <a:rPr dirty="0" sz="1300" spc="85"/>
              <a:t> </a:t>
            </a:r>
            <a:r>
              <a:rPr dirty="0" sz="1300"/>
              <a:t>Alliance,</a:t>
            </a:r>
            <a:r>
              <a:rPr dirty="0" sz="1300" spc="95"/>
              <a:t> </a:t>
            </a:r>
            <a:r>
              <a:rPr dirty="0" sz="1300" spc="160"/>
              <a:t>LLC</a:t>
            </a:r>
            <a:r>
              <a:rPr dirty="0" sz="1300" spc="95"/>
              <a:t> </a:t>
            </a:r>
            <a:r>
              <a:rPr dirty="0" sz="1300"/>
              <a:t>&amp;</a:t>
            </a:r>
            <a:r>
              <a:rPr dirty="0" sz="1300" spc="105"/>
              <a:t> </a:t>
            </a:r>
            <a:r>
              <a:rPr dirty="0" sz="1300"/>
              <a:t>Luftig</a:t>
            </a:r>
            <a:r>
              <a:rPr dirty="0" sz="1300" spc="114"/>
              <a:t> </a:t>
            </a:r>
            <a:r>
              <a:rPr dirty="0" sz="1300"/>
              <a:t>&amp;</a:t>
            </a:r>
            <a:r>
              <a:rPr dirty="0" sz="1300" spc="95"/>
              <a:t> </a:t>
            </a:r>
            <a:r>
              <a:rPr dirty="0" sz="1300"/>
              <a:t>Warren,</a:t>
            </a:r>
            <a:r>
              <a:rPr dirty="0" sz="1300" spc="105"/>
              <a:t> </a:t>
            </a:r>
            <a:r>
              <a:rPr dirty="0" sz="1300" spc="-10"/>
              <a:t>International,</a:t>
            </a:r>
            <a:r>
              <a:rPr dirty="0" sz="1300" spc="125"/>
              <a:t> </a:t>
            </a:r>
            <a:r>
              <a:rPr dirty="0" sz="1300"/>
              <a:t>Southfield,</a:t>
            </a:r>
            <a:r>
              <a:rPr dirty="0" sz="1300" spc="120"/>
              <a:t> </a:t>
            </a:r>
            <a:r>
              <a:rPr dirty="0" sz="1300" spc="-25"/>
              <a:t>MI </a:t>
            </a:r>
            <a:r>
              <a:rPr dirty="0" sz="1300" spc="-25"/>
              <a:t>	</a:t>
            </a:r>
            <a:r>
              <a:rPr dirty="0" sz="1300" spc="-20"/>
              <a:t>2005</a:t>
            </a:r>
            <a:endParaRPr sz="13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99695" rIns="0" bIns="0" rtlCol="0" vert="horz">
            <a:spAutoFit/>
          </a:bodyPr>
          <a:lstStyle/>
          <a:p>
            <a:pPr marL="12700" marR="5080">
              <a:lnSpc>
                <a:spcPts val="5400"/>
              </a:lnSpc>
              <a:spcBef>
                <a:spcPts val="785"/>
              </a:spcBef>
            </a:pPr>
            <a:r>
              <a:rPr dirty="0" sz="5000" b="0">
                <a:latin typeface="Calibri"/>
                <a:cs typeface="Calibri"/>
              </a:rPr>
              <a:t>Probability</a:t>
            </a:r>
            <a:r>
              <a:rPr dirty="0" sz="5000" spc="470" b="0">
                <a:latin typeface="Calibri"/>
                <a:cs typeface="Calibri"/>
              </a:rPr>
              <a:t> </a:t>
            </a:r>
            <a:r>
              <a:rPr dirty="0" sz="5000" spc="-10" b="0">
                <a:latin typeface="Calibri"/>
                <a:cs typeface="Calibri"/>
              </a:rPr>
              <a:t>Distributions </a:t>
            </a:r>
            <a:r>
              <a:rPr dirty="0" sz="5000" spc="80" b="0">
                <a:latin typeface="Calibri"/>
                <a:cs typeface="Calibri"/>
              </a:rPr>
              <a:t>Part</a:t>
            </a:r>
            <a:r>
              <a:rPr dirty="0" sz="5000" spc="260" b="0">
                <a:latin typeface="Calibri"/>
                <a:cs typeface="Calibri"/>
              </a:rPr>
              <a:t> </a:t>
            </a:r>
            <a:r>
              <a:rPr dirty="0" sz="5000" spc="175" b="0">
                <a:latin typeface="Calibri"/>
                <a:cs typeface="Calibri"/>
              </a:rPr>
              <a:t>2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14883" y="2669870"/>
            <a:ext cx="7712709" cy="15786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3200" spc="215" b="1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3200" spc="16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305" b="1">
                <a:solidFill>
                  <a:srgbClr val="FFFFFF"/>
                </a:solidFill>
                <a:latin typeface="Calibri"/>
                <a:cs typeface="Calibri"/>
              </a:rPr>
              <a:t>Science</a:t>
            </a:r>
            <a:r>
              <a:rPr dirty="0" sz="3200" spc="17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20" b="1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3200" spc="17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25" b="1">
                <a:solidFill>
                  <a:srgbClr val="FFFFFF"/>
                </a:solidFill>
                <a:latin typeface="Calibri"/>
                <a:cs typeface="Calibri"/>
              </a:rPr>
              <a:t>Quality</a:t>
            </a:r>
            <a:r>
              <a:rPr dirty="0" sz="3200" spc="15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85" b="1">
                <a:solidFill>
                  <a:srgbClr val="FFFFFF"/>
                </a:solidFill>
                <a:latin typeface="Calibri"/>
                <a:cs typeface="Calibri"/>
              </a:rPr>
              <a:t>Management: </a:t>
            </a:r>
            <a:r>
              <a:rPr dirty="0" sz="3200" spc="150" b="1">
                <a:solidFill>
                  <a:srgbClr val="FFFFFF"/>
                </a:solidFill>
                <a:latin typeface="Calibri"/>
                <a:cs typeface="Calibri"/>
              </a:rPr>
              <a:t>Probability</a:t>
            </a:r>
            <a:r>
              <a:rPr dirty="0" sz="3200" spc="16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215" b="1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3200" spc="18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50" b="1">
                <a:solidFill>
                  <a:srgbClr val="FFFFFF"/>
                </a:solidFill>
                <a:latin typeface="Calibri"/>
                <a:cs typeface="Calibri"/>
              </a:rPr>
              <a:t>Probability</a:t>
            </a:r>
            <a:r>
              <a:rPr dirty="0" sz="3200" spc="17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55" b="1">
                <a:solidFill>
                  <a:srgbClr val="FFFFFF"/>
                </a:solidFill>
                <a:latin typeface="Calibri"/>
                <a:cs typeface="Calibri"/>
              </a:rPr>
              <a:t>Distributions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dirty="0" sz="3200" spc="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70" b="1">
                <a:solidFill>
                  <a:srgbClr val="FFFFFF"/>
                </a:solidFill>
                <a:latin typeface="Calibri"/>
                <a:cs typeface="Calibri"/>
              </a:rPr>
              <a:t>Wendy</a:t>
            </a:r>
            <a:r>
              <a:rPr dirty="0" sz="3200" spc="6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95" b="1">
                <a:solidFill>
                  <a:srgbClr val="FFFFFF"/>
                </a:solidFill>
                <a:latin typeface="Calibri"/>
                <a:cs typeface="Calibri"/>
              </a:rPr>
              <a:t>Martin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8989" y="721232"/>
            <a:ext cx="394081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240"/>
              <a:t>Learning</a:t>
            </a:r>
            <a:r>
              <a:rPr dirty="0" sz="3200" spc="175"/>
              <a:t> </a:t>
            </a:r>
            <a:r>
              <a:rPr dirty="0" sz="3200" spc="180"/>
              <a:t>objectives:</a:t>
            </a:r>
            <a:endParaRPr sz="3200"/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90119" rIns="0" bIns="0" rtlCol="0" vert="horz">
            <a:spAutoFit/>
          </a:bodyPr>
          <a:lstStyle/>
          <a:p>
            <a:pPr marL="515620" marR="944244">
              <a:lnSpc>
                <a:spcPct val="100000"/>
              </a:lnSpc>
              <a:spcBef>
                <a:spcPts val="95"/>
              </a:spcBef>
            </a:pPr>
            <a:r>
              <a:rPr dirty="0"/>
              <a:t>Discriminate</a:t>
            </a:r>
            <a:r>
              <a:rPr dirty="0" spc="515"/>
              <a:t> </a:t>
            </a:r>
            <a:r>
              <a:rPr dirty="0"/>
              <a:t>between</a:t>
            </a:r>
            <a:r>
              <a:rPr dirty="0" spc="495"/>
              <a:t> </a:t>
            </a:r>
            <a:r>
              <a:rPr dirty="0"/>
              <a:t>discrete</a:t>
            </a:r>
            <a:r>
              <a:rPr dirty="0" spc="509"/>
              <a:t> </a:t>
            </a:r>
            <a:r>
              <a:rPr dirty="0" spc="60"/>
              <a:t>and </a:t>
            </a:r>
            <a:r>
              <a:rPr dirty="0" spc="55"/>
              <a:t>continuous</a:t>
            </a:r>
            <a:r>
              <a:rPr dirty="0" spc="170"/>
              <a:t> </a:t>
            </a:r>
            <a:r>
              <a:rPr dirty="0"/>
              <a:t>probability</a:t>
            </a:r>
            <a:r>
              <a:rPr dirty="0" spc="170"/>
              <a:t> </a:t>
            </a:r>
            <a:r>
              <a:rPr dirty="0" spc="-10"/>
              <a:t>distributions</a:t>
            </a:r>
          </a:p>
          <a:p>
            <a:pPr marL="515620" marR="5080">
              <a:lnSpc>
                <a:spcPct val="100000"/>
              </a:lnSpc>
              <a:spcBef>
                <a:spcPts val="3720"/>
              </a:spcBef>
            </a:pPr>
            <a:r>
              <a:rPr dirty="0"/>
              <a:t>Identify</a:t>
            </a:r>
            <a:r>
              <a:rPr dirty="0" spc="105"/>
              <a:t> </a:t>
            </a:r>
            <a:r>
              <a:rPr dirty="0"/>
              <a:t>the</a:t>
            </a:r>
            <a:r>
              <a:rPr dirty="0" spc="110"/>
              <a:t> </a:t>
            </a:r>
            <a:r>
              <a:rPr dirty="0"/>
              <a:t>probability</a:t>
            </a:r>
            <a:r>
              <a:rPr dirty="0" spc="130"/>
              <a:t> </a:t>
            </a:r>
            <a:r>
              <a:rPr dirty="0"/>
              <a:t>distributions</a:t>
            </a:r>
            <a:r>
              <a:rPr dirty="0" spc="105"/>
              <a:t> </a:t>
            </a:r>
            <a:r>
              <a:rPr dirty="0" spc="55"/>
              <a:t>most </a:t>
            </a:r>
            <a:r>
              <a:rPr dirty="0" spc="65"/>
              <a:t>commonly</a:t>
            </a:r>
            <a:r>
              <a:rPr dirty="0" spc="180"/>
              <a:t> </a:t>
            </a:r>
            <a:r>
              <a:rPr dirty="0" spc="130"/>
              <a:t>used</a:t>
            </a:r>
            <a:r>
              <a:rPr dirty="0" spc="140"/>
              <a:t> </a:t>
            </a:r>
            <a:r>
              <a:rPr dirty="0"/>
              <a:t>in</a:t>
            </a:r>
            <a:r>
              <a:rPr dirty="0" spc="145"/>
              <a:t> </a:t>
            </a:r>
            <a:r>
              <a:rPr dirty="0" spc="70"/>
              <a:t>decision</a:t>
            </a:r>
            <a:r>
              <a:rPr dirty="0" spc="150"/>
              <a:t> </a:t>
            </a:r>
            <a:r>
              <a:rPr dirty="0" spc="60"/>
              <a:t>making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4040" y="402717"/>
            <a:ext cx="4824730" cy="12446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pc="340"/>
              <a:t>Types</a:t>
            </a:r>
            <a:r>
              <a:rPr dirty="0" spc="210"/>
              <a:t> </a:t>
            </a:r>
            <a:r>
              <a:rPr dirty="0" spc="170"/>
              <a:t>of</a:t>
            </a:r>
            <a:r>
              <a:rPr dirty="0" spc="215"/>
              <a:t> </a:t>
            </a:r>
            <a:r>
              <a:rPr dirty="0" spc="175"/>
              <a:t>Probability </a:t>
            </a:r>
            <a:r>
              <a:rPr dirty="0" spc="200"/>
              <a:t>Distributions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3891" y="2021586"/>
            <a:ext cx="7687309" cy="1489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7960" marR="5080" indent="-175260">
              <a:lnSpc>
                <a:spcPct val="100000"/>
              </a:lnSpc>
              <a:spcBef>
                <a:spcPts val="100"/>
              </a:spcBef>
              <a:buSzPct val="75000"/>
              <a:buChar char="•"/>
              <a:tabLst>
                <a:tab pos="187960" algn="l"/>
              </a:tabLst>
            </a:pPr>
            <a:r>
              <a:rPr dirty="0" sz="3200" spc="60">
                <a:solidFill>
                  <a:srgbClr val="FFFFFF"/>
                </a:solidFill>
                <a:latin typeface="Calibri"/>
                <a:cs typeface="Calibri"/>
              </a:rPr>
              <a:t>Discrete</a:t>
            </a:r>
            <a:r>
              <a:rPr dirty="0" sz="3200" spc="1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dirty="0" sz="3200" spc="1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65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200" spc="1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55">
                <a:solidFill>
                  <a:srgbClr val="FFFFFF"/>
                </a:solidFill>
                <a:latin typeface="Calibri"/>
                <a:cs typeface="Calibri"/>
              </a:rPr>
              <a:t>discrete</a:t>
            </a:r>
            <a:r>
              <a:rPr dirty="0" sz="3200" spc="1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probability</a:t>
            </a:r>
            <a:r>
              <a:rPr dirty="0" sz="3200" spc="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distribution</a:t>
            </a:r>
            <a:r>
              <a:rPr dirty="0" sz="3200" spc="1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65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3200" spc="1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60">
                <a:solidFill>
                  <a:srgbClr val="FFFFFF"/>
                </a:solidFill>
                <a:latin typeface="Calibri"/>
                <a:cs typeface="Calibri"/>
              </a:rPr>
              <a:t>one</a:t>
            </a:r>
            <a:r>
              <a:rPr dirty="0" sz="3200" spc="1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where</a:t>
            </a:r>
            <a:r>
              <a:rPr dirty="0" sz="3200" spc="1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there</a:t>
            </a:r>
            <a:r>
              <a:rPr dirty="0" sz="3200" spc="1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dirty="0" sz="3200" spc="1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2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200" spc="1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limited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number</a:t>
            </a:r>
            <a:r>
              <a:rPr dirty="0" sz="3200" spc="2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3200" spc="20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85">
                <a:solidFill>
                  <a:srgbClr val="FFFFFF"/>
                </a:solidFill>
                <a:latin typeface="Calibri"/>
                <a:cs typeface="Calibri"/>
              </a:rPr>
              <a:t>possible</a:t>
            </a:r>
            <a:r>
              <a:rPr dirty="0" sz="3200" spc="2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50">
                <a:solidFill>
                  <a:srgbClr val="FFFFFF"/>
                </a:solidFill>
                <a:latin typeface="Calibri"/>
                <a:cs typeface="Calibri"/>
              </a:rPr>
              <a:t>values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4040" y="402717"/>
            <a:ext cx="4824730" cy="12446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pc="340"/>
              <a:t>Types</a:t>
            </a:r>
            <a:r>
              <a:rPr dirty="0" spc="210"/>
              <a:t> </a:t>
            </a:r>
            <a:r>
              <a:rPr dirty="0" spc="170"/>
              <a:t>of</a:t>
            </a:r>
            <a:r>
              <a:rPr dirty="0" spc="215"/>
              <a:t> </a:t>
            </a:r>
            <a:r>
              <a:rPr dirty="0" spc="175"/>
              <a:t>Probability </a:t>
            </a:r>
            <a:r>
              <a:rPr dirty="0" spc="200"/>
              <a:t>Distributions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3891" y="2021586"/>
            <a:ext cx="6844030" cy="1489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7960" marR="5080" indent="-175260">
              <a:lnSpc>
                <a:spcPct val="100000"/>
              </a:lnSpc>
              <a:spcBef>
                <a:spcPts val="100"/>
              </a:spcBef>
              <a:buSzPct val="75000"/>
              <a:buChar char="•"/>
              <a:tabLst>
                <a:tab pos="187960" algn="l"/>
              </a:tabLst>
            </a:pPr>
            <a:r>
              <a:rPr dirty="0" sz="3200" spc="75">
                <a:solidFill>
                  <a:srgbClr val="FFFFFF"/>
                </a:solidFill>
                <a:latin typeface="Calibri"/>
                <a:cs typeface="Calibri"/>
              </a:rPr>
              <a:t>Continuous</a:t>
            </a:r>
            <a:r>
              <a:rPr dirty="0" sz="3200" spc="1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dirty="0" sz="3200" spc="1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65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200" spc="1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55">
                <a:solidFill>
                  <a:srgbClr val="FFFFFF"/>
                </a:solidFill>
                <a:latin typeface="Calibri"/>
                <a:cs typeface="Calibri"/>
              </a:rPr>
              <a:t>continuous</a:t>
            </a:r>
            <a:r>
              <a:rPr dirty="0" sz="3200" spc="1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probability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distribution</a:t>
            </a:r>
            <a:r>
              <a:rPr dirty="0" sz="3200" spc="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45">
                <a:solidFill>
                  <a:srgbClr val="FFFFFF"/>
                </a:solidFill>
                <a:latin typeface="Calibri"/>
                <a:cs typeface="Calibri"/>
              </a:rPr>
              <a:t>has</a:t>
            </a:r>
            <a:r>
              <a:rPr dirty="0" sz="3200" spc="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relatively</a:t>
            </a:r>
            <a:r>
              <a:rPr dirty="0" sz="3200" spc="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unlimited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possibilities</a:t>
            </a:r>
            <a:r>
              <a:rPr dirty="0" sz="3200" spc="2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3200" spc="2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variable</a:t>
            </a:r>
            <a:r>
              <a:rPr dirty="0" sz="3200" spc="2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50">
                <a:solidFill>
                  <a:srgbClr val="FFFFFF"/>
                </a:solidFill>
                <a:latin typeface="Calibri"/>
                <a:cs typeface="Calibri"/>
              </a:rPr>
              <a:t>values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335"/>
              <a:t>Random</a:t>
            </a:r>
            <a:r>
              <a:rPr dirty="0" spc="245"/>
              <a:t> </a:t>
            </a:r>
            <a:r>
              <a:rPr dirty="0" spc="204"/>
              <a:t>Variables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3891" y="1678686"/>
            <a:ext cx="7656195" cy="28416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3200" spc="165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200" spc="1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50">
                <a:solidFill>
                  <a:srgbClr val="FFFFFF"/>
                </a:solidFill>
                <a:latin typeface="Calibri"/>
                <a:cs typeface="Calibri"/>
              </a:rPr>
              <a:t>random</a:t>
            </a:r>
            <a:r>
              <a:rPr dirty="0" sz="3200" spc="1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variable</a:t>
            </a:r>
            <a:r>
              <a:rPr dirty="0" sz="3200" spc="1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65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3200" spc="1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60">
                <a:solidFill>
                  <a:srgbClr val="FFFFFF"/>
                </a:solidFill>
                <a:latin typeface="Calibri"/>
                <a:cs typeface="Calibri"/>
              </a:rPr>
              <a:t>one</a:t>
            </a:r>
            <a:r>
              <a:rPr dirty="0" sz="3200" spc="1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55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dirty="0" sz="3200" spc="1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5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dirty="0" sz="3200" spc="1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50">
                <a:solidFill>
                  <a:srgbClr val="FFFFFF"/>
                </a:solidFill>
                <a:latin typeface="Calibri"/>
                <a:cs typeface="Calibri"/>
              </a:rPr>
              <a:t>take</a:t>
            </a:r>
            <a:r>
              <a:rPr dirty="0" sz="3200" spc="1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25">
                <a:solidFill>
                  <a:srgbClr val="FFFFFF"/>
                </a:solidFill>
                <a:latin typeface="Calibri"/>
                <a:cs typeface="Calibri"/>
              </a:rPr>
              <a:t>on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different</a:t>
            </a:r>
            <a:r>
              <a:rPr dirty="0" sz="3200" spc="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55">
                <a:solidFill>
                  <a:srgbClr val="FFFFFF"/>
                </a:solidFill>
                <a:latin typeface="Calibri"/>
                <a:cs typeface="Calibri"/>
              </a:rPr>
              <a:t>values</a:t>
            </a:r>
            <a:r>
              <a:rPr dirty="0" sz="3200" spc="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204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dirty="0" sz="3200" spc="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2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200" spc="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result</a:t>
            </a:r>
            <a:r>
              <a:rPr dirty="0" sz="3200" spc="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3200" spc="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3200" spc="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95">
                <a:solidFill>
                  <a:srgbClr val="FFFFFF"/>
                </a:solidFill>
                <a:latin typeface="Calibri"/>
                <a:cs typeface="Calibri"/>
              </a:rPr>
              <a:t>outcomes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3200" spc="1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2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200" spc="1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55">
                <a:solidFill>
                  <a:srgbClr val="FFFFFF"/>
                </a:solidFill>
                <a:latin typeface="Calibri"/>
                <a:cs typeface="Calibri"/>
              </a:rPr>
              <a:t>random</a:t>
            </a:r>
            <a:r>
              <a:rPr dirty="0" sz="3200" spc="1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experiment.</a:t>
            </a:r>
            <a:endParaRPr sz="3200">
              <a:latin typeface="Calibri"/>
              <a:cs typeface="Calibri"/>
            </a:endParaRPr>
          </a:p>
          <a:p>
            <a:pPr marL="12700" marR="635000">
              <a:lnSpc>
                <a:spcPct val="100000"/>
              </a:lnSpc>
              <a:spcBef>
                <a:spcPts val="2965"/>
              </a:spcBef>
            </a:pPr>
            <a:r>
              <a:rPr dirty="0" sz="3200" spc="145">
                <a:solidFill>
                  <a:srgbClr val="FFFFFF"/>
                </a:solidFill>
                <a:latin typeface="Calibri"/>
                <a:cs typeface="Calibri"/>
              </a:rPr>
              <a:t>Random</a:t>
            </a:r>
            <a:r>
              <a:rPr dirty="0" sz="3200" spc="1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variables,</a:t>
            </a:r>
            <a:r>
              <a:rPr dirty="0" sz="3200" spc="1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further,</a:t>
            </a:r>
            <a:r>
              <a:rPr dirty="0" sz="3200" spc="2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45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dirty="0" sz="3200" spc="2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1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dirty="0" sz="3200" spc="1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either </a:t>
            </a:r>
            <a:r>
              <a:rPr dirty="0" sz="3200" spc="55">
                <a:solidFill>
                  <a:srgbClr val="FFFFFF"/>
                </a:solidFill>
                <a:latin typeface="Calibri"/>
                <a:cs typeface="Calibri"/>
              </a:rPr>
              <a:t>discrete</a:t>
            </a:r>
            <a:r>
              <a:rPr dirty="0" sz="3200" spc="1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dirty="0" sz="3200" spc="1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50">
                <a:solidFill>
                  <a:srgbClr val="FFFFFF"/>
                </a:solidFill>
                <a:latin typeface="Calibri"/>
                <a:cs typeface="Calibri"/>
              </a:rPr>
              <a:t>continuous.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4040" y="402717"/>
            <a:ext cx="6404610" cy="1245870"/>
          </a:xfrm>
          <a:prstGeom prst="rect"/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85"/>
              </a:spcBef>
            </a:pPr>
            <a:r>
              <a:rPr dirty="0" spc="185"/>
              <a:t>Probability</a:t>
            </a:r>
            <a:r>
              <a:rPr dirty="0" spc="275"/>
              <a:t> </a:t>
            </a:r>
            <a:r>
              <a:rPr dirty="0" spc="180"/>
              <a:t>Distribution</a:t>
            </a:r>
            <a:r>
              <a:rPr dirty="0" spc="285"/>
              <a:t> </a:t>
            </a:r>
            <a:r>
              <a:rPr dirty="0" spc="130"/>
              <a:t>for </a:t>
            </a:r>
            <a:r>
              <a:rPr dirty="0" spc="285"/>
              <a:t>Discrete</a:t>
            </a:r>
            <a:r>
              <a:rPr dirty="0" spc="240"/>
              <a:t> </a:t>
            </a:r>
            <a:r>
              <a:rPr dirty="0" spc="335"/>
              <a:t>Random</a:t>
            </a:r>
            <a:r>
              <a:rPr dirty="0" spc="240"/>
              <a:t> </a:t>
            </a:r>
            <a:r>
              <a:rPr dirty="0" spc="175"/>
              <a:t>Variable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3891" y="1928622"/>
            <a:ext cx="7195184" cy="2952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7960" marR="5080" indent="-175260">
              <a:lnSpc>
                <a:spcPct val="100000"/>
              </a:lnSpc>
              <a:spcBef>
                <a:spcPts val="100"/>
              </a:spcBef>
              <a:buSzPct val="75000"/>
              <a:buChar char="•"/>
              <a:tabLst>
                <a:tab pos="187960" algn="l"/>
              </a:tabLst>
            </a:pPr>
            <a:r>
              <a:rPr dirty="0" sz="3200" spc="145">
                <a:solidFill>
                  <a:srgbClr val="FFFFFF"/>
                </a:solidFill>
                <a:latin typeface="Calibri"/>
                <a:cs typeface="Calibri"/>
              </a:rPr>
              <a:t>Assume</a:t>
            </a:r>
            <a:r>
              <a:rPr dirty="0" sz="3200" spc="2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dirty="0" sz="3200" spc="2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6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dirty="0" sz="3200" spc="229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automated</a:t>
            </a:r>
            <a:r>
              <a:rPr dirty="0" sz="3200" spc="229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40">
                <a:solidFill>
                  <a:srgbClr val="FFFFFF"/>
                </a:solidFill>
                <a:latin typeface="Calibri"/>
                <a:cs typeface="Calibri"/>
              </a:rPr>
              <a:t>process </a:t>
            </a:r>
            <a:r>
              <a:rPr dirty="0" sz="3200" spc="114">
                <a:solidFill>
                  <a:srgbClr val="FFFFFF"/>
                </a:solidFill>
                <a:latin typeface="Calibri"/>
                <a:cs typeface="Calibri"/>
              </a:rPr>
              <a:t>produces</a:t>
            </a:r>
            <a:r>
              <a:rPr dirty="0" sz="3200" spc="1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45">
                <a:solidFill>
                  <a:srgbClr val="FFFFFF"/>
                </a:solidFill>
                <a:latin typeface="Calibri"/>
                <a:cs typeface="Calibri"/>
              </a:rPr>
              <a:t>between</a:t>
            </a:r>
            <a:r>
              <a:rPr dirty="0" sz="3200" spc="1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40">
                <a:solidFill>
                  <a:srgbClr val="FFFFFF"/>
                </a:solidFill>
                <a:latin typeface="Calibri"/>
                <a:cs typeface="Calibri"/>
              </a:rPr>
              <a:t>50</a:t>
            </a:r>
            <a:r>
              <a:rPr dirty="0" sz="3200" spc="1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9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3200" spc="1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40">
                <a:solidFill>
                  <a:srgbClr val="FFFFFF"/>
                </a:solidFill>
                <a:latin typeface="Calibri"/>
                <a:cs typeface="Calibri"/>
              </a:rPr>
              <a:t>60</a:t>
            </a:r>
            <a:r>
              <a:rPr dirty="0" sz="3200" spc="1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65">
                <a:solidFill>
                  <a:srgbClr val="FFFFFF"/>
                </a:solidFill>
                <a:latin typeface="Calibri"/>
                <a:cs typeface="Calibri"/>
              </a:rPr>
              <a:t>parts</a:t>
            </a:r>
            <a:r>
              <a:rPr dirty="0" sz="3200" spc="1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25">
                <a:solidFill>
                  <a:srgbClr val="FFFFFF"/>
                </a:solidFill>
                <a:latin typeface="Calibri"/>
                <a:cs typeface="Calibri"/>
              </a:rPr>
              <a:t>per </a:t>
            </a:r>
            <a:r>
              <a:rPr dirty="0" sz="3200" spc="95">
                <a:solidFill>
                  <a:srgbClr val="FFFFFF"/>
                </a:solidFill>
                <a:latin typeface="Calibri"/>
                <a:cs typeface="Calibri"/>
              </a:rPr>
              <a:t>day.</a:t>
            </a:r>
            <a:r>
              <a:rPr dirty="0" sz="3200" spc="229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During</a:t>
            </a:r>
            <a:r>
              <a:rPr dirty="0" sz="3200" spc="2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2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200" spc="229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two</a:t>
            </a:r>
            <a:r>
              <a:rPr dirty="0" sz="3200" spc="2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month</a:t>
            </a:r>
            <a:r>
              <a:rPr dirty="0" sz="3200" spc="2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production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period,</a:t>
            </a:r>
            <a:r>
              <a:rPr dirty="0" sz="3200" spc="3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daily</a:t>
            </a:r>
            <a:r>
              <a:rPr dirty="0" sz="3200" spc="3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production</a:t>
            </a:r>
            <a:r>
              <a:rPr dirty="0" sz="3200" spc="3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levels</a:t>
            </a:r>
            <a:r>
              <a:rPr dirty="0" sz="3200" spc="3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(DP)</a:t>
            </a:r>
            <a:r>
              <a:rPr dirty="0" sz="3200" spc="3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20">
                <a:solidFill>
                  <a:srgbClr val="FFFFFF"/>
                </a:solidFill>
                <a:latin typeface="Calibri"/>
                <a:cs typeface="Calibri"/>
              </a:rPr>
              <a:t>were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noted</a:t>
            </a:r>
            <a:r>
              <a:rPr dirty="0" sz="3200" spc="1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9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3200" spc="1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3200" spc="1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following</a:t>
            </a:r>
            <a:r>
              <a:rPr dirty="0" sz="3200" spc="1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5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3200" spc="1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20">
                <a:solidFill>
                  <a:srgbClr val="FFFFFF"/>
                </a:solidFill>
                <a:latin typeface="Calibri"/>
                <a:cs typeface="Calibri"/>
              </a:rPr>
              <a:t>were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generated: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 descr=""/>
          <p:cNvGraphicFramePr>
            <a:graphicFrameLocks noGrp="1"/>
          </p:cNvGraphicFramePr>
          <p:nvPr/>
        </p:nvGraphicFramePr>
        <p:xfrm>
          <a:off x="1181519" y="234315"/>
          <a:ext cx="6543675" cy="48152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32990"/>
                <a:gridCol w="1970405"/>
                <a:gridCol w="2152015"/>
              </a:tblGrid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400" spc="6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Daily </a:t>
                      </a:r>
                      <a:r>
                        <a:rPr dirty="0" sz="1400" spc="8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Production</a:t>
                      </a:r>
                      <a:r>
                        <a:rPr dirty="0" sz="1400" spc="6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5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(DP)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400" spc="7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#</a:t>
                      </a:r>
                      <a:r>
                        <a:rPr dirty="0" sz="1400" spc="6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6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400" spc="6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10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Days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400" spc="8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P(DP)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400" spc="30">
                          <a:latin typeface="Calibri"/>
                          <a:cs typeface="Calibri"/>
                        </a:rPr>
                        <a:t>50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400" spc="1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400" spc="45">
                          <a:latin typeface="Calibri"/>
                          <a:cs typeface="Calibri"/>
                        </a:rPr>
                        <a:t>0.027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1400" spc="30">
                          <a:latin typeface="Calibri"/>
                          <a:cs typeface="Calibri"/>
                        </a:rPr>
                        <a:t>51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301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1400" spc="1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301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1400" spc="45">
                          <a:latin typeface="Calibri"/>
                          <a:cs typeface="Calibri"/>
                        </a:rPr>
                        <a:t>0.054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301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1400" spc="30">
                          <a:latin typeface="Calibri"/>
                          <a:cs typeface="Calibri"/>
                        </a:rPr>
                        <a:t>52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301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1400" spc="1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301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1400" spc="45">
                          <a:latin typeface="Calibri"/>
                          <a:cs typeface="Calibri"/>
                        </a:rPr>
                        <a:t>0.054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301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400" spc="30">
                          <a:latin typeface="Calibri"/>
                          <a:cs typeface="Calibri"/>
                        </a:rPr>
                        <a:t>53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400" spc="1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400" spc="45">
                          <a:latin typeface="Calibri"/>
                          <a:cs typeface="Calibri"/>
                        </a:rPr>
                        <a:t>0.081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400" spc="30">
                          <a:latin typeface="Calibri"/>
                          <a:cs typeface="Calibri"/>
                        </a:rPr>
                        <a:t>54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400" spc="10">
                          <a:latin typeface="Calibri"/>
                          <a:cs typeface="Calibri"/>
                        </a:rPr>
                        <a:t>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400" spc="45">
                          <a:latin typeface="Calibri"/>
                          <a:cs typeface="Calibri"/>
                        </a:rPr>
                        <a:t>0.135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400" spc="30">
                          <a:latin typeface="Calibri"/>
                          <a:cs typeface="Calibri"/>
                        </a:rPr>
                        <a:t>55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400" spc="10">
                          <a:latin typeface="Calibri"/>
                          <a:cs typeface="Calibri"/>
                        </a:rPr>
                        <a:t>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400" spc="45">
                          <a:latin typeface="Calibri"/>
                          <a:cs typeface="Calibri"/>
                        </a:rPr>
                        <a:t>0.189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400" spc="30">
                          <a:latin typeface="Calibri"/>
                          <a:cs typeface="Calibri"/>
                        </a:rPr>
                        <a:t>56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400" spc="10">
                          <a:latin typeface="Calibri"/>
                          <a:cs typeface="Calibri"/>
                        </a:rPr>
                        <a:t>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400" spc="45">
                          <a:latin typeface="Calibri"/>
                          <a:cs typeface="Calibri"/>
                        </a:rPr>
                        <a:t>0.162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400" spc="30">
                          <a:latin typeface="Calibri"/>
                          <a:cs typeface="Calibri"/>
                        </a:rPr>
                        <a:t>57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400" spc="10"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400" spc="45">
                          <a:latin typeface="Calibri"/>
                          <a:cs typeface="Calibri"/>
                        </a:rPr>
                        <a:t>0.108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400" spc="30">
                          <a:latin typeface="Calibri"/>
                          <a:cs typeface="Calibri"/>
                        </a:rPr>
                        <a:t>58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400" spc="10"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400" spc="45">
                          <a:latin typeface="Calibri"/>
                          <a:cs typeface="Calibri"/>
                        </a:rPr>
                        <a:t>0.108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400" spc="30">
                          <a:latin typeface="Calibri"/>
                          <a:cs typeface="Calibri"/>
                        </a:rPr>
                        <a:t>59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400" spc="1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400" spc="45">
                          <a:latin typeface="Calibri"/>
                          <a:cs typeface="Calibri"/>
                        </a:rPr>
                        <a:t>0.054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400" spc="30">
                          <a:latin typeface="Calibri"/>
                          <a:cs typeface="Calibri"/>
                        </a:rPr>
                        <a:t>60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400" spc="1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400" spc="45">
                          <a:latin typeface="Calibri"/>
                          <a:cs typeface="Calibri"/>
                        </a:rPr>
                        <a:t>0.027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∑f</a:t>
                      </a:r>
                      <a:r>
                        <a:rPr dirty="0" sz="1400" spc="7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140"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1400" spc="8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20">
                          <a:latin typeface="Calibri"/>
                          <a:cs typeface="Calibri"/>
                        </a:rPr>
                        <a:t>37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400" spc="45">
                          <a:latin typeface="Calibri"/>
                          <a:cs typeface="Calibri"/>
                        </a:rPr>
                        <a:t>1.000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355"/>
              <a:t>Classical</a:t>
            </a:r>
            <a:r>
              <a:rPr dirty="0" spc="250"/>
              <a:t> </a:t>
            </a:r>
            <a:r>
              <a:rPr dirty="0" spc="175"/>
              <a:t>Probability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3891" y="1318336"/>
            <a:ext cx="6981825" cy="33870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87325" indent="-174625">
              <a:lnSpc>
                <a:spcPct val="100000"/>
              </a:lnSpc>
              <a:spcBef>
                <a:spcPts val="105"/>
              </a:spcBef>
              <a:buSzPct val="75000"/>
              <a:buChar char="•"/>
              <a:tabLst>
                <a:tab pos="187325" algn="l"/>
              </a:tabLst>
            </a:pPr>
            <a:r>
              <a:rPr dirty="0" sz="3200" spc="9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3200" spc="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probability</a:t>
            </a:r>
            <a:r>
              <a:rPr dirty="0" sz="3200" spc="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dirty="0" sz="3200" spc="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75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dirty="0" sz="3200" spc="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event</a:t>
            </a:r>
            <a:r>
              <a:rPr dirty="0" sz="3200" spc="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30">
                <a:solidFill>
                  <a:srgbClr val="FFFFFF"/>
                </a:solidFill>
                <a:latin typeface="Calibri"/>
                <a:cs typeface="Calibri"/>
              </a:rPr>
              <a:t>will</a:t>
            </a:r>
            <a:r>
              <a:rPr dirty="0" sz="3200" spc="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14">
                <a:solidFill>
                  <a:srgbClr val="FFFFFF"/>
                </a:solidFill>
                <a:latin typeface="Calibri"/>
                <a:cs typeface="Calibri"/>
              </a:rPr>
              <a:t>occur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115"/>
              </a:spcBef>
              <a:buClr>
                <a:srgbClr val="FFFFFF"/>
              </a:buClr>
              <a:buFont typeface="Calibri"/>
              <a:buChar char="•"/>
            </a:pP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where</a:t>
            </a:r>
            <a:endParaRPr sz="2400">
              <a:latin typeface="Calibri"/>
              <a:cs typeface="Calibri"/>
            </a:endParaRPr>
          </a:p>
          <a:p>
            <a:pPr marL="187960" indent="-175260">
              <a:lnSpc>
                <a:spcPct val="100000"/>
              </a:lnSpc>
              <a:spcBef>
                <a:spcPts val="395"/>
              </a:spcBef>
              <a:buChar char="•"/>
              <a:tabLst>
                <a:tab pos="187960" algn="l"/>
              </a:tabLst>
            </a:pPr>
            <a:r>
              <a:rPr dirty="0" sz="2400" spc="27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z="2400" spc="1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24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dirty="0" sz="2400" spc="1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Probability</a:t>
            </a:r>
            <a:r>
              <a:rPr dirty="0" sz="2400" spc="1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2400" spc="1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55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dirty="0" sz="2400" spc="1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event</a:t>
            </a:r>
            <a:endParaRPr sz="2400">
              <a:latin typeface="Calibri"/>
              <a:cs typeface="Calibri"/>
            </a:endParaRPr>
          </a:p>
          <a:p>
            <a:pPr marL="187325" indent="-174625">
              <a:lnSpc>
                <a:spcPct val="100000"/>
              </a:lnSpc>
              <a:spcBef>
                <a:spcPts val="409"/>
              </a:spcBef>
              <a:buChar char="•"/>
              <a:tabLst>
                <a:tab pos="187325" algn="l"/>
              </a:tabLst>
            </a:pPr>
            <a:r>
              <a:rPr dirty="0" sz="2400" spc="135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2400" spc="1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24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dirty="0" sz="2400" spc="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50">
                <a:solidFill>
                  <a:srgbClr val="FFFFFF"/>
                </a:solidFill>
                <a:latin typeface="Calibri"/>
                <a:cs typeface="Calibri"/>
              </a:rPr>
              <a:t>Number</a:t>
            </a:r>
            <a:r>
              <a:rPr dirty="0" sz="2400" spc="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2400" spc="1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80">
                <a:solidFill>
                  <a:srgbClr val="FFFFFF"/>
                </a:solidFill>
                <a:latin typeface="Calibri"/>
                <a:cs typeface="Calibri"/>
              </a:rPr>
              <a:t>outcomes</a:t>
            </a:r>
            <a:r>
              <a:rPr dirty="0" sz="2400" spc="1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where</a:t>
            </a:r>
            <a:r>
              <a:rPr dirty="0" sz="2400" spc="1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1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event</a:t>
            </a:r>
            <a:r>
              <a:rPr dirty="0" sz="2400" spc="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95">
                <a:solidFill>
                  <a:srgbClr val="FFFFFF"/>
                </a:solidFill>
                <a:latin typeface="Calibri"/>
                <a:cs typeface="Calibri"/>
              </a:rPr>
              <a:t>occurs</a:t>
            </a:r>
            <a:endParaRPr sz="2400">
              <a:latin typeface="Calibri"/>
              <a:cs typeface="Calibri"/>
            </a:endParaRPr>
          </a:p>
          <a:p>
            <a:pPr marL="187960" marR="5080" indent="-175260">
              <a:lnSpc>
                <a:spcPct val="100000"/>
              </a:lnSpc>
              <a:spcBef>
                <a:spcPts val="395"/>
              </a:spcBef>
              <a:buChar char="•"/>
              <a:tabLst>
                <a:tab pos="187960" algn="l"/>
              </a:tabLst>
            </a:pPr>
            <a:r>
              <a:rPr dirty="0" sz="2400" spc="405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2400" spc="1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24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dirty="0" sz="2400" spc="1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Total</a:t>
            </a:r>
            <a:r>
              <a:rPr dirty="0" sz="2400" spc="1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Number</a:t>
            </a:r>
            <a:r>
              <a:rPr dirty="0" sz="2400" spc="1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2400" spc="1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60">
                <a:solidFill>
                  <a:srgbClr val="FFFFFF"/>
                </a:solidFill>
                <a:latin typeface="Calibri"/>
                <a:cs typeface="Calibri"/>
              </a:rPr>
              <a:t>possible</a:t>
            </a:r>
            <a:r>
              <a:rPr dirty="0" sz="2400" spc="1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65">
                <a:solidFill>
                  <a:srgbClr val="FFFFFF"/>
                </a:solidFill>
                <a:latin typeface="Calibri"/>
                <a:cs typeface="Calibri"/>
              </a:rPr>
              <a:t>outcomes;</a:t>
            </a:r>
            <a:r>
              <a:rPr dirty="0" sz="2400" spc="1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7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2400" spc="1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where </a:t>
            </a:r>
            <a:r>
              <a:rPr dirty="0" sz="2400" spc="95">
                <a:solidFill>
                  <a:srgbClr val="FFFFFF"/>
                </a:solidFill>
                <a:latin typeface="Calibri"/>
                <a:cs typeface="Calibri"/>
              </a:rPr>
              <a:t>each</a:t>
            </a:r>
            <a:r>
              <a:rPr dirty="0" sz="2400" spc="1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2400" spc="1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1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65">
                <a:solidFill>
                  <a:srgbClr val="FFFFFF"/>
                </a:solidFill>
                <a:latin typeface="Calibri"/>
                <a:cs typeface="Calibri"/>
              </a:rPr>
              <a:t>possible</a:t>
            </a:r>
            <a:r>
              <a:rPr dirty="0" sz="2400" spc="1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65">
                <a:solidFill>
                  <a:srgbClr val="FFFFFF"/>
                </a:solidFill>
                <a:latin typeface="Calibri"/>
                <a:cs typeface="Calibri"/>
              </a:rPr>
              <a:t>outcomes</a:t>
            </a:r>
            <a:r>
              <a:rPr dirty="0" sz="2400" spc="1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dirty="0" sz="2400" spc="1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equally</a:t>
            </a:r>
            <a:r>
              <a:rPr dirty="0" sz="2400" spc="1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likely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4466335" y="2334132"/>
            <a:ext cx="269875" cy="22860"/>
          </a:xfrm>
          <a:custGeom>
            <a:avLst/>
            <a:gdLst/>
            <a:ahLst/>
            <a:cxnLst/>
            <a:rect l="l" t="t" r="r" b="b"/>
            <a:pathLst>
              <a:path w="269875" h="22860">
                <a:moveTo>
                  <a:pt x="269748" y="0"/>
                </a:moveTo>
                <a:lnTo>
                  <a:pt x="0" y="0"/>
                </a:lnTo>
                <a:lnTo>
                  <a:pt x="0" y="22860"/>
                </a:lnTo>
                <a:lnTo>
                  <a:pt x="269748" y="22860"/>
                </a:lnTo>
                <a:lnTo>
                  <a:pt x="2697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4040" y="402717"/>
            <a:ext cx="6404610" cy="1245870"/>
          </a:xfrm>
          <a:prstGeom prst="rect"/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85"/>
              </a:spcBef>
            </a:pPr>
            <a:r>
              <a:rPr dirty="0" spc="185"/>
              <a:t>Probability</a:t>
            </a:r>
            <a:r>
              <a:rPr dirty="0" spc="275"/>
              <a:t> </a:t>
            </a:r>
            <a:r>
              <a:rPr dirty="0" spc="180"/>
              <a:t>Distribution</a:t>
            </a:r>
            <a:r>
              <a:rPr dirty="0" spc="285"/>
              <a:t> </a:t>
            </a:r>
            <a:r>
              <a:rPr dirty="0" spc="130"/>
              <a:t>for </a:t>
            </a:r>
            <a:r>
              <a:rPr dirty="0" spc="285"/>
              <a:t>Discrete</a:t>
            </a:r>
            <a:r>
              <a:rPr dirty="0" spc="240"/>
              <a:t> </a:t>
            </a:r>
            <a:r>
              <a:rPr dirty="0" spc="335"/>
              <a:t>Random</a:t>
            </a:r>
            <a:r>
              <a:rPr dirty="0" spc="240"/>
              <a:t> </a:t>
            </a:r>
            <a:r>
              <a:rPr dirty="0" spc="175"/>
              <a:t>Variable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3891" y="1879281"/>
            <a:ext cx="4746625" cy="1101090"/>
          </a:xfrm>
          <a:prstGeom prst="rect">
            <a:avLst/>
          </a:prstGeom>
        </p:spPr>
        <p:txBody>
          <a:bodyPr wrap="square" lIns="0" tIns="622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dirty="0" sz="3200" spc="38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3200" spc="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/</a:t>
            </a:r>
            <a:r>
              <a:rPr dirty="0" sz="3200" spc="75">
                <a:solidFill>
                  <a:srgbClr val="FFFFFF"/>
                </a:solidFill>
                <a:latin typeface="Calibri"/>
                <a:cs typeface="Calibri"/>
              </a:rPr>
              <a:t> Rstudio</a:t>
            </a:r>
            <a:endParaRPr sz="3200">
              <a:latin typeface="Calibri"/>
              <a:cs typeface="Calibri"/>
            </a:endParaRPr>
          </a:p>
          <a:p>
            <a:pPr marL="368935" indent="-356235">
              <a:lnSpc>
                <a:spcPct val="100000"/>
              </a:lnSpc>
              <a:spcBef>
                <a:spcPts val="395"/>
              </a:spcBef>
              <a:buChar char="&gt;"/>
              <a:tabLst>
                <a:tab pos="368935" algn="l"/>
              </a:tabLst>
            </a:pPr>
            <a:r>
              <a:rPr dirty="0" sz="3200" spc="10">
                <a:solidFill>
                  <a:srgbClr val="FFFFFF"/>
                </a:solidFill>
                <a:latin typeface="Calibri"/>
                <a:cs typeface="Calibri"/>
              </a:rPr>
              <a:t>frequency.dist.grouped(</a:t>
            </a:r>
            <a:r>
              <a:rPr dirty="0" sz="3200" spc="8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3200" spc="-5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4040" y="402717"/>
            <a:ext cx="7005320" cy="1245870"/>
          </a:xfrm>
          <a:prstGeom prst="rect"/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85"/>
              </a:spcBef>
            </a:pPr>
            <a:r>
              <a:rPr dirty="0" spc="340"/>
              <a:t>Expected</a:t>
            </a:r>
            <a:r>
              <a:rPr dirty="0" spc="215"/>
              <a:t> </a:t>
            </a:r>
            <a:r>
              <a:rPr dirty="0" spc="185"/>
              <a:t>Value</a:t>
            </a:r>
            <a:r>
              <a:rPr dirty="0" spc="240"/>
              <a:t> </a:t>
            </a:r>
            <a:r>
              <a:rPr dirty="0" spc="170"/>
              <a:t>of</a:t>
            </a:r>
            <a:r>
              <a:rPr dirty="0" spc="215"/>
              <a:t> </a:t>
            </a:r>
            <a:r>
              <a:rPr dirty="0" spc="315"/>
              <a:t>a</a:t>
            </a:r>
            <a:r>
              <a:rPr dirty="0" spc="210"/>
              <a:t> </a:t>
            </a:r>
            <a:r>
              <a:rPr dirty="0" spc="265"/>
              <a:t>Discrete </a:t>
            </a:r>
            <a:r>
              <a:rPr dirty="0" spc="335"/>
              <a:t>Random</a:t>
            </a:r>
            <a:r>
              <a:rPr dirty="0" spc="240"/>
              <a:t> </a:t>
            </a:r>
            <a:r>
              <a:rPr dirty="0" spc="175"/>
              <a:t>Variable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3891" y="1928622"/>
            <a:ext cx="7428230" cy="197738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87960" marR="5080" indent="-175260">
              <a:lnSpc>
                <a:spcPct val="100000"/>
              </a:lnSpc>
              <a:spcBef>
                <a:spcPts val="100"/>
              </a:spcBef>
              <a:buSzPct val="75000"/>
              <a:buChar char="•"/>
              <a:tabLst>
                <a:tab pos="187960" algn="l"/>
              </a:tabLst>
            </a:pPr>
            <a:r>
              <a:rPr dirty="0" sz="3200" spc="100">
                <a:solidFill>
                  <a:srgbClr val="FFFFFF"/>
                </a:solidFill>
                <a:latin typeface="Calibri"/>
                <a:cs typeface="Calibri"/>
              </a:rPr>
              <a:t>One</a:t>
            </a:r>
            <a:r>
              <a:rPr dirty="0" sz="3200" spc="1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3200" spc="1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3200" spc="2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80">
                <a:solidFill>
                  <a:srgbClr val="FFFFFF"/>
                </a:solidFill>
                <a:latin typeface="Calibri"/>
                <a:cs typeface="Calibri"/>
              </a:rPr>
              <a:t>most</a:t>
            </a:r>
            <a:r>
              <a:rPr dirty="0" sz="3200" spc="1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important</a:t>
            </a:r>
            <a:r>
              <a:rPr dirty="0" sz="3200" spc="1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factors</a:t>
            </a:r>
            <a:r>
              <a:rPr dirty="0" sz="3200" spc="1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related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3200" spc="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60">
                <a:solidFill>
                  <a:srgbClr val="B9A463"/>
                </a:solidFill>
                <a:latin typeface="Calibri"/>
                <a:cs typeface="Calibri"/>
              </a:rPr>
              <a:t>any</a:t>
            </a:r>
            <a:r>
              <a:rPr dirty="0" sz="3200" spc="114">
                <a:solidFill>
                  <a:srgbClr val="B9A46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probability</a:t>
            </a:r>
            <a:r>
              <a:rPr dirty="0" sz="3200" spc="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distribution</a:t>
            </a:r>
            <a:r>
              <a:rPr dirty="0" sz="3200" spc="1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65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3200" spc="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3200" spc="1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ability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3200" spc="1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define</a:t>
            </a:r>
            <a:r>
              <a:rPr dirty="0" sz="3200" spc="1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3200" spc="1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05">
                <a:solidFill>
                  <a:srgbClr val="B9A463"/>
                </a:solidFill>
                <a:latin typeface="Calibri"/>
                <a:cs typeface="Calibri"/>
              </a:rPr>
              <a:t>expected</a:t>
            </a:r>
            <a:r>
              <a:rPr dirty="0" sz="3200" spc="135">
                <a:solidFill>
                  <a:srgbClr val="B9A46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B9A463"/>
                </a:solidFill>
                <a:latin typeface="Calibri"/>
                <a:cs typeface="Calibri"/>
              </a:rPr>
              <a:t>value</a:t>
            </a:r>
            <a:r>
              <a:rPr dirty="0" sz="3200" spc="150">
                <a:solidFill>
                  <a:srgbClr val="B9A46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3200" spc="1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2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200" spc="1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40">
                <a:solidFill>
                  <a:srgbClr val="FFFFFF"/>
                </a:solidFill>
                <a:latin typeface="Calibri"/>
                <a:cs typeface="Calibri"/>
              </a:rPr>
              <a:t>random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variable.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4040" y="402717"/>
            <a:ext cx="7005320" cy="1245870"/>
          </a:xfrm>
          <a:prstGeom prst="rect"/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85"/>
              </a:spcBef>
            </a:pPr>
            <a:r>
              <a:rPr dirty="0" spc="340"/>
              <a:t>Expected</a:t>
            </a:r>
            <a:r>
              <a:rPr dirty="0" spc="215"/>
              <a:t> </a:t>
            </a:r>
            <a:r>
              <a:rPr dirty="0" spc="185"/>
              <a:t>Value</a:t>
            </a:r>
            <a:r>
              <a:rPr dirty="0" spc="240"/>
              <a:t> </a:t>
            </a:r>
            <a:r>
              <a:rPr dirty="0" spc="170"/>
              <a:t>of</a:t>
            </a:r>
            <a:r>
              <a:rPr dirty="0" spc="215"/>
              <a:t> </a:t>
            </a:r>
            <a:r>
              <a:rPr dirty="0" spc="315"/>
              <a:t>a</a:t>
            </a:r>
            <a:r>
              <a:rPr dirty="0" spc="210"/>
              <a:t> </a:t>
            </a:r>
            <a:r>
              <a:rPr dirty="0" spc="265"/>
              <a:t>Discrete </a:t>
            </a:r>
            <a:r>
              <a:rPr dirty="0" spc="335"/>
              <a:t>Random</a:t>
            </a:r>
            <a:r>
              <a:rPr dirty="0" spc="240"/>
              <a:t> </a:t>
            </a:r>
            <a:r>
              <a:rPr dirty="0" spc="175"/>
              <a:t>Variable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3891" y="1928622"/>
            <a:ext cx="7347584" cy="1489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7960" marR="5080" indent="-175260">
              <a:lnSpc>
                <a:spcPct val="100000"/>
              </a:lnSpc>
              <a:spcBef>
                <a:spcPts val="100"/>
              </a:spcBef>
              <a:buSzPct val="75000"/>
              <a:buChar char="•"/>
              <a:tabLst>
                <a:tab pos="187960" algn="l"/>
              </a:tabLst>
            </a:pPr>
            <a:r>
              <a:rPr dirty="0" sz="3200" spc="9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3200" spc="1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00">
                <a:solidFill>
                  <a:srgbClr val="FFFFFF"/>
                </a:solidFill>
                <a:latin typeface="Calibri"/>
                <a:cs typeface="Calibri"/>
              </a:rPr>
              <a:t>expected</a:t>
            </a:r>
            <a:r>
              <a:rPr dirty="0" sz="3200" spc="1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value</a:t>
            </a:r>
            <a:r>
              <a:rPr dirty="0" sz="3200" spc="1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3200" spc="1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2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200" spc="1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55">
                <a:solidFill>
                  <a:srgbClr val="FFFFFF"/>
                </a:solidFill>
                <a:latin typeface="Calibri"/>
                <a:cs typeface="Calibri"/>
              </a:rPr>
              <a:t>discrete</a:t>
            </a:r>
            <a:r>
              <a:rPr dirty="0" sz="3200" spc="1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40">
                <a:solidFill>
                  <a:srgbClr val="FFFFFF"/>
                </a:solidFill>
                <a:latin typeface="Calibri"/>
                <a:cs typeface="Calibri"/>
              </a:rPr>
              <a:t>random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variable</a:t>
            </a:r>
            <a:r>
              <a:rPr dirty="0" sz="3200" spc="2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65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3200" spc="2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3200" spc="2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weighted</a:t>
            </a:r>
            <a:r>
              <a:rPr dirty="0" sz="3200" spc="2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75">
                <a:solidFill>
                  <a:srgbClr val="FFFFFF"/>
                </a:solidFill>
                <a:latin typeface="Calibri"/>
                <a:cs typeface="Calibri"/>
              </a:rPr>
              <a:t>average</a:t>
            </a:r>
            <a:r>
              <a:rPr dirty="0" sz="3200" spc="1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3200" spc="1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25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3200" spc="105">
                <a:solidFill>
                  <a:srgbClr val="FFFFFF"/>
                </a:solidFill>
                <a:latin typeface="Calibri"/>
                <a:cs typeface="Calibri"/>
              </a:rPr>
              <a:t>expected</a:t>
            </a:r>
            <a:r>
              <a:rPr dirty="0" sz="3200" spc="1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85">
                <a:solidFill>
                  <a:srgbClr val="FFFFFF"/>
                </a:solidFill>
                <a:latin typeface="Calibri"/>
                <a:cs typeface="Calibri"/>
              </a:rPr>
              <a:t>outcomes.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 descr=""/>
          <p:cNvGraphicFramePr>
            <a:graphicFrameLocks noGrp="1"/>
          </p:cNvGraphicFramePr>
          <p:nvPr/>
        </p:nvGraphicFramePr>
        <p:xfrm>
          <a:off x="1181519" y="234315"/>
          <a:ext cx="6543675" cy="48152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32990"/>
                <a:gridCol w="1307464"/>
                <a:gridCol w="2813685"/>
              </a:tblGrid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400" spc="6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Daily </a:t>
                      </a:r>
                      <a:r>
                        <a:rPr dirty="0" sz="1400" spc="8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Production</a:t>
                      </a:r>
                      <a:r>
                        <a:rPr dirty="0" sz="1400" spc="6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5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(DP)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400" spc="13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400" spc="7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Weighted</a:t>
                      </a:r>
                      <a:r>
                        <a:rPr dirty="0" sz="1400" spc="4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18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dirty="0" sz="1400" spc="8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7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Value</a:t>
                      </a:r>
                      <a:r>
                        <a:rPr dirty="0" sz="1400" spc="5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1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(DP</a:t>
                      </a:r>
                      <a:r>
                        <a:rPr dirty="0" sz="1400" spc="7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1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dirty="0" sz="1400" spc="5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5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400" spc="30">
                          <a:latin typeface="Calibri"/>
                          <a:cs typeface="Calibri"/>
                        </a:rPr>
                        <a:t>50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54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400" spc="40">
                          <a:latin typeface="Calibri"/>
                          <a:cs typeface="Calibri"/>
                        </a:rPr>
                        <a:t>0.027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54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400" spc="40">
                          <a:latin typeface="Calibri"/>
                          <a:cs typeface="Calibri"/>
                        </a:rPr>
                        <a:t>1.351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54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400" spc="30">
                          <a:latin typeface="Calibri"/>
                          <a:cs typeface="Calibri"/>
                        </a:rPr>
                        <a:t>51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54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400" spc="40">
                          <a:latin typeface="Calibri"/>
                          <a:cs typeface="Calibri"/>
                        </a:rPr>
                        <a:t>0.054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54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400" spc="40">
                          <a:latin typeface="Calibri"/>
                          <a:cs typeface="Calibri"/>
                        </a:rPr>
                        <a:t>2.757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54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400" spc="30">
                          <a:latin typeface="Calibri"/>
                          <a:cs typeface="Calibri"/>
                        </a:rPr>
                        <a:t>52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54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400" spc="40">
                          <a:latin typeface="Calibri"/>
                          <a:cs typeface="Calibri"/>
                        </a:rPr>
                        <a:t>0.054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54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400" spc="40">
                          <a:latin typeface="Calibri"/>
                          <a:cs typeface="Calibri"/>
                        </a:rPr>
                        <a:t>2.811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54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1400" spc="30">
                          <a:latin typeface="Calibri"/>
                          <a:cs typeface="Calibri"/>
                        </a:rPr>
                        <a:t>53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60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1400" spc="40">
                          <a:latin typeface="Calibri"/>
                          <a:cs typeface="Calibri"/>
                        </a:rPr>
                        <a:t>0.081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60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1400" spc="40">
                          <a:latin typeface="Calibri"/>
                          <a:cs typeface="Calibri"/>
                        </a:rPr>
                        <a:t>4.297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60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1400" spc="30">
                          <a:latin typeface="Calibri"/>
                          <a:cs typeface="Calibri"/>
                        </a:rPr>
                        <a:t>54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60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1400" spc="40">
                          <a:latin typeface="Calibri"/>
                          <a:cs typeface="Calibri"/>
                        </a:rPr>
                        <a:t>0.135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60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1400" spc="40">
                          <a:latin typeface="Calibri"/>
                          <a:cs typeface="Calibri"/>
                        </a:rPr>
                        <a:t>7.297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60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1400" spc="30">
                          <a:latin typeface="Calibri"/>
                          <a:cs typeface="Calibri"/>
                        </a:rPr>
                        <a:t>55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60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1400" spc="40">
                          <a:latin typeface="Calibri"/>
                          <a:cs typeface="Calibri"/>
                        </a:rPr>
                        <a:t>0.189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60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1400" spc="40">
                          <a:latin typeface="Calibri"/>
                          <a:cs typeface="Calibri"/>
                        </a:rPr>
                        <a:t>10.405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60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1400" spc="30">
                          <a:latin typeface="Calibri"/>
                          <a:cs typeface="Calibri"/>
                        </a:rPr>
                        <a:t>56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60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1400" spc="40">
                          <a:latin typeface="Calibri"/>
                          <a:cs typeface="Calibri"/>
                        </a:rPr>
                        <a:t>0.162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60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1400" spc="40">
                          <a:latin typeface="Calibri"/>
                          <a:cs typeface="Calibri"/>
                        </a:rPr>
                        <a:t>9.081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60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1400" spc="30">
                          <a:latin typeface="Calibri"/>
                          <a:cs typeface="Calibri"/>
                        </a:rPr>
                        <a:t>57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60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1400" spc="40">
                          <a:latin typeface="Calibri"/>
                          <a:cs typeface="Calibri"/>
                        </a:rPr>
                        <a:t>0.108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60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1400" spc="40">
                          <a:latin typeface="Calibri"/>
                          <a:cs typeface="Calibri"/>
                        </a:rPr>
                        <a:t>6.162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60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1400" spc="30">
                          <a:latin typeface="Calibri"/>
                          <a:cs typeface="Calibri"/>
                        </a:rPr>
                        <a:t>58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60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1400" spc="40">
                          <a:latin typeface="Calibri"/>
                          <a:cs typeface="Calibri"/>
                        </a:rPr>
                        <a:t>0.108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60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1400" spc="40">
                          <a:latin typeface="Calibri"/>
                          <a:cs typeface="Calibri"/>
                        </a:rPr>
                        <a:t>6.270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60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400" spc="30">
                          <a:latin typeface="Calibri"/>
                          <a:cs typeface="Calibri"/>
                        </a:rPr>
                        <a:t>59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400" spc="40">
                          <a:latin typeface="Calibri"/>
                          <a:cs typeface="Calibri"/>
                        </a:rPr>
                        <a:t>0.054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400" spc="40">
                          <a:latin typeface="Calibri"/>
                          <a:cs typeface="Calibri"/>
                        </a:rPr>
                        <a:t>3.189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400" spc="30">
                          <a:latin typeface="Calibri"/>
                          <a:cs typeface="Calibri"/>
                        </a:rPr>
                        <a:t>60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400" spc="40">
                          <a:latin typeface="Calibri"/>
                          <a:cs typeface="Calibri"/>
                        </a:rPr>
                        <a:t>0.027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400" spc="40">
                          <a:latin typeface="Calibri"/>
                          <a:cs typeface="Calibri"/>
                        </a:rPr>
                        <a:t>1.621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86042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400" spc="80">
                          <a:latin typeface="Calibri"/>
                          <a:cs typeface="Calibri"/>
                        </a:rPr>
                        <a:t>Sum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400" spc="40">
                          <a:latin typeface="Calibri"/>
                          <a:cs typeface="Calibri"/>
                        </a:rPr>
                        <a:t>55.243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4040" y="402717"/>
            <a:ext cx="7005320" cy="1245870"/>
          </a:xfrm>
          <a:prstGeom prst="rect"/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85"/>
              </a:spcBef>
            </a:pPr>
            <a:r>
              <a:rPr dirty="0" spc="340"/>
              <a:t>Expected</a:t>
            </a:r>
            <a:r>
              <a:rPr dirty="0" spc="215"/>
              <a:t> </a:t>
            </a:r>
            <a:r>
              <a:rPr dirty="0" spc="185"/>
              <a:t>Value</a:t>
            </a:r>
            <a:r>
              <a:rPr dirty="0" spc="240"/>
              <a:t> </a:t>
            </a:r>
            <a:r>
              <a:rPr dirty="0" spc="170"/>
              <a:t>of</a:t>
            </a:r>
            <a:r>
              <a:rPr dirty="0" spc="215"/>
              <a:t> </a:t>
            </a:r>
            <a:r>
              <a:rPr dirty="0" spc="315"/>
              <a:t>a</a:t>
            </a:r>
            <a:r>
              <a:rPr dirty="0" spc="210"/>
              <a:t> </a:t>
            </a:r>
            <a:r>
              <a:rPr dirty="0" spc="265"/>
              <a:t>Discrete </a:t>
            </a:r>
            <a:r>
              <a:rPr dirty="0" spc="335"/>
              <a:t>Random</a:t>
            </a:r>
            <a:r>
              <a:rPr dirty="0" spc="240"/>
              <a:t> </a:t>
            </a:r>
            <a:r>
              <a:rPr dirty="0" spc="175"/>
              <a:t>Variable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3891" y="1928622"/>
            <a:ext cx="477710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7960" indent="-175260">
              <a:lnSpc>
                <a:spcPct val="100000"/>
              </a:lnSpc>
              <a:spcBef>
                <a:spcPts val="100"/>
              </a:spcBef>
              <a:buSzPct val="75000"/>
              <a:buChar char="•"/>
              <a:tabLst>
                <a:tab pos="187960" algn="l"/>
              </a:tabLst>
            </a:pP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Therefore,</a:t>
            </a:r>
            <a:r>
              <a:rPr dirty="0" sz="3200" spc="2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95">
                <a:solidFill>
                  <a:srgbClr val="FFFFFF"/>
                </a:solidFill>
                <a:latin typeface="Calibri"/>
                <a:cs typeface="Calibri"/>
              </a:rPr>
              <a:t>E(DP)</a:t>
            </a:r>
            <a:r>
              <a:rPr dirty="0" sz="3200" spc="2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32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dirty="0" sz="3200" spc="2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14">
                <a:solidFill>
                  <a:srgbClr val="FFFFFF"/>
                </a:solidFill>
                <a:latin typeface="Calibri"/>
                <a:cs typeface="Calibri"/>
              </a:rPr>
              <a:t>55.243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4040" y="402717"/>
            <a:ext cx="7005320" cy="1245870"/>
          </a:xfrm>
          <a:prstGeom prst="rect"/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85"/>
              </a:spcBef>
            </a:pPr>
            <a:r>
              <a:rPr dirty="0" spc="340"/>
              <a:t>Expected</a:t>
            </a:r>
            <a:r>
              <a:rPr dirty="0" spc="215"/>
              <a:t> </a:t>
            </a:r>
            <a:r>
              <a:rPr dirty="0" spc="185"/>
              <a:t>Value</a:t>
            </a:r>
            <a:r>
              <a:rPr dirty="0" spc="240"/>
              <a:t> </a:t>
            </a:r>
            <a:r>
              <a:rPr dirty="0" spc="170"/>
              <a:t>of</a:t>
            </a:r>
            <a:r>
              <a:rPr dirty="0" spc="215"/>
              <a:t> </a:t>
            </a:r>
            <a:r>
              <a:rPr dirty="0" spc="315"/>
              <a:t>a</a:t>
            </a:r>
            <a:r>
              <a:rPr dirty="0" spc="210"/>
              <a:t> </a:t>
            </a:r>
            <a:r>
              <a:rPr dirty="0" spc="265"/>
              <a:t>Discrete </a:t>
            </a:r>
            <a:r>
              <a:rPr dirty="0" spc="335"/>
              <a:t>Random</a:t>
            </a:r>
            <a:r>
              <a:rPr dirty="0" spc="240"/>
              <a:t> </a:t>
            </a:r>
            <a:r>
              <a:rPr dirty="0" spc="175"/>
              <a:t>Variable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3891" y="1879281"/>
            <a:ext cx="3766820" cy="2179320"/>
          </a:xfrm>
          <a:prstGeom prst="rect">
            <a:avLst/>
          </a:prstGeom>
        </p:spPr>
        <p:txBody>
          <a:bodyPr wrap="square" lIns="0" tIns="622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dirty="0" sz="3200" spc="38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3200" spc="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/</a:t>
            </a:r>
            <a:r>
              <a:rPr dirty="0" sz="3200" spc="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38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3200" spc="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65">
                <a:solidFill>
                  <a:srgbClr val="FFFFFF"/>
                </a:solidFill>
                <a:latin typeface="Calibri"/>
                <a:cs typeface="Calibri"/>
              </a:rPr>
              <a:t>Studio</a:t>
            </a:r>
            <a:endParaRPr sz="3200">
              <a:latin typeface="Calibri"/>
              <a:cs typeface="Calibri"/>
            </a:endParaRPr>
          </a:p>
          <a:p>
            <a:pPr marL="12700" marR="5080" indent="356235">
              <a:lnSpc>
                <a:spcPts val="4240"/>
              </a:lnSpc>
              <a:spcBef>
                <a:spcPts val="204"/>
              </a:spcBef>
              <a:buChar char="&gt;"/>
              <a:tabLst>
                <a:tab pos="368935" algn="l"/>
              </a:tabLst>
            </a:pP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weighted.mean(x,y) </a:t>
            </a:r>
            <a:r>
              <a:rPr dirty="0" sz="3200" spc="28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endParaRPr sz="3200">
              <a:latin typeface="Calibri"/>
              <a:cs typeface="Calibri"/>
            </a:endParaRPr>
          </a:p>
          <a:p>
            <a:pPr marL="369570" indent="-356870">
              <a:lnSpc>
                <a:spcPct val="100000"/>
              </a:lnSpc>
              <a:spcBef>
                <a:spcPts val="200"/>
              </a:spcBef>
              <a:buChar char="&gt;"/>
              <a:tabLst>
                <a:tab pos="369570" algn="l"/>
              </a:tabLst>
            </a:pP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mean(</a:t>
            </a:r>
            <a:r>
              <a:rPr dirty="0" sz="3200" spc="2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5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4040" y="402717"/>
            <a:ext cx="6782434" cy="12446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pc="390"/>
              <a:t>Some</a:t>
            </a:r>
            <a:r>
              <a:rPr dirty="0" spc="220"/>
              <a:t> </a:t>
            </a:r>
            <a:r>
              <a:rPr dirty="0" spc="320"/>
              <a:t>Commonly-</a:t>
            </a:r>
            <a:r>
              <a:rPr dirty="0" spc="275"/>
              <a:t>Employed </a:t>
            </a:r>
            <a:r>
              <a:rPr dirty="0" spc="190"/>
              <a:t>Probability</a:t>
            </a:r>
            <a:r>
              <a:rPr dirty="0" spc="280"/>
              <a:t> </a:t>
            </a:r>
            <a:r>
              <a:rPr dirty="0" spc="200"/>
              <a:t>Distributions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2537269" y="2311717"/>
            <a:ext cx="4069715" cy="2651125"/>
            <a:chOff x="2537269" y="2311717"/>
            <a:chExt cx="4069715" cy="265112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20183" y="2316479"/>
              <a:ext cx="111125" cy="118618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4563999" y="2387218"/>
              <a:ext cx="22860" cy="2505075"/>
            </a:xfrm>
            <a:custGeom>
              <a:avLst/>
              <a:gdLst/>
              <a:ahLst/>
              <a:cxnLst/>
              <a:rect l="l" t="t" r="r" b="b"/>
              <a:pathLst>
                <a:path w="22860" h="2505075">
                  <a:moveTo>
                    <a:pt x="11175" y="0"/>
                  </a:moveTo>
                  <a:lnTo>
                    <a:pt x="1015" y="8762"/>
                  </a:lnTo>
                  <a:lnTo>
                    <a:pt x="0" y="2504821"/>
                  </a:lnTo>
                  <a:lnTo>
                    <a:pt x="21209" y="2504821"/>
                  </a:lnTo>
                  <a:lnTo>
                    <a:pt x="22351" y="9525"/>
                  </a:lnTo>
                  <a:lnTo>
                    <a:pt x="111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15421" y="2311717"/>
              <a:ext cx="120650" cy="128143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4563999" y="2387218"/>
              <a:ext cx="22860" cy="2505075"/>
            </a:xfrm>
            <a:custGeom>
              <a:avLst/>
              <a:gdLst/>
              <a:ahLst/>
              <a:cxnLst/>
              <a:rect l="l" t="t" r="r" b="b"/>
              <a:pathLst>
                <a:path w="22860" h="2505075">
                  <a:moveTo>
                    <a:pt x="22351" y="9525"/>
                  </a:moveTo>
                  <a:lnTo>
                    <a:pt x="11175" y="0"/>
                  </a:lnTo>
                  <a:lnTo>
                    <a:pt x="1015" y="8762"/>
                  </a:lnTo>
                  <a:lnTo>
                    <a:pt x="0" y="2504821"/>
                  </a:lnTo>
                  <a:lnTo>
                    <a:pt x="21209" y="2504821"/>
                  </a:lnTo>
                  <a:lnTo>
                    <a:pt x="22351" y="9525"/>
                  </a:lnTo>
                  <a:close/>
                </a:path>
                <a:path w="22860" h="2505075">
                  <a:moveTo>
                    <a:pt x="11175" y="0"/>
                  </a:moveTo>
                  <a:lnTo>
                    <a:pt x="1015" y="0"/>
                  </a:lnTo>
                  <a:lnTo>
                    <a:pt x="1015" y="8762"/>
                  </a:lnTo>
                  <a:lnTo>
                    <a:pt x="11175" y="0"/>
                  </a:lnTo>
                  <a:close/>
                </a:path>
                <a:path w="22860" h="2505075">
                  <a:moveTo>
                    <a:pt x="22351" y="0"/>
                  </a:moveTo>
                  <a:lnTo>
                    <a:pt x="11175" y="0"/>
                  </a:lnTo>
                  <a:lnTo>
                    <a:pt x="22351" y="9525"/>
                  </a:lnTo>
                  <a:lnTo>
                    <a:pt x="22351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4090416" y="3191255"/>
              <a:ext cx="1460500" cy="1689100"/>
            </a:xfrm>
            <a:custGeom>
              <a:avLst/>
              <a:gdLst/>
              <a:ahLst/>
              <a:cxnLst/>
              <a:rect l="l" t="t" r="r" b="b"/>
              <a:pathLst>
                <a:path w="1460500" h="1689100">
                  <a:moveTo>
                    <a:pt x="950976" y="3048"/>
                  </a:moveTo>
                  <a:lnTo>
                    <a:pt x="950976" y="1688477"/>
                  </a:lnTo>
                </a:path>
                <a:path w="1460500" h="1689100">
                  <a:moveTo>
                    <a:pt x="0" y="0"/>
                  </a:moveTo>
                  <a:lnTo>
                    <a:pt x="0" y="1685429"/>
                  </a:lnTo>
                </a:path>
                <a:path w="1460500" h="1689100">
                  <a:moveTo>
                    <a:pt x="1459992" y="1004316"/>
                  </a:moveTo>
                  <a:lnTo>
                    <a:pt x="1459992" y="1677085"/>
                  </a:lnTo>
                </a:path>
              </a:pathLst>
            </a:custGeom>
            <a:ln w="9523">
              <a:solidFill>
                <a:srgbClr val="FFFFFF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2542032" y="4824983"/>
              <a:ext cx="4006215" cy="132715"/>
            </a:xfrm>
            <a:custGeom>
              <a:avLst/>
              <a:gdLst/>
              <a:ahLst/>
              <a:cxnLst/>
              <a:rect l="l" t="t" r="r" b="b"/>
              <a:pathLst>
                <a:path w="4006215" h="132714">
                  <a:moveTo>
                    <a:pt x="4005897" y="65786"/>
                  </a:moveTo>
                  <a:lnTo>
                    <a:pt x="4005719" y="65786"/>
                  </a:lnTo>
                  <a:lnTo>
                    <a:pt x="4005719" y="53086"/>
                  </a:lnTo>
                  <a:lnTo>
                    <a:pt x="56603" y="53086"/>
                  </a:lnTo>
                  <a:lnTo>
                    <a:pt x="83693" y="0"/>
                  </a:lnTo>
                  <a:lnTo>
                    <a:pt x="53390" y="24003"/>
                  </a:lnTo>
                  <a:lnTo>
                    <a:pt x="53390" y="59448"/>
                  </a:lnTo>
                  <a:lnTo>
                    <a:pt x="53390" y="65786"/>
                  </a:lnTo>
                  <a:lnTo>
                    <a:pt x="53187" y="65786"/>
                  </a:lnTo>
                  <a:lnTo>
                    <a:pt x="53187" y="72758"/>
                  </a:lnTo>
                  <a:lnTo>
                    <a:pt x="49911" y="66294"/>
                  </a:lnTo>
                  <a:lnTo>
                    <a:pt x="53390" y="59448"/>
                  </a:lnTo>
                  <a:lnTo>
                    <a:pt x="53390" y="24003"/>
                  </a:lnTo>
                  <a:lnTo>
                    <a:pt x="0" y="66294"/>
                  </a:lnTo>
                  <a:lnTo>
                    <a:pt x="49911" y="105803"/>
                  </a:lnTo>
                  <a:lnTo>
                    <a:pt x="83693" y="132588"/>
                  </a:lnTo>
                  <a:lnTo>
                    <a:pt x="56743" y="79756"/>
                  </a:lnTo>
                  <a:lnTo>
                    <a:pt x="4005897" y="79756"/>
                  </a:lnTo>
                  <a:lnTo>
                    <a:pt x="4005897" y="6578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18275" y="4824983"/>
              <a:ext cx="83693" cy="132587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2542032" y="4824983"/>
              <a:ext cx="4009390" cy="132715"/>
            </a:xfrm>
            <a:custGeom>
              <a:avLst/>
              <a:gdLst/>
              <a:ahLst/>
              <a:cxnLst/>
              <a:rect l="l" t="t" r="r" b="b"/>
              <a:pathLst>
                <a:path w="4009390" h="132714">
                  <a:moveTo>
                    <a:pt x="83693" y="0"/>
                  </a:moveTo>
                  <a:lnTo>
                    <a:pt x="0" y="66293"/>
                  </a:lnTo>
                  <a:lnTo>
                    <a:pt x="49911" y="105803"/>
                  </a:lnTo>
                  <a:lnTo>
                    <a:pt x="49911" y="53035"/>
                  </a:lnTo>
                  <a:lnTo>
                    <a:pt x="56642" y="53035"/>
                  </a:lnTo>
                  <a:lnTo>
                    <a:pt x="83693" y="0"/>
                  </a:lnTo>
                  <a:close/>
                </a:path>
                <a:path w="4009390" h="132714">
                  <a:moveTo>
                    <a:pt x="56642" y="53035"/>
                  </a:moveTo>
                  <a:lnTo>
                    <a:pt x="49911" y="53035"/>
                  </a:lnTo>
                  <a:lnTo>
                    <a:pt x="49911" y="66293"/>
                  </a:lnTo>
                  <a:lnTo>
                    <a:pt x="56642" y="53035"/>
                  </a:lnTo>
                  <a:close/>
                </a:path>
                <a:path w="4009390" h="132714">
                  <a:moveTo>
                    <a:pt x="4009136" y="66293"/>
                  </a:moveTo>
                  <a:lnTo>
                    <a:pt x="4002532" y="53035"/>
                  </a:lnTo>
                  <a:lnTo>
                    <a:pt x="56642" y="53035"/>
                  </a:lnTo>
                  <a:lnTo>
                    <a:pt x="49911" y="66293"/>
                  </a:lnTo>
                  <a:lnTo>
                    <a:pt x="56642" y="79552"/>
                  </a:lnTo>
                  <a:lnTo>
                    <a:pt x="4002532" y="79552"/>
                  </a:lnTo>
                  <a:lnTo>
                    <a:pt x="4009136" y="66293"/>
                  </a:lnTo>
                  <a:close/>
                </a:path>
                <a:path w="4009390" h="132714">
                  <a:moveTo>
                    <a:pt x="56642" y="79552"/>
                  </a:moveTo>
                  <a:lnTo>
                    <a:pt x="49911" y="66293"/>
                  </a:lnTo>
                  <a:lnTo>
                    <a:pt x="49911" y="79552"/>
                  </a:lnTo>
                  <a:lnTo>
                    <a:pt x="56642" y="79552"/>
                  </a:lnTo>
                  <a:close/>
                </a:path>
                <a:path w="4009390" h="132714">
                  <a:moveTo>
                    <a:pt x="83693" y="132587"/>
                  </a:moveTo>
                  <a:lnTo>
                    <a:pt x="56642" y="79552"/>
                  </a:lnTo>
                  <a:lnTo>
                    <a:pt x="49911" y="79552"/>
                  </a:lnTo>
                  <a:lnTo>
                    <a:pt x="49911" y="105803"/>
                  </a:lnTo>
                  <a:lnTo>
                    <a:pt x="83693" y="132587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13512" y="4820221"/>
              <a:ext cx="93218" cy="142112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2945130" y="2650997"/>
              <a:ext cx="3256915" cy="2226945"/>
            </a:xfrm>
            <a:custGeom>
              <a:avLst/>
              <a:gdLst/>
              <a:ahLst/>
              <a:cxnLst/>
              <a:rect l="l" t="t" r="r" b="b"/>
              <a:pathLst>
                <a:path w="3256915" h="2226945">
                  <a:moveTo>
                    <a:pt x="0" y="2226564"/>
                  </a:moveTo>
                  <a:lnTo>
                    <a:pt x="48730" y="2191037"/>
                  </a:lnTo>
                  <a:lnTo>
                    <a:pt x="95955" y="2154553"/>
                  </a:lnTo>
                  <a:lnTo>
                    <a:pt x="141711" y="2117157"/>
                  </a:lnTo>
                  <a:lnTo>
                    <a:pt x="186034" y="2078897"/>
                  </a:lnTo>
                  <a:lnTo>
                    <a:pt x="228958" y="2039822"/>
                  </a:lnTo>
                  <a:lnTo>
                    <a:pt x="270522" y="1999977"/>
                  </a:lnTo>
                  <a:lnTo>
                    <a:pt x="310759" y="1959412"/>
                  </a:lnTo>
                  <a:lnTo>
                    <a:pt x="349706" y="1918174"/>
                  </a:lnTo>
                  <a:lnTo>
                    <a:pt x="387399" y="1876309"/>
                  </a:lnTo>
                  <a:lnTo>
                    <a:pt x="423874" y="1833867"/>
                  </a:lnTo>
                  <a:lnTo>
                    <a:pt x="459166" y="1790893"/>
                  </a:lnTo>
                  <a:lnTo>
                    <a:pt x="493312" y="1747436"/>
                  </a:lnTo>
                  <a:lnTo>
                    <a:pt x="526346" y="1703544"/>
                  </a:lnTo>
                  <a:lnTo>
                    <a:pt x="558306" y="1659263"/>
                  </a:lnTo>
                  <a:lnTo>
                    <a:pt x="589227" y="1614642"/>
                  </a:lnTo>
                  <a:lnTo>
                    <a:pt x="619144" y="1569727"/>
                  </a:lnTo>
                  <a:lnTo>
                    <a:pt x="648094" y="1524567"/>
                  </a:lnTo>
                  <a:lnTo>
                    <a:pt x="676112" y="1479210"/>
                  </a:lnTo>
                  <a:lnTo>
                    <a:pt x="703234" y="1433701"/>
                  </a:lnTo>
                  <a:lnTo>
                    <a:pt x="729497" y="1388090"/>
                  </a:lnTo>
                  <a:lnTo>
                    <a:pt x="754935" y="1342423"/>
                  </a:lnTo>
                  <a:lnTo>
                    <a:pt x="779585" y="1296749"/>
                  </a:lnTo>
                  <a:lnTo>
                    <a:pt x="803483" y="1251114"/>
                  </a:lnTo>
                  <a:lnTo>
                    <a:pt x="826664" y="1205567"/>
                  </a:lnTo>
                  <a:lnTo>
                    <a:pt x="849165" y="1160154"/>
                  </a:lnTo>
                  <a:lnTo>
                    <a:pt x="871020" y="1114924"/>
                  </a:lnTo>
                  <a:lnTo>
                    <a:pt x="892267" y="1069923"/>
                  </a:lnTo>
                  <a:lnTo>
                    <a:pt x="912940" y="1025200"/>
                  </a:lnTo>
                  <a:lnTo>
                    <a:pt x="933076" y="980803"/>
                  </a:lnTo>
                  <a:lnTo>
                    <a:pt x="952711" y="936777"/>
                  </a:lnTo>
                  <a:lnTo>
                    <a:pt x="971880" y="893172"/>
                  </a:lnTo>
                  <a:lnTo>
                    <a:pt x="990619" y="850034"/>
                  </a:lnTo>
                  <a:lnTo>
                    <a:pt x="1008964" y="807412"/>
                  </a:lnTo>
                  <a:lnTo>
                    <a:pt x="1026951" y="765352"/>
                  </a:lnTo>
                  <a:lnTo>
                    <a:pt x="1044616" y="723902"/>
                  </a:lnTo>
                  <a:lnTo>
                    <a:pt x="1061995" y="683110"/>
                  </a:lnTo>
                  <a:lnTo>
                    <a:pt x="1079122" y="643024"/>
                  </a:lnTo>
                  <a:lnTo>
                    <a:pt x="1096035" y="603690"/>
                  </a:lnTo>
                  <a:lnTo>
                    <a:pt x="1112769" y="565157"/>
                  </a:lnTo>
                  <a:lnTo>
                    <a:pt x="1129360" y="527472"/>
                  </a:lnTo>
                  <a:lnTo>
                    <a:pt x="1145844" y="490682"/>
                  </a:lnTo>
                  <a:lnTo>
                    <a:pt x="1162257" y="454836"/>
                  </a:lnTo>
                  <a:lnTo>
                    <a:pt x="1178634" y="419980"/>
                  </a:lnTo>
                  <a:lnTo>
                    <a:pt x="1211424" y="353430"/>
                  </a:lnTo>
                  <a:lnTo>
                    <a:pt x="1244503" y="291413"/>
                  </a:lnTo>
                  <a:lnTo>
                    <a:pt x="1278157" y="234309"/>
                  </a:lnTo>
                  <a:lnTo>
                    <a:pt x="1312672" y="182499"/>
                  </a:lnTo>
                  <a:lnTo>
                    <a:pt x="1348335" y="136363"/>
                  </a:lnTo>
                  <a:lnTo>
                    <a:pt x="1385433" y="96281"/>
                  </a:lnTo>
                  <a:lnTo>
                    <a:pt x="1424253" y="62634"/>
                  </a:lnTo>
                  <a:lnTo>
                    <a:pt x="1465082" y="35802"/>
                  </a:lnTo>
                  <a:lnTo>
                    <a:pt x="1508205" y="16165"/>
                  </a:lnTo>
                  <a:lnTo>
                    <a:pt x="1553911" y="4104"/>
                  </a:lnTo>
                  <a:lnTo>
                    <a:pt x="1602485" y="0"/>
                  </a:lnTo>
                  <a:lnTo>
                    <a:pt x="1626808" y="1003"/>
                  </a:lnTo>
                  <a:lnTo>
                    <a:pt x="1673452" y="8892"/>
                  </a:lnTo>
                  <a:lnTo>
                    <a:pt x="1717647" y="24321"/>
                  </a:lnTo>
                  <a:lnTo>
                    <a:pt x="1759655" y="46928"/>
                  </a:lnTo>
                  <a:lnTo>
                    <a:pt x="1799739" y="76350"/>
                  </a:lnTo>
                  <a:lnTo>
                    <a:pt x="1838162" y="112222"/>
                  </a:lnTo>
                  <a:lnTo>
                    <a:pt x="1875188" y="154181"/>
                  </a:lnTo>
                  <a:lnTo>
                    <a:pt x="1911078" y="201865"/>
                  </a:lnTo>
                  <a:lnTo>
                    <a:pt x="1946095" y="254909"/>
                  </a:lnTo>
                  <a:lnTo>
                    <a:pt x="1980504" y="312951"/>
                  </a:lnTo>
                  <a:lnTo>
                    <a:pt x="2014565" y="375627"/>
                  </a:lnTo>
                  <a:lnTo>
                    <a:pt x="2048543" y="442574"/>
                  </a:lnTo>
                  <a:lnTo>
                    <a:pt x="2065582" y="477536"/>
                  </a:lnTo>
                  <a:lnTo>
                    <a:pt x="2082699" y="513429"/>
                  </a:lnTo>
                  <a:lnTo>
                    <a:pt x="2099927" y="550208"/>
                  </a:lnTo>
                  <a:lnTo>
                    <a:pt x="2117298" y="587827"/>
                  </a:lnTo>
                  <a:lnTo>
                    <a:pt x="2134845" y="626242"/>
                  </a:lnTo>
                  <a:lnTo>
                    <a:pt x="2152601" y="665407"/>
                  </a:lnTo>
                  <a:lnTo>
                    <a:pt x="2170599" y="705276"/>
                  </a:lnTo>
                  <a:lnTo>
                    <a:pt x="2188872" y="745804"/>
                  </a:lnTo>
                  <a:lnTo>
                    <a:pt x="2207452" y="786946"/>
                  </a:lnTo>
                  <a:lnTo>
                    <a:pt x="2226373" y="828655"/>
                  </a:lnTo>
                  <a:lnTo>
                    <a:pt x="2245667" y="870888"/>
                  </a:lnTo>
                  <a:lnTo>
                    <a:pt x="2265367" y="913598"/>
                  </a:lnTo>
                  <a:lnTo>
                    <a:pt x="2285507" y="956739"/>
                  </a:lnTo>
                  <a:lnTo>
                    <a:pt x="2306118" y="1000268"/>
                  </a:lnTo>
                  <a:lnTo>
                    <a:pt x="2327234" y="1044137"/>
                  </a:lnTo>
                  <a:lnTo>
                    <a:pt x="2348887" y="1088302"/>
                  </a:lnTo>
                  <a:lnTo>
                    <a:pt x="2371111" y="1132717"/>
                  </a:lnTo>
                  <a:lnTo>
                    <a:pt x="2393938" y="1177337"/>
                  </a:lnTo>
                  <a:lnTo>
                    <a:pt x="2417401" y="1222116"/>
                  </a:lnTo>
                  <a:lnTo>
                    <a:pt x="2441534" y="1267010"/>
                  </a:lnTo>
                  <a:lnTo>
                    <a:pt x="2466368" y="1311972"/>
                  </a:lnTo>
                  <a:lnTo>
                    <a:pt x="2491937" y="1356957"/>
                  </a:lnTo>
                  <a:lnTo>
                    <a:pt x="2518273" y="1401920"/>
                  </a:lnTo>
                  <a:lnTo>
                    <a:pt x="2545410" y="1446815"/>
                  </a:lnTo>
                  <a:lnTo>
                    <a:pt x="2573380" y="1491597"/>
                  </a:lnTo>
                  <a:lnTo>
                    <a:pt x="2602216" y="1536220"/>
                  </a:lnTo>
                  <a:lnTo>
                    <a:pt x="2631951" y="1580640"/>
                  </a:lnTo>
                  <a:lnTo>
                    <a:pt x="2662619" y="1624810"/>
                  </a:lnTo>
                  <a:lnTo>
                    <a:pt x="2694250" y="1668686"/>
                  </a:lnTo>
                  <a:lnTo>
                    <a:pt x="2726880" y="1712221"/>
                  </a:lnTo>
                  <a:lnTo>
                    <a:pt x="2760539" y="1755371"/>
                  </a:lnTo>
                  <a:lnTo>
                    <a:pt x="2795262" y="1798090"/>
                  </a:lnTo>
                  <a:lnTo>
                    <a:pt x="2831082" y="1840333"/>
                  </a:lnTo>
                  <a:lnTo>
                    <a:pt x="2868030" y="1882053"/>
                  </a:lnTo>
                  <a:lnTo>
                    <a:pt x="2906140" y="1923207"/>
                  </a:lnTo>
                  <a:lnTo>
                    <a:pt x="2945444" y="1963747"/>
                  </a:lnTo>
                  <a:lnTo>
                    <a:pt x="2985976" y="2003630"/>
                  </a:lnTo>
                  <a:lnTo>
                    <a:pt x="3027769" y="2042809"/>
                  </a:lnTo>
                  <a:lnTo>
                    <a:pt x="3070855" y="2081240"/>
                  </a:lnTo>
                  <a:lnTo>
                    <a:pt x="3115267" y="2118876"/>
                  </a:lnTo>
                  <a:lnTo>
                    <a:pt x="3161037" y="2155672"/>
                  </a:lnTo>
                  <a:lnTo>
                    <a:pt x="3208200" y="2191583"/>
                  </a:lnTo>
                  <a:lnTo>
                    <a:pt x="3256787" y="2226564"/>
                  </a:lnTo>
                  <a:lnTo>
                    <a:pt x="0" y="2226564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3518916" y="4283963"/>
              <a:ext cx="0" cy="607695"/>
            </a:xfrm>
            <a:custGeom>
              <a:avLst/>
              <a:gdLst/>
              <a:ahLst/>
              <a:cxnLst/>
              <a:rect l="l" t="t" r="r" b="b"/>
              <a:pathLst>
                <a:path w="0" h="607695">
                  <a:moveTo>
                    <a:pt x="0" y="0"/>
                  </a:moveTo>
                  <a:lnTo>
                    <a:pt x="0" y="607326"/>
                  </a:lnTo>
                </a:path>
              </a:pathLst>
            </a:custGeom>
            <a:ln w="9523">
              <a:solidFill>
                <a:srgbClr val="FFFFFF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957478" y="1648460"/>
            <a:ext cx="2439035" cy="170815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329565" marR="5080" indent="-317500">
              <a:lnSpc>
                <a:spcPct val="90000"/>
              </a:lnSpc>
              <a:spcBef>
                <a:spcPts val="385"/>
              </a:spcBef>
            </a:pPr>
            <a:r>
              <a:rPr dirty="0" sz="2400" spc="155" b="1">
                <a:solidFill>
                  <a:srgbClr val="FFFFFF"/>
                </a:solidFill>
                <a:latin typeface="Calibri"/>
                <a:cs typeface="Calibri"/>
              </a:rPr>
              <a:t>Discrete</a:t>
            </a:r>
            <a:r>
              <a:rPr dirty="0" sz="2400" spc="155" b="1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Binomial </a:t>
            </a:r>
            <a:r>
              <a:rPr dirty="0" sz="2400" spc="85">
                <a:solidFill>
                  <a:srgbClr val="FFFFFF"/>
                </a:solidFill>
                <a:latin typeface="Calibri"/>
                <a:cs typeface="Calibri"/>
              </a:rPr>
              <a:t>Poisson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Hypergeometric Geometric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5478907" y="1648460"/>
            <a:ext cx="2777490" cy="2037714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329565" marR="396875" indent="-317500">
              <a:lnSpc>
                <a:spcPct val="90000"/>
              </a:lnSpc>
              <a:spcBef>
                <a:spcPts val="385"/>
              </a:spcBef>
            </a:pPr>
            <a:r>
              <a:rPr dirty="0" sz="2400" spc="160" b="1">
                <a:solidFill>
                  <a:srgbClr val="FFFFFF"/>
                </a:solidFill>
                <a:latin typeface="Calibri"/>
                <a:cs typeface="Calibri"/>
              </a:rPr>
              <a:t>Continuous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Normal Exponential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Weibull</a:t>
            </a:r>
            <a:r>
              <a:rPr dirty="0" sz="2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Family </a:t>
            </a:r>
            <a:r>
              <a:rPr dirty="0" sz="2400" spc="114">
                <a:solidFill>
                  <a:srgbClr val="FFFFFF"/>
                </a:solidFill>
                <a:latin typeface="Calibri"/>
                <a:cs typeface="Calibri"/>
              </a:rPr>
              <a:t>Johnson</a:t>
            </a:r>
            <a:r>
              <a:rPr dirty="0" sz="2400" spc="1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Family</a:t>
            </a:r>
            <a:endParaRPr sz="2400">
              <a:latin typeface="Calibri"/>
              <a:cs typeface="Calibri"/>
            </a:endParaRPr>
          </a:p>
          <a:p>
            <a:pPr marL="329565">
              <a:lnSpc>
                <a:spcPts val="2590"/>
              </a:lnSpc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Other</a:t>
            </a:r>
            <a:r>
              <a:rPr dirty="0" sz="2400" spc="1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Distributions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370"/>
              <a:t>Sources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143510">
              <a:lnSpc>
                <a:spcPct val="100000"/>
              </a:lnSpc>
              <a:spcBef>
                <a:spcPts val="105"/>
              </a:spcBef>
            </a:pPr>
            <a:r>
              <a:rPr dirty="0" sz="1400"/>
              <a:t>The</a:t>
            </a:r>
            <a:r>
              <a:rPr dirty="0" sz="1400" spc="135"/>
              <a:t> </a:t>
            </a:r>
            <a:r>
              <a:rPr dirty="0" sz="1400"/>
              <a:t>material</a:t>
            </a:r>
            <a:r>
              <a:rPr dirty="0" sz="1400" spc="110"/>
              <a:t> </a:t>
            </a:r>
            <a:r>
              <a:rPr dirty="0" sz="1400" spc="50"/>
              <a:t>used</a:t>
            </a:r>
            <a:r>
              <a:rPr dirty="0" sz="1400" spc="135"/>
              <a:t> </a:t>
            </a:r>
            <a:r>
              <a:rPr dirty="0" sz="1400"/>
              <a:t>in</a:t>
            </a:r>
            <a:r>
              <a:rPr dirty="0" sz="1400" spc="150"/>
              <a:t> </a:t>
            </a:r>
            <a:r>
              <a:rPr dirty="0" sz="1400"/>
              <a:t>the</a:t>
            </a:r>
            <a:r>
              <a:rPr dirty="0" sz="1400" spc="120"/>
              <a:t> </a:t>
            </a:r>
            <a:r>
              <a:rPr dirty="0" sz="1400"/>
              <a:t>PowerPoint</a:t>
            </a:r>
            <a:r>
              <a:rPr dirty="0" sz="1400" spc="114"/>
              <a:t> </a:t>
            </a:r>
            <a:r>
              <a:rPr dirty="0" sz="1400"/>
              <a:t>presentations</a:t>
            </a:r>
            <a:r>
              <a:rPr dirty="0" sz="1400" spc="114"/>
              <a:t> </a:t>
            </a:r>
            <a:r>
              <a:rPr dirty="0" sz="1400"/>
              <a:t>associated</a:t>
            </a:r>
            <a:r>
              <a:rPr dirty="0" sz="1400" spc="105"/>
              <a:t> </a:t>
            </a:r>
            <a:r>
              <a:rPr dirty="0" sz="1400"/>
              <a:t>with</a:t>
            </a:r>
            <a:r>
              <a:rPr dirty="0" sz="1400" spc="125"/>
              <a:t> </a:t>
            </a:r>
            <a:r>
              <a:rPr dirty="0" sz="1400"/>
              <a:t>this</a:t>
            </a:r>
            <a:r>
              <a:rPr dirty="0" sz="1400" spc="140"/>
              <a:t> </a:t>
            </a:r>
            <a:r>
              <a:rPr dirty="0" sz="1400"/>
              <a:t>course</a:t>
            </a:r>
            <a:r>
              <a:rPr dirty="0" sz="1400" spc="125"/>
              <a:t> </a:t>
            </a:r>
            <a:r>
              <a:rPr dirty="0" sz="1400" spc="65"/>
              <a:t>was</a:t>
            </a:r>
            <a:r>
              <a:rPr dirty="0" sz="1400" spc="130"/>
              <a:t> </a:t>
            </a:r>
            <a:r>
              <a:rPr dirty="0" sz="1400"/>
              <a:t>drawn</a:t>
            </a:r>
            <a:r>
              <a:rPr dirty="0" sz="1400" spc="125"/>
              <a:t> </a:t>
            </a:r>
            <a:r>
              <a:rPr dirty="0" sz="1400"/>
              <a:t>from</a:t>
            </a:r>
            <a:r>
              <a:rPr dirty="0" sz="1400" spc="125"/>
              <a:t> </a:t>
            </a:r>
            <a:r>
              <a:rPr dirty="0" sz="1400"/>
              <a:t>a</a:t>
            </a:r>
            <a:r>
              <a:rPr dirty="0" sz="1400" spc="150"/>
              <a:t> </a:t>
            </a:r>
            <a:r>
              <a:rPr dirty="0" sz="1400" spc="-10"/>
              <a:t>number </a:t>
            </a:r>
            <a:r>
              <a:rPr dirty="0" sz="1400" spc="10"/>
              <a:t>of</a:t>
            </a:r>
            <a:r>
              <a:rPr dirty="0" sz="1400" spc="90"/>
              <a:t> </a:t>
            </a:r>
            <a:r>
              <a:rPr dirty="0" sz="1400" spc="55"/>
              <a:t>sources.</a:t>
            </a:r>
            <a:r>
              <a:rPr dirty="0" sz="1400" spc="75"/>
              <a:t> </a:t>
            </a:r>
            <a:r>
              <a:rPr dirty="0" sz="1400" spc="10"/>
              <a:t>Specifically,</a:t>
            </a:r>
            <a:r>
              <a:rPr dirty="0" sz="1400" spc="60"/>
              <a:t> </a:t>
            </a:r>
            <a:r>
              <a:rPr dirty="0" sz="1400" spc="50"/>
              <a:t>much</a:t>
            </a:r>
            <a:r>
              <a:rPr dirty="0" sz="1400" spc="85"/>
              <a:t> </a:t>
            </a:r>
            <a:r>
              <a:rPr dirty="0" sz="1400" spc="10"/>
              <a:t>of</a:t>
            </a:r>
            <a:r>
              <a:rPr dirty="0" sz="1400" spc="95"/>
              <a:t> </a:t>
            </a:r>
            <a:r>
              <a:rPr dirty="0" sz="1400" spc="10"/>
              <a:t>the</a:t>
            </a:r>
            <a:r>
              <a:rPr dirty="0" sz="1400" spc="85"/>
              <a:t> </a:t>
            </a:r>
            <a:r>
              <a:rPr dirty="0" sz="1400" spc="10"/>
              <a:t>content</a:t>
            </a:r>
            <a:r>
              <a:rPr dirty="0" sz="1400" spc="65"/>
              <a:t> </a:t>
            </a:r>
            <a:r>
              <a:rPr dirty="0" sz="1400" spc="10"/>
              <a:t>included</a:t>
            </a:r>
            <a:r>
              <a:rPr dirty="0" sz="1400" spc="55"/>
              <a:t> </a:t>
            </a:r>
            <a:r>
              <a:rPr dirty="0" sz="1400" spc="70"/>
              <a:t>was</a:t>
            </a:r>
            <a:r>
              <a:rPr dirty="0" sz="1400" spc="100"/>
              <a:t> </a:t>
            </a:r>
            <a:r>
              <a:rPr dirty="0" sz="1400" spc="10"/>
              <a:t>adopted</a:t>
            </a:r>
            <a:r>
              <a:rPr dirty="0" sz="1400" spc="55"/>
              <a:t> </a:t>
            </a:r>
            <a:r>
              <a:rPr dirty="0" sz="1400" spc="10"/>
              <a:t>or</a:t>
            </a:r>
            <a:r>
              <a:rPr dirty="0" sz="1400" spc="85"/>
              <a:t> </a:t>
            </a:r>
            <a:r>
              <a:rPr dirty="0" sz="1400" spc="10"/>
              <a:t>adapted</a:t>
            </a:r>
            <a:r>
              <a:rPr dirty="0" sz="1400" spc="60"/>
              <a:t> </a:t>
            </a:r>
            <a:r>
              <a:rPr dirty="0" sz="1400" spc="10"/>
              <a:t>from</a:t>
            </a:r>
            <a:r>
              <a:rPr dirty="0" sz="1400" spc="75"/>
              <a:t> </a:t>
            </a:r>
            <a:r>
              <a:rPr dirty="0" sz="1400" spc="10"/>
              <a:t>the</a:t>
            </a:r>
            <a:r>
              <a:rPr dirty="0" sz="1400" spc="90"/>
              <a:t> </a:t>
            </a:r>
            <a:r>
              <a:rPr dirty="0" sz="1400" spc="-10"/>
              <a:t>following </a:t>
            </a:r>
            <a:r>
              <a:rPr dirty="0" sz="1400"/>
              <a:t>previously-published</a:t>
            </a:r>
            <a:r>
              <a:rPr dirty="0" sz="1400" spc="365"/>
              <a:t> </a:t>
            </a:r>
            <a:r>
              <a:rPr dirty="0" sz="1400" spc="-10"/>
              <a:t>material:</a:t>
            </a:r>
            <a:endParaRPr sz="1400"/>
          </a:p>
          <a:p>
            <a:pPr marL="183515" marR="217170" indent="-171450">
              <a:lnSpc>
                <a:spcPct val="100000"/>
              </a:lnSpc>
              <a:spcBef>
                <a:spcPts val="1445"/>
              </a:spcBef>
              <a:buFont typeface="Arial"/>
              <a:buChar char="•"/>
              <a:tabLst>
                <a:tab pos="184785" algn="l"/>
              </a:tabLst>
            </a:pPr>
            <a:r>
              <a:rPr dirty="0" sz="1300"/>
              <a:t>Luftig,</a:t>
            </a:r>
            <a:r>
              <a:rPr dirty="0" sz="1300" spc="155"/>
              <a:t> </a:t>
            </a:r>
            <a:r>
              <a:rPr dirty="0" sz="1300" spc="130"/>
              <a:t>J.</a:t>
            </a:r>
            <a:r>
              <a:rPr dirty="0" sz="1300" spc="140"/>
              <a:t> </a:t>
            </a:r>
            <a:r>
              <a:rPr dirty="0" sz="1300"/>
              <a:t>An</a:t>
            </a:r>
            <a:r>
              <a:rPr dirty="0" sz="1300" spc="160"/>
              <a:t> </a:t>
            </a:r>
            <a:r>
              <a:rPr dirty="0" sz="1300"/>
              <a:t>Introduction</a:t>
            </a:r>
            <a:r>
              <a:rPr dirty="0" sz="1300" spc="170"/>
              <a:t> </a:t>
            </a:r>
            <a:r>
              <a:rPr dirty="0" sz="1300"/>
              <a:t>to</a:t>
            </a:r>
            <a:r>
              <a:rPr dirty="0" sz="1300" spc="150"/>
              <a:t> </a:t>
            </a:r>
            <a:r>
              <a:rPr dirty="0" sz="1300"/>
              <a:t>Statistical</a:t>
            </a:r>
            <a:r>
              <a:rPr dirty="0" sz="1300" spc="160"/>
              <a:t> </a:t>
            </a:r>
            <a:r>
              <a:rPr dirty="0" sz="1300" spc="65"/>
              <a:t>Process</a:t>
            </a:r>
            <a:r>
              <a:rPr dirty="0" sz="1300" spc="160"/>
              <a:t> </a:t>
            </a:r>
            <a:r>
              <a:rPr dirty="0" sz="1300"/>
              <a:t>Control</a:t>
            </a:r>
            <a:r>
              <a:rPr dirty="0" sz="1300" spc="160"/>
              <a:t> </a:t>
            </a:r>
            <a:r>
              <a:rPr dirty="0" sz="1300"/>
              <a:t>&amp;</a:t>
            </a:r>
            <a:r>
              <a:rPr dirty="0" sz="1300" spc="145"/>
              <a:t> </a:t>
            </a:r>
            <a:r>
              <a:rPr dirty="0" sz="1300"/>
              <a:t>Capability.</a:t>
            </a:r>
            <a:r>
              <a:rPr dirty="0" sz="1300" spc="185"/>
              <a:t> </a:t>
            </a:r>
            <a:r>
              <a:rPr dirty="0" sz="1300"/>
              <a:t>Luftig</a:t>
            </a:r>
            <a:r>
              <a:rPr dirty="0" sz="1300" spc="145"/>
              <a:t> </a:t>
            </a:r>
            <a:r>
              <a:rPr dirty="0" sz="1300"/>
              <a:t>&amp;</a:t>
            </a:r>
            <a:r>
              <a:rPr dirty="0" sz="1300" spc="150"/>
              <a:t> </a:t>
            </a:r>
            <a:r>
              <a:rPr dirty="0" sz="1300"/>
              <a:t>Associates,</a:t>
            </a:r>
            <a:r>
              <a:rPr dirty="0" sz="1300" spc="180"/>
              <a:t> </a:t>
            </a:r>
            <a:r>
              <a:rPr dirty="0" sz="1300"/>
              <a:t>Inc.</a:t>
            </a:r>
            <a:r>
              <a:rPr dirty="0" sz="1300" spc="145"/>
              <a:t> </a:t>
            </a:r>
            <a:r>
              <a:rPr dirty="0" sz="1300"/>
              <a:t>Farmington</a:t>
            </a:r>
            <a:r>
              <a:rPr dirty="0" sz="1300" spc="175"/>
              <a:t> </a:t>
            </a:r>
            <a:r>
              <a:rPr dirty="0" sz="1300" spc="-10"/>
              <a:t>Hills, </a:t>
            </a:r>
            <a:r>
              <a:rPr dirty="0" sz="1300" spc="-10"/>
              <a:t>	</a:t>
            </a:r>
            <a:r>
              <a:rPr dirty="0" sz="1300"/>
              <a:t>MI,</a:t>
            </a:r>
            <a:r>
              <a:rPr dirty="0" sz="1300" spc="35"/>
              <a:t> </a:t>
            </a:r>
            <a:r>
              <a:rPr dirty="0" sz="1300" spc="-20"/>
              <a:t>1982</a:t>
            </a:r>
            <a:endParaRPr sz="1300"/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150" algn="l"/>
              </a:tabLst>
            </a:pPr>
            <a:r>
              <a:rPr dirty="0" sz="1300" spc="20"/>
              <a:t>Luftig,</a:t>
            </a:r>
            <a:r>
              <a:rPr dirty="0" sz="1300" spc="65"/>
              <a:t> </a:t>
            </a:r>
            <a:r>
              <a:rPr dirty="0" sz="1300" spc="130"/>
              <a:t>J.</a:t>
            </a:r>
            <a:r>
              <a:rPr dirty="0" sz="1300" spc="50"/>
              <a:t> </a:t>
            </a:r>
            <a:r>
              <a:rPr dirty="0" sz="1300" spc="20"/>
              <a:t>Advanced</a:t>
            </a:r>
            <a:r>
              <a:rPr dirty="0" sz="1300" spc="80"/>
              <a:t> </a:t>
            </a:r>
            <a:r>
              <a:rPr dirty="0" sz="1300" spc="20"/>
              <a:t>Statistical</a:t>
            </a:r>
            <a:r>
              <a:rPr dirty="0" sz="1300" spc="70"/>
              <a:t> </a:t>
            </a:r>
            <a:r>
              <a:rPr dirty="0" sz="1300" spc="65"/>
              <a:t>Process</a:t>
            </a:r>
            <a:r>
              <a:rPr dirty="0" sz="1300" spc="85"/>
              <a:t> </a:t>
            </a:r>
            <a:r>
              <a:rPr dirty="0" sz="1300" spc="20"/>
              <a:t>Control</a:t>
            </a:r>
            <a:r>
              <a:rPr dirty="0" sz="1300" spc="65"/>
              <a:t> </a:t>
            </a:r>
            <a:r>
              <a:rPr dirty="0" sz="1300" spc="20"/>
              <a:t>&amp;</a:t>
            </a:r>
            <a:r>
              <a:rPr dirty="0" sz="1300" spc="60"/>
              <a:t> </a:t>
            </a:r>
            <a:r>
              <a:rPr dirty="0" sz="1300" spc="20"/>
              <a:t>Capability.</a:t>
            </a:r>
            <a:r>
              <a:rPr dirty="0" sz="1300" spc="75"/>
              <a:t> </a:t>
            </a:r>
            <a:r>
              <a:rPr dirty="0" sz="1300" spc="20"/>
              <a:t>Luftig</a:t>
            </a:r>
            <a:r>
              <a:rPr dirty="0" sz="1300" spc="75"/>
              <a:t> </a:t>
            </a:r>
            <a:r>
              <a:rPr dirty="0" sz="1300" spc="20"/>
              <a:t>&amp;</a:t>
            </a:r>
            <a:r>
              <a:rPr dirty="0" sz="1300" spc="60"/>
              <a:t> </a:t>
            </a:r>
            <a:r>
              <a:rPr dirty="0" sz="1300" spc="20"/>
              <a:t>Associates,</a:t>
            </a:r>
            <a:r>
              <a:rPr dirty="0" sz="1300" spc="65"/>
              <a:t> </a:t>
            </a:r>
            <a:r>
              <a:rPr dirty="0" sz="1300" spc="20"/>
              <a:t>Inc.</a:t>
            </a:r>
            <a:r>
              <a:rPr dirty="0" sz="1300" spc="60"/>
              <a:t> </a:t>
            </a:r>
            <a:r>
              <a:rPr dirty="0" sz="1300" spc="20"/>
              <a:t>Farmington</a:t>
            </a:r>
            <a:r>
              <a:rPr dirty="0" sz="1300" spc="95"/>
              <a:t> </a:t>
            </a:r>
            <a:r>
              <a:rPr dirty="0" sz="1300" spc="20"/>
              <a:t>Hills,</a:t>
            </a:r>
            <a:r>
              <a:rPr dirty="0" sz="1300" spc="35"/>
              <a:t> </a:t>
            </a:r>
            <a:r>
              <a:rPr dirty="0" sz="1300" spc="20"/>
              <a:t>MI,</a:t>
            </a:r>
            <a:r>
              <a:rPr dirty="0" sz="1300" spc="60"/>
              <a:t> </a:t>
            </a:r>
            <a:r>
              <a:rPr dirty="0" sz="1300" spc="40"/>
              <a:t>1984.</a:t>
            </a:r>
            <a:endParaRPr sz="1300"/>
          </a:p>
          <a:p>
            <a:pPr marL="183515" marR="16002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300" spc="10"/>
              <a:t>Luftig,</a:t>
            </a:r>
            <a:r>
              <a:rPr dirty="0" sz="1300" spc="110"/>
              <a:t> </a:t>
            </a:r>
            <a:r>
              <a:rPr dirty="0" sz="1300" spc="130"/>
              <a:t>J.</a:t>
            </a:r>
            <a:r>
              <a:rPr dirty="0" sz="1300" spc="85"/>
              <a:t> </a:t>
            </a:r>
            <a:r>
              <a:rPr dirty="0" sz="1300" spc="60"/>
              <a:t>A</a:t>
            </a:r>
            <a:r>
              <a:rPr dirty="0" sz="1300" spc="100"/>
              <a:t> </a:t>
            </a:r>
            <a:r>
              <a:rPr dirty="0" sz="1300" spc="10"/>
              <a:t>Quality</a:t>
            </a:r>
            <a:r>
              <a:rPr dirty="0" sz="1300" spc="100"/>
              <a:t> </a:t>
            </a:r>
            <a:r>
              <a:rPr dirty="0" sz="1300" spc="10"/>
              <a:t>Improvement</a:t>
            </a:r>
            <a:r>
              <a:rPr dirty="0" sz="1300" spc="140"/>
              <a:t> </a:t>
            </a:r>
            <a:r>
              <a:rPr dirty="0" sz="1300" spc="10"/>
              <a:t>Strategy</a:t>
            </a:r>
            <a:r>
              <a:rPr dirty="0" sz="1300" spc="120"/>
              <a:t> </a:t>
            </a:r>
            <a:r>
              <a:rPr dirty="0" sz="1300" spc="10"/>
              <a:t>for</a:t>
            </a:r>
            <a:r>
              <a:rPr dirty="0" sz="1300" spc="100"/>
              <a:t> </a:t>
            </a:r>
            <a:r>
              <a:rPr dirty="0" sz="1300" spc="10"/>
              <a:t>Critical</a:t>
            </a:r>
            <a:r>
              <a:rPr dirty="0" sz="1300" spc="100"/>
              <a:t> </a:t>
            </a:r>
            <a:r>
              <a:rPr dirty="0" sz="1300" spc="10"/>
              <a:t>Product</a:t>
            </a:r>
            <a:r>
              <a:rPr dirty="0" sz="1300" spc="120"/>
              <a:t> </a:t>
            </a:r>
            <a:r>
              <a:rPr dirty="0" sz="1300" spc="10"/>
              <a:t>and</a:t>
            </a:r>
            <a:r>
              <a:rPr dirty="0" sz="1300" spc="100"/>
              <a:t> </a:t>
            </a:r>
            <a:r>
              <a:rPr dirty="0" sz="1300" spc="65"/>
              <a:t>Process</a:t>
            </a:r>
            <a:r>
              <a:rPr dirty="0" sz="1300" spc="125"/>
              <a:t> </a:t>
            </a:r>
            <a:r>
              <a:rPr dirty="0" sz="1300" spc="10"/>
              <a:t>Characteristics.</a:t>
            </a:r>
            <a:r>
              <a:rPr dirty="0" sz="1300" spc="135"/>
              <a:t> </a:t>
            </a:r>
            <a:r>
              <a:rPr dirty="0" sz="1300" spc="10"/>
              <a:t>Luftig</a:t>
            </a:r>
            <a:r>
              <a:rPr dirty="0" sz="1300" spc="100"/>
              <a:t> </a:t>
            </a:r>
            <a:r>
              <a:rPr dirty="0" sz="1300" spc="10"/>
              <a:t>&amp;</a:t>
            </a:r>
            <a:r>
              <a:rPr dirty="0" sz="1300" spc="100"/>
              <a:t> </a:t>
            </a:r>
            <a:r>
              <a:rPr dirty="0" sz="1300" spc="-10"/>
              <a:t>Associates, </a:t>
            </a:r>
            <a:r>
              <a:rPr dirty="0" sz="1300" spc="-10"/>
              <a:t>	</a:t>
            </a:r>
            <a:r>
              <a:rPr dirty="0" sz="1300"/>
              <a:t>Inc.</a:t>
            </a:r>
            <a:r>
              <a:rPr dirty="0" sz="1300" spc="140"/>
              <a:t> </a:t>
            </a:r>
            <a:r>
              <a:rPr dirty="0" sz="1300"/>
              <a:t>Farmington</a:t>
            </a:r>
            <a:r>
              <a:rPr dirty="0" sz="1300" spc="165"/>
              <a:t> </a:t>
            </a:r>
            <a:r>
              <a:rPr dirty="0" sz="1300"/>
              <a:t>Hills,</a:t>
            </a:r>
            <a:r>
              <a:rPr dirty="0" sz="1300" spc="130"/>
              <a:t> </a:t>
            </a:r>
            <a:r>
              <a:rPr dirty="0" sz="1300"/>
              <a:t>MI,</a:t>
            </a:r>
            <a:r>
              <a:rPr dirty="0" sz="1300" spc="140"/>
              <a:t> </a:t>
            </a:r>
            <a:r>
              <a:rPr dirty="0" sz="1300" spc="-20"/>
              <a:t>1991</a:t>
            </a:r>
            <a:endParaRPr sz="1300"/>
          </a:p>
          <a:p>
            <a:pPr marL="183515" marR="5080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300" spc="10"/>
              <a:t>Luftig,</a:t>
            </a:r>
            <a:r>
              <a:rPr dirty="0" sz="1300" spc="145"/>
              <a:t> </a:t>
            </a:r>
            <a:r>
              <a:rPr dirty="0" sz="1300" spc="130"/>
              <a:t>J.</a:t>
            </a:r>
            <a:r>
              <a:rPr dirty="0" sz="1300" spc="120"/>
              <a:t> </a:t>
            </a:r>
            <a:r>
              <a:rPr dirty="0" sz="1300" spc="10"/>
              <a:t>Guidelines</a:t>
            </a:r>
            <a:r>
              <a:rPr dirty="0" sz="1300" spc="150"/>
              <a:t> </a:t>
            </a:r>
            <a:r>
              <a:rPr dirty="0" sz="1300" spc="10"/>
              <a:t>for</a:t>
            </a:r>
            <a:r>
              <a:rPr dirty="0" sz="1300" spc="135"/>
              <a:t> </a:t>
            </a:r>
            <a:r>
              <a:rPr dirty="0" sz="1300" spc="10"/>
              <a:t>Reporting</a:t>
            </a:r>
            <a:r>
              <a:rPr dirty="0" sz="1300" spc="145"/>
              <a:t> </a:t>
            </a:r>
            <a:r>
              <a:rPr dirty="0" sz="1300" spc="10"/>
              <a:t>the</a:t>
            </a:r>
            <a:r>
              <a:rPr dirty="0" sz="1300" spc="145"/>
              <a:t> </a:t>
            </a:r>
            <a:r>
              <a:rPr dirty="0" sz="1300" spc="10"/>
              <a:t>Capability</a:t>
            </a:r>
            <a:r>
              <a:rPr dirty="0" sz="1300" spc="135"/>
              <a:t> </a:t>
            </a:r>
            <a:r>
              <a:rPr dirty="0" sz="1300" spc="10"/>
              <a:t>of</a:t>
            </a:r>
            <a:r>
              <a:rPr dirty="0" sz="1300" spc="135"/>
              <a:t> </a:t>
            </a:r>
            <a:r>
              <a:rPr dirty="0" sz="1300" spc="10"/>
              <a:t>Critical</a:t>
            </a:r>
            <a:r>
              <a:rPr dirty="0" sz="1300" spc="125"/>
              <a:t> </a:t>
            </a:r>
            <a:r>
              <a:rPr dirty="0" sz="1300" spc="10"/>
              <a:t>Product</a:t>
            </a:r>
            <a:r>
              <a:rPr dirty="0" sz="1300" spc="175"/>
              <a:t> </a:t>
            </a:r>
            <a:r>
              <a:rPr dirty="0" sz="1300" spc="10"/>
              <a:t>Characteristics.</a:t>
            </a:r>
            <a:r>
              <a:rPr dirty="0" sz="1300" spc="155"/>
              <a:t> </a:t>
            </a:r>
            <a:r>
              <a:rPr dirty="0" sz="1300" spc="10"/>
              <a:t>Anheuser-</a:t>
            </a:r>
            <a:r>
              <a:rPr dirty="0" sz="1300" spc="70"/>
              <a:t>Busch</a:t>
            </a:r>
            <a:r>
              <a:rPr dirty="0" sz="1300" spc="160"/>
              <a:t> </a:t>
            </a:r>
            <a:r>
              <a:rPr dirty="0" sz="1300" spc="-10"/>
              <a:t>Companies, </a:t>
            </a:r>
            <a:r>
              <a:rPr dirty="0" sz="1300" spc="-10"/>
              <a:t>	</a:t>
            </a:r>
            <a:r>
              <a:rPr dirty="0" sz="1300" spc="60"/>
              <a:t>St.</a:t>
            </a:r>
            <a:r>
              <a:rPr dirty="0" sz="1300" spc="185"/>
              <a:t> </a:t>
            </a:r>
            <a:r>
              <a:rPr dirty="0" sz="1300"/>
              <a:t>Louis,</a:t>
            </a:r>
            <a:r>
              <a:rPr dirty="0" sz="1300" spc="204"/>
              <a:t> </a:t>
            </a:r>
            <a:r>
              <a:rPr dirty="0" sz="1300"/>
              <a:t>MO.</a:t>
            </a:r>
            <a:r>
              <a:rPr dirty="0" sz="1300" spc="190"/>
              <a:t> </a:t>
            </a:r>
            <a:r>
              <a:rPr dirty="0" sz="1300" spc="-20"/>
              <a:t>1994</a:t>
            </a:r>
            <a:endParaRPr sz="1300"/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150" algn="l"/>
              </a:tabLst>
            </a:pPr>
            <a:r>
              <a:rPr dirty="0" sz="1300"/>
              <a:t>Spooner-Jordan,</a:t>
            </a:r>
            <a:r>
              <a:rPr dirty="0" sz="1300" spc="210"/>
              <a:t> </a:t>
            </a:r>
            <a:r>
              <a:rPr dirty="0" sz="1300"/>
              <a:t>V.</a:t>
            </a:r>
            <a:r>
              <a:rPr dirty="0" sz="1300" spc="145"/>
              <a:t>  </a:t>
            </a:r>
            <a:r>
              <a:rPr dirty="0" sz="1300"/>
              <a:t>Understanding</a:t>
            </a:r>
            <a:r>
              <a:rPr dirty="0" sz="1300" spc="204"/>
              <a:t> </a:t>
            </a:r>
            <a:r>
              <a:rPr dirty="0" sz="1300"/>
              <a:t>Variation.</a:t>
            </a:r>
            <a:r>
              <a:rPr dirty="0" sz="1300" spc="175"/>
              <a:t> </a:t>
            </a:r>
            <a:r>
              <a:rPr dirty="0" sz="1300"/>
              <a:t>Luftig</a:t>
            </a:r>
            <a:r>
              <a:rPr dirty="0" sz="1300" spc="175"/>
              <a:t> </a:t>
            </a:r>
            <a:r>
              <a:rPr dirty="0" sz="1300"/>
              <a:t>&amp;</a:t>
            </a:r>
            <a:r>
              <a:rPr dirty="0" sz="1300" spc="155"/>
              <a:t> </a:t>
            </a:r>
            <a:r>
              <a:rPr dirty="0" sz="1300"/>
              <a:t>Warren</a:t>
            </a:r>
            <a:r>
              <a:rPr dirty="0" sz="1300" spc="165"/>
              <a:t> </a:t>
            </a:r>
            <a:r>
              <a:rPr dirty="0" sz="1300" spc="-10"/>
              <a:t>International,</a:t>
            </a:r>
            <a:r>
              <a:rPr dirty="0" sz="1300" spc="185"/>
              <a:t> </a:t>
            </a:r>
            <a:r>
              <a:rPr dirty="0" sz="1300"/>
              <a:t>Southfield,</a:t>
            </a:r>
            <a:r>
              <a:rPr dirty="0" sz="1300" spc="190"/>
              <a:t> </a:t>
            </a:r>
            <a:r>
              <a:rPr dirty="0" sz="1300"/>
              <a:t>MI</a:t>
            </a:r>
            <a:r>
              <a:rPr dirty="0" sz="1300" spc="140"/>
              <a:t> </a:t>
            </a:r>
            <a:r>
              <a:rPr dirty="0" sz="1300" spc="-20"/>
              <a:t>1996</a:t>
            </a:r>
            <a:endParaRPr sz="1300"/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150" algn="l"/>
              </a:tabLst>
            </a:pPr>
            <a:r>
              <a:rPr dirty="0" sz="1300"/>
              <a:t>Luftig,</a:t>
            </a:r>
            <a:r>
              <a:rPr dirty="0" sz="1300" spc="130"/>
              <a:t> J.</a:t>
            </a:r>
            <a:r>
              <a:rPr dirty="0" sz="1300" spc="110"/>
              <a:t> </a:t>
            </a:r>
            <a:r>
              <a:rPr dirty="0" sz="1300"/>
              <a:t>and</a:t>
            </a:r>
            <a:r>
              <a:rPr dirty="0" sz="1300" spc="140"/>
              <a:t> </a:t>
            </a:r>
            <a:r>
              <a:rPr dirty="0" sz="1300"/>
              <a:t>Petrovich,</a:t>
            </a:r>
            <a:r>
              <a:rPr dirty="0" sz="1300" spc="135"/>
              <a:t> </a:t>
            </a:r>
            <a:r>
              <a:rPr dirty="0" sz="1300"/>
              <a:t>M.</a:t>
            </a:r>
            <a:r>
              <a:rPr dirty="0" sz="1300" spc="135"/>
              <a:t> </a:t>
            </a:r>
            <a:r>
              <a:rPr dirty="0" sz="1300"/>
              <a:t>Quality</a:t>
            </a:r>
            <a:r>
              <a:rPr dirty="0" sz="1300" spc="110"/>
              <a:t> </a:t>
            </a:r>
            <a:r>
              <a:rPr dirty="0" sz="1300"/>
              <a:t>with</a:t>
            </a:r>
            <a:r>
              <a:rPr dirty="0" sz="1300" spc="114"/>
              <a:t> </a:t>
            </a:r>
            <a:r>
              <a:rPr dirty="0" sz="1300"/>
              <a:t>Confidence</a:t>
            </a:r>
            <a:r>
              <a:rPr dirty="0" sz="1300" spc="145"/>
              <a:t> </a:t>
            </a:r>
            <a:r>
              <a:rPr dirty="0" sz="1300"/>
              <a:t>in</a:t>
            </a:r>
            <a:r>
              <a:rPr dirty="0" sz="1300" spc="110"/>
              <a:t> </a:t>
            </a:r>
            <a:r>
              <a:rPr dirty="0" sz="1300"/>
              <a:t>Manufacturing.</a:t>
            </a:r>
            <a:r>
              <a:rPr dirty="0" sz="1300" spc="165"/>
              <a:t> </a:t>
            </a:r>
            <a:r>
              <a:rPr dirty="0" sz="1300" spc="160"/>
              <a:t>SPSS, </a:t>
            </a:r>
            <a:r>
              <a:rPr dirty="0" sz="1300"/>
              <a:t>Inc.</a:t>
            </a:r>
            <a:r>
              <a:rPr dirty="0" sz="1300" spc="114"/>
              <a:t> </a:t>
            </a:r>
            <a:r>
              <a:rPr dirty="0" sz="1300" spc="55"/>
              <a:t>Chicago,</a:t>
            </a:r>
            <a:r>
              <a:rPr dirty="0" sz="1300" spc="125"/>
              <a:t> </a:t>
            </a:r>
            <a:r>
              <a:rPr dirty="0" sz="1300" spc="50"/>
              <a:t>IL</a:t>
            </a:r>
            <a:r>
              <a:rPr dirty="0" sz="1300" spc="114"/>
              <a:t> </a:t>
            </a:r>
            <a:r>
              <a:rPr dirty="0" sz="1300" spc="-20"/>
              <a:t>1997</a:t>
            </a:r>
            <a:endParaRPr sz="1300"/>
          </a:p>
          <a:p>
            <a:pPr marL="183515" marR="11430" indent="-17145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4785" algn="l"/>
              </a:tabLst>
            </a:pPr>
            <a:r>
              <a:rPr dirty="0" sz="1300"/>
              <a:t>Littlejohn,</a:t>
            </a:r>
            <a:r>
              <a:rPr dirty="0" sz="1300" spc="110"/>
              <a:t> </a:t>
            </a:r>
            <a:r>
              <a:rPr dirty="0" sz="1300" spc="75"/>
              <a:t>R.,</a:t>
            </a:r>
            <a:r>
              <a:rPr dirty="0" sz="1300" spc="105"/>
              <a:t> </a:t>
            </a:r>
            <a:r>
              <a:rPr dirty="0" sz="1300"/>
              <a:t>Ouellette,</a:t>
            </a:r>
            <a:r>
              <a:rPr dirty="0" sz="1300" spc="100"/>
              <a:t> </a:t>
            </a:r>
            <a:r>
              <a:rPr dirty="0" sz="1300" spc="90"/>
              <a:t>S.,</a:t>
            </a:r>
            <a:r>
              <a:rPr dirty="0" sz="1300" spc="114"/>
              <a:t> </a:t>
            </a:r>
            <a:r>
              <a:rPr dirty="0" sz="1300"/>
              <a:t>&amp;</a:t>
            </a:r>
            <a:r>
              <a:rPr dirty="0" sz="1300" spc="105"/>
              <a:t> </a:t>
            </a:r>
            <a:r>
              <a:rPr dirty="0" sz="1300"/>
              <a:t>Petrovich,</a:t>
            </a:r>
            <a:r>
              <a:rPr dirty="0" sz="1300" spc="130"/>
              <a:t> </a:t>
            </a:r>
            <a:r>
              <a:rPr dirty="0" sz="1300"/>
              <a:t>M.</a:t>
            </a:r>
            <a:r>
              <a:rPr dirty="0" sz="1300" spc="105"/>
              <a:t> </a:t>
            </a:r>
            <a:r>
              <a:rPr dirty="0" sz="1300" spc="60"/>
              <a:t>Black</a:t>
            </a:r>
            <a:r>
              <a:rPr dirty="0" sz="1300" spc="90"/>
              <a:t> </a:t>
            </a:r>
            <a:r>
              <a:rPr dirty="0" sz="1300"/>
              <a:t>Belt</a:t>
            </a:r>
            <a:r>
              <a:rPr dirty="0" sz="1300" spc="95"/>
              <a:t> </a:t>
            </a:r>
            <a:r>
              <a:rPr dirty="0" sz="1300" spc="55"/>
              <a:t>Business</a:t>
            </a:r>
            <a:r>
              <a:rPr dirty="0" sz="1300" spc="105"/>
              <a:t> </a:t>
            </a:r>
            <a:r>
              <a:rPr dirty="0" sz="1300"/>
              <a:t>Improvement</a:t>
            </a:r>
            <a:r>
              <a:rPr dirty="0" sz="1300" spc="130"/>
              <a:t> </a:t>
            </a:r>
            <a:r>
              <a:rPr dirty="0" sz="1300"/>
              <a:t>Specialist</a:t>
            </a:r>
            <a:r>
              <a:rPr dirty="0" sz="1300" spc="110"/>
              <a:t> </a:t>
            </a:r>
            <a:r>
              <a:rPr dirty="0" sz="1300"/>
              <a:t>Training,</a:t>
            </a:r>
            <a:r>
              <a:rPr dirty="0" sz="1300" spc="135"/>
              <a:t> </a:t>
            </a:r>
            <a:r>
              <a:rPr dirty="0" sz="1300"/>
              <a:t>Luftig</a:t>
            </a:r>
            <a:r>
              <a:rPr dirty="0" sz="1300" spc="105"/>
              <a:t> </a:t>
            </a:r>
            <a:r>
              <a:rPr dirty="0" sz="1300"/>
              <a:t>&amp;</a:t>
            </a:r>
            <a:r>
              <a:rPr dirty="0" sz="1300" spc="100"/>
              <a:t> </a:t>
            </a:r>
            <a:r>
              <a:rPr dirty="0" sz="1300" spc="-10"/>
              <a:t>Warren 	International,</a:t>
            </a:r>
            <a:r>
              <a:rPr dirty="0" sz="1300" spc="70"/>
              <a:t> </a:t>
            </a:r>
            <a:r>
              <a:rPr dirty="0" sz="1300" spc="30"/>
              <a:t>2000</a:t>
            </a:r>
            <a:endParaRPr sz="1300"/>
          </a:p>
          <a:p>
            <a:pPr marL="183515" marR="321945" indent="-17145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300"/>
              <a:t>Ouellette,</a:t>
            </a:r>
            <a:r>
              <a:rPr dirty="0" sz="1300" spc="110"/>
              <a:t> </a:t>
            </a:r>
            <a:r>
              <a:rPr dirty="0" sz="1300" spc="120"/>
              <a:t>S.</a:t>
            </a:r>
            <a:r>
              <a:rPr dirty="0" sz="1300" spc="95"/>
              <a:t> </a:t>
            </a:r>
            <a:r>
              <a:rPr dirty="0" sz="1300" spc="60"/>
              <a:t>Six</a:t>
            </a:r>
            <a:r>
              <a:rPr dirty="0" sz="1300" spc="95"/>
              <a:t> </a:t>
            </a:r>
            <a:r>
              <a:rPr dirty="0" sz="1300" spc="65"/>
              <a:t>Sigma</a:t>
            </a:r>
            <a:r>
              <a:rPr dirty="0" sz="1300" spc="110"/>
              <a:t> </a:t>
            </a:r>
            <a:r>
              <a:rPr dirty="0" sz="1300"/>
              <a:t>Champion</a:t>
            </a:r>
            <a:r>
              <a:rPr dirty="0" sz="1300" spc="110"/>
              <a:t> </a:t>
            </a:r>
            <a:r>
              <a:rPr dirty="0" sz="1300"/>
              <a:t>Training,</a:t>
            </a:r>
            <a:r>
              <a:rPr dirty="0" sz="1300" spc="125"/>
              <a:t> </a:t>
            </a:r>
            <a:r>
              <a:rPr dirty="0" sz="1300" spc="65"/>
              <a:t>ROI</a:t>
            </a:r>
            <a:r>
              <a:rPr dirty="0" sz="1300" spc="85"/>
              <a:t> </a:t>
            </a:r>
            <a:r>
              <a:rPr dirty="0" sz="1300"/>
              <a:t>Alliance,</a:t>
            </a:r>
            <a:r>
              <a:rPr dirty="0" sz="1300" spc="95"/>
              <a:t> </a:t>
            </a:r>
            <a:r>
              <a:rPr dirty="0" sz="1300" spc="160"/>
              <a:t>LLC</a:t>
            </a:r>
            <a:r>
              <a:rPr dirty="0" sz="1300" spc="95"/>
              <a:t> </a:t>
            </a:r>
            <a:r>
              <a:rPr dirty="0" sz="1300"/>
              <a:t>&amp;</a:t>
            </a:r>
            <a:r>
              <a:rPr dirty="0" sz="1300" spc="105"/>
              <a:t> </a:t>
            </a:r>
            <a:r>
              <a:rPr dirty="0" sz="1300"/>
              <a:t>Luftig</a:t>
            </a:r>
            <a:r>
              <a:rPr dirty="0" sz="1300" spc="114"/>
              <a:t> </a:t>
            </a:r>
            <a:r>
              <a:rPr dirty="0" sz="1300"/>
              <a:t>&amp;</a:t>
            </a:r>
            <a:r>
              <a:rPr dirty="0" sz="1300" spc="95"/>
              <a:t> </a:t>
            </a:r>
            <a:r>
              <a:rPr dirty="0" sz="1300"/>
              <a:t>Warren,</a:t>
            </a:r>
            <a:r>
              <a:rPr dirty="0" sz="1300" spc="105"/>
              <a:t> </a:t>
            </a:r>
            <a:r>
              <a:rPr dirty="0" sz="1300" spc="-10"/>
              <a:t>International,</a:t>
            </a:r>
            <a:r>
              <a:rPr dirty="0" sz="1300" spc="125"/>
              <a:t> </a:t>
            </a:r>
            <a:r>
              <a:rPr dirty="0" sz="1300"/>
              <a:t>Southfield,</a:t>
            </a:r>
            <a:r>
              <a:rPr dirty="0" sz="1300" spc="120"/>
              <a:t> </a:t>
            </a:r>
            <a:r>
              <a:rPr dirty="0" sz="1300" spc="-25"/>
              <a:t>MI </a:t>
            </a:r>
            <a:r>
              <a:rPr dirty="0" sz="1300" spc="-25"/>
              <a:t>	</a:t>
            </a:r>
            <a:r>
              <a:rPr dirty="0" sz="1300" spc="-20"/>
              <a:t>2005</a:t>
            </a:r>
            <a:endParaRPr sz="130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6988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000" spc="145" b="0">
                <a:latin typeface="Calibri"/>
                <a:cs typeface="Calibri"/>
              </a:rPr>
              <a:t>The</a:t>
            </a:r>
            <a:r>
              <a:rPr dirty="0" sz="5000" spc="254" b="0">
                <a:latin typeface="Calibri"/>
                <a:cs typeface="Calibri"/>
              </a:rPr>
              <a:t> </a:t>
            </a:r>
            <a:r>
              <a:rPr dirty="0" sz="5000" spc="45" b="0">
                <a:latin typeface="Calibri"/>
                <a:cs typeface="Calibri"/>
              </a:rPr>
              <a:t>Binomial</a:t>
            </a:r>
            <a:r>
              <a:rPr dirty="0" sz="5000" spc="275" b="0">
                <a:latin typeface="Calibri"/>
                <a:cs typeface="Calibri"/>
              </a:rPr>
              <a:t> </a:t>
            </a:r>
            <a:r>
              <a:rPr dirty="0" sz="5000" spc="-10" b="0">
                <a:latin typeface="Calibri"/>
                <a:cs typeface="Calibri"/>
              </a:rPr>
              <a:t>Distribution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14883" y="2669870"/>
            <a:ext cx="7712709" cy="15786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3200" spc="215" b="1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3200" spc="16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305" b="1">
                <a:solidFill>
                  <a:srgbClr val="FFFFFF"/>
                </a:solidFill>
                <a:latin typeface="Calibri"/>
                <a:cs typeface="Calibri"/>
              </a:rPr>
              <a:t>Science</a:t>
            </a:r>
            <a:r>
              <a:rPr dirty="0" sz="3200" spc="17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20" b="1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3200" spc="17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25" b="1">
                <a:solidFill>
                  <a:srgbClr val="FFFFFF"/>
                </a:solidFill>
                <a:latin typeface="Calibri"/>
                <a:cs typeface="Calibri"/>
              </a:rPr>
              <a:t>Quality</a:t>
            </a:r>
            <a:r>
              <a:rPr dirty="0" sz="3200" spc="15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85" b="1">
                <a:solidFill>
                  <a:srgbClr val="FFFFFF"/>
                </a:solidFill>
                <a:latin typeface="Calibri"/>
                <a:cs typeface="Calibri"/>
              </a:rPr>
              <a:t>Management: </a:t>
            </a:r>
            <a:r>
              <a:rPr dirty="0" sz="3200" spc="150" b="1">
                <a:solidFill>
                  <a:srgbClr val="FFFFFF"/>
                </a:solidFill>
                <a:latin typeface="Calibri"/>
                <a:cs typeface="Calibri"/>
              </a:rPr>
              <a:t>Probability</a:t>
            </a:r>
            <a:r>
              <a:rPr dirty="0" sz="3200" spc="16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215" b="1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3200" spc="18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50" b="1">
                <a:solidFill>
                  <a:srgbClr val="FFFFFF"/>
                </a:solidFill>
                <a:latin typeface="Calibri"/>
                <a:cs typeface="Calibri"/>
              </a:rPr>
              <a:t>Probability</a:t>
            </a:r>
            <a:r>
              <a:rPr dirty="0" sz="3200" spc="17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55" b="1">
                <a:solidFill>
                  <a:srgbClr val="FFFFFF"/>
                </a:solidFill>
                <a:latin typeface="Calibri"/>
                <a:cs typeface="Calibri"/>
              </a:rPr>
              <a:t>Distributions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dirty="0" sz="3200" spc="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70" b="1">
                <a:solidFill>
                  <a:srgbClr val="FFFFFF"/>
                </a:solidFill>
                <a:latin typeface="Calibri"/>
                <a:cs typeface="Calibri"/>
              </a:rPr>
              <a:t>Wendy</a:t>
            </a:r>
            <a:r>
              <a:rPr dirty="0" sz="3200" spc="6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95" b="1">
                <a:solidFill>
                  <a:srgbClr val="FFFFFF"/>
                </a:solidFill>
                <a:latin typeface="Calibri"/>
                <a:cs typeface="Calibri"/>
              </a:rPr>
              <a:t>Martin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8989" y="721232"/>
            <a:ext cx="394081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240"/>
              <a:t>Learning</a:t>
            </a:r>
            <a:r>
              <a:rPr dirty="0" sz="3200" spc="175"/>
              <a:t> </a:t>
            </a:r>
            <a:r>
              <a:rPr dirty="0" sz="3200" spc="180"/>
              <a:t>objectives:</a:t>
            </a:r>
            <a:endParaRPr sz="3200"/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90119" rIns="0" bIns="0" rtlCol="0" vert="horz">
            <a:spAutoFit/>
          </a:bodyPr>
          <a:lstStyle/>
          <a:p>
            <a:pPr marL="515620" marR="1371600">
              <a:lnSpc>
                <a:spcPct val="100000"/>
              </a:lnSpc>
              <a:spcBef>
                <a:spcPts val="95"/>
              </a:spcBef>
            </a:pPr>
            <a:r>
              <a:rPr dirty="0" spc="90"/>
              <a:t>Describe</a:t>
            </a:r>
            <a:r>
              <a:rPr dirty="0" spc="229"/>
              <a:t> </a:t>
            </a:r>
            <a:r>
              <a:rPr dirty="0"/>
              <a:t>the</a:t>
            </a:r>
            <a:r>
              <a:rPr dirty="0" spc="215"/>
              <a:t> </a:t>
            </a:r>
            <a:r>
              <a:rPr dirty="0"/>
              <a:t>Binomial</a:t>
            </a:r>
            <a:r>
              <a:rPr dirty="0" spc="240"/>
              <a:t> </a:t>
            </a:r>
            <a:r>
              <a:rPr dirty="0" spc="-10"/>
              <a:t>probability distribution</a:t>
            </a:r>
          </a:p>
          <a:p>
            <a:pPr marL="515620" marR="5080">
              <a:lnSpc>
                <a:spcPct val="100000"/>
              </a:lnSpc>
              <a:spcBef>
                <a:spcPts val="3720"/>
              </a:spcBef>
            </a:pPr>
            <a:r>
              <a:rPr dirty="0" spc="75"/>
              <a:t>Calculate</a:t>
            </a:r>
            <a:r>
              <a:rPr dirty="0" spc="185"/>
              <a:t> </a:t>
            </a:r>
            <a:r>
              <a:rPr dirty="0"/>
              <a:t>probabilities</a:t>
            </a:r>
            <a:r>
              <a:rPr dirty="0" spc="195"/>
              <a:t> </a:t>
            </a:r>
            <a:r>
              <a:rPr dirty="0" spc="85"/>
              <a:t>using</a:t>
            </a:r>
            <a:r>
              <a:rPr dirty="0" spc="175"/>
              <a:t> </a:t>
            </a:r>
            <a:r>
              <a:rPr dirty="0"/>
              <a:t>the</a:t>
            </a:r>
            <a:r>
              <a:rPr dirty="0" spc="175"/>
              <a:t> </a:t>
            </a:r>
            <a:r>
              <a:rPr dirty="0" spc="-10"/>
              <a:t>Binomial distribution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335"/>
              <a:t>Rules</a:t>
            </a:r>
            <a:r>
              <a:rPr dirty="0" spc="245"/>
              <a:t> </a:t>
            </a:r>
            <a:r>
              <a:rPr dirty="0" spc="-260"/>
              <a:t>/</a:t>
            </a:r>
            <a:r>
              <a:rPr dirty="0" spc="220"/>
              <a:t> </a:t>
            </a:r>
            <a:r>
              <a:rPr dirty="0" spc="265"/>
              <a:t>Conditions</a:t>
            </a:r>
            <a:r>
              <a:rPr dirty="0" spc="260"/>
              <a:t> </a:t>
            </a:r>
            <a:r>
              <a:rPr dirty="0" spc="170"/>
              <a:t>of</a:t>
            </a:r>
            <a:r>
              <a:rPr dirty="0" spc="220"/>
              <a:t> </a:t>
            </a:r>
            <a:r>
              <a:rPr dirty="0" spc="175"/>
              <a:t>Probability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3891" y="1268296"/>
            <a:ext cx="7369175" cy="261620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dirty="0" sz="3200" spc="70">
                <a:solidFill>
                  <a:srgbClr val="FFFFFF"/>
                </a:solidFill>
                <a:latin typeface="Calibri"/>
                <a:cs typeface="Calibri"/>
              </a:rPr>
              <a:t>Typical</a:t>
            </a:r>
            <a:r>
              <a:rPr dirty="0" sz="3200" spc="1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55">
                <a:solidFill>
                  <a:srgbClr val="FFFFFF"/>
                </a:solidFill>
                <a:latin typeface="Calibri"/>
                <a:cs typeface="Calibri"/>
              </a:rPr>
              <a:t>conditions</a:t>
            </a:r>
            <a:r>
              <a:rPr dirty="0" sz="3200" spc="1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3200" spc="1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70">
                <a:solidFill>
                  <a:srgbClr val="FFFFFF"/>
                </a:solidFill>
                <a:latin typeface="Calibri"/>
                <a:cs typeface="Calibri"/>
              </a:rPr>
              <a:t>concern:</a:t>
            </a:r>
            <a:endParaRPr sz="3200">
              <a:latin typeface="Calibri"/>
              <a:cs typeface="Calibri"/>
            </a:endParaRPr>
          </a:p>
          <a:p>
            <a:pPr marL="187960" marR="5080" indent="-175260">
              <a:lnSpc>
                <a:spcPct val="100000"/>
              </a:lnSpc>
              <a:spcBef>
                <a:spcPts val="400"/>
              </a:spcBef>
              <a:buSzPct val="75000"/>
              <a:buChar char="•"/>
              <a:tabLst>
                <a:tab pos="187960" algn="l"/>
              </a:tabLst>
            </a:pPr>
            <a:r>
              <a:rPr dirty="0" sz="3200" spc="9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3200" spc="20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95">
                <a:solidFill>
                  <a:srgbClr val="FFFFFF"/>
                </a:solidFill>
                <a:latin typeface="Calibri"/>
                <a:cs typeface="Calibri"/>
              </a:rPr>
              <a:t>case</a:t>
            </a:r>
            <a:r>
              <a:rPr dirty="0" sz="3200" spc="1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where</a:t>
            </a:r>
            <a:r>
              <a:rPr dirty="0" sz="3200" spc="2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60">
                <a:solidFill>
                  <a:srgbClr val="FFFFFF"/>
                </a:solidFill>
                <a:latin typeface="Calibri"/>
                <a:cs typeface="Calibri"/>
              </a:rPr>
              <a:t>one</a:t>
            </a:r>
            <a:r>
              <a:rPr dirty="0" sz="3200" spc="1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event</a:t>
            </a:r>
            <a:r>
              <a:rPr dirty="0" sz="3200" spc="2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B9A463"/>
                </a:solidFill>
                <a:latin typeface="Calibri"/>
                <a:cs typeface="Calibri"/>
              </a:rPr>
              <a:t>or</a:t>
            </a:r>
            <a:r>
              <a:rPr dirty="0" sz="3200" spc="195">
                <a:solidFill>
                  <a:srgbClr val="B9A46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another</a:t>
            </a:r>
            <a:r>
              <a:rPr dirty="0" sz="3200" spc="20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50">
                <a:solidFill>
                  <a:srgbClr val="FFFFFF"/>
                </a:solidFill>
                <a:latin typeface="Calibri"/>
                <a:cs typeface="Calibri"/>
              </a:rPr>
              <a:t>will </a:t>
            </a:r>
            <a:r>
              <a:rPr dirty="0" sz="3200" spc="110">
                <a:solidFill>
                  <a:srgbClr val="FFFFFF"/>
                </a:solidFill>
                <a:latin typeface="Calibri"/>
                <a:cs typeface="Calibri"/>
              </a:rPr>
              <a:t>occur</a:t>
            </a:r>
            <a:endParaRPr sz="3200">
              <a:latin typeface="Calibri"/>
              <a:cs typeface="Calibri"/>
            </a:endParaRPr>
          </a:p>
          <a:p>
            <a:pPr marL="187960" marR="613410" indent="-175260">
              <a:lnSpc>
                <a:spcPct val="100000"/>
              </a:lnSpc>
              <a:spcBef>
                <a:spcPts val="395"/>
              </a:spcBef>
              <a:buSzPct val="75000"/>
              <a:buChar char="•"/>
              <a:tabLst>
                <a:tab pos="187960" algn="l"/>
              </a:tabLst>
            </a:pPr>
            <a:r>
              <a:rPr dirty="0" sz="3200" spc="9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3200" spc="1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situation</a:t>
            </a:r>
            <a:r>
              <a:rPr dirty="0" sz="3200" spc="1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dirty="0" sz="3200" spc="1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two</a:t>
            </a:r>
            <a:r>
              <a:rPr dirty="0" sz="3200" spc="1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dirty="0" sz="3200" spc="1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more</a:t>
            </a:r>
            <a:r>
              <a:rPr dirty="0" sz="3200" spc="1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45">
                <a:solidFill>
                  <a:srgbClr val="FFFFFF"/>
                </a:solidFill>
                <a:latin typeface="Calibri"/>
                <a:cs typeface="Calibri"/>
              </a:rPr>
              <a:t>events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where</a:t>
            </a:r>
            <a:r>
              <a:rPr dirty="0" sz="3200" spc="2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B9A463"/>
                </a:solidFill>
                <a:latin typeface="Calibri"/>
                <a:cs typeface="Calibri"/>
              </a:rPr>
              <a:t>both</a:t>
            </a:r>
            <a:r>
              <a:rPr dirty="0" sz="3200" spc="245">
                <a:solidFill>
                  <a:srgbClr val="B9A463"/>
                </a:solidFill>
                <a:latin typeface="Calibri"/>
                <a:cs typeface="Calibri"/>
              </a:rPr>
              <a:t> </a:t>
            </a:r>
            <a:r>
              <a:rPr dirty="0" sz="3200" spc="70">
                <a:solidFill>
                  <a:srgbClr val="FFFFFF"/>
                </a:solidFill>
                <a:latin typeface="Calibri"/>
                <a:cs typeface="Calibri"/>
              </a:rPr>
              <a:t>may</a:t>
            </a:r>
            <a:r>
              <a:rPr dirty="0" sz="3200" spc="2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00">
                <a:solidFill>
                  <a:srgbClr val="FFFFFF"/>
                </a:solidFill>
                <a:latin typeface="Calibri"/>
                <a:cs typeface="Calibri"/>
              </a:rPr>
              <a:t>occur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300"/>
              <a:t>The</a:t>
            </a:r>
            <a:r>
              <a:rPr dirty="0" spc="225"/>
              <a:t> </a:t>
            </a:r>
            <a:r>
              <a:rPr dirty="0" spc="215"/>
              <a:t>Binomial</a:t>
            </a:r>
            <a:r>
              <a:rPr dirty="0" spc="275"/>
              <a:t> </a:t>
            </a:r>
            <a:r>
              <a:rPr dirty="0" spc="170"/>
              <a:t>Distribution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3891" y="1411300"/>
            <a:ext cx="7176134" cy="25679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87960" marR="5080" indent="-175260">
              <a:lnSpc>
                <a:spcPct val="100000"/>
              </a:lnSpc>
              <a:spcBef>
                <a:spcPts val="105"/>
              </a:spcBef>
              <a:buSzPct val="75000"/>
              <a:buChar char="•"/>
              <a:tabLst>
                <a:tab pos="187960" algn="l"/>
              </a:tabLst>
            </a:pPr>
            <a:r>
              <a:rPr dirty="0" sz="3200" spc="9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3200" spc="1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Binomial</a:t>
            </a:r>
            <a:r>
              <a:rPr dirty="0" sz="3200" spc="1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distribution</a:t>
            </a:r>
            <a:r>
              <a:rPr dirty="0" sz="3200" spc="2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relates</a:t>
            </a:r>
            <a:r>
              <a:rPr dirty="0" sz="3200" spc="1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3200" spc="1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7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dirty="0" sz="3200" spc="55">
                <a:solidFill>
                  <a:srgbClr val="FFFFFF"/>
                </a:solidFill>
                <a:latin typeface="Calibri"/>
                <a:cs typeface="Calibri"/>
              </a:rPr>
              <a:t>discrete</a:t>
            </a:r>
            <a:r>
              <a:rPr dirty="0" sz="3200" spc="1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50">
                <a:solidFill>
                  <a:srgbClr val="FFFFFF"/>
                </a:solidFill>
                <a:latin typeface="Calibri"/>
                <a:cs typeface="Calibri"/>
              </a:rPr>
              <a:t>random</a:t>
            </a:r>
            <a:r>
              <a:rPr dirty="0" sz="3200" spc="1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variable</a:t>
            </a:r>
            <a:r>
              <a:rPr dirty="0" sz="3200" spc="1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dirty="0" sz="3200">
                <a:solidFill>
                  <a:srgbClr val="B9A463"/>
                </a:solidFill>
                <a:latin typeface="Calibri"/>
                <a:cs typeface="Calibri"/>
              </a:rPr>
              <a:t>nominal</a:t>
            </a:r>
            <a:r>
              <a:rPr dirty="0" sz="3200" spc="114">
                <a:solidFill>
                  <a:srgbClr val="B9A463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data).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40"/>
              </a:spcBef>
              <a:buClr>
                <a:srgbClr val="FFFFFF"/>
              </a:buClr>
              <a:buFont typeface="Calibri"/>
              <a:buChar char="•"/>
            </a:pPr>
            <a:endParaRPr sz="3200">
              <a:latin typeface="Calibri"/>
              <a:cs typeface="Calibri"/>
            </a:endParaRPr>
          </a:p>
          <a:p>
            <a:pPr marL="187960" marR="1059815" indent="-175260">
              <a:lnSpc>
                <a:spcPct val="100000"/>
              </a:lnSpc>
              <a:spcBef>
                <a:spcPts val="5"/>
              </a:spcBef>
              <a:buSzPct val="75000"/>
              <a:buChar char="•"/>
              <a:tabLst>
                <a:tab pos="187960" algn="l"/>
              </a:tabLst>
            </a:pPr>
            <a:r>
              <a:rPr dirty="0" sz="3200" spc="9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3200" spc="1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30">
                <a:solidFill>
                  <a:srgbClr val="FFFFFF"/>
                </a:solidFill>
                <a:latin typeface="Calibri"/>
                <a:cs typeface="Calibri"/>
              </a:rPr>
              <a:t>basis</a:t>
            </a:r>
            <a:r>
              <a:rPr dirty="0" sz="3200" spc="1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3200" spc="1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dirty="0" sz="3200" spc="1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distribution</a:t>
            </a:r>
            <a:r>
              <a:rPr dirty="0" sz="3200" spc="1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65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3200" spc="1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25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Bernoulli</a:t>
            </a:r>
            <a:r>
              <a:rPr dirty="0" sz="3200" spc="1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25">
                <a:solidFill>
                  <a:srgbClr val="FFFFFF"/>
                </a:solidFill>
                <a:latin typeface="Calibri"/>
                <a:cs typeface="Calibri"/>
              </a:rPr>
              <a:t>process.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300"/>
              <a:t>The</a:t>
            </a:r>
            <a:r>
              <a:rPr dirty="0" spc="225"/>
              <a:t> </a:t>
            </a:r>
            <a:r>
              <a:rPr dirty="0" spc="195"/>
              <a:t>Bernoulli</a:t>
            </a:r>
            <a:r>
              <a:rPr dirty="0" spc="285"/>
              <a:t> </a:t>
            </a:r>
            <a:r>
              <a:rPr dirty="0" spc="395"/>
              <a:t>Process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3891" y="1415872"/>
            <a:ext cx="7197090" cy="26885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7960" marR="5080" indent="-175260">
              <a:lnSpc>
                <a:spcPct val="100000"/>
              </a:lnSpc>
              <a:spcBef>
                <a:spcPts val="95"/>
              </a:spcBef>
              <a:buSzPct val="85714"/>
              <a:buChar char="•"/>
              <a:tabLst>
                <a:tab pos="187960" algn="l"/>
              </a:tabLst>
            </a:pPr>
            <a:r>
              <a:rPr dirty="0" sz="2800" spc="170">
                <a:solidFill>
                  <a:srgbClr val="FFFFFF"/>
                </a:solidFill>
                <a:latin typeface="Calibri"/>
                <a:cs typeface="Calibri"/>
              </a:rPr>
              <a:t>Each</a:t>
            </a:r>
            <a:r>
              <a:rPr dirty="0" sz="2800" spc="1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25">
                <a:solidFill>
                  <a:srgbClr val="FFFFFF"/>
                </a:solidFill>
                <a:latin typeface="Calibri"/>
                <a:cs typeface="Calibri"/>
              </a:rPr>
              <a:t>trial</a:t>
            </a:r>
            <a:r>
              <a:rPr dirty="0" sz="2800" spc="1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dirty="0" sz="2800" spc="1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experiment</a:t>
            </a:r>
            <a:r>
              <a:rPr dirty="0" sz="2800" spc="1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114">
                <a:solidFill>
                  <a:srgbClr val="FFFFFF"/>
                </a:solidFill>
                <a:latin typeface="Calibri"/>
                <a:cs typeface="Calibri"/>
              </a:rPr>
              <a:t>has</a:t>
            </a:r>
            <a:r>
              <a:rPr dirty="0" sz="2800" spc="1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B9A463"/>
                </a:solidFill>
                <a:latin typeface="Calibri"/>
                <a:cs typeface="Calibri"/>
              </a:rPr>
              <a:t>only</a:t>
            </a:r>
            <a:r>
              <a:rPr dirty="0" sz="2800" spc="130">
                <a:solidFill>
                  <a:srgbClr val="B9A463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B9A463"/>
                </a:solidFill>
                <a:latin typeface="Calibri"/>
                <a:cs typeface="Calibri"/>
              </a:rPr>
              <a:t>two</a:t>
            </a:r>
            <a:r>
              <a:rPr dirty="0" sz="2800" spc="130">
                <a:solidFill>
                  <a:srgbClr val="B9A463"/>
                </a:solidFill>
                <a:latin typeface="Calibri"/>
                <a:cs typeface="Calibri"/>
              </a:rPr>
              <a:t> </a:t>
            </a:r>
            <a:r>
              <a:rPr dirty="0" sz="2800" spc="65">
                <a:solidFill>
                  <a:srgbClr val="FFFFFF"/>
                </a:solidFill>
                <a:latin typeface="Calibri"/>
                <a:cs typeface="Calibri"/>
              </a:rPr>
              <a:t>possible </a:t>
            </a:r>
            <a:r>
              <a:rPr dirty="0" sz="2800" spc="75">
                <a:solidFill>
                  <a:srgbClr val="FFFFFF"/>
                </a:solidFill>
                <a:latin typeface="Calibri"/>
                <a:cs typeface="Calibri"/>
              </a:rPr>
              <a:t>outcomes</a:t>
            </a:r>
            <a:endParaRPr sz="2800">
              <a:latin typeface="Calibri"/>
              <a:cs typeface="Calibri"/>
            </a:endParaRPr>
          </a:p>
          <a:p>
            <a:pPr marL="187960" marR="241300" indent="-175260">
              <a:lnSpc>
                <a:spcPct val="100000"/>
              </a:lnSpc>
              <a:spcBef>
                <a:spcPts val="414"/>
              </a:spcBef>
              <a:buSzPct val="85714"/>
              <a:buChar char="•"/>
              <a:tabLst>
                <a:tab pos="187960" algn="l"/>
              </a:tabLst>
            </a:pPr>
            <a:r>
              <a:rPr dirty="0" sz="2800" spc="8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800" spc="1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30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z="2800" spc="1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2800" spc="1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50">
                <a:solidFill>
                  <a:srgbClr val="FFFFFF"/>
                </a:solidFill>
                <a:latin typeface="Calibri"/>
                <a:cs typeface="Calibri"/>
              </a:rPr>
              <a:t>any</a:t>
            </a:r>
            <a:r>
              <a:rPr dirty="0" sz="2800" spc="1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8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2800" spc="1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dirty="0" sz="2800" spc="1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80">
                <a:solidFill>
                  <a:srgbClr val="FFFFFF"/>
                </a:solidFill>
                <a:latin typeface="Calibri"/>
                <a:cs typeface="Calibri"/>
              </a:rPr>
              <a:t>outcomes</a:t>
            </a:r>
            <a:r>
              <a:rPr dirty="0" sz="2800" spc="1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remains</a:t>
            </a:r>
            <a:r>
              <a:rPr dirty="0" sz="2800" spc="1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B9A463"/>
                </a:solidFill>
                <a:latin typeface="Calibri"/>
                <a:cs typeface="Calibri"/>
              </a:rPr>
              <a:t>fixed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over</a:t>
            </a:r>
            <a:r>
              <a:rPr dirty="0" sz="2800" spc="20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FFFFFF"/>
                </a:solidFill>
                <a:latin typeface="Calibri"/>
                <a:cs typeface="Calibri"/>
              </a:rPr>
              <a:t>time</a:t>
            </a:r>
            <a:endParaRPr sz="2800">
              <a:latin typeface="Calibri"/>
              <a:cs typeface="Calibri"/>
            </a:endParaRPr>
          </a:p>
          <a:p>
            <a:pPr marL="187960" marR="933450" indent="-175260">
              <a:lnSpc>
                <a:spcPct val="100000"/>
              </a:lnSpc>
              <a:spcBef>
                <a:spcPts val="395"/>
              </a:spcBef>
              <a:buSzPct val="85714"/>
              <a:buChar char="•"/>
              <a:tabLst>
                <a:tab pos="187960" algn="l"/>
              </a:tabLst>
            </a:pPr>
            <a:r>
              <a:rPr dirty="0" sz="2800" spc="8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800" spc="2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trials</a:t>
            </a:r>
            <a:r>
              <a:rPr dirty="0" sz="2800" spc="2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dirty="0" sz="2800" spc="2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experiments</a:t>
            </a:r>
            <a:r>
              <a:rPr dirty="0" sz="2800" spc="2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dirty="0" sz="2800" spc="2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statistically </a:t>
            </a:r>
            <a:r>
              <a:rPr dirty="0" sz="2800" spc="-10">
                <a:solidFill>
                  <a:srgbClr val="B9A463"/>
                </a:solidFill>
                <a:latin typeface="Calibri"/>
                <a:cs typeface="Calibri"/>
              </a:rPr>
              <a:t>independent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300"/>
              <a:t>The</a:t>
            </a:r>
            <a:r>
              <a:rPr dirty="0" spc="225"/>
              <a:t> </a:t>
            </a:r>
            <a:r>
              <a:rPr dirty="0" spc="215"/>
              <a:t>Binomial</a:t>
            </a:r>
            <a:r>
              <a:rPr dirty="0" spc="275"/>
              <a:t> </a:t>
            </a:r>
            <a:r>
              <a:rPr dirty="0" spc="240"/>
              <a:t>Formula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828979" y="1752219"/>
            <a:ext cx="2674620" cy="423545"/>
          </a:xfrm>
          <a:custGeom>
            <a:avLst/>
            <a:gdLst/>
            <a:ahLst/>
            <a:cxnLst/>
            <a:rect l="l" t="t" r="r" b="b"/>
            <a:pathLst>
              <a:path w="2674620" h="423544">
                <a:moveTo>
                  <a:pt x="2539187" y="0"/>
                </a:moveTo>
                <a:lnTo>
                  <a:pt x="2533218" y="17271"/>
                </a:lnTo>
                <a:lnTo>
                  <a:pt x="2557717" y="27892"/>
                </a:lnTo>
                <a:lnTo>
                  <a:pt x="2578811" y="42608"/>
                </a:lnTo>
                <a:lnTo>
                  <a:pt x="2610688" y="84327"/>
                </a:lnTo>
                <a:lnTo>
                  <a:pt x="2629436" y="140620"/>
                </a:lnTo>
                <a:lnTo>
                  <a:pt x="2635707" y="209676"/>
                </a:lnTo>
                <a:lnTo>
                  <a:pt x="2634135" y="247014"/>
                </a:lnTo>
                <a:lnTo>
                  <a:pt x="2621562" y="311403"/>
                </a:lnTo>
                <a:lnTo>
                  <a:pt x="2596343" y="361697"/>
                </a:lnTo>
                <a:lnTo>
                  <a:pt x="2558001" y="395658"/>
                </a:lnTo>
                <a:lnTo>
                  <a:pt x="2533853" y="406399"/>
                </a:lnTo>
                <a:lnTo>
                  <a:pt x="2539187" y="423544"/>
                </a:lnTo>
                <a:lnTo>
                  <a:pt x="2597019" y="396430"/>
                </a:lnTo>
                <a:lnTo>
                  <a:pt x="2639517" y="349503"/>
                </a:lnTo>
                <a:lnTo>
                  <a:pt x="2665583" y="286734"/>
                </a:lnTo>
                <a:lnTo>
                  <a:pt x="2674315" y="211962"/>
                </a:lnTo>
                <a:lnTo>
                  <a:pt x="2672153" y="173553"/>
                </a:lnTo>
                <a:lnTo>
                  <a:pt x="2672126" y="173075"/>
                </a:lnTo>
                <a:lnTo>
                  <a:pt x="2654652" y="104253"/>
                </a:lnTo>
                <a:lnTo>
                  <a:pt x="2619983" y="48238"/>
                </a:lnTo>
                <a:lnTo>
                  <a:pt x="2569881" y="11126"/>
                </a:lnTo>
                <a:lnTo>
                  <a:pt x="2539187" y="0"/>
                </a:lnTo>
                <a:close/>
              </a:path>
              <a:path w="2674620" h="423544">
                <a:moveTo>
                  <a:pt x="135064" y="0"/>
                </a:moveTo>
                <a:lnTo>
                  <a:pt x="77438" y="27193"/>
                </a:lnTo>
                <a:lnTo>
                  <a:pt x="34937" y="74294"/>
                </a:lnTo>
                <a:lnTo>
                  <a:pt x="8734" y="137175"/>
                </a:lnTo>
                <a:lnTo>
                  <a:pt x="0" y="211962"/>
                </a:lnTo>
                <a:lnTo>
                  <a:pt x="2176" y="250848"/>
                </a:lnTo>
                <a:lnTo>
                  <a:pt x="19588" y="319619"/>
                </a:lnTo>
                <a:lnTo>
                  <a:pt x="54147" y="375431"/>
                </a:lnTo>
                <a:lnTo>
                  <a:pt x="104267" y="412476"/>
                </a:lnTo>
                <a:lnTo>
                  <a:pt x="135064" y="423544"/>
                </a:lnTo>
                <a:lnTo>
                  <a:pt x="140423" y="406399"/>
                </a:lnTo>
                <a:lnTo>
                  <a:pt x="116292" y="395658"/>
                </a:lnTo>
                <a:lnTo>
                  <a:pt x="95467" y="380761"/>
                </a:lnTo>
                <a:lnTo>
                  <a:pt x="63741" y="338454"/>
                </a:lnTo>
                <a:lnTo>
                  <a:pt x="44899" y="280924"/>
                </a:lnTo>
                <a:lnTo>
                  <a:pt x="38716" y="211962"/>
                </a:lnTo>
                <a:lnTo>
                  <a:pt x="38620" y="209676"/>
                </a:lnTo>
                <a:lnTo>
                  <a:pt x="44899" y="140620"/>
                </a:lnTo>
                <a:lnTo>
                  <a:pt x="63741" y="84327"/>
                </a:lnTo>
                <a:lnTo>
                  <a:pt x="95631" y="42608"/>
                </a:lnTo>
                <a:lnTo>
                  <a:pt x="141084" y="17271"/>
                </a:lnTo>
                <a:lnTo>
                  <a:pt x="1350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81990" y="1625041"/>
            <a:ext cx="354266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7205" algn="l"/>
                <a:tab pos="3187700" algn="l"/>
              </a:tabLst>
            </a:pPr>
            <a:r>
              <a:rPr dirty="0" sz="3600" spc="-50">
                <a:solidFill>
                  <a:srgbClr val="FFFFFF"/>
                </a:solidFill>
                <a:latin typeface="Cambria Math"/>
                <a:cs typeface="Cambria Math"/>
              </a:rPr>
              <a:t>𝑃</a:t>
            </a:r>
            <a:r>
              <a:rPr dirty="0" sz="3600">
                <a:solidFill>
                  <a:srgbClr val="FFFFFF"/>
                </a:solidFill>
                <a:latin typeface="Cambria Math"/>
                <a:cs typeface="Cambria Math"/>
              </a:rPr>
              <a:t>	𝑟</a:t>
            </a:r>
            <a:r>
              <a:rPr dirty="0" sz="3600" spc="6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3600">
                <a:solidFill>
                  <a:srgbClr val="FFFFFF"/>
                </a:solidFill>
                <a:latin typeface="Cambria Math"/>
                <a:cs typeface="Cambria Math"/>
              </a:rPr>
              <a:t>𝑖𝑛</a:t>
            </a:r>
            <a:r>
              <a:rPr dirty="0" sz="3600" spc="5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3600">
                <a:solidFill>
                  <a:srgbClr val="FFFFFF"/>
                </a:solidFill>
                <a:latin typeface="Cambria Math"/>
                <a:cs typeface="Cambria Math"/>
              </a:rPr>
              <a:t>𝑛</a:t>
            </a:r>
            <a:r>
              <a:rPr dirty="0" sz="3600" spc="4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3600" spc="-10">
                <a:solidFill>
                  <a:srgbClr val="FFFFFF"/>
                </a:solidFill>
                <a:latin typeface="Cambria Math"/>
                <a:cs typeface="Cambria Math"/>
              </a:rPr>
              <a:t>𝑡𝑟𝑖𝑎𝑙𝑠</a:t>
            </a:r>
            <a:r>
              <a:rPr dirty="0" sz="3600">
                <a:solidFill>
                  <a:srgbClr val="FFFFFF"/>
                </a:solidFill>
                <a:latin typeface="Cambria Math"/>
                <a:cs typeface="Cambria Math"/>
              </a:rPr>
              <a:t>	</a:t>
            </a:r>
            <a:r>
              <a:rPr dirty="0" sz="3600" spc="-50">
                <a:solidFill>
                  <a:srgbClr val="FFFFFF"/>
                </a:solidFill>
                <a:latin typeface="Cambria Math"/>
                <a:cs typeface="Cambria Math"/>
              </a:rPr>
              <a:t>=</a:t>
            </a:r>
            <a:endParaRPr sz="3600">
              <a:latin typeface="Cambria Math"/>
              <a:cs typeface="Cambria Math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4288282" y="1386839"/>
            <a:ext cx="2237105" cy="1154430"/>
          </a:xfrm>
          <a:custGeom>
            <a:avLst/>
            <a:gdLst/>
            <a:ahLst/>
            <a:cxnLst/>
            <a:rect l="l" t="t" r="r" b="b"/>
            <a:pathLst>
              <a:path w="2237104" h="1154430">
                <a:moveTo>
                  <a:pt x="114808" y="0"/>
                </a:moveTo>
                <a:lnTo>
                  <a:pt x="0" y="0"/>
                </a:lnTo>
                <a:lnTo>
                  <a:pt x="0" y="21590"/>
                </a:lnTo>
                <a:lnTo>
                  <a:pt x="0" y="1132840"/>
                </a:lnTo>
                <a:lnTo>
                  <a:pt x="0" y="1154430"/>
                </a:lnTo>
                <a:lnTo>
                  <a:pt x="114808" y="1154430"/>
                </a:lnTo>
                <a:lnTo>
                  <a:pt x="114808" y="1132840"/>
                </a:lnTo>
                <a:lnTo>
                  <a:pt x="43561" y="1132840"/>
                </a:lnTo>
                <a:lnTo>
                  <a:pt x="43561" y="21590"/>
                </a:lnTo>
                <a:lnTo>
                  <a:pt x="114808" y="21590"/>
                </a:lnTo>
                <a:lnTo>
                  <a:pt x="114808" y="0"/>
                </a:lnTo>
                <a:close/>
              </a:path>
              <a:path w="2237104" h="1154430">
                <a:moveTo>
                  <a:pt x="740156" y="688975"/>
                </a:moveTo>
                <a:lnTo>
                  <a:pt x="734187" y="671703"/>
                </a:lnTo>
                <a:lnTo>
                  <a:pt x="703491" y="682840"/>
                </a:lnTo>
                <a:lnTo>
                  <a:pt x="676567" y="698906"/>
                </a:lnTo>
                <a:lnTo>
                  <a:pt x="634111" y="745998"/>
                </a:lnTo>
                <a:lnTo>
                  <a:pt x="607822" y="808888"/>
                </a:lnTo>
                <a:lnTo>
                  <a:pt x="599059" y="883666"/>
                </a:lnTo>
                <a:lnTo>
                  <a:pt x="601243" y="922553"/>
                </a:lnTo>
                <a:lnTo>
                  <a:pt x="618718" y="991323"/>
                </a:lnTo>
                <a:lnTo>
                  <a:pt x="653262" y="1047140"/>
                </a:lnTo>
                <a:lnTo>
                  <a:pt x="703402" y="1084186"/>
                </a:lnTo>
                <a:lnTo>
                  <a:pt x="734187" y="1095248"/>
                </a:lnTo>
                <a:lnTo>
                  <a:pt x="739521" y="1078103"/>
                </a:lnTo>
                <a:lnTo>
                  <a:pt x="715365" y="1067371"/>
                </a:lnTo>
                <a:lnTo>
                  <a:pt x="694537" y="1052474"/>
                </a:lnTo>
                <a:lnTo>
                  <a:pt x="662813" y="1010158"/>
                </a:lnTo>
                <a:lnTo>
                  <a:pt x="644017" y="952627"/>
                </a:lnTo>
                <a:lnTo>
                  <a:pt x="637882" y="883666"/>
                </a:lnTo>
                <a:lnTo>
                  <a:pt x="637794" y="881380"/>
                </a:lnTo>
                <a:lnTo>
                  <a:pt x="639343" y="845261"/>
                </a:lnTo>
                <a:lnTo>
                  <a:pt x="651827" y="782586"/>
                </a:lnTo>
                <a:lnTo>
                  <a:pt x="677075" y="733132"/>
                </a:lnTo>
                <a:lnTo>
                  <a:pt x="715746" y="699604"/>
                </a:lnTo>
                <a:lnTo>
                  <a:pt x="740156" y="688975"/>
                </a:lnTo>
                <a:close/>
              </a:path>
              <a:path w="2237104" h="1154430">
                <a:moveTo>
                  <a:pt x="1941449" y="883666"/>
                </a:moveTo>
                <a:lnTo>
                  <a:pt x="1939277" y="845261"/>
                </a:lnTo>
                <a:lnTo>
                  <a:pt x="1939251" y="844778"/>
                </a:lnTo>
                <a:lnTo>
                  <a:pt x="1932698" y="808888"/>
                </a:lnTo>
                <a:lnTo>
                  <a:pt x="1906524" y="745998"/>
                </a:lnTo>
                <a:lnTo>
                  <a:pt x="1863940" y="698906"/>
                </a:lnTo>
                <a:lnTo>
                  <a:pt x="1806321" y="671703"/>
                </a:lnTo>
                <a:lnTo>
                  <a:pt x="1800352" y="688975"/>
                </a:lnTo>
                <a:lnTo>
                  <a:pt x="1824850" y="699604"/>
                </a:lnTo>
                <a:lnTo>
                  <a:pt x="1845945" y="714324"/>
                </a:lnTo>
                <a:lnTo>
                  <a:pt x="1877822" y="756031"/>
                </a:lnTo>
                <a:lnTo>
                  <a:pt x="1896567" y="812330"/>
                </a:lnTo>
                <a:lnTo>
                  <a:pt x="1902841" y="881380"/>
                </a:lnTo>
                <a:lnTo>
                  <a:pt x="1901266" y="918718"/>
                </a:lnTo>
                <a:lnTo>
                  <a:pt x="1888693" y="983107"/>
                </a:lnTo>
                <a:lnTo>
                  <a:pt x="1863471" y="1033411"/>
                </a:lnTo>
                <a:lnTo>
                  <a:pt x="1825129" y="1067371"/>
                </a:lnTo>
                <a:lnTo>
                  <a:pt x="1800987" y="1078103"/>
                </a:lnTo>
                <a:lnTo>
                  <a:pt x="1806321" y="1095248"/>
                </a:lnTo>
                <a:lnTo>
                  <a:pt x="1864144" y="1068133"/>
                </a:lnTo>
                <a:lnTo>
                  <a:pt x="1906651" y="1021207"/>
                </a:lnTo>
                <a:lnTo>
                  <a:pt x="1932711" y="958443"/>
                </a:lnTo>
                <a:lnTo>
                  <a:pt x="1939251" y="922553"/>
                </a:lnTo>
                <a:lnTo>
                  <a:pt x="1941449" y="883666"/>
                </a:lnTo>
                <a:close/>
              </a:path>
              <a:path w="2237104" h="1154430">
                <a:moveTo>
                  <a:pt x="2110359" y="562991"/>
                </a:moveTo>
                <a:lnTo>
                  <a:pt x="124587" y="562991"/>
                </a:lnTo>
                <a:lnTo>
                  <a:pt x="124587" y="591947"/>
                </a:lnTo>
                <a:lnTo>
                  <a:pt x="2110359" y="591947"/>
                </a:lnTo>
                <a:lnTo>
                  <a:pt x="2110359" y="562991"/>
                </a:lnTo>
                <a:close/>
              </a:path>
              <a:path w="2237104" h="1154430">
                <a:moveTo>
                  <a:pt x="2236724" y="0"/>
                </a:moveTo>
                <a:lnTo>
                  <a:pt x="2121916" y="0"/>
                </a:lnTo>
                <a:lnTo>
                  <a:pt x="2121916" y="21590"/>
                </a:lnTo>
                <a:lnTo>
                  <a:pt x="2193163" y="21590"/>
                </a:lnTo>
                <a:lnTo>
                  <a:pt x="2193163" y="1132840"/>
                </a:lnTo>
                <a:lnTo>
                  <a:pt x="2236724" y="1132840"/>
                </a:lnTo>
                <a:lnTo>
                  <a:pt x="2236724" y="21590"/>
                </a:lnTo>
                <a:lnTo>
                  <a:pt x="22367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5193538" y="1279397"/>
            <a:ext cx="426084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25">
                <a:solidFill>
                  <a:srgbClr val="FFFFFF"/>
                </a:solidFill>
                <a:latin typeface="Cambria Math"/>
                <a:cs typeface="Cambria Math"/>
              </a:rPr>
              <a:t>𝑛!</a:t>
            </a:r>
            <a:endParaRPr sz="3600">
              <a:latin typeface="Cambria Math"/>
              <a:cs typeface="Cambria Math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7290689" y="1751329"/>
            <a:ext cx="99695" cy="425450"/>
          </a:xfrm>
          <a:custGeom>
            <a:avLst/>
            <a:gdLst/>
            <a:ahLst/>
            <a:cxnLst/>
            <a:rect l="l" t="t" r="r" b="b"/>
            <a:pathLst>
              <a:path w="99695" h="425450">
                <a:moveTo>
                  <a:pt x="99568" y="0"/>
                </a:moveTo>
                <a:lnTo>
                  <a:pt x="0" y="0"/>
                </a:lnTo>
                <a:lnTo>
                  <a:pt x="0" y="17780"/>
                </a:lnTo>
                <a:lnTo>
                  <a:pt x="62484" y="17780"/>
                </a:lnTo>
                <a:lnTo>
                  <a:pt x="62484" y="408940"/>
                </a:lnTo>
                <a:lnTo>
                  <a:pt x="0" y="408940"/>
                </a:lnTo>
                <a:lnTo>
                  <a:pt x="0" y="425450"/>
                </a:lnTo>
                <a:lnTo>
                  <a:pt x="99568" y="425450"/>
                </a:lnTo>
                <a:lnTo>
                  <a:pt x="99568" y="408940"/>
                </a:lnTo>
                <a:lnTo>
                  <a:pt x="99568" y="17780"/>
                </a:lnTo>
                <a:lnTo>
                  <a:pt x="995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4400803" y="1931365"/>
            <a:ext cx="224853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37540" algn="l"/>
                <a:tab pos="1870075" algn="l"/>
              </a:tabLst>
            </a:pPr>
            <a:r>
              <a:rPr dirty="0" sz="3600" spc="-25">
                <a:solidFill>
                  <a:srgbClr val="FFFFFF"/>
                </a:solidFill>
                <a:latin typeface="Cambria Math"/>
                <a:cs typeface="Cambria Math"/>
              </a:rPr>
              <a:t>𝑟!</a:t>
            </a:r>
            <a:r>
              <a:rPr dirty="0" sz="3600">
                <a:solidFill>
                  <a:srgbClr val="FFFFFF"/>
                </a:solidFill>
                <a:latin typeface="Cambria Math"/>
                <a:cs typeface="Cambria Math"/>
              </a:rPr>
              <a:t>	𝑛</a:t>
            </a:r>
            <a:r>
              <a:rPr dirty="0" sz="3600" spc="5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3600">
                <a:solidFill>
                  <a:srgbClr val="FFFFFF"/>
                </a:solidFill>
                <a:latin typeface="Cambria Math"/>
                <a:cs typeface="Cambria Math"/>
              </a:rPr>
              <a:t>−</a:t>
            </a:r>
            <a:r>
              <a:rPr dirty="0" sz="3600" spc="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3600" spc="-50">
                <a:solidFill>
                  <a:srgbClr val="FFFFFF"/>
                </a:solidFill>
                <a:latin typeface="Cambria Math"/>
                <a:cs typeface="Cambria Math"/>
              </a:rPr>
              <a:t>𝑟</a:t>
            </a:r>
            <a:r>
              <a:rPr dirty="0" sz="3600">
                <a:solidFill>
                  <a:srgbClr val="FFFFFF"/>
                </a:solidFill>
                <a:latin typeface="Cambria Math"/>
                <a:cs typeface="Cambria Math"/>
              </a:rPr>
              <a:t>	</a:t>
            </a:r>
            <a:r>
              <a:rPr dirty="0" sz="3600" spc="10">
                <a:solidFill>
                  <a:srgbClr val="FFFFFF"/>
                </a:solidFill>
                <a:latin typeface="Cambria Math"/>
                <a:cs typeface="Cambria Math"/>
              </a:rPr>
              <a:t>!</a:t>
            </a:r>
            <a:r>
              <a:rPr dirty="0" u="sng" sz="3600" spc="9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6701028" y="1751329"/>
            <a:ext cx="99695" cy="425450"/>
          </a:xfrm>
          <a:custGeom>
            <a:avLst/>
            <a:gdLst/>
            <a:ahLst/>
            <a:cxnLst/>
            <a:rect l="l" t="t" r="r" b="b"/>
            <a:pathLst>
              <a:path w="99695" h="425450">
                <a:moveTo>
                  <a:pt x="99568" y="0"/>
                </a:moveTo>
                <a:lnTo>
                  <a:pt x="0" y="0"/>
                </a:lnTo>
                <a:lnTo>
                  <a:pt x="0" y="17780"/>
                </a:lnTo>
                <a:lnTo>
                  <a:pt x="0" y="408940"/>
                </a:lnTo>
                <a:lnTo>
                  <a:pt x="0" y="425450"/>
                </a:lnTo>
                <a:lnTo>
                  <a:pt x="99568" y="425450"/>
                </a:lnTo>
                <a:lnTo>
                  <a:pt x="99568" y="408940"/>
                </a:lnTo>
                <a:lnTo>
                  <a:pt x="37084" y="408940"/>
                </a:lnTo>
                <a:lnTo>
                  <a:pt x="37084" y="17780"/>
                </a:lnTo>
                <a:lnTo>
                  <a:pt x="99568" y="17780"/>
                </a:lnTo>
                <a:lnTo>
                  <a:pt x="995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6772909" y="1457401"/>
            <a:ext cx="51879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20061" sz="5400" spc="112">
                <a:solidFill>
                  <a:srgbClr val="FFFFFF"/>
                </a:solidFill>
                <a:latin typeface="Cambria Math"/>
                <a:cs typeface="Cambria Math"/>
              </a:rPr>
              <a:t>𝑝</a:t>
            </a:r>
            <a:r>
              <a:rPr dirty="0" sz="2600" spc="75">
                <a:solidFill>
                  <a:srgbClr val="FFFFFF"/>
                </a:solidFill>
                <a:latin typeface="Cambria Math"/>
                <a:cs typeface="Cambria Math"/>
              </a:rPr>
              <a:t>𝑟</a:t>
            </a:r>
            <a:endParaRPr sz="2600">
              <a:latin typeface="Cambria Math"/>
              <a:cs typeface="Cambria Math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8543417" y="1751329"/>
            <a:ext cx="99695" cy="425450"/>
          </a:xfrm>
          <a:custGeom>
            <a:avLst/>
            <a:gdLst/>
            <a:ahLst/>
            <a:cxnLst/>
            <a:rect l="l" t="t" r="r" b="b"/>
            <a:pathLst>
              <a:path w="99695" h="425450">
                <a:moveTo>
                  <a:pt x="99568" y="0"/>
                </a:moveTo>
                <a:lnTo>
                  <a:pt x="0" y="0"/>
                </a:lnTo>
                <a:lnTo>
                  <a:pt x="0" y="17780"/>
                </a:lnTo>
                <a:lnTo>
                  <a:pt x="62484" y="17780"/>
                </a:lnTo>
                <a:lnTo>
                  <a:pt x="62484" y="408940"/>
                </a:lnTo>
                <a:lnTo>
                  <a:pt x="0" y="408940"/>
                </a:lnTo>
                <a:lnTo>
                  <a:pt x="0" y="425450"/>
                </a:lnTo>
                <a:lnTo>
                  <a:pt x="99568" y="425450"/>
                </a:lnTo>
                <a:lnTo>
                  <a:pt x="99568" y="408940"/>
                </a:lnTo>
                <a:lnTo>
                  <a:pt x="99568" y="17780"/>
                </a:lnTo>
                <a:lnTo>
                  <a:pt x="995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7491984" y="1751329"/>
            <a:ext cx="99695" cy="425450"/>
          </a:xfrm>
          <a:custGeom>
            <a:avLst/>
            <a:gdLst/>
            <a:ahLst/>
            <a:cxnLst/>
            <a:rect l="l" t="t" r="r" b="b"/>
            <a:pathLst>
              <a:path w="99695" h="425450">
                <a:moveTo>
                  <a:pt x="99568" y="0"/>
                </a:moveTo>
                <a:lnTo>
                  <a:pt x="0" y="0"/>
                </a:lnTo>
                <a:lnTo>
                  <a:pt x="0" y="17780"/>
                </a:lnTo>
                <a:lnTo>
                  <a:pt x="0" y="408940"/>
                </a:lnTo>
                <a:lnTo>
                  <a:pt x="0" y="425450"/>
                </a:lnTo>
                <a:lnTo>
                  <a:pt x="99568" y="425450"/>
                </a:lnTo>
                <a:lnTo>
                  <a:pt x="99568" y="408940"/>
                </a:lnTo>
                <a:lnTo>
                  <a:pt x="37084" y="408940"/>
                </a:lnTo>
                <a:lnTo>
                  <a:pt x="37084" y="17780"/>
                </a:lnTo>
                <a:lnTo>
                  <a:pt x="99568" y="17780"/>
                </a:lnTo>
                <a:lnTo>
                  <a:pt x="995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7565770" y="1457401"/>
            <a:ext cx="97853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20061" sz="5400" spc="142">
                <a:solidFill>
                  <a:srgbClr val="FFFFFF"/>
                </a:solidFill>
                <a:latin typeface="Cambria Math"/>
                <a:cs typeface="Cambria Math"/>
              </a:rPr>
              <a:t>𝑞</a:t>
            </a:r>
            <a:r>
              <a:rPr dirty="0" sz="2600" spc="95">
                <a:solidFill>
                  <a:srgbClr val="FFFFFF"/>
                </a:solidFill>
                <a:latin typeface="Cambria Math"/>
                <a:cs typeface="Cambria Math"/>
              </a:rPr>
              <a:t>𝑛−𝑟</a:t>
            </a:r>
            <a:endParaRPr sz="2600">
              <a:latin typeface="Cambria Math"/>
              <a:cs typeface="Cambria Math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822452" y="2779902"/>
            <a:ext cx="4575175" cy="1854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where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400" spc="11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z="2400" spc="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24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dirty="0" sz="2400" spc="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probability</a:t>
            </a:r>
            <a:r>
              <a:rPr dirty="0" sz="2400" spc="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2400" spc="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50">
                <a:solidFill>
                  <a:srgbClr val="FFFFFF"/>
                </a:solidFill>
                <a:latin typeface="Calibri"/>
                <a:cs typeface="Calibri"/>
              </a:rPr>
              <a:t>occurrence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400" spc="110">
                <a:solidFill>
                  <a:srgbClr val="FFFFFF"/>
                </a:solidFill>
                <a:latin typeface="Calibri"/>
                <a:cs typeface="Calibri"/>
              </a:rPr>
              <a:t>q </a:t>
            </a:r>
            <a:r>
              <a:rPr dirty="0" sz="2400" spc="24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dirty="0" sz="2400" spc="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125">
                <a:solidFill>
                  <a:srgbClr val="FFFFFF"/>
                </a:solidFill>
                <a:latin typeface="Calibri"/>
                <a:cs typeface="Calibri"/>
              </a:rPr>
              <a:t>1-</a:t>
            </a:r>
            <a:r>
              <a:rPr dirty="0" sz="2400" spc="11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z="2400" spc="1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24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dirty="0" sz="2400" spc="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probability</a:t>
            </a:r>
            <a:r>
              <a:rPr dirty="0" sz="2400" spc="1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2400" spc="1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failure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2400" spc="1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24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dirty="0" sz="2400" spc="1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number</a:t>
            </a:r>
            <a:r>
              <a:rPr dirty="0" sz="2400" spc="1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2400" spc="1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75">
                <a:solidFill>
                  <a:srgbClr val="FFFFFF"/>
                </a:solidFill>
                <a:latin typeface="Calibri"/>
                <a:cs typeface="Calibri"/>
              </a:rPr>
              <a:t>occurrences</a:t>
            </a:r>
            <a:r>
              <a:rPr dirty="0" sz="2400" spc="1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desired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2400" spc="1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24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dirty="0" sz="2400" spc="1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number</a:t>
            </a:r>
            <a:r>
              <a:rPr dirty="0" sz="2400" spc="1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2400" spc="1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trials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215"/>
              <a:t>Binomial</a:t>
            </a:r>
            <a:r>
              <a:rPr dirty="0" spc="275"/>
              <a:t> </a:t>
            </a:r>
            <a:r>
              <a:rPr dirty="0" spc="285"/>
              <a:t>Example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3891" y="1363081"/>
            <a:ext cx="7643495" cy="2691130"/>
          </a:xfrm>
          <a:prstGeom prst="rect">
            <a:avLst/>
          </a:prstGeom>
        </p:spPr>
        <p:txBody>
          <a:bodyPr wrap="square" lIns="0" tIns="65404" rIns="0" bIns="0" rtlCol="0" vert="horz">
            <a:spAutoFit/>
          </a:bodyPr>
          <a:lstStyle/>
          <a:p>
            <a:pPr marL="187325" indent="-174625">
              <a:lnSpc>
                <a:spcPct val="100000"/>
              </a:lnSpc>
              <a:spcBef>
                <a:spcPts val="515"/>
              </a:spcBef>
              <a:buSzPct val="85714"/>
              <a:buChar char="•"/>
              <a:tabLst>
                <a:tab pos="187325" algn="l"/>
              </a:tabLst>
            </a:pPr>
            <a:r>
              <a:rPr dirty="0" sz="2800" spc="13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800" spc="1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vendor</a:t>
            </a:r>
            <a:r>
              <a:rPr dirty="0" sz="2800" spc="1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frequently</a:t>
            </a:r>
            <a:r>
              <a:rPr dirty="0" sz="2800" spc="1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100">
                <a:solidFill>
                  <a:srgbClr val="FFFFFF"/>
                </a:solidFill>
                <a:latin typeface="Calibri"/>
                <a:cs typeface="Calibri"/>
              </a:rPr>
              <a:t>ships</a:t>
            </a:r>
            <a:r>
              <a:rPr dirty="0" sz="2800" spc="1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125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dirty="0" sz="2800" spc="1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110">
                <a:solidFill>
                  <a:srgbClr val="FFFFFF"/>
                </a:solidFill>
                <a:latin typeface="Calibri"/>
                <a:cs typeface="Calibri"/>
              </a:rPr>
              <a:t>bad</a:t>
            </a:r>
            <a:r>
              <a:rPr dirty="0" sz="2800" spc="1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parts</a:t>
            </a:r>
            <a:r>
              <a:rPr dirty="0" sz="2800" spc="1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out</a:t>
            </a:r>
            <a:r>
              <a:rPr dirty="0" sz="2800" spc="1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2800" spc="1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80">
                <a:solidFill>
                  <a:srgbClr val="FFFFFF"/>
                </a:solidFill>
                <a:latin typeface="Calibri"/>
                <a:cs typeface="Calibri"/>
              </a:rPr>
              <a:t>10.</a:t>
            </a:r>
            <a:endParaRPr sz="2800">
              <a:latin typeface="Calibri"/>
              <a:cs typeface="Calibri"/>
            </a:endParaRPr>
          </a:p>
          <a:p>
            <a:pPr marL="187960" marR="5080" indent="-175260">
              <a:lnSpc>
                <a:spcPct val="100000"/>
              </a:lnSpc>
              <a:spcBef>
                <a:spcPts val="409"/>
              </a:spcBef>
              <a:buSzPct val="85714"/>
              <a:buChar char="•"/>
              <a:tabLst>
                <a:tab pos="187960" algn="l"/>
              </a:tabLst>
            </a:pPr>
            <a:r>
              <a:rPr dirty="0" sz="2800" spc="150">
                <a:solidFill>
                  <a:srgbClr val="FFFFFF"/>
                </a:solidFill>
                <a:latin typeface="Calibri"/>
                <a:cs typeface="Calibri"/>
              </a:rPr>
              <a:t>Suppose</a:t>
            </a:r>
            <a:r>
              <a:rPr dirty="0" sz="2800" spc="1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800" spc="1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vendor</a:t>
            </a:r>
            <a:r>
              <a:rPr dirty="0" sz="2800" spc="1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100">
                <a:solidFill>
                  <a:srgbClr val="FFFFFF"/>
                </a:solidFill>
                <a:latin typeface="Calibri"/>
                <a:cs typeface="Calibri"/>
              </a:rPr>
              <a:t>ships</a:t>
            </a:r>
            <a:r>
              <a:rPr dirty="0" sz="2800" spc="1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our</a:t>
            </a:r>
            <a:r>
              <a:rPr dirty="0" sz="2800" spc="1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90">
                <a:solidFill>
                  <a:srgbClr val="FFFFFF"/>
                </a:solidFill>
                <a:latin typeface="Calibri"/>
                <a:cs typeface="Calibri"/>
              </a:rPr>
              <a:t>company</a:t>
            </a:r>
            <a:r>
              <a:rPr dirty="0" sz="2800" spc="1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95">
                <a:solidFill>
                  <a:srgbClr val="FFFFFF"/>
                </a:solidFill>
                <a:latin typeface="Calibri"/>
                <a:cs typeface="Calibri"/>
              </a:rPr>
              <a:t>50 </a:t>
            </a:r>
            <a:r>
              <a:rPr dirty="0" sz="2800" spc="50">
                <a:solidFill>
                  <a:srgbClr val="FFFFFF"/>
                </a:solidFill>
                <a:latin typeface="Calibri"/>
                <a:cs typeface="Calibri"/>
              </a:rPr>
              <a:t>parts.</a:t>
            </a:r>
            <a:r>
              <a:rPr dirty="0" sz="2800" spc="1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dirty="0" sz="2800" spc="1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65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dirty="0" sz="2800" spc="1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FFFFFF"/>
                </a:solidFill>
                <a:latin typeface="Calibri"/>
                <a:cs typeface="Calibri"/>
              </a:rPr>
              <a:t>tell</a:t>
            </a:r>
            <a:r>
              <a:rPr dirty="0" sz="2800" spc="1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them</a:t>
            </a:r>
            <a:r>
              <a:rPr dirty="0" sz="2800" spc="1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dirty="0" sz="2800" spc="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dirty="0" sz="2800" spc="1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least</a:t>
            </a:r>
            <a:r>
              <a:rPr dirty="0" sz="2800" spc="125">
                <a:solidFill>
                  <a:srgbClr val="FFFFFF"/>
                </a:solidFill>
                <a:latin typeface="Calibri"/>
                <a:cs typeface="Calibri"/>
              </a:rPr>
              <a:t> 9</a:t>
            </a:r>
            <a:r>
              <a:rPr dirty="0" sz="2800" spc="1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parts</a:t>
            </a:r>
            <a:r>
              <a:rPr dirty="0" sz="2800" spc="1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out</a:t>
            </a:r>
            <a:r>
              <a:rPr dirty="0" sz="2800" spc="1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25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dirty="0" sz="2800" spc="125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r>
              <a:rPr dirty="0" sz="2800" spc="1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55">
                <a:solidFill>
                  <a:srgbClr val="FFFFFF"/>
                </a:solidFill>
                <a:latin typeface="Calibri"/>
                <a:cs typeface="Calibri"/>
              </a:rPr>
              <a:t>must</a:t>
            </a:r>
            <a:r>
              <a:rPr dirty="0" sz="2800" spc="1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8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dirty="0" sz="2800" spc="1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110">
                <a:solidFill>
                  <a:srgbClr val="FFFFFF"/>
                </a:solidFill>
                <a:latin typeface="Calibri"/>
                <a:cs typeface="Calibri"/>
              </a:rPr>
              <a:t>good,</a:t>
            </a:r>
            <a:r>
              <a:rPr dirty="0" sz="2800" spc="1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8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2800" spc="1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nothing</a:t>
            </a:r>
            <a:r>
              <a:rPr dirty="0" sz="2800" spc="1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2800" spc="1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their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manufacturing</a:t>
            </a:r>
            <a:r>
              <a:rPr dirty="0" sz="2800" spc="2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120">
                <a:solidFill>
                  <a:srgbClr val="FFFFFF"/>
                </a:solidFill>
                <a:latin typeface="Calibri"/>
                <a:cs typeface="Calibri"/>
              </a:rPr>
              <a:t>process</a:t>
            </a:r>
            <a:r>
              <a:rPr dirty="0" sz="2800" spc="25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114">
                <a:solidFill>
                  <a:srgbClr val="FFFFFF"/>
                </a:solidFill>
                <a:latin typeface="Calibri"/>
                <a:cs typeface="Calibri"/>
              </a:rPr>
              <a:t>has</a:t>
            </a:r>
            <a:r>
              <a:rPr dirty="0" sz="2800" spc="2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100">
                <a:solidFill>
                  <a:srgbClr val="FFFFFF"/>
                </a:solidFill>
                <a:latin typeface="Calibri"/>
                <a:cs typeface="Calibri"/>
              </a:rPr>
              <a:t>changed,</a:t>
            </a:r>
            <a:r>
              <a:rPr dirty="0" sz="2800" spc="2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what</a:t>
            </a:r>
            <a:r>
              <a:rPr dirty="0" sz="2800" spc="2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6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2800" spc="2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25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2800" spc="30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z="2800" spc="1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dirty="0" sz="2800" spc="1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65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dirty="0" sz="2800" spc="1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25">
                <a:solidFill>
                  <a:srgbClr val="FFFFFF"/>
                </a:solidFill>
                <a:latin typeface="Calibri"/>
                <a:cs typeface="Calibri"/>
              </a:rPr>
              <a:t>will</a:t>
            </a:r>
            <a:r>
              <a:rPr dirty="0" sz="2800" spc="1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receive</a:t>
            </a:r>
            <a:r>
              <a:rPr dirty="0" sz="2800" spc="1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what</a:t>
            </a:r>
            <a:r>
              <a:rPr dirty="0" sz="2800" spc="1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65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dirty="0" sz="2800" spc="1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125">
                <a:solidFill>
                  <a:srgbClr val="FFFFFF"/>
                </a:solidFill>
                <a:latin typeface="Calibri"/>
                <a:cs typeface="Calibri"/>
              </a:rPr>
              <a:t>asked</a:t>
            </a:r>
            <a:r>
              <a:rPr dirty="0" sz="2800" spc="1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FFFFFF"/>
                </a:solidFill>
                <a:latin typeface="Calibri"/>
                <a:cs typeface="Calibri"/>
              </a:rPr>
              <a:t>for?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215"/>
              <a:t>Binomial</a:t>
            </a:r>
            <a:r>
              <a:rPr dirty="0" spc="275"/>
              <a:t> </a:t>
            </a:r>
            <a:r>
              <a:rPr dirty="0" spc="285"/>
              <a:t>Example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3891" y="1415872"/>
            <a:ext cx="532066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7325" indent="-174625">
              <a:lnSpc>
                <a:spcPct val="100000"/>
              </a:lnSpc>
              <a:spcBef>
                <a:spcPts val="95"/>
              </a:spcBef>
              <a:buSzPct val="85714"/>
              <a:buChar char="•"/>
              <a:tabLst>
                <a:tab pos="187325" algn="l"/>
              </a:tabLst>
            </a:pPr>
            <a:r>
              <a:rPr dirty="0" sz="2800" spc="114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z="2800" spc="1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265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dirty="0" sz="2800" spc="1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100">
                <a:solidFill>
                  <a:srgbClr val="FFFFFF"/>
                </a:solidFill>
                <a:latin typeface="Calibri"/>
                <a:cs typeface="Calibri"/>
              </a:rPr>
              <a:t>0.80,</a:t>
            </a:r>
            <a:r>
              <a:rPr dirty="0" sz="2800" spc="1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114">
                <a:solidFill>
                  <a:srgbClr val="FFFFFF"/>
                </a:solidFill>
                <a:latin typeface="Calibri"/>
                <a:cs typeface="Calibri"/>
              </a:rPr>
              <a:t>q</a:t>
            </a:r>
            <a:r>
              <a:rPr dirty="0" sz="2800" spc="1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265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dirty="0" sz="2800" spc="1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100">
                <a:solidFill>
                  <a:srgbClr val="FFFFFF"/>
                </a:solidFill>
                <a:latin typeface="Calibri"/>
                <a:cs typeface="Calibri"/>
              </a:rPr>
              <a:t>0.20,</a:t>
            </a:r>
            <a:r>
              <a:rPr dirty="0" sz="2800" spc="1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2800" spc="1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265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dirty="0" sz="2800" spc="1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105">
                <a:solidFill>
                  <a:srgbClr val="FFFFFF"/>
                </a:solidFill>
                <a:latin typeface="Calibri"/>
                <a:cs typeface="Calibri"/>
              </a:rPr>
              <a:t>45,</a:t>
            </a:r>
            <a:r>
              <a:rPr dirty="0" sz="2800" spc="1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2800" spc="1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265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dirty="0" sz="2800" spc="1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95">
                <a:solidFill>
                  <a:srgbClr val="FFFFFF"/>
                </a:solidFill>
                <a:latin typeface="Calibri"/>
                <a:cs typeface="Calibri"/>
              </a:rPr>
              <a:t>50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1210779" y="2590419"/>
            <a:ext cx="1716405" cy="377190"/>
          </a:xfrm>
          <a:custGeom>
            <a:avLst/>
            <a:gdLst/>
            <a:ahLst/>
            <a:cxnLst/>
            <a:rect l="l" t="t" r="r" b="b"/>
            <a:pathLst>
              <a:path w="1716405" h="377189">
                <a:moveTo>
                  <a:pt x="1595666" y="0"/>
                </a:moveTo>
                <a:lnTo>
                  <a:pt x="1590332" y="15239"/>
                </a:lnTo>
                <a:lnTo>
                  <a:pt x="1612142" y="24691"/>
                </a:lnTo>
                <a:lnTo>
                  <a:pt x="1630892" y="37798"/>
                </a:lnTo>
                <a:lnTo>
                  <a:pt x="1659166" y="74930"/>
                </a:lnTo>
                <a:lnTo>
                  <a:pt x="1675914" y="125031"/>
                </a:lnTo>
                <a:lnTo>
                  <a:pt x="1680054" y="153943"/>
                </a:lnTo>
                <a:lnTo>
                  <a:pt x="1680115" y="154368"/>
                </a:lnTo>
                <a:lnTo>
                  <a:pt x="1681518" y="186562"/>
                </a:lnTo>
                <a:lnTo>
                  <a:pt x="1680115" y="219803"/>
                </a:lnTo>
                <a:lnTo>
                  <a:pt x="1675914" y="249983"/>
                </a:lnTo>
                <a:lnTo>
                  <a:pt x="1659166" y="301117"/>
                </a:lnTo>
                <a:lnTo>
                  <a:pt x="1630860" y="338820"/>
                </a:lnTo>
                <a:lnTo>
                  <a:pt x="1590840" y="361569"/>
                </a:lnTo>
                <a:lnTo>
                  <a:pt x="1595666" y="376808"/>
                </a:lnTo>
                <a:lnTo>
                  <a:pt x="1647005" y="352726"/>
                </a:lnTo>
                <a:lnTo>
                  <a:pt x="1684820" y="311023"/>
                </a:lnTo>
                <a:lnTo>
                  <a:pt x="1708076" y="255079"/>
                </a:lnTo>
                <a:lnTo>
                  <a:pt x="1715808" y="188468"/>
                </a:lnTo>
                <a:lnTo>
                  <a:pt x="1713899" y="154368"/>
                </a:lnTo>
                <a:lnTo>
                  <a:pt x="1698341" y="92706"/>
                </a:lnTo>
                <a:lnTo>
                  <a:pt x="1667478" y="42844"/>
                </a:lnTo>
                <a:lnTo>
                  <a:pt x="1622953" y="9836"/>
                </a:lnTo>
                <a:lnTo>
                  <a:pt x="1595666" y="0"/>
                </a:lnTo>
                <a:close/>
              </a:path>
              <a:path w="1716405" h="377189">
                <a:moveTo>
                  <a:pt x="120180" y="0"/>
                </a:moveTo>
                <a:lnTo>
                  <a:pt x="68929" y="24114"/>
                </a:lnTo>
                <a:lnTo>
                  <a:pt x="31089" y="66039"/>
                </a:lnTo>
                <a:lnTo>
                  <a:pt x="7772" y="122015"/>
                </a:lnTo>
                <a:lnTo>
                  <a:pt x="107" y="186562"/>
                </a:lnTo>
                <a:lnTo>
                  <a:pt x="0" y="188468"/>
                </a:lnTo>
                <a:lnTo>
                  <a:pt x="7745" y="255079"/>
                </a:lnTo>
                <a:lnTo>
                  <a:pt x="30987" y="311023"/>
                </a:lnTo>
                <a:lnTo>
                  <a:pt x="68807" y="352726"/>
                </a:lnTo>
                <a:lnTo>
                  <a:pt x="120180" y="376808"/>
                </a:lnTo>
                <a:lnTo>
                  <a:pt x="125006" y="361569"/>
                </a:lnTo>
                <a:lnTo>
                  <a:pt x="103525" y="352069"/>
                </a:lnTo>
                <a:lnTo>
                  <a:pt x="84989" y="338820"/>
                </a:lnTo>
                <a:lnTo>
                  <a:pt x="56718" y="301117"/>
                </a:lnTo>
                <a:lnTo>
                  <a:pt x="39955" y="249983"/>
                </a:lnTo>
                <a:lnTo>
                  <a:pt x="34446" y="188468"/>
                </a:lnTo>
                <a:lnTo>
                  <a:pt x="34366" y="186562"/>
                </a:lnTo>
                <a:lnTo>
                  <a:pt x="35763" y="154368"/>
                </a:lnTo>
                <a:lnTo>
                  <a:pt x="46940" y="98551"/>
                </a:lnTo>
                <a:lnTo>
                  <a:pt x="69416" y="54548"/>
                </a:lnTo>
                <a:lnTo>
                  <a:pt x="103793" y="24691"/>
                </a:lnTo>
                <a:lnTo>
                  <a:pt x="125514" y="15239"/>
                </a:lnTo>
                <a:lnTo>
                  <a:pt x="1201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3623437" y="2264409"/>
            <a:ext cx="2696845" cy="1027430"/>
          </a:xfrm>
          <a:custGeom>
            <a:avLst/>
            <a:gdLst/>
            <a:ahLst/>
            <a:cxnLst/>
            <a:rect l="l" t="t" r="r" b="b"/>
            <a:pathLst>
              <a:path w="2696845" h="1027429">
                <a:moveTo>
                  <a:pt x="102108" y="0"/>
                </a:moveTo>
                <a:lnTo>
                  <a:pt x="0" y="0"/>
                </a:lnTo>
                <a:lnTo>
                  <a:pt x="0" y="19050"/>
                </a:lnTo>
                <a:lnTo>
                  <a:pt x="0" y="1008380"/>
                </a:lnTo>
                <a:lnTo>
                  <a:pt x="0" y="1027430"/>
                </a:lnTo>
                <a:lnTo>
                  <a:pt x="102108" y="1027430"/>
                </a:lnTo>
                <a:lnTo>
                  <a:pt x="102108" y="1008380"/>
                </a:lnTo>
                <a:lnTo>
                  <a:pt x="38735" y="1008380"/>
                </a:lnTo>
                <a:lnTo>
                  <a:pt x="38735" y="19050"/>
                </a:lnTo>
                <a:lnTo>
                  <a:pt x="102108" y="19050"/>
                </a:lnTo>
                <a:lnTo>
                  <a:pt x="102108" y="0"/>
                </a:lnTo>
                <a:close/>
              </a:path>
              <a:path w="2696845" h="1027429">
                <a:moveTo>
                  <a:pt x="907161" y="614045"/>
                </a:moveTo>
                <a:lnTo>
                  <a:pt x="901827" y="598805"/>
                </a:lnTo>
                <a:lnTo>
                  <a:pt x="874534" y="608647"/>
                </a:lnTo>
                <a:lnTo>
                  <a:pt x="850569" y="622922"/>
                </a:lnTo>
                <a:lnTo>
                  <a:pt x="812673" y="664845"/>
                </a:lnTo>
                <a:lnTo>
                  <a:pt x="789406" y="720826"/>
                </a:lnTo>
                <a:lnTo>
                  <a:pt x="781786" y="785368"/>
                </a:lnTo>
                <a:lnTo>
                  <a:pt x="781685" y="787273"/>
                </a:lnTo>
                <a:lnTo>
                  <a:pt x="783615" y="821931"/>
                </a:lnTo>
                <a:lnTo>
                  <a:pt x="799096" y="883183"/>
                </a:lnTo>
                <a:lnTo>
                  <a:pt x="829830" y="932878"/>
                </a:lnTo>
                <a:lnTo>
                  <a:pt x="874445" y="965784"/>
                </a:lnTo>
                <a:lnTo>
                  <a:pt x="901827" y="975614"/>
                </a:lnTo>
                <a:lnTo>
                  <a:pt x="906653" y="960374"/>
                </a:lnTo>
                <a:lnTo>
                  <a:pt x="885164" y="950887"/>
                </a:lnTo>
                <a:lnTo>
                  <a:pt x="866622" y="937628"/>
                </a:lnTo>
                <a:lnTo>
                  <a:pt x="838327" y="899922"/>
                </a:lnTo>
                <a:lnTo>
                  <a:pt x="821575" y="848791"/>
                </a:lnTo>
                <a:lnTo>
                  <a:pt x="816051" y="787273"/>
                </a:lnTo>
                <a:lnTo>
                  <a:pt x="815975" y="785368"/>
                </a:lnTo>
                <a:lnTo>
                  <a:pt x="817372" y="753186"/>
                </a:lnTo>
                <a:lnTo>
                  <a:pt x="828560" y="697357"/>
                </a:lnTo>
                <a:lnTo>
                  <a:pt x="851039" y="653364"/>
                </a:lnTo>
                <a:lnTo>
                  <a:pt x="885431" y="623506"/>
                </a:lnTo>
                <a:lnTo>
                  <a:pt x="907161" y="614045"/>
                </a:lnTo>
                <a:close/>
              </a:path>
              <a:path w="2696845" h="1027429">
                <a:moveTo>
                  <a:pt x="2433447" y="787273"/>
                </a:moveTo>
                <a:lnTo>
                  <a:pt x="2425700" y="720826"/>
                </a:lnTo>
                <a:lnTo>
                  <a:pt x="2402332" y="664845"/>
                </a:lnTo>
                <a:lnTo>
                  <a:pt x="2364524" y="622922"/>
                </a:lnTo>
                <a:lnTo>
                  <a:pt x="2313305" y="598805"/>
                </a:lnTo>
                <a:lnTo>
                  <a:pt x="2307971" y="614045"/>
                </a:lnTo>
                <a:lnTo>
                  <a:pt x="2329777" y="623506"/>
                </a:lnTo>
                <a:lnTo>
                  <a:pt x="2348522" y="636612"/>
                </a:lnTo>
                <a:lnTo>
                  <a:pt x="2376805" y="673735"/>
                </a:lnTo>
                <a:lnTo>
                  <a:pt x="2393543" y="723836"/>
                </a:lnTo>
                <a:lnTo>
                  <a:pt x="2397683" y="752754"/>
                </a:lnTo>
                <a:lnTo>
                  <a:pt x="2397747" y="753173"/>
                </a:lnTo>
                <a:lnTo>
                  <a:pt x="2399157" y="785368"/>
                </a:lnTo>
                <a:lnTo>
                  <a:pt x="2397747" y="818616"/>
                </a:lnTo>
                <a:lnTo>
                  <a:pt x="2393543" y="848791"/>
                </a:lnTo>
                <a:lnTo>
                  <a:pt x="2376805" y="899922"/>
                </a:lnTo>
                <a:lnTo>
                  <a:pt x="2348496" y="937628"/>
                </a:lnTo>
                <a:lnTo>
                  <a:pt x="2308479" y="960374"/>
                </a:lnTo>
                <a:lnTo>
                  <a:pt x="2313305" y="975614"/>
                </a:lnTo>
                <a:lnTo>
                  <a:pt x="2364638" y="951534"/>
                </a:lnTo>
                <a:lnTo>
                  <a:pt x="2402459" y="909828"/>
                </a:lnTo>
                <a:lnTo>
                  <a:pt x="2425712" y="853884"/>
                </a:lnTo>
                <a:lnTo>
                  <a:pt x="2431504" y="821931"/>
                </a:lnTo>
                <a:lnTo>
                  <a:pt x="2433447" y="787273"/>
                </a:lnTo>
                <a:close/>
              </a:path>
              <a:path w="2696845" h="1027429">
                <a:moveTo>
                  <a:pt x="2585339" y="501777"/>
                </a:moveTo>
                <a:lnTo>
                  <a:pt x="111887" y="501777"/>
                </a:lnTo>
                <a:lnTo>
                  <a:pt x="111887" y="527685"/>
                </a:lnTo>
                <a:lnTo>
                  <a:pt x="2585339" y="527685"/>
                </a:lnTo>
                <a:lnTo>
                  <a:pt x="2585339" y="501777"/>
                </a:lnTo>
                <a:close/>
              </a:path>
              <a:path w="2696845" h="1027429">
                <a:moveTo>
                  <a:pt x="2696464" y="0"/>
                </a:moveTo>
                <a:lnTo>
                  <a:pt x="2594229" y="0"/>
                </a:lnTo>
                <a:lnTo>
                  <a:pt x="2594229" y="19050"/>
                </a:lnTo>
                <a:lnTo>
                  <a:pt x="2657729" y="19050"/>
                </a:lnTo>
                <a:lnTo>
                  <a:pt x="2657729" y="1008380"/>
                </a:lnTo>
                <a:lnTo>
                  <a:pt x="2696464" y="1008380"/>
                </a:lnTo>
                <a:lnTo>
                  <a:pt x="2696464" y="19050"/>
                </a:lnTo>
                <a:lnTo>
                  <a:pt x="26964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4675759" y="2167509"/>
            <a:ext cx="593090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25">
                <a:solidFill>
                  <a:srgbClr val="FFFFFF"/>
                </a:solidFill>
                <a:latin typeface="Cambria Math"/>
                <a:cs typeface="Cambria Math"/>
              </a:rPr>
              <a:t>50!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7481061" y="2533649"/>
            <a:ext cx="90805" cy="491490"/>
          </a:xfrm>
          <a:custGeom>
            <a:avLst/>
            <a:gdLst/>
            <a:ahLst/>
            <a:cxnLst/>
            <a:rect l="l" t="t" r="r" b="b"/>
            <a:pathLst>
              <a:path w="90804" h="491489">
                <a:moveTo>
                  <a:pt x="90678" y="0"/>
                </a:moveTo>
                <a:lnTo>
                  <a:pt x="0" y="0"/>
                </a:lnTo>
                <a:lnTo>
                  <a:pt x="0" y="16510"/>
                </a:lnTo>
                <a:lnTo>
                  <a:pt x="53721" y="16510"/>
                </a:lnTo>
                <a:lnTo>
                  <a:pt x="53721" y="474980"/>
                </a:lnTo>
                <a:lnTo>
                  <a:pt x="0" y="474980"/>
                </a:lnTo>
                <a:lnTo>
                  <a:pt x="0" y="491490"/>
                </a:lnTo>
                <a:lnTo>
                  <a:pt x="90678" y="491490"/>
                </a:lnTo>
                <a:lnTo>
                  <a:pt x="90678" y="474980"/>
                </a:lnTo>
                <a:lnTo>
                  <a:pt x="90678" y="16510"/>
                </a:lnTo>
                <a:lnTo>
                  <a:pt x="906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3723259" y="2747848"/>
            <a:ext cx="270827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15340" algn="l"/>
                <a:tab pos="2370455" algn="l"/>
              </a:tabLst>
            </a:pPr>
            <a:r>
              <a:rPr dirty="0" sz="3200" spc="-25">
                <a:solidFill>
                  <a:srgbClr val="FFFFFF"/>
                </a:solidFill>
                <a:latin typeface="Cambria Math"/>
                <a:cs typeface="Cambria Math"/>
              </a:rPr>
              <a:t>45!</a:t>
            </a:r>
            <a:r>
              <a:rPr dirty="0" sz="3200">
                <a:solidFill>
                  <a:srgbClr val="FFFFFF"/>
                </a:solidFill>
                <a:latin typeface="Cambria Math"/>
                <a:cs typeface="Cambria Math"/>
              </a:rPr>
              <a:t>	50</a:t>
            </a:r>
            <a:r>
              <a:rPr dirty="0" sz="3200" spc="-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3200">
                <a:solidFill>
                  <a:srgbClr val="FFFFFF"/>
                </a:solidFill>
                <a:latin typeface="Cambria Math"/>
                <a:cs typeface="Cambria Math"/>
              </a:rPr>
              <a:t>−</a:t>
            </a:r>
            <a:r>
              <a:rPr dirty="0" sz="3200" spc="-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3200" spc="-25">
                <a:solidFill>
                  <a:srgbClr val="FFFFFF"/>
                </a:solidFill>
                <a:latin typeface="Cambria Math"/>
                <a:cs typeface="Cambria Math"/>
              </a:rPr>
              <a:t>45</a:t>
            </a:r>
            <a:r>
              <a:rPr dirty="0" sz="3200">
                <a:solidFill>
                  <a:srgbClr val="FFFFFF"/>
                </a:solidFill>
                <a:latin typeface="Cambria Math"/>
                <a:cs typeface="Cambria Math"/>
              </a:rPr>
              <a:t>	</a:t>
            </a:r>
            <a:r>
              <a:rPr dirty="0" sz="3200" spc="5">
                <a:solidFill>
                  <a:srgbClr val="FFFFFF"/>
                </a:solidFill>
                <a:latin typeface="Cambria Math"/>
                <a:cs typeface="Cambria Math"/>
              </a:rPr>
              <a:t>!</a:t>
            </a:r>
            <a:r>
              <a:rPr dirty="0" u="sng" sz="3200" spc="8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6476619" y="2533649"/>
            <a:ext cx="90805" cy="491490"/>
          </a:xfrm>
          <a:custGeom>
            <a:avLst/>
            <a:gdLst/>
            <a:ahLst/>
            <a:cxnLst/>
            <a:rect l="l" t="t" r="r" b="b"/>
            <a:pathLst>
              <a:path w="90804" h="491489">
                <a:moveTo>
                  <a:pt x="90551" y="0"/>
                </a:moveTo>
                <a:lnTo>
                  <a:pt x="0" y="0"/>
                </a:lnTo>
                <a:lnTo>
                  <a:pt x="0" y="16510"/>
                </a:lnTo>
                <a:lnTo>
                  <a:pt x="0" y="474980"/>
                </a:lnTo>
                <a:lnTo>
                  <a:pt x="0" y="491490"/>
                </a:lnTo>
                <a:lnTo>
                  <a:pt x="90551" y="491490"/>
                </a:lnTo>
                <a:lnTo>
                  <a:pt x="90551" y="474980"/>
                </a:lnTo>
                <a:lnTo>
                  <a:pt x="36957" y="474980"/>
                </a:lnTo>
                <a:lnTo>
                  <a:pt x="36957" y="16510"/>
                </a:lnTo>
                <a:lnTo>
                  <a:pt x="90551" y="16510"/>
                </a:lnTo>
                <a:lnTo>
                  <a:pt x="905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8494522" y="2533649"/>
            <a:ext cx="90805" cy="491490"/>
          </a:xfrm>
          <a:custGeom>
            <a:avLst/>
            <a:gdLst/>
            <a:ahLst/>
            <a:cxnLst/>
            <a:rect l="l" t="t" r="r" b="b"/>
            <a:pathLst>
              <a:path w="90804" h="491489">
                <a:moveTo>
                  <a:pt x="90678" y="0"/>
                </a:moveTo>
                <a:lnTo>
                  <a:pt x="0" y="0"/>
                </a:lnTo>
                <a:lnTo>
                  <a:pt x="0" y="16510"/>
                </a:lnTo>
                <a:lnTo>
                  <a:pt x="53721" y="16510"/>
                </a:lnTo>
                <a:lnTo>
                  <a:pt x="53721" y="474980"/>
                </a:lnTo>
                <a:lnTo>
                  <a:pt x="0" y="474980"/>
                </a:lnTo>
                <a:lnTo>
                  <a:pt x="0" y="491490"/>
                </a:lnTo>
                <a:lnTo>
                  <a:pt x="90678" y="491490"/>
                </a:lnTo>
                <a:lnTo>
                  <a:pt x="90678" y="474980"/>
                </a:lnTo>
                <a:lnTo>
                  <a:pt x="90678" y="16510"/>
                </a:lnTo>
                <a:lnTo>
                  <a:pt x="906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7662291" y="2533649"/>
            <a:ext cx="90805" cy="491490"/>
          </a:xfrm>
          <a:custGeom>
            <a:avLst/>
            <a:gdLst/>
            <a:ahLst/>
            <a:cxnLst/>
            <a:rect l="l" t="t" r="r" b="b"/>
            <a:pathLst>
              <a:path w="90804" h="491489">
                <a:moveTo>
                  <a:pt x="90551" y="0"/>
                </a:moveTo>
                <a:lnTo>
                  <a:pt x="0" y="0"/>
                </a:lnTo>
                <a:lnTo>
                  <a:pt x="0" y="16510"/>
                </a:lnTo>
                <a:lnTo>
                  <a:pt x="0" y="474980"/>
                </a:lnTo>
                <a:lnTo>
                  <a:pt x="0" y="491490"/>
                </a:lnTo>
                <a:lnTo>
                  <a:pt x="90551" y="491490"/>
                </a:lnTo>
                <a:lnTo>
                  <a:pt x="90551" y="474980"/>
                </a:lnTo>
                <a:lnTo>
                  <a:pt x="36957" y="474980"/>
                </a:lnTo>
                <a:lnTo>
                  <a:pt x="36957" y="16510"/>
                </a:lnTo>
                <a:lnTo>
                  <a:pt x="90551" y="16510"/>
                </a:lnTo>
                <a:lnTo>
                  <a:pt x="905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6526148" y="2475052"/>
            <a:ext cx="199453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  <a:tabLst>
                <a:tab pos="1236345" algn="l"/>
              </a:tabLst>
            </a:pPr>
            <a:r>
              <a:rPr dirty="0" sz="3200" spc="-10">
                <a:solidFill>
                  <a:srgbClr val="FFFFFF"/>
                </a:solidFill>
                <a:latin typeface="Cambria Math"/>
                <a:cs typeface="Cambria Math"/>
              </a:rPr>
              <a:t>0.8</a:t>
            </a:r>
            <a:r>
              <a:rPr dirty="0" baseline="28368" sz="3525" spc="-15">
                <a:solidFill>
                  <a:srgbClr val="FFFFFF"/>
                </a:solidFill>
                <a:latin typeface="Cambria Math"/>
                <a:cs typeface="Cambria Math"/>
              </a:rPr>
              <a:t>45</a:t>
            </a:r>
            <a:r>
              <a:rPr dirty="0" baseline="28368" sz="3525">
                <a:solidFill>
                  <a:srgbClr val="FFFFFF"/>
                </a:solidFill>
                <a:latin typeface="Cambria Math"/>
                <a:cs typeface="Cambria Math"/>
              </a:rPr>
              <a:t>	</a:t>
            </a:r>
            <a:r>
              <a:rPr dirty="0" sz="3200" spc="-20">
                <a:solidFill>
                  <a:srgbClr val="FFFFFF"/>
                </a:solidFill>
                <a:latin typeface="Cambria Math"/>
                <a:cs typeface="Cambria Math"/>
              </a:rPr>
              <a:t>0.2</a:t>
            </a:r>
            <a:r>
              <a:rPr dirty="0" baseline="28368" sz="3525" spc="-30">
                <a:solidFill>
                  <a:srgbClr val="FFFFFF"/>
                </a:solidFill>
                <a:latin typeface="Cambria Math"/>
                <a:cs typeface="Cambria Math"/>
              </a:rPr>
              <a:t>5</a:t>
            </a:r>
            <a:endParaRPr baseline="28368" sz="3525">
              <a:latin typeface="Cambria Math"/>
              <a:cs typeface="Cambria Math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763016" y="2475052"/>
            <a:ext cx="2628900" cy="13055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49860">
              <a:lnSpc>
                <a:spcPct val="100000"/>
              </a:lnSpc>
              <a:spcBef>
                <a:spcPts val="105"/>
              </a:spcBef>
              <a:tabLst>
                <a:tab pos="581025" algn="l"/>
                <a:tab pos="2311400" algn="l"/>
              </a:tabLst>
            </a:pPr>
            <a:r>
              <a:rPr dirty="0" sz="3200" spc="-50">
                <a:solidFill>
                  <a:srgbClr val="FFFFFF"/>
                </a:solidFill>
                <a:latin typeface="Cambria Math"/>
                <a:cs typeface="Cambria Math"/>
              </a:rPr>
              <a:t>𝑃</a:t>
            </a:r>
            <a:r>
              <a:rPr dirty="0" sz="3200">
                <a:solidFill>
                  <a:srgbClr val="FFFFFF"/>
                </a:solidFill>
                <a:latin typeface="Cambria Math"/>
                <a:cs typeface="Cambria Math"/>
              </a:rPr>
              <a:t>	45</a:t>
            </a:r>
            <a:r>
              <a:rPr dirty="0" sz="3200" spc="-1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3200">
                <a:solidFill>
                  <a:srgbClr val="FFFFFF"/>
                </a:solidFill>
                <a:latin typeface="Cambria Math"/>
                <a:cs typeface="Cambria Math"/>
              </a:rPr>
              <a:t>𝑖𝑛</a:t>
            </a:r>
            <a:r>
              <a:rPr dirty="0" sz="3200" spc="5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3200" spc="-25">
                <a:solidFill>
                  <a:srgbClr val="FFFFFF"/>
                </a:solidFill>
                <a:latin typeface="Cambria Math"/>
                <a:cs typeface="Cambria Math"/>
              </a:rPr>
              <a:t>50</a:t>
            </a:r>
            <a:r>
              <a:rPr dirty="0" sz="3200">
                <a:solidFill>
                  <a:srgbClr val="FFFFFF"/>
                </a:solidFill>
                <a:latin typeface="Cambria Math"/>
                <a:cs typeface="Cambria Math"/>
              </a:rPr>
              <a:t>	</a:t>
            </a:r>
            <a:r>
              <a:rPr dirty="0" sz="3200" spc="-50">
                <a:solidFill>
                  <a:srgbClr val="FFFFFF"/>
                </a:solidFill>
                <a:latin typeface="Cambria Math"/>
                <a:cs typeface="Cambria Math"/>
              </a:rPr>
              <a:t>=</a:t>
            </a:r>
            <a:endParaRPr sz="32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2390"/>
              </a:spcBef>
            </a:pP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dirty="0" sz="32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Arial"/>
                <a:cs typeface="Arial"/>
              </a:rPr>
              <a:t>0.02953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215"/>
              <a:t>Binomial</a:t>
            </a:r>
            <a:r>
              <a:rPr dirty="0" spc="275"/>
              <a:t> </a:t>
            </a:r>
            <a:r>
              <a:rPr dirty="0" spc="285"/>
              <a:t>Example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3891" y="1415872"/>
            <a:ext cx="7004050" cy="22618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87960" marR="5080" indent="-175260">
              <a:lnSpc>
                <a:spcPct val="100000"/>
              </a:lnSpc>
              <a:spcBef>
                <a:spcPts val="95"/>
              </a:spcBef>
              <a:buSzPct val="85714"/>
              <a:buChar char="•"/>
              <a:tabLst>
                <a:tab pos="187960" algn="l"/>
              </a:tabLst>
            </a:pP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What</a:t>
            </a:r>
            <a:r>
              <a:rPr dirty="0" sz="2800" spc="1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dirty="0" sz="2800" spc="1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65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dirty="0" sz="2800" spc="1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wanted</a:t>
            </a:r>
            <a:r>
              <a:rPr dirty="0" sz="2800" spc="1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800" spc="1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55">
                <a:solidFill>
                  <a:srgbClr val="FFFFFF"/>
                </a:solidFill>
                <a:latin typeface="Calibri"/>
                <a:cs typeface="Calibri"/>
              </a:rPr>
              <a:t>know</a:t>
            </a:r>
            <a:r>
              <a:rPr dirty="0" sz="2800" spc="1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800" spc="1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probability</a:t>
            </a:r>
            <a:r>
              <a:rPr dirty="0" sz="2800" spc="1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25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getting</a:t>
            </a:r>
            <a:r>
              <a:rPr dirty="0" sz="2800" spc="1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dirty="0" sz="2800" spc="1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least</a:t>
            </a:r>
            <a:r>
              <a:rPr dirty="0" sz="2800" spc="1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125">
                <a:solidFill>
                  <a:srgbClr val="FFFFFF"/>
                </a:solidFill>
                <a:latin typeface="Calibri"/>
                <a:cs typeface="Calibri"/>
              </a:rPr>
              <a:t>9</a:t>
            </a:r>
            <a:r>
              <a:rPr dirty="0" sz="2800" spc="1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out</a:t>
            </a:r>
            <a:r>
              <a:rPr dirty="0" sz="2800" spc="1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2800" spc="1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125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r>
              <a:rPr dirty="0" sz="2800" spc="1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125">
                <a:solidFill>
                  <a:srgbClr val="FFFFFF"/>
                </a:solidFill>
                <a:latin typeface="Calibri"/>
                <a:cs typeface="Calibri"/>
              </a:rPr>
              <a:t>good</a:t>
            </a:r>
            <a:r>
              <a:rPr dirty="0" sz="2800" spc="1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parts</a:t>
            </a:r>
            <a:r>
              <a:rPr dirty="0" sz="2800" spc="1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2800" spc="1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25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shipment</a:t>
            </a:r>
            <a:r>
              <a:rPr dirty="0" sz="2800" spc="2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2800" spc="2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150">
                <a:solidFill>
                  <a:srgbClr val="FFFFFF"/>
                </a:solidFill>
                <a:latin typeface="Calibri"/>
                <a:cs typeface="Calibri"/>
              </a:rPr>
              <a:t>50?</a:t>
            </a:r>
            <a:r>
              <a:rPr dirty="0" sz="2800" spc="1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30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z="2800" spc="1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265">
                <a:solidFill>
                  <a:srgbClr val="FFFFFF"/>
                </a:solidFill>
                <a:latin typeface="Calibri"/>
                <a:cs typeface="Calibri"/>
              </a:rPr>
              <a:t>≥</a:t>
            </a:r>
            <a:r>
              <a:rPr dirty="0" sz="2800" spc="2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120">
                <a:solidFill>
                  <a:srgbClr val="FFFFFF"/>
                </a:solidFill>
                <a:latin typeface="Calibri"/>
                <a:cs typeface="Calibri"/>
              </a:rPr>
              <a:t>45?</a:t>
            </a:r>
            <a:endParaRPr sz="2800">
              <a:latin typeface="Calibri"/>
              <a:cs typeface="Calibri"/>
            </a:endParaRPr>
          </a:p>
          <a:p>
            <a:pPr algn="just" marL="187960" indent="-175260">
              <a:lnSpc>
                <a:spcPct val="100000"/>
              </a:lnSpc>
              <a:spcBef>
                <a:spcPts val="415"/>
              </a:spcBef>
              <a:buSzPct val="85714"/>
              <a:buChar char="•"/>
              <a:tabLst>
                <a:tab pos="187960" algn="l"/>
              </a:tabLst>
            </a:pP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dirty="0" sz="2800" spc="1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would</a:t>
            </a:r>
            <a:r>
              <a:rPr dirty="0" sz="2800" spc="1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110">
                <a:solidFill>
                  <a:srgbClr val="FFFFFF"/>
                </a:solidFill>
                <a:latin typeface="Calibri"/>
                <a:cs typeface="Calibri"/>
              </a:rPr>
              <a:t>sum</a:t>
            </a:r>
            <a:r>
              <a:rPr dirty="0" sz="2800" spc="20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800" spc="1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following:</a:t>
            </a:r>
            <a:endParaRPr sz="2800">
              <a:latin typeface="Calibri"/>
              <a:cs typeface="Calibri"/>
            </a:endParaRPr>
          </a:p>
          <a:p>
            <a:pPr algn="just" marL="187960" indent="-175260">
              <a:lnSpc>
                <a:spcPct val="100000"/>
              </a:lnSpc>
              <a:spcBef>
                <a:spcPts val="395"/>
              </a:spcBef>
              <a:buSzPct val="85714"/>
              <a:buChar char="•"/>
              <a:tabLst>
                <a:tab pos="187960" algn="l"/>
              </a:tabLst>
            </a:pP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P(45)</a:t>
            </a:r>
            <a:r>
              <a:rPr dirty="0" sz="2800" spc="2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265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r>
              <a:rPr dirty="0" sz="2800" spc="229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P(46)</a:t>
            </a:r>
            <a:r>
              <a:rPr dirty="0" sz="2800" spc="229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265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r>
              <a:rPr dirty="0" sz="2800" spc="229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P(47)</a:t>
            </a:r>
            <a:r>
              <a:rPr dirty="0" sz="2800" spc="229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265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r>
              <a:rPr dirty="0" sz="2800" spc="2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P(48)</a:t>
            </a:r>
            <a:r>
              <a:rPr dirty="0" sz="2800" spc="229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265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r>
              <a:rPr dirty="0" sz="2800" spc="229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40">
                <a:solidFill>
                  <a:srgbClr val="FFFFFF"/>
                </a:solidFill>
                <a:latin typeface="Calibri"/>
                <a:cs typeface="Calibri"/>
              </a:rPr>
              <a:t>P(49)+P(50)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85"/>
              <a:t>Probability</a:t>
            </a:r>
            <a:r>
              <a:rPr dirty="0" spc="275"/>
              <a:t> </a:t>
            </a:r>
            <a:r>
              <a:rPr dirty="0" spc="195"/>
              <a:t>Distributions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3891" y="1190870"/>
            <a:ext cx="3856354" cy="145796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2800" spc="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33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2800" spc="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/</a:t>
            </a:r>
            <a:r>
              <a:rPr dirty="0" sz="2800" spc="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65">
                <a:solidFill>
                  <a:srgbClr val="FFFFFF"/>
                </a:solidFill>
                <a:latin typeface="Calibri"/>
                <a:cs typeface="Calibri"/>
              </a:rPr>
              <a:t>Rstudio</a:t>
            </a:r>
            <a:endParaRPr sz="2800">
              <a:latin typeface="Calibri"/>
              <a:cs typeface="Calibri"/>
            </a:endParaRPr>
          </a:p>
          <a:p>
            <a:pPr marL="323850" indent="-311150">
              <a:lnSpc>
                <a:spcPct val="100000"/>
              </a:lnSpc>
              <a:spcBef>
                <a:spcPts val="400"/>
              </a:spcBef>
              <a:buChar char="&gt;"/>
              <a:tabLst>
                <a:tab pos="323850" algn="l"/>
              </a:tabLst>
            </a:pP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table.dist.binomial(n,</a:t>
            </a:r>
            <a:r>
              <a:rPr dirty="0" sz="2800" spc="3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25">
                <a:solidFill>
                  <a:srgbClr val="FFFFFF"/>
                </a:solidFill>
                <a:latin typeface="Calibri"/>
                <a:cs typeface="Calibri"/>
              </a:rPr>
              <a:t>p)</a:t>
            </a:r>
            <a:endParaRPr sz="2800">
              <a:latin typeface="Calibri"/>
              <a:cs typeface="Calibri"/>
            </a:endParaRPr>
          </a:p>
          <a:p>
            <a:pPr marL="323850" indent="-311150">
              <a:lnSpc>
                <a:spcPct val="100000"/>
              </a:lnSpc>
              <a:spcBef>
                <a:spcPts val="395"/>
              </a:spcBef>
              <a:buChar char="&gt;"/>
              <a:tabLst>
                <a:tab pos="323850" algn="l"/>
              </a:tabLst>
            </a:pP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pbinom(</a:t>
            </a:r>
            <a:r>
              <a:rPr dirty="0" sz="2800" spc="2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300"/>
              <a:t>The</a:t>
            </a:r>
            <a:r>
              <a:rPr dirty="0" spc="215"/>
              <a:t> </a:t>
            </a:r>
            <a:r>
              <a:rPr dirty="0" spc="345"/>
              <a:t>Poisson</a:t>
            </a:r>
            <a:r>
              <a:rPr dirty="0" spc="225"/>
              <a:t> </a:t>
            </a:r>
            <a:r>
              <a:rPr dirty="0" spc="170"/>
              <a:t>Distribution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3891" y="1411300"/>
            <a:ext cx="7311390" cy="14903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87960" marR="5080" indent="-175260">
              <a:lnSpc>
                <a:spcPct val="100000"/>
              </a:lnSpc>
              <a:spcBef>
                <a:spcPts val="105"/>
              </a:spcBef>
              <a:buSzPct val="75000"/>
              <a:buChar char="•"/>
              <a:tabLst>
                <a:tab pos="187960" algn="l"/>
              </a:tabLst>
            </a:pPr>
            <a:r>
              <a:rPr dirty="0" sz="3200" spc="9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dirty="0" sz="3200" spc="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probability</a:t>
            </a:r>
            <a:r>
              <a:rPr dirty="0" sz="3200" spc="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distribution</a:t>
            </a:r>
            <a:r>
              <a:rPr dirty="0" sz="3200" spc="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65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3200" spc="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40">
                <a:solidFill>
                  <a:srgbClr val="FFFFFF"/>
                </a:solidFill>
                <a:latin typeface="Calibri"/>
                <a:cs typeface="Calibri"/>
              </a:rPr>
              <a:t>discrete </a:t>
            </a:r>
            <a:r>
              <a:rPr dirty="0" sz="3200" spc="50">
                <a:solidFill>
                  <a:srgbClr val="FFFFFF"/>
                </a:solidFill>
                <a:latin typeface="Calibri"/>
                <a:cs typeface="Calibri"/>
              </a:rPr>
              <a:t>random</a:t>
            </a:r>
            <a:r>
              <a:rPr dirty="0" sz="3200" spc="2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variables</a:t>
            </a:r>
            <a:r>
              <a:rPr dirty="0" sz="3200" spc="25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55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dirty="0" sz="3200" spc="2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5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dirty="0" sz="3200" spc="25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take</a:t>
            </a:r>
            <a:r>
              <a:rPr dirty="0" sz="3200" spc="2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integer (whole)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65">
                <a:solidFill>
                  <a:srgbClr val="FFFFFF"/>
                </a:solidFill>
                <a:latin typeface="Calibri"/>
                <a:cs typeface="Calibri"/>
              </a:rPr>
              <a:t>values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dirty="0" sz="3200">
                <a:solidFill>
                  <a:srgbClr val="B9A463"/>
                </a:solidFill>
                <a:latin typeface="Calibri"/>
                <a:cs typeface="Calibri"/>
              </a:rPr>
              <a:t>ordinal</a:t>
            </a:r>
            <a:r>
              <a:rPr dirty="0" sz="3200" spc="-10">
                <a:solidFill>
                  <a:srgbClr val="B9A463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data).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345"/>
              <a:t>Poisson</a:t>
            </a:r>
            <a:r>
              <a:rPr dirty="0" spc="220"/>
              <a:t> </a:t>
            </a:r>
            <a:r>
              <a:rPr dirty="0" spc="250"/>
              <a:t>Data</a:t>
            </a:r>
            <a:r>
              <a:rPr dirty="0" spc="225"/>
              <a:t> </a:t>
            </a:r>
            <a:r>
              <a:rPr dirty="0" spc="320"/>
              <a:t>Examples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3891" y="1411300"/>
            <a:ext cx="7672070" cy="20802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87960" marR="5080" indent="-175260">
              <a:lnSpc>
                <a:spcPct val="100000"/>
              </a:lnSpc>
              <a:spcBef>
                <a:spcPts val="105"/>
              </a:spcBef>
              <a:buSzPct val="75000"/>
              <a:buChar char="•"/>
              <a:tabLst>
                <a:tab pos="187960" algn="l"/>
              </a:tabLst>
            </a:pPr>
            <a:r>
              <a:rPr dirty="0" sz="3200" spc="9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3200" spc="2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number</a:t>
            </a:r>
            <a:r>
              <a:rPr dirty="0" sz="3200" spc="2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3200" spc="2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65">
                <a:solidFill>
                  <a:srgbClr val="FFFFFF"/>
                </a:solidFill>
                <a:latin typeface="Calibri"/>
                <a:cs typeface="Calibri"/>
              </a:rPr>
              <a:t>parts</a:t>
            </a:r>
            <a:r>
              <a:rPr dirty="0" sz="3200" spc="2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95">
                <a:solidFill>
                  <a:srgbClr val="FFFFFF"/>
                </a:solidFill>
                <a:latin typeface="Calibri"/>
                <a:cs typeface="Calibri"/>
              </a:rPr>
              <a:t>produced</a:t>
            </a:r>
            <a:r>
              <a:rPr dirty="0" sz="3200" spc="2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during</a:t>
            </a:r>
            <a:r>
              <a:rPr dirty="0" sz="3200" spc="2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2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200" spc="2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14">
                <a:solidFill>
                  <a:srgbClr val="FFFFFF"/>
                </a:solidFill>
                <a:latin typeface="Calibri"/>
                <a:cs typeface="Calibri"/>
              </a:rPr>
              <a:t>10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minute</a:t>
            </a:r>
            <a:r>
              <a:rPr dirty="0" sz="3200" spc="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period</a:t>
            </a:r>
            <a:endParaRPr sz="3200">
              <a:latin typeface="Calibri"/>
              <a:cs typeface="Calibri"/>
            </a:endParaRPr>
          </a:p>
          <a:p>
            <a:pPr marL="187325" indent="-174625">
              <a:lnSpc>
                <a:spcPct val="100000"/>
              </a:lnSpc>
              <a:spcBef>
                <a:spcPts val="409"/>
              </a:spcBef>
              <a:buSzPct val="75000"/>
              <a:buChar char="•"/>
              <a:tabLst>
                <a:tab pos="187325" algn="l"/>
              </a:tabLst>
            </a:pPr>
            <a:r>
              <a:rPr dirty="0" sz="3200" spc="9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3200" spc="2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number</a:t>
            </a:r>
            <a:r>
              <a:rPr dirty="0" sz="3200" spc="2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3200" spc="2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95">
                <a:solidFill>
                  <a:srgbClr val="FFFFFF"/>
                </a:solidFill>
                <a:latin typeface="Calibri"/>
                <a:cs typeface="Calibri"/>
              </a:rPr>
              <a:t>breakdowns</a:t>
            </a:r>
            <a:r>
              <a:rPr dirty="0" sz="3200" spc="20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per</a:t>
            </a:r>
            <a:r>
              <a:rPr dirty="0" sz="3200" spc="2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shift</a:t>
            </a:r>
            <a:endParaRPr sz="3200">
              <a:latin typeface="Calibri"/>
              <a:cs typeface="Calibri"/>
            </a:endParaRPr>
          </a:p>
          <a:p>
            <a:pPr marL="187960" indent="-175260">
              <a:lnSpc>
                <a:spcPct val="100000"/>
              </a:lnSpc>
              <a:spcBef>
                <a:spcPts val="400"/>
              </a:spcBef>
              <a:buSzPct val="75000"/>
              <a:buChar char="•"/>
              <a:tabLst>
                <a:tab pos="187960" algn="l"/>
              </a:tabLst>
            </a:pPr>
            <a:r>
              <a:rPr dirty="0" sz="3200" spc="9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3200" spc="1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number</a:t>
            </a:r>
            <a:r>
              <a:rPr dirty="0" sz="3200" spc="2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3200" spc="1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failures</a:t>
            </a:r>
            <a:r>
              <a:rPr dirty="0" sz="3200" spc="1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per</a:t>
            </a:r>
            <a:r>
              <a:rPr dirty="0" sz="3200" spc="1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40">
                <a:solidFill>
                  <a:srgbClr val="FFFFFF"/>
                </a:solidFill>
                <a:latin typeface="Calibri"/>
                <a:cs typeface="Calibri"/>
              </a:rPr>
              <a:t>100</a:t>
            </a:r>
            <a:r>
              <a:rPr dirty="0" sz="3200" spc="1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25">
                <a:solidFill>
                  <a:srgbClr val="FFFFFF"/>
                </a:solidFill>
                <a:latin typeface="Calibri"/>
                <a:cs typeface="Calibri"/>
              </a:rPr>
              <a:t>cycles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300"/>
              <a:t>The</a:t>
            </a:r>
            <a:r>
              <a:rPr dirty="0" spc="215"/>
              <a:t> </a:t>
            </a:r>
            <a:r>
              <a:rPr dirty="0" spc="345"/>
              <a:t>Poisson</a:t>
            </a:r>
            <a:r>
              <a:rPr dirty="0" spc="225"/>
              <a:t> </a:t>
            </a:r>
            <a:r>
              <a:rPr dirty="0" spc="240"/>
              <a:t>Formula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3459353" y="1644269"/>
            <a:ext cx="606425" cy="423545"/>
          </a:xfrm>
          <a:custGeom>
            <a:avLst/>
            <a:gdLst/>
            <a:ahLst/>
            <a:cxnLst/>
            <a:rect l="l" t="t" r="r" b="b"/>
            <a:pathLst>
              <a:path w="606425" h="423544">
                <a:moveTo>
                  <a:pt x="471043" y="0"/>
                </a:moveTo>
                <a:lnTo>
                  <a:pt x="465074" y="17144"/>
                </a:lnTo>
                <a:lnTo>
                  <a:pt x="489573" y="27838"/>
                </a:lnTo>
                <a:lnTo>
                  <a:pt x="510667" y="42592"/>
                </a:lnTo>
                <a:lnTo>
                  <a:pt x="542544" y="84327"/>
                </a:lnTo>
                <a:lnTo>
                  <a:pt x="561292" y="140620"/>
                </a:lnTo>
                <a:lnTo>
                  <a:pt x="567563" y="209676"/>
                </a:lnTo>
                <a:lnTo>
                  <a:pt x="565991" y="247014"/>
                </a:lnTo>
                <a:lnTo>
                  <a:pt x="553418" y="311403"/>
                </a:lnTo>
                <a:lnTo>
                  <a:pt x="528198" y="361695"/>
                </a:lnTo>
                <a:lnTo>
                  <a:pt x="489856" y="395604"/>
                </a:lnTo>
                <a:lnTo>
                  <a:pt x="465709" y="406272"/>
                </a:lnTo>
                <a:lnTo>
                  <a:pt x="471043" y="423544"/>
                </a:lnTo>
                <a:lnTo>
                  <a:pt x="528875" y="396382"/>
                </a:lnTo>
                <a:lnTo>
                  <a:pt x="571373" y="349503"/>
                </a:lnTo>
                <a:lnTo>
                  <a:pt x="597439" y="286670"/>
                </a:lnTo>
                <a:lnTo>
                  <a:pt x="606171" y="211835"/>
                </a:lnTo>
                <a:lnTo>
                  <a:pt x="604012" y="173553"/>
                </a:lnTo>
                <a:lnTo>
                  <a:pt x="603982" y="173021"/>
                </a:lnTo>
                <a:lnTo>
                  <a:pt x="586507" y="104251"/>
                </a:lnTo>
                <a:lnTo>
                  <a:pt x="551856" y="48220"/>
                </a:lnTo>
                <a:lnTo>
                  <a:pt x="501790" y="11072"/>
                </a:lnTo>
                <a:lnTo>
                  <a:pt x="471043" y="0"/>
                </a:lnTo>
                <a:close/>
              </a:path>
              <a:path w="606425" h="423544">
                <a:moveTo>
                  <a:pt x="135000" y="0"/>
                </a:moveTo>
                <a:lnTo>
                  <a:pt x="77390" y="27146"/>
                </a:lnTo>
                <a:lnTo>
                  <a:pt x="34925" y="74294"/>
                </a:lnTo>
                <a:lnTo>
                  <a:pt x="8699" y="137159"/>
                </a:lnTo>
                <a:lnTo>
                  <a:pt x="120" y="209676"/>
                </a:lnTo>
                <a:lnTo>
                  <a:pt x="0" y="211835"/>
                </a:lnTo>
                <a:lnTo>
                  <a:pt x="2168" y="250741"/>
                </a:lnTo>
                <a:lnTo>
                  <a:pt x="19556" y="319599"/>
                </a:lnTo>
                <a:lnTo>
                  <a:pt x="54133" y="375413"/>
                </a:lnTo>
                <a:lnTo>
                  <a:pt x="104235" y="412422"/>
                </a:lnTo>
                <a:lnTo>
                  <a:pt x="135000" y="423544"/>
                </a:lnTo>
                <a:lnTo>
                  <a:pt x="140335" y="406272"/>
                </a:lnTo>
                <a:lnTo>
                  <a:pt x="116187" y="395604"/>
                </a:lnTo>
                <a:lnTo>
                  <a:pt x="95361" y="380745"/>
                </a:lnTo>
                <a:lnTo>
                  <a:pt x="63626" y="338454"/>
                </a:lnTo>
                <a:lnTo>
                  <a:pt x="44878" y="280923"/>
                </a:lnTo>
                <a:lnTo>
                  <a:pt x="38698" y="211835"/>
                </a:lnTo>
                <a:lnTo>
                  <a:pt x="38608" y="209676"/>
                </a:lnTo>
                <a:lnTo>
                  <a:pt x="40177" y="173553"/>
                </a:lnTo>
                <a:lnTo>
                  <a:pt x="52699" y="110878"/>
                </a:lnTo>
                <a:lnTo>
                  <a:pt x="77890" y="61418"/>
                </a:lnTo>
                <a:lnTo>
                  <a:pt x="116562" y="27838"/>
                </a:lnTo>
                <a:lnTo>
                  <a:pt x="140970" y="17144"/>
                </a:lnTo>
                <a:lnTo>
                  <a:pt x="135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3111245" y="1517395"/>
            <a:ext cx="80708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8475" algn="l"/>
              </a:tabLst>
            </a:pPr>
            <a:r>
              <a:rPr dirty="0" sz="3600" spc="-50">
                <a:solidFill>
                  <a:srgbClr val="FFFFFF"/>
                </a:solidFill>
                <a:latin typeface="Cambria Math"/>
                <a:cs typeface="Cambria Math"/>
              </a:rPr>
              <a:t>𝑃</a:t>
            </a:r>
            <a:r>
              <a:rPr dirty="0" sz="3600">
                <a:solidFill>
                  <a:srgbClr val="FFFFFF"/>
                </a:solidFill>
                <a:latin typeface="Cambria Math"/>
                <a:cs typeface="Cambria Math"/>
              </a:rPr>
              <a:t>	</a:t>
            </a:r>
            <a:r>
              <a:rPr dirty="0" sz="3600" spc="-50">
                <a:solidFill>
                  <a:srgbClr val="FFFFFF"/>
                </a:solidFill>
                <a:latin typeface="Cambria Math"/>
                <a:cs typeface="Cambria Math"/>
              </a:rPr>
              <a:t>𝑋</a:t>
            </a:r>
            <a:endParaRPr sz="3600">
              <a:latin typeface="Cambria Math"/>
              <a:cs typeface="Cambria Math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4700778" y="1841880"/>
            <a:ext cx="421005" cy="29209"/>
          </a:xfrm>
          <a:custGeom>
            <a:avLst/>
            <a:gdLst/>
            <a:ahLst/>
            <a:cxnLst/>
            <a:rect l="l" t="t" r="r" b="b"/>
            <a:pathLst>
              <a:path w="421004" h="29210">
                <a:moveTo>
                  <a:pt x="420624" y="0"/>
                </a:moveTo>
                <a:lnTo>
                  <a:pt x="0" y="0"/>
                </a:lnTo>
                <a:lnTo>
                  <a:pt x="0" y="28955"/>
                </a:lnTo>
                <a:lnTo>
                  <a:pt x="420624" y="28955"/>
                </a:lnTo>
                <a:lnTo>
                  <a:pt x="4206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4733035" y="1870964"/>
            <a:ext cx="357505" cy="4260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00" spc="60">
                <a:solidFill>
                  <a:srgbClr val="FFFFFF"/>
                </a:solidFill>
                <a:latin typeface="Cambria Math"/>
                <a:cs typeface="Cambria Math"/>
              </a:rPr>
              <a:t>𝑋!</a:t>
            </a:r>
            <a:endParaRPr sz="2600">
              <a:latin typeface="Cambria Math"/>
              <a:cs typeface="Cambria Math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194047" y="1309573"/>
            <a:ext cx="1732280" cy="6146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ctr" marR="107314">
              <a:lnSpc>
                <a:spcPts val="1440"/>
              </a:lnSpc>
              <a:spcBef>
                <a:spcPts val="110"/>
              </a:spcBef>
            </a:pPr>
            <a:r>
              <a:rPr dirty="0" sz="2150" spc="240">
                <a:solidFill>
                  <a:srgbClr val="FFFFFF"/>
                </a:solidFill>
                <a:latin typeface="Cambria Math"/>
                <a:cs typeface="Cambria Math"/>
              </a:rPr>
              <a:t>𝑋</a:t>
            </a:r>
            <a:endParaRPr sz="2150">
              <a:latin typeface="Cambria Math"/>
              <a:cs typeface="Cambria Math"/>
            </a:endParaRPr>
          </a:p>
          <a:p>
            <a:pPr marL="38100">
              <a:lnSpc>
                <a:spcPts val="3180"/>
              </a:lnSpc>
              <a:tabLst>
                <a:tab pos="1003935" algn="l"/>
              </a:tabLst>
            </a:pPr>
            <a:r>
              <a:rPr dirty="0" baseline="-20061" sz="5400">
                <a:solidFill>
                  <a:srgbClr val="FFFFFF"/>
                </a:solidFill>
                <a:latin typeface="Cambria Math"/>
                <a:cs typeface="Cambria Math"/>
              </a:rPr>
              <a:t>=</a:t>
            </a:r>
            <a:r>
              <a:rPr dirty="0" baseline="-20061" sz="5400" spc="31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baseline="17094" sz="3900" spc="187">
                <a:solidFill>
                  <a:srgbClr val="FFFFFF"/>
                </a:solidFill>
                <a:latin typeface="Cambria Math"/>
                <a:cs typeface="Cambria Math"/>
              </a:rPr>
              <a:t>𝜆</a:t>
            </a:r>
            <a:r>
              <a:rPr dirty="0" baseline="17094" sz="3900">
                <a:solidFill>
                  <a:srgbClr val="FFFFFF"/>
                </a:solidFill>
                <a:latin typeface="Cambria Math"/>
                <a:cs typeface="Cambria Math"/>
              </a:rPr>
              <a:t>	</a:t>
            </a:r>
            <a:r>
              <a:rPr dirty="0" baseline="-20061" sz="5400" spc="120">
                <a:solidFill>
                  <a:srgbClr val="FFFFFF"/>
                </a:solidFill>
                <a:latin typeface="Cambria Math"/>
                <a:cs typeface="Cambria Math"/>
              </a:rPr>
              <a:t>𝑒</a:t>
            </a:r>
            <a:r>
              <a:rPr dirty="0" sz="2600" spc="80">
                <a:solidFill>
                  <a:srgbClr val="FFFFFF"/>
                </a:solidFill>
                <a:latin typeface="Cambria Math"/>
                <a:cs typeface="Cambria Math"/>
              </a:rPr>
              <a:t>−𝜆</a:t>
            </a:r>
            <a:endParaRPr sz="2600">
              <a:latin typeface="Cambria Math"/>
              <a:cs typeface="Cambria Math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822452" y="2779902"/>
            <a:ext cx="7618730" cy="1489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where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P(X)</a:t>
            </a:r>
            <a:r>
              <a:rPr dirty="0" sz="2400" spc="1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24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dirty="0" sz="2400" spc="1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probability</a:t>
            </a:r>
            <a:r>
              <a:rPr dirty="0" sz="2400" spc="1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exactly</a:t>
            </a:r>
            <a:r>
              <a:rPr dirty="0" sz="2400" spc="1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125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dirty="0" sz="2400" spc="1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70">
                <a:solidFill>
                  <a:srgbClr val="FFFFFF"/>
                </a:solidFill>
                <a:latin typeface="Calibri"/>
                <a:cs typeface="Calibri"/>
              </a:rPr>
              <a:t>occurrences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dirty="0" sz="2400" spc="85">
                <a:solidFill>
                  <a:srgbClr val="FFFFFF"/>
                </a:solidFill>
                <a:latin typeface="Calibri"/>
                <a:cs typeface="Calibri"/>
              </a:rPr>
              <a:t>λ</a:t>
            </a:r>
            <a:r>
              <a:rPr dirty="0" sz="2400" spc="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24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dirty="0" sz="2400" spc="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Mean</a:t>
            </a:r>
            <a:r>
              <a:rPr dirty="0" sz="2400" spc="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number</a:t>
            </a:r>
            <a:r>
              <a:rPr dirty="0" sz="2400" spc="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2400" spc="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75">
                <a:solidFill>
                  <a:srgbClr val="FFFFFF"/>
                </a:solidFill>
                <a:latin typeface="Calibri"/>
                <a:cs typeface="Calibri"/>
              </a:rPr>
              <a:t>occurrences</a:t>
            </a:r>
            <a:r>
              <a:rPr dirty="0" sz="2400" spc="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per</a:t>
            </a:r>
            <a:r>
              <a:rPr dirty="0" sz="2400" spc="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time</a:t>
            </a:r>
            <a:r>
              <a:rPr dirty="0" sz="2400" spc="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interval</a:t>
            </a:r>
            <a:r>
              <a:rPr dirty="0" sz="2400" spc="1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(or</a:t>
            </a:r>
            <a:r>
              <a:rPr dirty="0" sz="2400" spc="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unit)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spc="1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24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dirty="0" sz="2400" spc="1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95">
                <a:solidFill>
                  <a:srgbClr val="FFFFFF"/>
                </a:solidFill>
                <a:latin typeface="Calibri"/>
                <a:cs typeface="Calibri"/>
              </a:rPr>
              <a:t>2.71828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4040" y="402717"/>
            <a:ext cx="6294755" cy="1245870"/>
          </a:xfrm>
          <a:prstGeom prst="rect"/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85"/>
              </a:spcBef>
            </a:pPr>
            <a:r>
              <a:rPr dirty="0" spc="200"/>
              <a:t>Marginal</a:t>
            </a:r>
            <a:r>
              <a:rPr dirty="0" spc="254"/>
              <a:t> </a:t>
            </a:r>
            <a:r>
              <a:rPr dirty="0" spc="190"/>
              <a:t>or</a:t>
            </a:r>
            <a:r>
              <a:rPr dirty="0" spc="229"/>
              <a:t> </a:t>
            </a:r>
            <a:r>
              <a:rPr dirty="0" spc="210"/>
              <a:t>Unconditional </a:t>
            </a:r>
            <a:r>
              <a:rPr dirty="0" spc="180"/>
              <a:t>Probability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3891" y="1928622"/>
            <a:ext cx="7663815" cy="2077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P(A)</a:t>
            </a:r>
            <a:r>
              <a:rPr dirty="0" sz="3200" spc="1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32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dirty="0" sz="3200" spc="1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3200" spc="1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probability</a:t>
            </a:r>
            <a:r>
              <a:rPr dirty="0" sz="3200" spc="1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36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z="3200" spc="1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3200" spc="1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event</a:t>
            </a:r>
            <a:r>
              <a:rPr dirty="0" sz="3200" spc="165">
                <a:solidFill>
                  <a:srgbClr val="FFFFFF"/>
                </a:solidFill>
                <a:latin typeface="Calibri"/>
                <a:cs typeface="Calibri"/>
              </a:rPr>
              <a:t> A</a:t>
            </a:r>
            <a:r>
              <a:rPr dirty="0" sz="3200" spc="1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55">
                <a:solidFill>
                  <a:srgbClr val="FFFFFF"/>
                </a:solidFill>
                <a:latin typeface="Calibri"/>
                <a:cs typeface="Calibri"/>
              </a:rPr>
              <a:t>occurring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30"/>
              </a:spcBef>
            </a:pPr>
            <a:endParaRPr sz="3200">
              <a:latin typeface="Calibri"/>
              <a:cs typeface="Calibri"/>
            </a:endParaRPr>
          </a:p>
          <a:p>
            <a:pPr marL="12700" marR="311150">
              <a:lnSpc>
                <a:spcPct val="100000"/>
              </a:lnSpc>
            </a:pP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Where</a:t>
            </a:r>
            <a:r>
              <a:rPr dirty="0" sz="3200" spc="2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2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200" spc="1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55">
                <a:solidFill>
                  <a:srgbClr val="FFFFFF"/>
                </a:solidFill>
                <a:latin typeface="Calibri"/>
                <a:cs typeface="Calibri"/>
              </a:rPr>
              <a:t>single</a:t>
            </a:r>
            <a:r>
              <a:rPr dirty="0" sz="3200" spc="2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probability</a:t>
            </a:r>
            <a:r>
              <a:rPr dirty="0" sz="3200" spc="1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65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3200" spc="1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involved,</a:t>
            </a:r>
            <a:r>
              <a:rPr dirty="0" sz="3200" spc="1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20">
                <a:solidFill>
                  <a:srgbClr val="FFFFFF"/>
                </a:solidFill>
                <a:latin typeface="Calibri"/>
                <a:cs typeface="Calibri"/>
              </a:rPr>
              <a:t>only </a:t>
            </a:r>
            <a:r>
              <a:rPr dirty="0" sz="3200" spc="60">
                <a:solidFill>
                  <a:srgbClr val="FFFFFF"/>
                </a:solidFill>
                <a:latin typeface="Calibri"/>
                <a:cs typeface="Calibri"/>
              </a:rPr>
              <a:t>one</a:t>
            </a:r>
            <a:r>
              <a:rPr dirty="0" sz="3200" spc="1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event</a:t>
            </a:r>
            <a:r>
              <a:rPr dirty="0" sz="3200" spc="1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45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dirty="0" sz="3200" spc="1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50">
                <a:solidFill>
                  <a:srgbClr val="FFFFFF"/>
                </a:solidFill>
                <a:latin typeface="Calibri"/>
                <a:cs typeface="Calibri"/>
              </a:rPr>
              <a:t>take</a:t>
            </a:r>
            <a:r>
              <a:rPr dirty="0" sz="3200" spc="1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70">
                <a:solidFill>
                  <a:srgbClr val="FFFFFF"/>
                </a:solidFill>
                <a:latin typeface="Calibri"/>
                <a:cs typeface="Calibri"/>
              </a:rPr>
              <a:t>place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345"/>
              <a:t>Poisson</a:t>
            </a:r>
            <a:r>
              <a:rPr dirty="0" spc="220"/>
              <a:t> </a:t>
            </a:r>
            <a:r>
              <a:rPr dirty="0" spc="285"/>
              <a:t>Example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3891" y="1363081"/>
            <a:ext cx="5485130" cy="983615"/>
          </a:xfrm>
          <a:prstGeom prst="rect">
            <a:avLst/>
          </a:prstGeom>
        </p:spPr>
        <p:txBody>
          <a:bodyPr wrap="square" lIns="0" tIns="65404" rIns="0" bIns="0" rtlCol="0" vert="horz">
            <a:spAutoFit/>
          </a:bodyPr>
          <a:lstStyle/>
          <a:p>
            <a:pPr marL="187325" indent="-174625">
              <a:lnSpc>
                <a:spcPct val="100000"/>
              </a:lnSpc>
              <a:spcBef>
                <a:spcPts val="515"/>
              </a:spcBef>
              <a:buSzPct val="85714"/>
              <a:buChar char="•"/>
              <a:tabLst>
                <a:tab pos="187325" algn="l"/>
              </a:tabLst>
            </a:pPr>
            <a:r>
              <a:rPr dirty="0" sz="2800" spc="100">
                <a:solidFill>
                  <a:srgbClr val="FFFFFF"/>
                </a:solidFill>
                <a:latin typeface="Calibri"/>
                <a:cs typeface="Calibri"/>
              </a:rPr>
              <a:t>λ</a:t>
            </a:r>
            <a:r>
              <a:rPr dirty="0" sz="2800" spc="1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265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dirty="0" sz="2800" spc="1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125">
                <a:solidFill>
                  <a:srgbClr val="FFFFFF"/>
                </a:solidFill>
                <a:latin typeface="Calibri"/>
                <a:cs typeface="Calibri"/>
              </a:rPr>
              <a:t>25</a:t>
            </a:r>
            <a:r>
              <a:rPr dirty="0" sz="2800" spc="20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parts</a:t>
            </a:r>
            <a:r>
              <a:rPr dirty="0" sz="2800" spc="2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80">
                <a:solidFill>
                  <a:srgbClr val="FFFFFF"/>
                </a:solidFill>
                <a:latin typeface="Calibri"/>
                <a:cs typeface="Calibri"/>
              </a:rPr>
              <a:t>produced</a:t>
            </a:r>
            <a:r>
              <a:rPr dirty="0" sz="2800" spc="2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per</a:t>
            </a:r>
            <a:r>
              <a:rPr dirty="0" sz="2800" spc="20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FFFFFF"/>
                </a:solidFill>
                <a:latin typeface="Calibri"/>
                <a:cs typeface="Calibri"/>
              </a:rPr>
              <a:t>hour</a:t>
            </a:r>
            <a:endParaRPr sz="2800">
              <a:latin typeface="Calibri"/>
              <a:cs typeface="Calibri"/>
            </a:endParaRPr>
          </a:p>
          <a:p>
            <a:pPr marL="187960" indent="-175260">
              <a:lnSpc>
                <a:spcPct val="100000"/>
              </a:lnSpc>
              <a:spcBef>
                <a:spcPts val="409"/>
              </a:spcBef>
              <a:buSzPct val="85714"/>
              <a:buChar char="•"/>
              <a:tabLst>
                <a:tab pos="187960" algn="l"/>
              </a:tabLst>
            </a:pPr>
            <a:r>
              <a:rPr dirty="0" sz="2800" spc="145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dirty="0" sz="2800" spc="1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265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dirty="0" sz="2800" spc="1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125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r>
              <a:rPr dirty="0" sz="2800" spc="1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parts</a:t>
            </a:r>
            <a:r>
              <a:rPr dirty="0" sz="2800" spc="1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75">
                <a:solidFill>
                  <a:srgbClr val="FFFFFF"/>
                </a:solidFill>
                <a:latin typeface="Calibri"/>
                <a:cs typeface="Calibri"/>
              </a:rPr>
              <a:t>produced</a:t>
            </a:r>
            <a:r>
              <a:rPr dirty="0" sz="2800" spc="2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2800" spc="1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one</a:t>
            </a:r>
            <a:r>
              <a:rPr dirty="0" sz="2800" spc="1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FFFFFF"/>
                </a:solidFill>
                <a:latin typeface="Calibri"/>
                <a:cs typeface="Calibri"/>
              </a:rPr>
              <a:t>hour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3211322" y="2910458"/>
            <a:ext cx="718185" cy="377190"/>
          </a:xfrm>
          <a:custGeom>
            <a:avLst/>
            <a:gdLst/>
            <a:ahLst/>
            <a:cxnLst/>
            <a:rect l="l" t="t" r="r" b="b"/>
            <a:pathLst>
              <a:path w="718185" h="377189">
                <a:moveTo>
                  <a:pt x="597407" y="0"/>
                </a:moveTo>
                <a:lnTo>
                  <a:pt x="592074" y="15240"/>
                </a:lnTo>
                <a:lnTo>
                  <a:pt x="613886" y="24691"/>
                </a:lnTo>
                <a:lnTo>
                  <a:pt x="632650" y="37798"/>
                </a:lnTo>
                <a:lnTo>
                  <a:pt x="661035" y="74930"/>
                </a:lnTo>
                <a:lnTo>
                  <a:pt x="677719" y="125031"/>
                </a:lnTo>
                <a:lnTo>
                  <a:pt x="683260" y="186563"/>
                </a:lnTo>
                <a:lnTo>
                  <a:pt x="681874" y="219803"/>
                </a:lnTo>
                <a:lnTo>
                  <a:pt x="670722" y="277092"/>
                </a:lnTo>
                <a:lnTo>
                  <a:pt x="648287" y="321831"/>
                </a:lnTo>
                <a:lnTo>
                  <a:pt x="614187" y="352069"/>
                </a:lnTo>
                <a:lnTo>
                  <a:pt x="592708" y="361569"/>
                </a:lnTo>
                <a:lnTo>
                  <a:pt x="597407" y="376809"/>
                </a:lnTo>
                <a:lnTo>
                  <a:pt x="648858" y="352726"/>
                </a:lnTo>
                <a:lnTo>
                  <a:pt x="686688" y="311023"/>
                </a:lnTo>
                <a:lnTo>
                  <a:pt x="709898" y="255079"/>
                </a:lnTo>
                <a:lnTo>
                  <a:pt x="717676" y="188468"/>
                </a:lnTo>
                <a:lnTo>
                  <a:pt x="715750" y="154368"/>
                </a:lnTo>
                <a:lnTo>
                  <a:pt x="700156" y="92706"/>
                </a:lnTo>
                <a:lnTo>
                  <a:pt x="669345" y="42844"/>
                </a:lnTo>
                <a:lnTo>
                  <a:pt x="624768" y="9836"/>
                </a:lnTo>
                <a:lnTo>
                  <a:pt x="597407" y="0"/>
                </a:lnTo>
                <a:close/>
              </a:path>
              <a:path w="718185" h="377189">
                <a:moveTo>
                  <a:pt x="120268" y="0"/>
                </a:moveTo>
                <a:lnTo>
                  <a:pt x="68929" y="24114"/>
                </a:lnTo>
                <a:lnTo>
                  <a:pt x="31114" y="66040"/>
                </a:lnTo>
                <a:lnTo>
                  <a:pt x="7794" y="122015"/>
                </a:lnTo>
                <a:lnTo>
                  <a:pt x="107" y="186563"/>
                </a:lnTo>
                <a:lnTo>
                  <a:pt x="0" y="188468"/>
                </a:lnTo>
                <a:lnTo>
                  <a:pt x="1948" y="223119"/>
                </a:lnTo>
                <a:lnTo>
                  <a:pt x="17466" y="284372"/>
                </a:lnTo>
                <a:lnTo>
                  <a:pt x="48206" y="334071"/>
                </a:lnTo>
                <a:lnTo>
                  <a:pt x="92835" y="366976"/>
                </a:lnTo>
                <a:lnTo>
                  <a:pt x="120268" y="376809"/>
                </a:lnTo>
                <a:lnTo>
                  <a:pt x="124967" y="361569"/>
                </a:lnTo>
                <a:lnTo>
                  <a:pt x="103489" y="352069"/>
                </a:lnTo>
                <a:lnTo>
                  <a:pt x="84962" y="338820"/>
                </a:lnTo>
                <a:lnTo>
                  <a:pt x="56768" y="301117"/>
                </a:lnTo>
                <a:lnTo>
                  <a:pt x="40020" y="249983"/>
                </a:lnTo>
                <a:lnTo>
                  <a:pt x="34497" y="188468"/>
                </a:lnTo>
                <a:lnTo>
                  <a:pt x="34416" y="186563"/>
                </a:lnTo>
                <a:lnTo>
                  <a:pt x="35819" y="154368"/>
                </a:lnTo>
                <a:lnTo>
                  <a:pt x="47007" y="98552"/>
                </a:lnTo>
                <a:lnTo>
                  <a:pt x="69435" y="54548"/>
                </a:lnTo>
                <a:lnTo>
                  <a:pt x="103864" y="24691"/>
                </a:lnTo>
                <a:lnTo>
                  <a:pt x="125602" y="15240"/>
                </a:lnTo>
                <a:lnTo>
                  <a:pt x="1202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2899664" y="2795777"/>
            <a:ext cx="149415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5134" algn="l"/>
                <a:tab pos="1176655" algn="l"/>
              </a:tabLst>
            </a:pPr>
            <a:r>
              <a:rPr dirty="0" sz="3200" spc="-50">
                <a:solidFill>
                  <a:srgbClr val="FFFFFF"/>
                </a:solidFill>
                <a:latin typeface="Cambria Math"/>
                <a:cs typeface="Cambria Math"/>
              </a:rPr>
              <a:t>𝑃</a:t>
            </a:r>
            <a:r>
              <a:rPr dirty="0" sz="3200">
                <a:solidFill>
                  <a:srgbClr val="FFFFFF"/>
                </a:solidFill>
                <a:latin typeface="Cambria Math"/>
                <a:cs typeface="Cambria Math"/>
              </a:rPr>
              <a:t>	</a:t>
            </a:r>
            <a:r>
              <a:rPr dirty="0" sz="3200" spc="-25">
                <a:solidFill>
                  <a:srgbClr val="FFFFFF"/>
                </a:solidFill>
                <a:latin typeface="Cambria Math"/>
                <a:cs typeface="Cambria Math"/>
              </a:rPr>
              <a:t>10</a:t>
            </a:r>
            <a:r>
              <a:rPr dirty="0" sz="3200">
                <a:solidFill>
                  <a:srgbClr val="FFFFFF"/>
                </a:solidFill>
                <a:latin typeface="Cambria Math"/>
                <a:cs typeface="Cambria Math"/>
              </a:rPr>
              <a:t>	</a:t>
            </a:r>
            <a:r>
              <a:rPr dirty="0" sz="3200" spc="-50">
                <a:solidFill>
                  <a:srgbClr val="FFFFFF"/>
                </a:solidFill>
                <a:latin typeface="Cambria Math"/>
                <a:cs typeface="Cambria Math"/>
              </a:rPr>
              <a:t>=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4492371" y="3086226"/>
            <a:ext cx="802005" cy="26034"/>
          </a:xfrm>
          <a:custGeom>
            <a:avLst/>
            <a:gdLst/>
            <a:ahLst/>
            <a:cxnLst/>
            <a:rect l="l" t="t" r="r" b="b"/>
            <a:pathLst>
              <a:path w="802004" h="26035">
                <a:moveTo>
                  <a:pt x="801624" y="0"/>
                </a:moveTo>
                <a:lnTo>
                  <a:pt x="0" y="0"/>
                </a:lnTo>
                <a:lnTo>
                  <a:pt x="0" y="25907"/>
                </a:lnTo>
                <a:lnTo>
                  <a:pt x="801624" y="25907"/>
                </a:lnTo>
                <a:lnTo>
                  <a:pt x="8016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4454905" y="2337892"/>
            <a:ext cx="86296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baseline="-20833" sz="4800" spc="-30">
                <a:solidFill>
                  <a:srgbClr val="FFFFFF"/>
                </a:solidFill>
                <a:latin typeface="Cambria Math"/>
                <a:cs typeface="Cambria Math"/>
              </a:rPr>
              <a:t>25</a:t>
            </a:r>
            <a:r>
              <a:rPr dirty="0" sz="2350" spc="-20">
                <a:solidFill>
                  <a:srgbClr val="FFFFFF"/>
                </a:solidFill>
                <a:latin typeface="Cambria Math"/>
                <a:cs typeface="Cambria Math"/>
              </a:rPr>
              <a:t>10</a:t>
            </a:r>
            <a:endParaRPr sz="2350">
              <a:latin typeface="Cambria Math"/>
              <a:cs typeface="Cambria Math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597653" y="3068574"/>
            <a:ext cx="593090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25">
                <a:solidFill>
                  <a:srgbClr val="FFFFFF"/>
                </a:solidFill>
                <a:latin typeface="Cambria Math"/>
                <a:cs typeface="Cambria Math"/>
              </a:rPr>
              <a:t>10!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325109" y="2646045"/>
            <a:ext cx="86042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20833" sz="4800" spc="44">
                <a:solidFill>
                  <a:srgbClr val="FFFFFF"/>
                </a:solidFill>
                <a:latin typeface="Cambria Math"/>
                <a:cs typeface="Cambria Math"/>
              </a:rPr>
              <a:t>𝑒</a:t>
            </a:r>
            <a:r>
              <a:rPr dirty="0" sz="2350" spc="30">
                <a:solidFill>
                  <a:srgbClr val="FFFFFF"/>
                </a:solidFill>
                <a:latin typeface="Cambria Math"/>
                <a:cs typeface="Cambria Math"/>
              </a:rPr>
              <a:t>−25</a:t>
            </a:r>
            <a:endParaRPr sz="2350">
              <a:latin typeface="Cambria Math"/>
              <a:cs typeface="Cambria Math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783839" y="3952747"/>
            <a:ext cx="2294890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dirty="0" sz="32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Arial"/>
                <a:cs typeface="Arial"/>
              </a:rPr>
              <a:t>0.0000365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85"/>
              <a:t>Probability</a:t>
            </a:r>
            <a:r>
              <a:rPr dirty="0" spc="275"/>
              <a:t> </a:t>
            </a:r>
            <a:r>
              <a:rPr dirty="0" spc="195"/>
              <a:t>Distributions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3891" y="1190870"/>
            <a:ext cx="3371850" cy="145796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2800" spc="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33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2800" spc="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/</a:t>
            </a:r>
            <a:r>
              <a:rPr dirty="0" sz="2800" spc="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65">
                <a:solidFill>
                  <a:srgbClr val="FFFFFF"/>
                </a:solidFill>
                <a:latin typeface="Calibri"/>
                <a:cs typeface="Calibri"/>
              </a:rPr>
              <a:t>Rstudio</a:t>
            </a:r>
            <a:endParaRPr sz="2800">
              <a:latin typeface="Calibri"/>
              <a:cs typeface="Calibri"/>
            </a:endParaRPr>
          </a:p>
          <a:p>
            <a:pPr marL="323850" indent="-311150">
              <a:lnSpc>
                <a:spcPct val="100000"/>
              </a:lnSpc>
              <a:spcBef>
                <a:spcPts val="400"/>
              </a:spcBef>
              <a:buChar char="&gt;"/>
              <a:tabLst>
                <a:tab pos="323850" algn="l"/>
              </a:tabLst>
            </a:pP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table.dist.poisson(λ)</a:t>
            </a:r>
            <a:endParaRPr sz="2800">
              <a:latin typeface="Calibri"/>
              <a:cs typeface="Calibri"/>
            </a:endParaRPr>
          </a:p>
          <a:p>
            <a:pPr marL="323850" indent="-311150">
              <a:lnSpc>
                <a:spcPct val="100000"/>
              </a:lnSpc>
              <a:spcBef>
                <a:spcPts val="395"/>
              </a:spcBef>
              <a:buChar char="&gt;"/>
              <a:tabLst>
                <a:tab pos="323850" algn="l"/>
              </a:tabLst>
            </a:pP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ppois(</a:t>
            </a:r>
            <a:r>
              <a:rPr dirty="0" sz="2800" spc="3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310"/>
              <a:t>Test</a:t>
            </a:r>
            <a:r>
              <a:rPr dirty="0" spc="210"/>
              <a:t> </a:t>
            </a:r>
            <a:r>
              <a:rPr dirty="0" spc="155"/>
              <a:t>for</a:t>
            </a:r>
            <a:r>
              <a:rPr dirty="0" spc="229"/>
              <a:t> </a:t>
            </a:r>
            <a:r>
              <a:rPr dirty="0" spc="345"/>
              <a:t>Poisson</a:t>
            </a:r>
            <a:r>
              <a:rPr dirty="0" spc="210"/>
              <a:t> </a:t>
            </a:r>
            <a:r>
              <a:rPr dirty="0" spc="170"/>
              <a:t>Distribution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3891" y="1190870"/>
            <a:ext cx="3115310" cy="981075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2800" spc="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33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2800" spc="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/</a:t>
            </a:r>
            <a:r>
              <a:rPr dirty="0" sz="2800" spc="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65">
                <a:solidFill>
                  <a:srgbClr val="FFFFFF"/>
                </a:solidFill>
                <a:latin typeface="Calibri"/>
                <a:cs typeface="Calibri"/>
              </a:rPr>
              <a:t>Rstudio</a:t>
            </a:r>
            <a:endParaRPr sz="2800">
              <a:latin typeface="Calibri"/>
              <a:cs typeface="Calibri"/>
            </a:endParaRPr>
          </a:p>
          <a:p>
            <a:pPr marL="323850" indent="-311150">
              <a:lnSpc>
                <a:spcPct val="100000"/>
              </a:lnSpc>
              <a:spcBef>
                <a:spcPts val="400"/>
              </a:spcBef>
              <a:buChar char="&gt;"/>
              <a:tabLst>
                <a:tab pos="323850" algn="l"/>
              </a:tabLst>
            </a:pP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poisson.dist.test(</a:t>
            </a:r>
            <a:r>
              <a:rPr dirty="0" sz="2800" spc="15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2800" spc="-5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370"/>
              <a:t>Sources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15848" y="1707845"/>
            <a:ext cx="7655559" cy="14903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84785" marR="5080" indent="-172720">
              <a:lnSpc>
                <a:spcPct val="100000"/>
              </a:lnSpc>
              <a:spcBef>
                <a:spcPts val="105"/>
              </a:spcBef>
              <a:buSzPct val="75000"/>
              <a:buChar char="•"/>
              <a:tabLst>
                <a:tab pos="184785" algn="l"/>
                <a:tab pos="251460" algn="l"/>
              </a:tabLst>
            </a:pP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	Luftig,</a:t>
            </a:r>
            <a:r>
              <a:rPr dirty="0" sz="3200" spc="2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320">
                <a:solidFill>
                  <a:srgbClr val="FFFFFF"/>
                </a:solidFill>
                <a:latin typeface="Calibri"/>
                <a:cs typeface="Calibri"/>
              </a:rPr>
              <a:t>J.</a:t>
            </a:r>
            <a:r>
              <a:rPr dirty="0" sz="3200" spc="1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85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dirty="0" sz="3200" spc="2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Introduction</a:t>
            </a:r>
            <a:r>
              <a:rPr dirty="0" sz="3200" spc="2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3200" spc="2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Statistical </a:t>
            </a:r>
            <a:r>
              <a:rPr dirty="0" sz="3200" spc="180">
                <a:solidFill>
                  <a:srgbClr val="FFFFFF"/>
                </a:solidFill>
                <a:latin typeface="Calibri"/>
                <a:cs typeface="Calibri"/>
              </a:rPr>
              <a:t>Process</a:t>
            </a:r>
            <a:r>
              <a:rPr dirty="0" sz="3200" spc="2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45">
                <a:solidFill>
                  <a:srgbClr val="FFFFFF"/>
                </a:solidFill>
                <a:latin typeface="Calibri"/>
                <a:cs typeface="Calibri"/>
              </a:rPr>
              <a:t>Control</a:t>
            </a:r>
            <a:r>
              <a:rPr dirty="0" sz="3200" spc="2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dirty="0" sz="3200" spc="2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Capability.</a:t>
            </a:r>
            <a:r>
              <a:rPr dirty="0" sz="3200" spc="2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Luftig</a:t>
            </a:r>
            <a:r>
              <a:rPr dirty="0" sz="3200" spc="2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60">
                <a:solidFill>
                  <a:srgbClr val="FFFFFF"/>
                </a:solidFill>
                <a:latin typeface="Calibri"/>
                <a:cs typeface="Calibri"/>
              </a:rPr>
              <a:t>&amp; </a:t>
            </a:r>
            <a:r>
              <a:rPr dirty="0" sz="3200" spc="120">
                <a:solidFill>
                  <a:srgbClr val="FFFFFF"/>
                </a:solidFill>
                <a:latin typeface="Calibri"/>
                <a:cs typeface="Calibri"/>
              </a:rPr>
              <a:t>Associates,</a:t>
            </a:r>
            <a:r>
              <a:rPr dirty="0" sz="3200" spc="229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80">
                <a:solidFill>
                  <a:srgbClr val="FFFFFF"/>
                </a:solidFill>
                <a:latin typeface="Calibri"/>
                <a:cs typeface="Calibri"/>
              </a:rPr>
              <a:t>Inc.</a:t>
            </a:r>
            <a:r>
              <a:rPr dirty="0" sz="3200" spc="2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Farmington</a:t>
            </a:r>
            <a:r>
              <a:rPr dirty="0" sz="3200" spc="2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Hills,</a:t>
            </a:r>
            <a:r>
              <a:rPr dirty="0" sz="3200" spc="2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MI,</a:t>
            </a:r>
            <a:r>
              <a:rPr dirty="0" sz="3200" spc="2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20">
                <a:solidFill>
                  <a:srgbClr val="FFFFFF"/>
                </a:solidFill>
                <a:latin typeface="Calibri"/>
                <a:cs typeface="Calibri"/>
              </a:rPr>
              <a:t>1982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6988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000" spc="145" b="0">
                <a:latin typeface="Calibri"/>
                <a:cs typeface="Calibri"/>
              </a:rPr>
              <a:t>The</a:t>
            </a:r>
            <a:r>
              <a:rPr dirty="0" sz="5000" spc="250" b="0">
                <a:latin typeface="Calibri"/>
                <a:cs typeface="Calibri"/>
              </a:rPr>
              <a:t> </a:t>
            </a:r>
            <a:r>
              <a:rPr dirty="0" sz="5000" spc="215" b="0">
                <a:latin typeface="Calibri"/>
                <a:cs typeface="Calibri"/>
              </a:rPr>
              <a:t>Poisson</a:t>
            </a:r>
            <a:r>
              <a:rPr dirty="0" sz="5000" spc="235" b="0">
                <a:latin typeface="Calibri"/>
                <a:cs typeface="Calibri"/>
              </a:rPr>
              <a:t> </a:t>
            </a:r>
            <a:r>
              <a:rPr dirty="0" sz="5000" spc="-10" b="0">
                <a:latin typeface="Calibri"/>
                <a:cs typeface="Calibri"/>
              </a:rPr>
              <a:t>Distribution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14883" y="2669870"/>
            <a:ext cx="7712709" cy="15786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3200" spc="215" b="1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3200" spc="16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305" b="1">
                <a:solidFill>
                  <a:srgbClr val="FFFFFF"/>
                </a:solidFill>
                <a:latin typeface="Calibri"/>
                <a:cs typeface="Calibri"/>
              </a:rPr>
              <a:t>Science</a:t>
            </a:r>
            <a:r>
              <a:rPr dirty="0" sz="3200" spc="17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20" b="1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3200" spc="17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25" b="1">
                <a:solidFill>
                  <a:srgbClr val="FFFFFF"/>
                </a:solidFill>
                <a:latin typeface="Calibri"/>
                <a:cs typeface="Calibri"/>
              </a:rPr>
              <a:t>Quality</a:t>
            </a:r>
            <a:r>
              <a:rPr dirty="0" sz="3200" spc="15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85" b="1">
                <a:solidFill>
                  <a:srgbClr val="FFFFFF"/>
                </a:solidFill>
                <a:latin typeface="Calibri"/>
                <a:cs typeface="Calibri"/>
              </a:rPr>
              <a:t>Management: </a:t>
            </a:r>
            <a:r>
              <a:rPr dirty="0" sz="3200" spc="150" b="1">
                <a:solidFill>
                  <a:srgbClr val="FFFFFF"/>
                </a:solidFill>
                <a:latin typeface="Calibri"/>
                <a:cs typeface="Calibri"/>
              </a:rPr>
              <a:t>Probability</a:t>
            </a:r>
            <a:r>
              <a:rPr dirty="0" sz="3200" spc="16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215" b="1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3200" spc="18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50" b="1">
                <a:solidFill>
                  <a:srgbClr val="FFFFFF"/>
                </a:solidFill>
                <a:latin typeface="Calibri"/>
                <a:cs typeface="Calibri"/>
              </a:rPr>
              <a:t>Probability</a:t>
            </a:r>
            <a:r>
              <a:rPr dirty="0" sz="3200" spc="17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55" b="1">
                <a:solidFill>
                  <a:srgbClr val="FFFFFF"/>
                </a:solidFill>
                <a:latin typeface="Calibri"/>
                <a:cs typeface="Calibri"/>
              </a:rPr>
              <a:t>Distributions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dirty="0" sz="3200" spc="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70" b="1">
                <a:solidFill>
                  <a:srgbClr val="FFFFFF"/>
                </a:solidFill>
                <a:latin typeface="Calibri"/>
                <a:cs typeface="Calibri"/>
              </a:rPr>
              <a:t>Wendy</a:t>
            </a:r>
            <a:r>
              <a:rPr dirty="0" sz="3200" spc="6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95" b="1">
                <a:solidFill>
                  <a:srgbClr val="FFFFFF"/>
                </a:solidFill>
                <a:latin typeface="Calibri"/>
                <a:cs typeface="Calibri"/>
              </a:rPr>
              <a:t>Martin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8989" y="721232"/>
            <a:ext cx="394081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240"/>
              <a:t>Learning</a:t>
            </a:r>
            <a:r>
              <a:rPr dirty="0" sz="3200" spc="175"/>
              <a:t> </a:t>
            </a:r>
            <a:r>
              <a:rPr dirty="0" sz="3200" spc="180"/>
              <a:t>objectives:</a:t>
            </a:r>
            <a:endParaRPr sz="3200"/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90119" rIns="0" bIns="0" rtlCol="0" vert="horz">
            <a:spAutoFit/>
          </a:bodyPr>
          <a:lstStyle/>
          <a:p>
            <a:pPr marL="515620" marR="1377950">
              <a:lnSpc>
                <a:spcPct val="100000"/>
              </a:lnSpc>
              <a:spcBef>
                <a:spcPts val="95"/>
              </a:spcBef>
            </a:pPr>
            <a:r>
              <a:rPr dirty="0" spc="90"/>
              <a:t>Describe</a:t>
            </a:r>
            <a:r>
              <a:rPr dirty="0" spc="165"/>
              <a:t> </a:t>
            </a:r>
            <a:r>
              <a:rPr dirty="0"/>
              <a:t>the</a:t>
            </a:r>
            <a:r>
              <a:rPr dirty="0" spc="165"/>
              <a:t> </a:t>
            </a:r>
            <a:r>
              <a:rPr dirty="0" spc="130"/>
              <a:t>Poisson</a:t>
            </a:r>
            <a:r>
              <a:rPr dirty="0" spc="150"/>
              <a:t> </a:t>
            </a:r>
            <a:r>
              <a:rPr dirty="0" spc="-10"/>
              <a:t>probability distribution</a:t>
            </a:r>
          </a:p>
          <a:p>
            <a:pPr marL="515620" marR="5080">
              <a:lnSpc>
                <a:spcPct val="100000"/>
              </a:lnSpc>
              <a:spcBef>
                <a:spcPts val="3720"/>
              </a:spcBef>
            </a:pPr>
            <a:r>
              <a:rPr dirty="0" spc="75"/>
              <a:t>Calculate</a:t>
            </a:r>
            <a:r>
              <a:rPr dirty="0" spc="185"/>
              <a:t> </a:t>
            </a:r>
            <a:r>
              <a:rPr dirty="0"/>
              <a:t>probabilities</a:t>
            </a:r>
            <a:r>
              <a:rPr dirty="0" spc="195"/>
              <a:t> </a:t>
            </a:r>
            <a:r>
              <a:rPr dirty="0" spc="85"/>
              <a:t>using</a:t>
            </a:r>
            <a:r>
              <a:rPr dirty="0" spc="175"/>
              <a:t> </a:t>
            </a:r>
            <a:r>
              <a:rPr dirty="0"/>
              <a:t>the</a:t>
            </a:r>
            <a:r>
              <a:rPr dirty="0" spc="200"/>
              <a:t> </a:t>
            </a:r>
            <a:r>
              <a:rPr dirty="0" spc="120"/>
              <a:t>Poisson </a:t>
            </a:r>
            <a:r>
              <a:rPr dirty="0" spc="-10"/>
              <a:t>distribution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300"/>
              <a:t>The</a:t>
            </a:r>
            <a:r>
              <a:rPr dirty="0" spc="215"/>
              <a:t> </a:t>
            </a:r>
            <a:r>
              <a:rPr dirty="0" spc="345"/>
              <a:t>Poisson</a:t>
            </a:r>
            <a:r>
              <a:rPr dirty="0" spc="225"/>
              <a:t> </a:t>
            </a:r>
            <a:r>
              <a:rPr dirty="0" spc="170"/>
              <a:t>Distribution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3891" y="1411300"/>
            <a:ext cx="7311390" cy="14903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87960" marR="5080" indent="-175260">
              <a:lnSpc>
                <a:spcPct val="100000"/>
              </a:lnSpc>
              <a:spcBef>
                <a:spcPts val="105"/>
              </a:spcBef>
              <a:buSzPct val="75000"/>
              <a:buChar char="•"/>
              <a:tabLst>
                <a:tab pos="187960" algn="l"/>
              </a:tabLst>
            </a:pPr>
            <a:r>
              <a:rPr dirty="0" sz="3200" spc="9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dirty="0" sz="3200" spc="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probability</a:t>
            </a:r>
            <a:r>
              <a:rPr dirty="0" sz="3200" spc="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distribution</a:t>
            </a:r>
            <a:r>
              <a:rPr dirty="0" sz="3200" spc="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65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3200" spc="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40">
                <a:solidFill>
                  <a:srgbClr val="FFFFFF"/>
                </a:solidFill>
                <a:latin typeface="Calibri"/>
                <a:cs typeface="Calibri"/>
              </a:rPr>
              <a:t>discrete </a:t>
            </a:r>
            <a:r>
              <a:rPr dirty="0" sz="3200" spc="50">
                <a:solidFill>
                  <a:srgbClr val="FFFFFF"/>
                </a:solidFill>
                <a:latin typeface="Calibri"/>
                <a:cs typeface="Calibri"/>
              </a:rPr>
              <a:t>random</a:t>
            </a:r>
            <a:r>
              <a:rPr dirty="0" sz="3200" spc="2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variables</a:t>
            </a:r>
            <a:r>
              <a:rPr dirty="0" sz="3200" spc="25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55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dirty="0" sz="3200" spc="2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5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dirty="0" sz="3200" spc="25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take</a:t>
            </a:r>
            <a:r>
              <a:rPr dirty="0" sz="3200" spc="2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integer (whole)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65">
                <a:solidFill>
                  <a:srgbClr val="FFFFFF"/>
                </a:solidFill>
                <a:latin typeface="Calibri"/>
                <a:cs typeface="Calibri"/>
              </a:rPr>
              <a:t>values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dirty="0" sz="3200">
                <a:solidFill>
                  <a:srgbClr val="B9A463"/>
                </a:solidFill>
                <a:latin typeface="Calibri"/>
                <a:cs typeface="Calibri"/>
              </a:rPr>
              <a:t>ordinal</a:t>
            </a:r>
            <a:r>
              <a:rPr dirty="0" sz="3200" spc="-10">
                <a:solidFill>
                  <a:srgbClr val="B9A463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data).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345"/>
              <a:t>Poisson</a:t>
            </a:r>
            <a:r>
              <a:rPr dirty="0" spc="220"/>
              <a:t> </a:t>
            </a:r>
            <a:r>
              <a:rPr dirty="0" spc="250"/>
              <a:t>Data</a:t>
            </a:r>
            <a:r>
              <a:rPr dirty="0" spc="225"/>
              <a:t> </a:t>
            </a:r>
            <a:r>
              <a:rPr dirty="0" spc="320"/>
              <a:t>Examples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3891" y="1411300"/>
            <a:ext cx="7672070" cy="20802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87960" marR="5080" indent="-175260">
              <a:lnSpc>
                <a:spcPct val="100000"/>
              </a:lnSpc>
              <a:spcBef>
                <a:spcPts val="105"/>
              </a:spcBef>
              <a:buSzPct val="75000"/>
              <a:buChar char="•"/>
              <a:tabLst>
                <a:tab pos="187960" algn="l"/>
              </a:tabLst>
            </a:pPr>
            <a:r>
              <a:rPr dirty="0" sz="3200" spc="9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3200" spc="2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number</a:t>
            </a:r>
            <a:r>
              <a:rPr dirty="0" sz="3200" spc="2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3200" spc="2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65">
                <a:solidFill>
                  <a:srgbClr val="FFFFFF"/>
                </a:solidFill>
                <a:latin typeface="Calibri"/>
                <a:cs typeface="Calibri"/>
              </a:rPr>
              <a:t>parts</a:t>
            </a:r>
            <a:r>
              <a:rPr dirty="0" sz="3200" spc="2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95">
                <a:solidFill>
                  <a:srgbClr val="FFFFFF"/>
                </a:solidFill>
                <a:latin typeface="Calibri"/>
                <a:cs typeface="Calibri"/>
              </a:rPr>
              <a:t>produced</a:t>
            </a:r>
            <a:r>
              <a:rPr dirty="0" sz="3200" spc="2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during</a:t>
            </a:r>
            <a:r>
              <a:rPr dirty="0" sz="3200" spc="2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2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200" spc="2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14">
                <a:solidFill>
                  <a:srgbClr val="FFFFFF"/>
                </a:solidFill>
                <a:latin typeface="Calibri"/>
                <a:cs typeface="Calibri"/>
              </a:rPr>
              <a:t>10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minute</a:t>
            </a:r>
            <a:r>
              <a:rPr dirty="0" sz="3200" spc="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period</a:t>
            </a:r>
            <a:endParaRPr sz="3200">
              <a:latin typeface="Calibri"/>
              <a:cs typeface="Calibri"/>
            </a:endParaRPr>
          </a:p>
          <a:p>
            <a:pPr marL="187325" indent="-174625">
              <a:lnSpc>
                <a:spcPct val="100000"/>
              </a:lnSpc>
              <a:spcBef>
                <a:spcPts val="409"/>
              </a:spcBef>
              <a:buSzPct val="75000"/>
              <a:buChar char="•"/>
              <a:tabLst>
                <a:tab pos="187325" algn="l"/>
              </a:tabLst>
            </a:pPr>
            <a:r>
              <a:rPr dirty="0" sz="3200" spc="9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3200" spc="2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number</a:t>
            </a:r>
            <a:r>
              <a:rPr dirty="0" sz="3200" spc="2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3200" spc="2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95">
                <a:solidFill>
                  <a:srgbClr val="FFFFFF"/>
                </a:solidFill>
                <a:latin typeface="Calibri"/>
                <a:cs typeface="Calibri"/>
              </a:rPr>
              <a:t>breakdowns</a:t>
            </a:r>
            <a:r>
              <a:rPr dirty="0" sz="3200" spc="20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per</a:t>
            </a:r>
            <a:r>
              <a:rPr dirty="0" sz="3200" spc="2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shift</a:t>
            </a:r>
            <a:endParaRPr sz="3200">
              <a:latin typeface="Calibri"/>
              <a:cs typeface="Calibri"/>
            </a:endParaRPr>
          </a:p>
          <a:p>
            <a:pPr marL="187960" indent="-175260">
              <a:lnSpc>
                <a:spcPct val="100000"/>
              </a:lnSpc>
              <a:spcBef>
                <a:spcPts val="400"/>
              </a:spcBef>
              <a:buSzPct val="75000"/>
              <a:buChar char="•"/>
              <a:tabLst>
                <a:tab pos="187960" algn="l"/>
              </a:tabLst>
            </a:pPr>
            <a:r>
              <a:rPr dirty="0" sz="3200" spc="9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3200" spc="1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number</a:t>
            </a:r>
            <a:r>
              <a:rPr dirty="0" sz="3200" spc="2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3200" spc="1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failures</a:t>
            </a:r>
            <a:r>
              <a:rPr dirty="0" sz="3200" spc="1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per</a:t>
            </a:r>
            <a:r>
              <a:rPr dirty="0" sz="3200" spc="1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40">
                <a:solidFill>
                  <a:srgbClr val="FFFFFF"/>
                </a:solidFill>
                <a:latin typeface="Calibri"/>
                <a:cs typeface="Calibri"/>
              </a:rPr>
              <a:t>100</a:t>
            </a:r>
            <a:r>
              <a:rPr dirty="0" sz="3200" spc="1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25">
                <a:solidFill>
                  <a:srgbClr val="FFFFFF"/>
                </a:solidFill>
                <a:latin typeface="Calibri"/>
                <a:cs typeface="Calibri"/>
              </a:rPr>
              <a:t>cycles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300"/>
              <a:t>The</a:t>
            </a:r>
            <a:r>
              <a:rPr dirty="0" spc="215"/>
              <a:t> </a:t>
            </a:r>
            <a:r>
              <a:rPr dirty="0" spc="345"/>
              <a:t>Poisson</a:t>
            </a:r>
            <a:r>
              <a:rPr dirty="0" spc="225"/>
              <a:t> </a:t>
            </a:r>
            <a:r>
              <a:rPr dirty="0" spc="240"/>
              <a:t>Formula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3459353" y="1644269"/>
            <a:ext cx="606425" cy="423545"/>
          </a:xfrm>
          <a:custGeom>
            <a:avLst/>
            <a:gdLst/>
            <a:ahLst/>
            <a:cxnLst/>
            <a:rect l="l" t="t" r="r" b="b"/>
            <a:pathLst>
              <a:path w="606425" h="423544">
                <a:moveTo>
                  <a:pt x="471043" y="0"/>
                </a:moveTo>
                <a:lnTo>
                  <a:pt x="465074" y="17144"/>
                </a:lnTo>
                <a:lnTo>
                  <a:pt x="489573" y="27838"/>
                </a:lnTo>
                <a:lnTo>
                  <a:pt x="510667" y="42592"/>
                </a:lnTo>
                <a:lnTo>
                  <a:pt x="542544" y="84327"/>
                </a:lnTo>
                <a:lnTo>
                  <a:pt x="561292" y="140620"/>
                </a:lnTo>
                <a:lnTo>
                  <a:pt x="567563" y="209676"/>
                </a:lnTo>
                <a:lnTo>
                  <a:pt x="565991" y="247014"/>
                </a:lnTo>
                <a:lnTo>
                  <a:pt x="553418" y="311403"/>
                </a:lnTo>
                <a:lnTo>
                  <a:pt x="528198" y="361695"/>
                </a:lnTo>
                <a:lnTo>
                  <a:pt x="489856" y="395604"/>
                </a:lnTo>
                <a:lnTo>
                  <a:pt x="465709" y="406272"/>
                </a:lnTo>
                <a:lnTo>
                  <a:pt x="471043" y="423544"/>
                </a:lnTo>
                <a:lnTo>
                  <a:pt x="528875" y="396382"/>
                </a:lnTo>
                <a:lnTo>
                  <a:pt x="571373" y="349503"/>
                </a:lnTo>
                <a:lnTo>
                  <a:pt x="597439" y="286670"/>
                </a:lnTo>
                <a:lnTo>
                  <a:pt x="606171" y="211835"/>
                </a:lnTo>
                <a:lnTo>
                  <a:pt x="604012" y="173553"/>
                </a:lnTo>
                <a:lnTo>
                  <a:pt x="603982" y="173021"/>
                </a:lnTo>
                <a:lnTo>
                  <a:pt x="586507" y="104251"/>
                </a:lnTo>
                <a:lnTo>
                  <a:pt x="551856" y="48220"/>
                </a:lnTo>
                <a:lnTo>
                  <a:pt x="501790" y="11072"/>
                </a:lnTo>
                <a:lnTo>
                  <a:pt x="471043" y="0"/>
                </a:lnTo>
                <a:close/>
              </a:path>
              <a:path w="606425" h="423544">
                <a:moveTo>
                  <a:pt x="135000" y="0"/>
                </a:moveTo>
                <a:lnTo>
                  <a:pt x="77390" y="27146"/>
                </a:lnTo>
                <a:lnTo>
                  <a:pt x="34925" y="74294"/>
                </a:lnTo>
                <a:lnTo>
                  <a:pt x="8699" y="137159"/>
                </a:lnTo>
                <a:lnTo>
                  <a:pt x="120" y="209676"/>
                </a:lnTo>
                <a:lnTo>
                  <a:pt x="0" y="211835"/>
                </a:lnTo>
                <a:lnTo>
                  <a:pt x="2168" y="250741"/>
                </a:lnTo>
                <a:lnTo>
                  <a:pt x="19556" y="319599"/>
                </a:lnTo>
                <a:lnTo>
                  <a:pt x="54133" y="375413"/>
                </a:lnTo>
                <a:lnTo>
                  <a:pt x="104235" y="412422"/>
                </a:lnTo>
                <a:lnTo>
                  <a:pt x="135000" y="423544"/>
                </a:lnTo>
                <a:lnTo>
                  <a:pt x="140335" y="406272"/>
                </a:lnTo>
                <a:lnTo>
                  <a:pt x="116187" y="395604"/>
                </a:lnTo>
                <a:lnTo>
                  <a:pt x="95361" y="380745"/>
                </a:lnTo>
                <a:lnTo>
                  <a:pt x="63626" y="338454"/>
                </a:lnTo>
                <a:lnTo>
                  <a:pt x="44878" y="280923"/>
                </a:lnTo>
                <a:lnTo>
                  <a:pt x="38698" y="211835"/>
                </a:lnTo>
                <a:lnTo>
                  <a:pt x="38608" y="209676"/>
                </a:lnTo>
                <a:lnTo>
                  <a:pt x="40177" y="173553"/>
                </a:lnTo>
                <a:lnTo>
                  <a:pt x="52699" y="110878"/>
                </a:lnTo>
                <a:lnTo>
                  <a:pt x="77890" y="61418"/>
                </a:lnTo>
                <a:lnTo>
                  <a:pt x="116562" y="27838"/>
                </a:lnTo>
                <a:lnTo>
                  <a:pt x="140970" y="17144"/>
                </a:lnTo>
                <a:lnTo>
                  <a:pt x="135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3111245" y="1517395"/>
            <a:ext cx="80708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8475" algn="l"/>
              </a:tabLst>
            </a:pPr>
            <a:r>
              <a:rPr dirty="0" sz="3600" spc="-50">
                <a:solidFill>
                  <a:srgbClr val="FFFFFF"/>
                </a:solidFill>
                <a:latin typeface="Cambria Math"/>
                <a:cs typeface="Cambria Math"/>
              </a:rPr>
              <a:t>𝑃</a:t>
            </a:r>
            <a:r>
              <a:rPr dirty="0" sz="3600">
                <a:solidFill>
                  <a:srgbClr val="FFFFFF"/>
                </a:solidFill>
                <a:latin typeface="Cambria Math"/>
                <a:cs typeface="Cambria Math"/>
              </a:rPr>
              <a:t>	</a:t>
            </a:r>
            <a:r>
              <a:rPr dirty="0" sz="3600" spc="-50">
                <a:solidFill>
                  <a:srgbClr val="FFFFFF"/>
                </a:solidFill>
                <a:latin typeface="Cambria Math"/>
                <a:cs typeface="Cambria Math"/>
              </a:rPr>
              <a:t>𝑋</a:t>
            </a:r>
            <a:endParaRPr sz="3600">
              <a:latin typeface="Cambria Math"/>
              <a:cs typeface="Cambria Math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4700778" y="1841880"/>
            <a:ext cx="421005" cy="29209"/>
          </a:xfrm>
          <a:custGeom>
            <a:avLst/>
            <a:gdLst/>
            <a:ahLst/>
            <a:cxnLst/>
            <a:rect l="l" t="t" r="r" b="b"/>
            <a:pathLst>
              <a:path w="421004" h="29210">
                <a:moveTo>
                  <a:pt x="420624" y="0"/>
                </a:moveTo>
                <a:lnTo>
                  <a:pt x="0" y="0"/>
                </a:lnTo>
                <a:lnTo>
                  <a:pt x="0" y="28955"/>
                </a:lnTo>
                <a:lnTo>
                  <a:pt x="420624" y="28955"/>
                </a:lnTo>
                <a:lnTo>
                  <a:pt x="4206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4733035" y="1870964"/>
            <a:ext cx="357505" cy="4260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00" spc="60">
                <a:solidFill>
                  <a:srgbClr val="FFFFFF"/>
                </a:solidFill>
                <a:latin typeface="Cambria Math"/>
                <a:cs typeface="Cambria Math"/>
              </a:rPr>
              <a:t>𝑋!</a:t>
            </a:r>
            <a:endParaRPr sz="2600">
              <a:latin typeface="Cambria Math"/>
              <a:cs typeface="Cambria Math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194047" y="1309573"/>
            <a:ext cx="1732280" cy="6146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ctr" marR="107314">
              <a:lnSpc>
                <a:spcPts val="1440"/>
              </a:lnSpc>
              <a:spcBef>
                <a:spcPts val="110"/>
              </a:spcBef>
            </a:pPr>
            <a:r>
              <a:rPr dirty="0" sz="2150" spc="240">
                <a:solidFill>
                  <a:srgbClr val="FFFFFF"/>
                </a:solidFill>
                <a:latin typeface="Cambria Math"/>
                <a:cs typeface="Cambria Math"/>
              </a:rPr>
              <a:t>𝑋</a:t>
            </a:r>
            <a:endParaRPr sz="2150">
              <a:latin typeface="Cambria Math"/>
              <a:cs typeface="Cambria Math"/>
            </a:endParaRPr>
          </a:p>
          <a:p>
            <a:pPr marL="38100">
              <a:lnSpc>
                <a:spcPts val="3180"/>
              </a:lnSpc>
              <a:tabLst>
                <a:tab pos="1003935" algn="l"/>
              </a:tabLst>
            </a:pPr>
            <a:r>
              <a:rPr dirty="0" baseline="-20061" sz="5400">
                <a:solidFill>
                  <a:srgbClr val="FFFFFF"/>
                </a:solidFill>
                <a:latin typeface="Cambria Math"/>
                <a:cs typeface="Cambria Math"/>
              </a:rPr>
              <a:t>=</a:t>
            </a:r>
            <a:r>
              <a:rPr dirty="0" baseline="-20061" sz="5400" spc="31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baseline="17094" sz="3900" spc="187">
                <a:solidFill>
                  <a:srgbClr val="FFFFFF"/>
                </a:solidFill>
                <a:latin typeface="Cambria Math"/>
                <a:cs typeface="Cambria Math"/>
              </a:rPr>
              <a:t>𝜆</a:t>
            </a:r>
            <a:r>
              <a:rPr dirty="0" baseline="17094" sz="3900">
                <a:solidFill>
                  <a:srgbClr val="FFFFFF"/>
                </a:solidFill>
                <a:latin typeface="Cambria Math"/>
                <a:cs typeface="Cambria Math"/>
              </a:rPr>
              <a:t>	</a:t>
            </a:r>
            <a:r>
              <a:rPr dirty="0" baseline="-20061" sz="5400" spc="120">
                <a:solidFill>
                  <a:srgbClr val="FFFFFF"/>
                </a:solidFill>
                <a:latin typeface="Cambria Math"/>
                <a:cs typeface="Cambria Math"/>
              </a:rPr>
              <a:t>𝑒</a:t>
            </a:r>
            <a:r>
              <a:rPr dirty="0" sz="2600" spc="80">
                <a:solidFill>
                  <a:srgbClr val="FFFFFF"/>
                </a:solidFill>
                <a:latin typeface="Cambria Math"/>
                <a:cs typeface="Cambria Math"/>
              </a:rPr>
              <a:t>−𝜆</a:t>
            </a:r>
            <a:endParaRPr sz="2600">
              <a:latin typeface="Cambria Math"/>
              <a:cs typeface="Cambria Math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822452" y="2779902"/>
            <a:ext cx="7618730" cy="1489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where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P(X)</a:t>
            </a:r>
            <a:r>
              <a:rPr dirty="0" sz="2400" spc="1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24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dirty="0" sz="2400" spc="1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probability</a:t>
            </a:r>
            <a:r>
              <a:rPr dirty="0" sz="2400" spc="1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exactly</a:t>
            </a:r>
            <a:r>
              <a:rPr dirty="0" sz="2400" spc="1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125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dirty="0" sz="2400" spc="1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70">
                <a:solidFill>
                  <a:srgbClr val="FFFFFF"/>
                </a:solidFill>
                <a:latin typeface="Calibri"/>
                <a:cs typeface="Calibri"/>
              </a:rPr>
              <a:t>occurrences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dirty="0" sz="2400" spc="85">
                <a:solidFill>
                  <a:srgbClr val="FFFFFF"/>
                </a:solidFill>
                <a:latin typeface="Calibri"/>
                <a:cs typeface="Calibri"/>
              </a:rPr>
              <a:t>λ</a:t>
            </a:r>
            <a:r>
              <a:rPr dirty="0" sz="2400" spc="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24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dirty="0" sz="2400" spc="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Mean</a:t>
            </a:r>
            <a:r>
              <a:rPr dirty="0" sz="2400" spc="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number</a:t>
            </a:r>
            <a:r>
              <a:rPr dirty="0" sz="2400" spc="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2400" spc="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75">
                <a:solidFill>
                  <a:srgbClr val="FFFFFF"/>
                </a:solidFill>
                <a:latin typeface="Calibri"/>
                <a:cs typeface="Calibri"/>
              </a:rPr>
              <a:t>occurrences</a:t>
            </a:r>
            <a:r>
              <a:rPr dirty="0" sz="2400" spc="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per</a:t>
            </a:r>
            <a:r>
              <a:rPr dirty="0" sz="2400" spc="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time</a:t>
            </a:r>
            <a:r>
              <a:rPr dirty="0" sz="2400" spc="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interval</a:t>
            </a:r>
            <a:r>
              <a:rPr dirty="0" sz="2400" spc="1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(or</a:t>
            </a:r>
            <a:r>
              <a:rPr dirty="0" sz="2400" spc="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unit)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spc="1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24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dirty="0" sz="2400" spc="1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95">
                <a:solidFill>
                  <a:srgbClr val="FFFFFF"/>
                </a:solidFill>
                <a:latin typeface="Calibri"/>
                <a:cs typeface="Calibri"/>
              </a:rPr>
              <a:t>2.71828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345"/>
              <a:t>Poisson</a:t>
            </a:r>
            <a:r>
              <a:rPr dirty="0" spc="220"/>
              <a:t> </a:t>
            </a:r>
            <a:r>
              <a:rPr dirty="0" spc="285"/>
              <a:t>Example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3891" y="1363081"/>
            <a:ext cx="5485130" cy="983615"/>
          </a:xfrm>
          <a:prstGeom prst="rect">
            <a:avLst/>
          </a:prstGeom>
        </p:spPr>
        <p:txBody>
          <a:bodyPr wrap="square" lIns="0" tIns="65404" rIns="0" bIns="0" rtlCol="0" vert="horz">
            <a:spAutoFit/>
          </a:bodyPr>
          <a:lstStyle/>
          <a:p>
            <a:pPr marL="187325" indent="-174625">
              <a:lnSpc>
                <a:spcPct val="100000"/>
              </a:lnSpc>
              <a:spcBef>
                <a:spcPts val="515"/>
              </a:spcBef>
              <a:buSzPct val="85714"/>
              <a:buChar char="•"/>
              <a:tabLst>
                <a:tab pos="187325" algn="l"/>
              </a:tabLst>
            </a:pPr>
            <a:r>
              <a:rPr dirty="0" sz="2800" spc="100">
                <a:solidFill>
                  <a:srgbClr val="FFFFFF"/>
                </a:solidFill>
                <a:latin typeface="Calibri"/>
                <a:cs typeface="Calibri"/>
              </a:rPr>
              <a:t>λ</a:t>
            </a:r>
            <a:r>
              <a:rPr dirty="0" sz="2800" spc="1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265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dirty="0" sz="2800" spc="1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125">
                <a:solidFill>
                  <a:srgbClr val="FFFFFF"/>
                </a:solidFill>
                <a:latin typeface="Calibri"/>
                <a:cs typeface="Calibri"/>
              </a:rPr>
              <a:t>25</a:t>
            </a:r>
            <a:r>
              <a:rPr dirty="0" sz="2800" spc="20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parts</a:t>
            </a:r>
            <a:r>
              <a:rPr dirty="0" sz="2800" spc="2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80">
                <a:solidFill>
                  <a:srgbClr val="FFFFFF"/>
                </a:solidFill>
                <a:latin typeface="Calibri"/>
                <a:cs typeface="Calibri"/>
              </a:rPr>
              <a:t>produced</a:t>
            </a:r>
            <a:r>
              <a:rPr dirty="0" sz="2800" spc="2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per</a:t>
            </a:r>
            <a:r>
              <a:rPr dirty="0" sz="2800" spc="20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FFFFFF"/>
                </a:solidFill>
                <a:latin typeface="Calibri"/>
                <a:cs typeface="Calibri"/>
              </a:rPr>
              <a:t>hour</a:t>
            </a:r>
            <a:endParaRPr sz="2800">
              <a:latin typeface="Calibri"/>
              <a:cs typeface="Calibri"/>
            </a:endParaRPr>
          </a:p>
          <a:p>
            <a:pPr marL="187960" indent="-175260">
              <a:lnSpc>
                <a:spcPct val="100000"/>
              </a:lnSpc>
              <a:spcBef>
                <a:spcPts val="409"/>
              </a:spcBef>
              <a:buSzPct val="85714"/>
              <a:buChar char="•"/>
              <a:tabLst>
                <a:tab pos="187960" algn="l"/>
              </a:tabLst>
            </a:pPr>
            <a:r>
              <a:rPr dirty="0" sz="2800" spc="145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dirty="0" sz="2800" spc="1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265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dirty="0" sz="2800" spc="1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125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r>
              <a:rPr dirty="0" sz="2800" spc="1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parts</a:t>
            </a:r>
            <a:r>
              <a:rPr dirty="0" sz="2800" spc="1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75">
                <a:solidFill>
                  <a:srgbClr val="FFFFFF"/>
                </a:solidFill>
                <a:latin typeface="Calibri"/>
                <a:cs typeface="Calibri"/>
              </a:rPr>
              <a:t>produced</a:t>
            </a:r>
            <a:r>
              <a:rPr dirty="0" sz="2800" spc="2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2800" spc="1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one</a:t>
            </a:r>
            <a:r>
              <a:rPr dirty="0" sz="2800" spc="1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FFFFFF"/>
                </a:solidFill>
                <a:latin typeface="Calibri"/>
                <a:cs typeface="Calibri"/>
              </a:rPr>
              <a:t>hour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3211322" y="2910458"/>
            <a:ext cx="718185" cy="377190"/>
          </a:xfrm>
          <a:custGeom>
            <a:avLst/>
            <a:gdLst/>
            <a:ahLst/>
            <a:cxnLst/>
            <a:rect l="l" t="t" r="r" b="b"/>
            <a:pathLst>
              <a:path w="718185" h="377189">
                <a:moveTo>
                  <a:pt x="597407" y="0"/>
                </a:moveTo>
                <a:lnTo>
                  <a:pt x="592074" y="15240"/>
                </a:lnTo>
                <a:lnTo>
                  <a:pt x="613886" y="24691"/>
                </a:lnTo>
                <a:lnTo>
                  <a:pt x="632650" y="37798"/>
                </a:lnTo>
                <a:lnTo>
                  <a:pt x="661035" y="74930"/>
                </a:lnTo>
                <a:lnTo>
                  <a:pt x="677719" y="125031"/>
                </a:lnTo>
                <a:lnTo>
                  <a:pt x="683260" y="186563"/>
                </a:lnTo>
                <a:lnTo>
                  <a:pt x="681874" y="219803"/>
                </a:lnTo>
                <a:lnTo>
                  <a:pt x="670722" y="277092"/>
                </a:lnTo>
                <a:lnTo>
                  <a:pt x="648287" y="321831"/>
                </a:lnTo>
                <a:lnTo>
                  <a:pt x="614187" y="352069"/>
                </a:lnTo>
                <a:lnTo>
                  <a:pt x="592708" y="361569"/>
                </a:lnTo>
                <a:lnTo>
                  <a:pt x="597407" y="376809"/>
                </a:lnTo>
                <a:lnTo>
                  <a:pt x="648858" y="352726"/>
                </a:lnTo>
                <a:lnTo>
                  <a:pt x="686688" y="311023"/>
                </a:lnTo>
                <a:lnTo>
                  <a:pt x="709898" y="255079"/>
                </a:lnTo>
                <a:lnTo>
                  <a:pt x="717676" y="188468"/>
                </a:lnTo>
                <a:lnTo>
                  <a:pt x="715750" y="154368"/>
                </a:lnTo>
                <a:lnTo>
                  <a:pt x="700156" y="92706"/>
                </a:lnTo>
                <a:lnTo>
                  <a:pt x="669345" y="42844"/>
                </a:lnTo>
                <a:lnTo>
                  <a:pt x="624768" y="9836"/>
                </a:lnTo>
                <a:lnTo>
                  <a:pt x="597407" y="0"/>
                </a:lnTo>
                <a:close/>
              </a:path>
              <a:path w="718185" h="377189">
                <a:moveTo>
                  <a:pt x="120268" y="0"/>
                </a:moveTo>
                <a:lnTo>
                  <a:pt x="68929" y="24114"/>
                </a:lnTo>
                <a:lnTo>
                  <a:pt x="31114" y="66040"/>
                </a:lnTo>
                <a:lnTo>
                  <a:pt x="7794" y="122015"/>
                </a:lnTo>
                <a:lnTo>
                  <a:pt x="107" y="186563"/>
                </a:lnTo>
                <a:lnTo>
                  <a:pt x="0" y="188468"/>
                </a:lnTo>
                <a:lnTo>
                  <a:pt x="1948" y="223119"/>
                </a:lnTo>
                <a:lnTo>
                  <a:pt x="17466" y="284372"/>
                </a:lnTo>
                <a:lnTo>
                  <a:pt x="48206" y="334071"/>
                </a:lnTo>
                <a:lnTo>
                  <a:pt x="92835" y="366976"/>
                </a:lnTo>
                <a:lnTo>
                  <a:pt x="120268" y="376809"/>
                </a:lnTo>
                <a:lnTo>
                  <a:pt x="124967" y="361569"/>
                </a:lnTo>
                <a:lnTo>
                  <a:pt x="103489" y="352069"/>
                </a:lnTo>
                <a:lnTo>
                  <a:pt x="84962" y="338820"/>
                </a:lnTo>
                <a:lnTo>
                  <a:pt x="56768" y="301117"/>
                </a:lnTo>
                <a:lnTo>
                  <a:pt x="40020" y="249983"/>
                </a:lnTo>
                <a:lnTo>
                  <a:pt x="34497" y="188468"/>
                </a:lnTo>
                <a:lnTo>
                  <a:pt x="34416" y="186563"/>
                </a:lnTo>
                <a:lnTo>
                  <a:pt x="35819" y="154368"/>
                </a:lnTo>
                <a:lnTo>
                  <a:pt x="47007" y="98552"/>
                </a:lnTo>
                <a:lnTo>
                  <a:pt x="69435" y="54548"/>
                </a:lnTo>
                <a:lnTo>
                  <a:pt x="103864" y="24691"/>
                </a:lnTo>
                <a:lnTo>
                  <a:pt x="125602" y="15240"/>
                </a:lnTo>
                <a:lnTo>
                  <a:pt x="1202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2899664" y="2795777"/>
            <a:ext cx="149415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5134" algn="l"/>
                <a:tab pos="1176655" algn="l"/>
              </a:tabLst>
            </a:pPr>
            <a:r>
              <a:rPr dirty="0" sz="3200" spc="-50">
                <a:solidFill>
                  <a:srgbClr val="FFFFFF"/>
                </a:solidFill>
                <a:latin typeface="Cambria Math"/>
                <a:cs typeface="Cambria Math"/>
              </a:rPr>
              <a:t>𝑃</a:t>
            </a:r>
            <a:r>
              <a:rPr dirty="0" sz="3200">
                <a:solidFill>
                  <a:srgbClr val="FFFFFF"/>
                </a:solidFill>
                <a:latin typeface="Cambria Math"/>
                <a:cs typeface="Cambria Math"/>
              </a:rPr>
              <a:t>	</a:t>
            </a:r>
            <a:r>
              <a:rPr dirty="0" sz="3200" spc="-25">
                <a:solidFill>
                  <a:srgbClr val="FFFFFF"/>
                </a:solidFill>
                <a:latin typeface="Cambria Math"/>
                <a:cs typeface="Cambria Math"/>
              </a:rPr>
              <a:t>10</a:t>
            </a:r>
            <a:r>
              <a:rPr dirty="0" sz="3200">
                <a:solidFill>
                  <a:srgbClr val="FFFFFF"/>
                </a:solidFill>
                <a:latin typeface="Cambria Math"/>
                <a:cs typeface="Cambria Math"/>
              </a:rPr>
              <a:t>	</a:t>
            </a:r>
            <a:r>
              <a:rPr dirty="0" sz="3200" spc="-50">
                <a:solidFill>
                  <a:srgbClr val="FFFFFF"/>
                </a:solidFill>
                <a:latin typeface="Cambria Math"/>
                <a:cs typeface="Cambria Math"/>
              </a:rPr>
              <a:t>=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4492371" y="3086226"/>
            <a:ext cx="802005" cy="26034"/>
          </a:xfrm>
          <a:custGeom>
            <a:avLst/>
            <a:gdLst/>
            <a:ahLst/>
            <a:cxnLst/>
            <a:rect l="l" t="t" r="r" b="b"/>
            <a:pathLst>
              <a:path w="802004" h="26035">
                <a:moveTo>
                  <a:pt x="801624" y="0"/>
                </a:moveTo>
                <a:lnTo>
                  <a:pt x="0" y="0"/>
                </a:lnTo>
                <a:lnTo>
                  <a:pt x="0" y="25907"/>
                </a:lnTo>
                <a:lnTo>
                  <a:pt x="801624" y="25907"/>
                </a:lnTo>
                <a:lnTo>
                  <a:pt x="8016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4454905" y="2337892"/>
            <a:ext cx="86296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baseline="-20833" sz="4800" spc="-30">
                <a:solidFill>
                  <a:srgbClr val="FFFFFF"/>
                </a:solidFill>
                <a:latin typeface="Cambria Math"/>
                <a:cs typeface="Cambria Math"/>
              </a:rPr>
              <a:t>25</a:t>
            </a:r>
            <a:r>
              <a:rPr dirty="0" sz="2350" spc="-20">
                <a:solidFill>
                  <a:srgbClr val="FFFFFF"/>
                </a:solidFill>
                <a:latin typeface="Cambria Math"/>
                <a:cs typeface="Cambria Math"/>
              </a:rPr>
              <a:t>10</a:t>
            </a:r>
            <a:endParaRPr sz="2350">
              <a:latin typeface="Cambria Math"/>
              <a:cs typeface="Cambria Math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597653" y="3068574"/>
            <a:ext cx="593090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25">
                <a:solidFill>
                  <a:srgbClr val="FFFFFF"/>
                </a:solidFill>
                <a:latin typeface="Cambria Math"/>
                <a:cs typeface="Cambria Math"/>
              </a:rPr>
              <a:t>10!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325109" y="2646045"/>
            <a:ext cx="86042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20833" sz="4800" spc="44">
                <a:solidFill>
                  <a:srgbClr val="FFFFFF"/>
                </a:solidFill>
                <a:latin typeface="Cambria Math"/>
                <a:cs typeface="Cambria Math"/>
              </a:rPr>
              <a:t>𝑒</a:t>
            </a:r>
            <a:r>
              <a:rPr dirty="0" sz="2350" spc="30">
                <a:solidFill>
                  <a:srgbClr val="FFFFFF"/>
                </a:solidFill>
                <a:latin typeface="Cambria Math"/>
                <a:cs typeface="Cambria Math"/>
              </a:rPr>
              <a:t>−25</a:t>
            </a:r>
            <a:endParaRPr sz="2350">
              <a:latin typeface="Cambria Math"/>
              <a:cs typeface="Cambria Math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783839" y="3952747"/>
            <a:ext cx="2294890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dirty="0" sz="32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Arial"/>
                <a:cs typeface="Arial"/>
              </a:rPr>
              <a:t>0.0000365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4040" y="402717"/>
            <a:ext cx="6294755" cy="1245870"/>
          </a:xfrm>
          <a:prstGeom prst="rect"/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85"/>
              </a:spcBef>
            </a:pPr>
            <a:r>
              <a:rPr dirty="0" spc="200"/>
              <a:t>Marginal</a:t>
            </a:r>
            <a:r>
              <a:rPr dirty="0" spc="254"/>
              <a:t> </a:t>
            </a:r>
            <a:r>
              <a:rPr dirty="0" spc="190"/>
              <a:t>or</a:t>
            </a:r>
            <a:r>
              <a:rPr dirty="0" spc="229"/>
              <a:t> </a:t>
            </a:r>
            <a:r>
              <a:rPr dirty="0" spc="210"/>
              <a:t>Unconditional </a:t>
            </a:r>
            <a:r>
              <a:rPr dirty="0" spc="190"/>
              <a:t>Probability</a:t>
            </a:r>
            <a:r>
              <a:rPr dirty="0" spc="280"/>
              <a:t> </a:t>
            </a:r>
            <a:r>
              <a:rPr dirty="0" spc="285"/>
              <a:t>Example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3891" y="1928622"/>
            <a:ext cx="7411084" cy="197738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3200" spc="165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200" spc="1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production</a:t>
            </a:r>
            <a:r>
              <a:rPr dirty="0" sz="3200" spc="1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lot</a:t>
            </a:r>
            <a:r>
              <a:rPr dirty="0" sz="3200" spc="1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3200" spc="1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45">
                <a:solidFill>
                  <a:srgbClr val="FFFFFF"/>
                </a:solidFill>
                <a:latin typeface="Calibri"/>
                <a:cs typeface="Calibri"/>
              </a:rPr>
              <a:t>100</a:t>
            </a:r>
            <a:r>
              <a:rPr dirty="0" sz="3200" spc="1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65">
                <a:solidFill>
                  <a:srgbClr val="FFFFFF"/>
                </a:solidFill>
                <a:latin typeface="Calibri"/>
                <a:cs typeface="Calibri"/>
              </a:rPr>
              <a:t>parts</a:t>
            </a:r>
            <a:r>
              <a:rPr dirty="0" sz="3200" spc="1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65">
                <a:solidFill>
                  <a:srgbClr val="FFFFFF"/>
                </a:solidFill>
                <a:latin typeface="Calibri"/>
                <a:cs typeface="Calibri"/>
              </a:rPr>
              <a:t>contains</a:t>
            </a:r>
            <a:r>
              <a:rPr dirty="0" sz="3200" spc="1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35">
                <a:solidFill>
                  <a:srgbClr val="FFFFFF"/>
                </a:solidFill>
                <a:latin typeface="Calibri"/>
                <a:cs typeface="Calibri"/>
              </a:rPr>
              <a:t>one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defective</a:t>
            </a:r>
            <a:r>
              <a:rPr dirty="0" sz="3200" spc="1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part.</a:t>
            </a:r>
            <a:r>
              <a:rPr dirty="0" sz="3200" spc="1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What</a:t>
            </a:r>
            <a:r>
              <a:rPr dirty="0" sz="3200" spc="2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65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3200" spc="1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3200" spc="2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36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z="3200" spc="1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3200" spc="1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45">
                <a:solidFill>
                  <a:srgbClr val="FFFFFF"/>
                </a:solidFill>
                <a:latin typeface="Calibri"/>
                <a:cs typeface="Calibri"/>
              </a:rPr>
              <a:t>selecting </a:t>
            </a:r>
            <a:r>
              <a:rPr dirty="0" sz="3200" spc="60">
                <a:solidFill>
                  <a:srgbClr val="FFFFFF"/>
                </a:solidFill>
                <a:latin typeface="Calibri"/>
                <a:cs typeface="Calibri"/>
              </a:rPr>
              <a:t>one</a:t>
            </a:r>
            <a:r>
              <a:rPr dirty="0" sz="3200" spc="1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part</a:t>
            </a:r>
            <a:r>
              <a:rPr dirty="0" sz="3200" spc="1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randomly</a:t>
            </a:r>
            <a:r>
              <a:rPr dirty="0" sz="3200" spc="1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dirty="0" sz="3200" spc="1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3200" spc="1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lot,</a:t>
            </a:r>
            <a:r>
              <a:rPr dirty="0" sz="3200" spc="1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65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drawing</a:t>
            </a:r>
            <a:r>
              <a:rPr dirty="0" sz="3200" spc="2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3200" spc="2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defective?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300"/>
              <a:t>The</a:t>
            </a:r>
            <a:r>
              <a:rPr dirty="0" spc="215"/>
              <a:t> </a:t>
            </a:r>
            <a:r>
              <a:rPr dirty="0" spc="345"/>
              <a:t>Poisson</a:t>
            </a:r>
            <a:r>
              <a:rPr dirty="0" spc="225"/>
              <a:t> </a:t>
            </a:r>
            <a:r>
              <a:rPr dirty="0" spc="180"/>
              <a:t>Distribution</a:t>
            </a:r>
            <a:r>
              <a:rPr dirty="0" spc="270"/>
              <a:t> </a:t>
            </a:r>
            <a:r>
              <a:rPr dirty="0" spc="125"/>
              <a:t>in</a:t>
            </a:r>
            <a:r>
              <a:rPr dirty="0" spc="225"/>
              <a:t> </a:t>
            </a:r>
            <a:r>
              <a:rPr dirty="0" spc="580"/>
              <a:t>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3891" y="1190870"/>
            <a:ext cx="3371850" cy="145796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2800" spc="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33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2800" spc="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/</a:t>
            </a:r>
            <a:r>
              <a:rPr dirty="0" sz="2800" spc="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65">
                <a:solidFill>
                  <a:srgbClr val="FFFFFF"/>
                </a:solidFill>
                <a:latin typeface="Calibri"/>
                <a:cs typeface="Calibri"/>
              </a:rPr>
              <a:t>Rstudio</a:t>
            </a:r>
            <a:endParaRPr sz="2800">
              <a:latin typeface="Calibri"/>
              <a:cs typeface="Calibri"/>
            </a:endParaRPr>
          </a:p>
          <a:p>
            <a:pPr marL="323850" indent="-311150">
              <a:lnSpc>
                <a:spcPct val="100000"/>
              </a:lnSpc>
              <a:spcBef>
                <a:spcPts val="400"/>
              </a:spcBef>
              <a:buChar char="&gt;"/>
              <a:tabLst>
                <a:tab pos="323850" algn="l"/>
              </a:tabLst>
            </a:pP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table.dist.poisson(λ)</a:t>
            </a:r>
            <a:endParaRPr sz="2800">
              <a:latin typeface="Calibri"/>
              <a:cs typeface="Calibri"/>
            </a:endParaRPr>
          </a:p>
          <a:p>
            <a:pPr marL="323850" indent="-311150">
              <a:lnSpc>
                <a:spcPct val="100000"/>
              </a:lnSpc>
              <a:spcBef>
                <a:spcPts val="395"/>
              </a:spcBef>
              <a:buChar char="&gt;"/>
              <a:tabLst>
                <a:tab pos="323850" algn="l"/>
              </a:tabLst>
            </a:pP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ppois(</a:t>
            </a:r>
            <a:r>
              <a:rPr dirty="0" sz="2800" spc="3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310"/>
              <a:t>Test</a:t>
            </a:r>
            <a:r>
              <a:rPr dirty="0" spc="210"/>
              <a:t> </a:t>
            </a:r>
            <a:r>
              <a:rPr dirty="0" spc="155"/>
              <a:t>for</a:t>
            </a:r>
            <a:r>
              <a:rPr dirty="0" spc="229"/>
              <a:t> </a:t>
            </a:r>
            <a:r>
              <a:rPr dirty="0" spc="345"/>
              <a:t>Poisson</a:t>
            </a:r>
            <a:r>
              <a:rPr dirty="0" spc="210"/>
              <a:t> </a:t>
            </a:r>
            <a:r>
              <a:rPr dirty="0" spc="170"/>
              <a:t>Distribution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3891" y="1190870"/>
            <a:ext cx="3115310" cy="981075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2800" spc="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33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2800" spc="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/</a:t>
            </a:r>
            <a:r>
              <a:rPr dirty="0" sz="2800" spc="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65">
                <a:solidFill>
                  <a:srgbClr val="FFFFFF"/>
                </a:solidFill>
                <a:latin typeface="Calibri"/>
                <a:cs typeface="Calibri"/>
              </a:rPr>
              <a:t>Rstudio</a:t>
            </a:r>
            <a:endParaRPr sz="2800">
              <a:latin typeface="Calibri"/>
              <a:cs typeface="Calibri"/>
            </a:endParaRPr>
          </a:p>
          <a:p>
            <a:pPr marL="323850" indent="-311150">
              <a:lnSpc>
                <a:spcPct val="100000"/>
              </a:lnSpc>
              <a:spcBef>
                <a:spcPts val="400"/>
              </a:spcBef>
              <a:buChar char="&gt;"/>
              <a:tabLst>
                <a:tab pos="323850" algn="l"/>
              </a:tabLst>
            </a:pP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poisson.dist.test(</a:t>
            </a:r>
            <a:r>
              <a:rPr dirty="0" sz="2800" spc="15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2800" spc="-5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370"/>
              <a:t>Sources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15848" y="1707845"/>
            <a:ext cx="7655559" cy="14903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84785" marR="5080" indent="-172720">
              <a:lnSpc>
                <a:spcPct val="100000"/>
              </a:lnSpc>
              <a:spcBef>
                <a:spcPts val="105"/>
              </a:spcBef>
              <a:buSzPct val="75000"/>
              <a:buChar char="•"/>
              <a:tabLst>
                <a:tab pos="184785" algn="l"/>
                <a:tab pos="251460" algn="l"/>
              </a:tabLst>
            </a:pP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	Luftig,</a:t>
            </a:r>
            <a:r>
              <a:rPr dirty="0" sz="3200" spc="2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320">
                <a:solidFill>
                  <a:srgbClr val="FFFFFF"/>
                </a:solidFill>
                <a:latin typeface="Calibri"/>
                <a:cs typeface="Calibri"/>
              </a:rPr>
              <a:t>J.</a:t>
            </a:r>
            <a:r>
              <a:rPr dirty="0" sz="3200" spc="1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85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dirty="0" sz="3200" spc="2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Introduction</a:t>
            </a:r>
            <a:r>
              <a:rPr dirty="0" sz="3200" spc="2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3200" spc="2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Statistical </a:t>
            </a:r>
            <a:r>
              <a:rPr dirty="0" sz="3200" spc="180">
                <a:solidFill>
                  <a:srgbClr val="FFFFFF"/>
                </a:solidFill>
                <a:latin typeface="Calibri"/>
                <a:cs typeface="Calibri"/>
              </a:rPr>
              <a:t>Process</a:t>
            </a:r>
            <a:r>
              <a:rPr dirty="0" sz="3200" spc="2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45">
                <a:solidFill>
                  <a:srgbClr val="FFFFFF"/>
                </a:solidFill>
                <a:latin typeface="Calibri"/>
                <a:cs typeface="Calibri"/>
              </a:rPr>
              <a:t>Control</a:t>
            </a:r>
            <a:r>
              <a:rPr dirty="0" sz="3200" spc="2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dirty="0" sz="3200" spc="2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Capability.</a:t>
            </a:r>
            <a:r>
              <a:rPr dirty="0" sz="3200" spc="2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Luftig</a:t>
            </a:r>
            <a:r>
              <a:rPr dirty="0" sz="3200" spc="2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60">
                <a:solidFill>
                  <a:srgbClr val="FFFFFF"/>
                </a:solidFill>
                <a:latin typeface="Calibri"/>
                <a:cs typeface="Calibri"/>
              </a:rPr>
              <a:t>&amp; </a:t>
            </a:r>
            <a:r>
              <a:rPr dirty="0" sz="3200" spc="120">
                <a:solidFill>
                  <a:srgbClr val="FFFFFF"/>
                </a:solidFill>
                <a:latin typeface="Calibri"/>
                <a:cs typeface="Calibri"/>
              </a:rPr>
              <a:t>Associates,</a:t>
            </a:r>
            <a:r>
              <a:rPr dirty="0" sz="3200" spc="229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80">
                <a:solidFill>
                  <a:srgbClr val="FFFFFF"/>
                </a:solidFill>
                <a:latin typeface="Calibri"/>
                <a:cs typeface="Calibri"/>
              </a:rPr>
              <a:t>Inc.</a:t>
            </a:r>
            <a:r>
              <a:rPr dirty="0" sz="3200" spc="2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Farmington</a:t>
            </a:r>
            <a:r>
              <a:rPr dirty="0" sz="3200" spc="2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Hills,</a:t>
            </a:r>
            <a:r>
              <a:rPr dirty="0" sz="3200" spc="2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MI,</a:t>
            </a:r>
            <a:r>
              <a:rPr dirty="0" sz="3200" spc="2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20">
                <a:solidFill>
                  <a:srgbClr val="FFFFFF"/>
                </a:solidFill>
                <a:latin typeface="Calibri"/>
                <a:cs typeface="Calibri"/>
              </a:rPr>
              <a:t>1982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6988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000" spc="145" b="0">
                <a:latin typeface="Calibri"/>
                <a:cs typeface="Calibri"/>
              </a:rPr>
              <a:t>The</a:t>
            </a:r>
            <a:r>
              <a:rPr dirty="0" sz="5000" spc="380" b="0">
                <a:latin typeface="Calibri"/>
                <a:cs typeface="Calibri"/>
              </a:rPr>
              <a:t> </a:t>
            </a:r>
            <a:r>
              <a:rPr dirty="0" sz="5000" b="0">
                <a:latin typeface="Calibri"/>
                <a:cs typeface="Calibri"/>
              </a:rPr>
              <a:t>Normal</a:t>
            </a:r>
            <a:r>
              <a:rPr dirty="0" sz="5000" spc="390" b="0">
                <a:latin typeface="Calibri"/>
                <a:cs typeface="Calibri"/>
              </a:rPr>
              <a:t> </a:t>
            </a:r>
            <a:r>
              <a:rPr dirty="0" sz="5000" spc="-10" b="0">
                <a:latin typeface="Calibri"/>
                <a:cs typeface="Calibri"/>
              </a:rPr>
              <a:t>Distribution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14883" y="2669870"/>
            <a:ext cx="7712709" cy="15786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3200" spc="215" b="1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3200" spc="16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305" b="1">
                <a:solidFill>
                  <a:srgbClr val="FFFFFF"/>
                </a:solidFill>
                <a:latin typeface="Calibri"/>
                <a:cs typeface="Calibri"/>
              </a:rPr>
              <a:t>Science</a:t>
            </a:r>
            <a:r>
              <a:rPr dirty="0" sz="3200" spc="17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20" b="1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3200" spc="17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25" b="1">
                <a:solidFill>
                  <a:srgbClr val="FFFFFF"/>
                </a:solidFill>
                <a:latin typeface="Calibri"/>
                <a:cs typeface="Calibri"/>
              </a:rPr>
              <a:t>Quality</a:t>
            </a:r>
            <a:r>
              <a:rPr dirty="0" sz="3200" spc="15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85" b="1">
                <a:solidFill>
                  <a:srgbClr val="FFFFFF"/>
                </a:solidFill>
                <a:latin typeface="Calibri"/>
                <a:cs typeface="Calibri"/>
              </a:rPr>
              <a:t>Management: </a:t>
            </a:r>
            <a:r>
              <a:rPr dirty="0" sz="3200" spc="150" b="1">
                <a:solidFill>
                  <a:srgbClr val="FFFFFF"/>
                </a:solidFill>
                <a:latin typeface="Calibri"/>
                <a:cs typeface="Calibri"/>
              </a:rPr>
              <a:t>Probability</a:t>
            </a:r>
            <a:r>
              <a:rPr dirty="0" sz="3200" spc="16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215" b="1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3200" spc="18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50" b="1">
                <a:solidFill>
                  <a:srgbClr val="FFFFFF"/>
                </a:solidFill>
                <a:latin typeface="Calibri"/>
                <a:cs typeface="Calibri"/>
              </a:rPr>
              <a:t>Probability</a:t>
            </a:r>
            <a:r>
              <a:rPr dirty="0" sz="3200" spc="17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55" b="1">
                <a:solidFill>
                  <a:srgbClr val="FFFFFF"/>
                </a:solidFill>
                <a:latin typeface="Calibri"/>
                <a:cs typeface="Calibri"/>
              </a:rPr>
              <a:t>Distributions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dirty="0" sz="3200" spc="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70" b="1">
                <a:solidFill>
                  <a:srgbClr val="FFFFFF"/>
                </a:solidFill>
                <a:latin typeface="Calibri"/>
                <a:cs typeface="Calibri"/>
              </a:rPr>
              <a:t>Wendy</a:t>
            </a:r>
            <a:r>
              <a:rPr dirty="0" sz="3200" spc="6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95" b="1">
                <a:solidFill>
                  <a:srgbClr val="FFFFFF"/>
                </a:solidFill>
                <a:latin typeface="Calibri"/>
                <a:cs typeface="Calibri"/>
              </a:rPr>
              <a:t>Martin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8989" y="721232"/>
            <a:ext cx="394081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240"/>
              <a:t>Learning</a:t>
            </a:r>
            <a:r>
              <a:rPr dirty="0" sz="3200" spc="175"/>
              <a:t> </a:t>
            </a:r>
            <a:r>
              <a:rPr dirty="0" sz="3200" spc="180"/>
              <a:t>objectives:</a:t>
            </a:r>
            <a:endParaRPr sz="3200"/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90119" rIns="0" bIns="0" rtlCol="0" vert="horz">
            <a:spAutoFit/>
          </a:bodyPr>
          <a:lstStyle/>
          <a:p>
            <a:pPr marL="515620">
              <a:lnSpc>
                <a:spcPct val="100000"/>
              </a:lnSpc>
              <a:spcBef>
                <a:spcPts val="95"/>
              </a:spcBef>
            </a:pPr>
            <a:r>
              <a:rPr dirty="0" spc="90"/>
              <a:t>Describe</a:t>
            </a:r>
            <a:r>
              <a:rPr dirty="0" spc="204"/>
              <a:t> </a:t>
            </a:r>
            <a:r>
              <a:rPr dirty="0"/>
              <a:t>the</a:t>
            </a:r>
            <a:r>
              <a:rPr dirty="0" spc="180"/>
              <a:t> </a:t>
            </a:r>
            <a:r>
              <a:rPr dirty="0"/>
              <a:t>Normal</a:t>
            </a:r>
            <a:r>
              <a:rPr dirty="0" spc="210"/>
              <a:t> </a:t>
            </a:r>
            <a:r>
              <a:rPr dirty="0"/>
              <a:t>probability</a:t>
            </a:r>
            <a:r>
              <a:rPr dirty="0" spc="210"/>
              <a:t> </a:t>
            </a:r>
            <a:r>
              <a:rPr dirty="0" spc="-10"/>
              <a:t>distribution</a:t>
            </a:r>
          </a:p>
          <a:p>
            <a:pPr marL="515620" marR="327025">
              <a:lnSpc>
                <a:spcPct val="100000"/>
              </a:lnSpc>
              <a:spcBef>
                <a:spcPts val="3720"/>
              </a:spcBef>
            </a:pPr>
            <a:r>
              <a:rPr dirty="0" spc="75"/>
              <a:t>Calculate</a:t>
            </a:r>
            <a:r>
              <a:rPr dirty="0" spc="185"/>
              <a:t> </a:t>
            </a:r>
            <a:r>
              <a:rPr dirty="0"/>
              <a:t>probabilities</a:t>
            </a:r>
            <a:r>
              <a:rPr dirty="0" spc="195"/>
              <a:t> </a:t>
            </a:r>
            <a:r>
              <a:rPr dirty="0" spc="85"/>
              <a:t>using</a:t>
            </a:r>
            <a:r>
              <a:rPr dirty="0" spc="175"/>
              <a:t> </a:t>
            </a:r>
            <a:r>
              <a:rPr dirty="0"/>
              <a:t>the</a:t>
            </a:r>
            <a:r>
              <a:rPr dirty="0" spc="175"/>
              <a:t> </a:t>
            </a:r>
            <a:r>
              <a:rPr dirty="0" spc="50"/>
              <a:t>standard </a:t>
            </a:r>
            <a:r>
              <a:rPr dirty="0"/>
              <a:t>normal</a:t>
            </a:r>
            <a:r>
              <a:rPr dirty="0" spc="240"/>
              <a:t> </a:t>
            </a:r>
            <a:r>
              <a:rPr dirty="0" spc="-10"/>
              <a:t>distribution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300"/>
              <a:t>The</a:t>
            </a:r>
            <a:r>
              <a:rPr dirty="0" spc="215"/>
              <a:t> </a:t>
            </a:r>
            <a:r>
              <a:rPr dirty="0" spc="225"/>
              <a:t>Normal</a:t>
            </a:r>
            <a:r>
              <a:rPr dirty="0" spc="250"/>
              <a:t> </a:t>
            </a:r>
            <a:r>
              <a:rPr dirty="0" spc="170"/>
              <a:t>Distribution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1324355" y="1580388"/>
            <a:ext cx="6181725" cy="2417445"/>
            <a:chOff x="1324355" y="1580388"/>
            <a:chExt cx="6181725" cy="241744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4355" y="1580388"/>
              <a:ext cx="6181344" cy="2406396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345691" y="3986783"/>
              <a:ext cx="6140450" cy="0"/>
            </a:xfrm>
            <a:custGeom>
              <a:avLst/>
              <a:gdLst/>
              <a:ahLst/>
              <a:cxnLst/>
              <a:rect l="l" t="t" r="r" b="b"/>
              <a:pathLst>
                <a:path w="6140450" h="0">
                  <a:moveTo>
                    <a:pt x="0" y="0"/>
                  </a:moveTo>
                  <a:lnTo>
                    <a:pt x="6139942" y="0"/>
                  </a:lnTo>
                </a:path>
              </a:pathLst>
            </a:custGeom>
            <a:ln w="2099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2104008" y="3788536"/>
              <a:ext cx="789305" cy="183515"/>
            </a:xfrm>
            <a:custGeom>
              <a:avLst/>
              <a:gdLst/>
              <a:ahLst/>
              <a:cxnLst/>
              <a:rect l="l" t="t" r="r" b="b"/>
              <a:pathLst>
                <a:path w="789305" h="183514">
                  <a:moveTo>
                    <a:pt x="0" y="182943"/>
                  </a:moveTo>
                  <a:lnTo>
                    <a:pt x="21082" y="182943"/>
                  </a:lnTo>
                </a:path>
                <a:path w="789305" h="183514">
                  <a:moveTo>
                    <a:pt x="768096" y="182943"/>
                  </a:moveTo>
                  <a:lnTo>
                    <a:pt x="789178" y="182943"/>
                  </a:lnTo>
                </a:path>
                <a:path w="789305" h="183514">
                  <a:moveTo>
                    <a:pt x="768096" y="137223"/>
                  </a:moveTo>
                  <a:lnTo>
                    <a:pt x="789178" y="137223"/>
                  </a:lnTo>
                </a:path>
                <a:path w="789305" h="183514">
                  <a:moveTo>
                    <a:pt x="768096" y="91503"/>
                  </a:moveTo>
                  <a:lnTo>
                    <a:pt x="789178" y="91503"/>
                  </a:lnTo>
                </a:path>
                <a:path w="789305" h="183514">
                  <a:moveTo>
                    <a:pt x="768096" y="45719"/>
                  </a:moveTo>
                  <a:lnTo>
                    <a:pt x="789178" y="45719"/>
                  </a:lnTo>
                </a:path>
                <a:path w="789305" h="183514">
                  <a:moveTo>
                    <a:pt x="768096" y="0"/>
                  </a:moveTo>
                  <a:lnTo>
                    <a:pt x="789178" y="0"/>
                  </a:lnTo>
                </a:path>
              </a:pathLst>
            </a:custGeom>
            <a:ln w="1066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2871342" y="3651250"/>
              <a:ext cx="21590" cy="91440"/>
            </a:xfrm>
            <a:custGeom>
              <a:avLst/>
              <a:gdLst/>
              <a:ahLst/>
              <a:cxnLst/>
              <a:rect l="l" t="t" r="r" b="b"/>
              <a:pathLst>
                <a:path w="21589" h="91439">
                  <a:moveTo>
                    <a:pt x="0" y="91440"/>
                  </a:moveTo>
                  <a:lnTo>
                    <a:pt x="21081" y="91440"/>
                  </a:lnTo>
                </a:path>
                <a:path w="21589" h="91439">
                  <a:moveTo>
                    <a:pt x="0" y="45719"/>
                  </a:moveTo>
                  <a:lnTo>
                    <a:pt x="21081" y="45719"/>
                  </a:lnTo>
                </a:path>
                <a:path w="21589" h="91439">
                  <a:moveTo>
                    <a:pt x="0" y="0"/>
                  </a:moveTo>
                  <a:lnTo>
                    <a:pt x="21081" y="0"/>
                  </a:lnTo>
                </a:path>
              </a:pathLst>
            </a:custGeom>
            <a:ln w="1219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638676" y="3788536"/>
              <a:ext cx="21590" cy="183515"/>
            </a:xfrm>
            <a:custGeom>
              <a:avLst/>
              <a:gdLst/>
              <a:ahLst/>
              <a:cxnLst/>
              <a:rect l="l" t="t" r="r" b="b"/>
              <a:pathLst>
                <a:path w="21589" h="183514">
                  <a:moveTo>
                    <a:pt x="0" y="182943"/>
                  </a:moveTo>
                  <a:lnTo>
                    <a:pt x="21082" y="182943"/>
                  </a:lnTo>
                </a:path>
                <a:path w="21589" h="183514">
                  <a:moveTo>
                    <a:pt x="0" y="137223"/>
                  </a:moveTo>
                  <a:lnTo>
                    <a:pt x="21082" y="137223"/>
                  </a:lnTo>
                </a:path>
                <a:path w="21589" h="183514">
                  <a:moveTo>
                    <a:pt x="0" y="91503"/>
                  </a:moveTo>
                  <a:lnTo>
                    <a:pt x="21082" y="91503"/>
                  </a:lnTo>
                </a:path>
                <a:path w="21589" h="183514">
                  <a:moveTo>
                    <a:pt x="0" y="45719"/>
                  </a:moveTo>
                  <a:lnTo>
                    <a:pt x="21082" y="45719"/>
                  </a:lnTo>
                </a:path>
                <a:path w="21589" h="183514">
                  <a:moveTo>
                    <a:pt x="0" y="0"/>
                  </a:moveTo>
                  <a:lnTo>
                    <a:pt x="21082" y="0"/>
                  </a:lnTo>
                </a:path>
              </a:pathLst>
            </a:custGeom>
            <a:ln w="1066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637914" y="3559810"/>
              <a:ext cx="21590" cy="182880"/>
            </a:xfrm>
            <a:custGeom>
              <a:avLst/>
              <a:gdLst/>
              <a:ahLst/>
              <a:cxnLst/>
              <a:rect l="l" t="t" r="r" b="b"/>
              <a:pathLst>
                <a:path w="21589" h="182879">
                  <a:moveTo>
                    <a:pt x="0" y="182879"/>
                  </a:moveTo>
                  <a:lnTo>
                    <a:pt x="21082" y="182879"/>
                  </a:lnTo>
                </a:path>
                <a:path w="21589" h="182879">
                  <a:moveTo>
                    <a:pt x="0" y="137159"/>
                  </a:moveTo>
                  <a:lnTo>
                    <a:pt x="21082" y="137159"/>
                  </a:lnTo>
                </a:path>
                <a:path w="21589" h="182879">
                  <a:moveTo>
                    <a:pt x="0" y="91439"/>
                  </a:moveTo>
                  <a:lnTo>
                    <a:pt x="21082" y="91439"/>
                  </a:lnTo>
                </a:path>
                <a:path w="21589" h="182879">
                  <a:moveTo>
                    <a:pt x="0" y="45719"/>
                  </a:moveTo>
                  <a:lnTo>
                    <a:pt x="21082" y="45719"/>
                  </a:lnTo>
                </a:path>
                <a:path w="21589" h="182879">
                  <a:moveTo>
                    <a:pt x="0" y="0"/>
                  </a:moveTo>
                  <a:lnTo>
                    <a:pt x="21082" y="0"/>
                  </a:lnTo>
                </a:path>
              </a:pathLst>
            </a:custGeom>
            <a:ln w="1219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3638676" y="3332861"/>
              <a:ext cx="21590" cy="182880"/>
            </a:xfrm>
            <a:custGeom>
              <a:avLst/>
              <a:gdLst/>
              <a:ahLst/>
              <a:cxnLst/>
              <a:rect l="l" t="t" r="r" b="b"/>
              <a:pathLst>
                <a:path w="21589" h="182879">
                  <a:moveTo>
                    <a:pt x="0" y="182880"/>
                  </a:moveTo>
                  <a:lnTo>
                    <a:pt x="21082" y="182880"/>
                  </a:lnTo>
                </a:path>
                <a:path w="21589" h="182879">
                  <a:moveTo>
                    <a:pt x="0" y="137159"/>
                  </a:moveTo>
                  <a:lnTo>
                    <a:pt x="21082" y="137159"/>
                  </a:lnTo>
                </a:path>
                <a:path w="21589" h="182879">
                  <a:moveTo>
                    <a:pt x="0" y="91439"/>
                  </a:moveTo>
                  <a:lnTo>
                    <a:pt x="21082" y="91439"/>
                  </a:lnTo>
                </a:path>
                <a:path w="21589" h="182879">
                  <a:moveTo>
                    <a:pt x="0" y="45719"/>
                  </a:moveTo>
                  <a:lnTo>
                    <a:pt x="21082" y="45719"/>
                  </a:lnTo>
                </a:path>
                <a:path w="21589" h="182879">
                  <a:moveTo>
                    <a:pt x="0" y="0"/>
                  </a:moveTo>
                  <a:lnTo>
                    <a:pt x="21082" y="0"/>
                  </a:lnTo>
                </a:path>
              </a:pathLst>
            </a:custGeom>
            <a:ln w="1066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3637914" y="3104134"/>
              <a:ext cx="21590" cy="182880"/>
            </a:xfrm>
            <a:custGeom>
              <a:avLst/>
              <a:gdLst/>
              <a:ahLst/>
              <a:cxnLst/>
              <a:rect l="l" t="t" r="r" b="b"/>
              <a:pathLst>
                <a:path w="21589" h="182879">
                  <a:moveTo>
                    <a:pt x="0" y="182880"/>
                  </a:moveTo>
                  <a:lnTo>
                    <a:pt x="21082" y="182880"/>
                  </a:lnTo>
                </a:path>
                <a:path w="21589" h="182879">
                  <a:moveTo>
                    <a:pt x="0" y="137160"/>
                  </a:moveTo>
                  <a:lnTo>
                    <a:pt x="21082" y="137160"/>
                  </a:lnTo>
                </a:path>
                <a:path w="21589" h="182879">
                  <a:moveTo>
                    <a:pt x="0" y="91440"/>
                  </a:moveTo>
                  <a:lnTo>
                    <a:pt x="21082" y="91440"/>
                  </a:lnTo>
                </a:path>
                <a:path w="21589" h="182879">
                  <a:moveTo>
                    <a:pt x="0" y="45720"/>
                  </a:moveTo>
                  <a:lnTo>
                    <a:pt x="21082" y="45720"/>
                  </a:lnTo>
                </a:path>
                <a:path w="21589" h="182879">
                  <a:moveTo>
                    <a:pt x="0" y="0"/>
                  </a:moveTo>
                  <a:lnTo>
                    <a:pt x="21082" y="0"/>
                  </a:lnTo>
                </a:path>
              </a:pathLst>
            </a:custGeom>
            <a:ln w="1219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3638676" y="2877185"/>
              <a:ext cx="21590" cy="182880"/>
            </a:xfrm>
            <a:custGeom>
              <a:avLst/>
              <a:gdLst/>
              <a:ahLst/>
              <a:cxnLst/>
              <a:rect l="l" t="t" r="r" b="b"/>
              <a:pathLst>
                <a:path w="21589" h="182880">
                  <a:moveTo>
                    <a:pt x="0" y="182879"/>
                  </a:moveTo>
                  <a:lnTo>
                    <a:pt x="21082" y="182879"/>
                  </a:lnTo>
                </a:path>
                <a:path w="21589" h="182880">
                  <a:moveTo>
                    <a:pt x="0" y="137159"/>
                  </a:moveTo>
                  <a:lnTo>
                    <a:pt x="21082" y="137159"/>
                  </a:lnTo>
                </a:path>
                <a:path w="21589" h="182880">
                  <a:moveTo>
                    <a:pt x="0" y="91439"/>
                  </a:moveTo>
                  <a:lnTo>
                    <a:pt x="21082" y="91439"/>
                  </a:lnTo>
                </a:path>
                <a:path w="21589" h="182880">
                  <a:moveTo>
                    <a:pt x="0" y="45719"/>
                  </a:moveTo>
                  <a:lnTo>
                    <a:pt x="21082" y="45719"/>
                  </a:lnTo>
                </a:path>
                <a:path w="21589" h="182880">
                  <a:moveTo>
                    <a:pt x="0" y="0"/>
                  </a:moveTo>
                  <a:lnTo>
                    <a:pt x="21082" y="0"/>
                  </a:lnTo>
                </a:path>
              </a:pathLst>
            </a:custGeom>
            <a:ln w="1066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3637914" y="2648458"/>
              <a:ext cx="21590" cy="182880"/>
            </a:xfrm>
            <a:custGeom>
              <a:avLst/>
              <a:gdLst/>
              <a:ahLst/>
              <a:cxnLst/>
              <a:rect l="l" t="t" r="r" b="b"/>
              <a:pathLst>
                <a:path w="21589" h="182880">
                  <a:moveTo>
                    <a:pt x="0" y="182880"/>
                  </a:moveTo>
                  <a:lnTo>
                    <a:pt x="21082" y="182880"/>
                  </a:lnTo>
                </a:path>
                <a:path w="21589" h="182880">
                  <a:moveTo>
                    <a:pt x="0" y="137160"/>
                  </a:moveTo>
                  <a:lnTo>
                    <a:pt x="21082" y="137160"/>
                  </a:lnTo>
                </a:path>
                <a:path w="21589" h="182880">
                  <a:moveTo>
                    <a:pt x="0" y="91440"/>
                  </a:moveTo>
                  <a:lnTo>
                    <a:pt x="21082" y="91440"/>
                  </a:lnTo>
                </a:path>
                <a:path w="21589" h="182880">
                  <a:moveTo>
                    <a:pt x="0" y="45719"/>
                  </a:moveTo>
                  <a:lnTo>
                    <a:pt x="21082" y="45719"/>
                  </a:lnTo>
                </a:path>
                <a:path w="21589" h="182880">
                  <a:moveTo>
                    <a:pt x="0" y="0"/>
                  </a:moveTo>
                  <a:lnTo>
                    <a:pt x="21082" y="0"/>
                  </a:lnTo>
                </a:path>
              </a:pathLst>
            </a:custGeom>
            <a:ln w="1219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3638676" y="2558669"/>
              <a:ext cx="789305" cy="1412875"/>
            </a:xfrm>
            <a:custGeom>
              <a:avLst/>
              <a:gdLst/>
              <a:ahLst/>
              <a:cxnLst/>
              <a:rect l="l" t="t" r="r" b="b"/>
              <a:pathLst>
                <a:path w="789304" h="1412875">
                  <a:moveTo>
                    <a:pt x="0" y="45719"/>
                  </a:moveTo>
                  <a:lnTo>
                    <a:pt x="21082" y="45719"/>
                  </a:lnTo>
                </a:path>
                <a:path w="789304" h="1412875">
                  <a:moveTo>
                    <a:pt x="0" y="0"/>
                  </a:moveTo>
                  <a:lnTo>
                    <a:pt x="21082" y="0"/>
                  </a:lnTo>
                </a:path>
                <a:path w="789304" h="1412875">
                  <a:moveTo>
                    <a:pt x="768096" y="1412811"/>
                  </a:moveTo>
                  <a:lnTo>
                    <a:pt x="789177" y="1412811"/>
                  </a:lnTo>
                </a:path>
                <a:path w="789304" h="1412875">
                  <a:moveTo>
                    <a:pt x="768096" y="1367091"/>
                  </a:moveTo>
                  <a:lnTo>
                    <a:pt x="789177" y="1367091"/>
                  </a:lnTo>
                </a:path>
                <a:path w="789304" h="1412875">
                  <a:moveTo>
                    <a:pt x="768096" y="1321371"/>
                  </a:moveTo>
                  <a:lnTo>
                    <a:pt x="789177" y="1321371"/>
                  </a:lnTo>
                </a:path>
                <a:path w="789304" h="1412875">
                  <a:moveTo>
                    <a:pt x="768096" y="1275588"/>
                  </a:moveTo>
                  <a:lnTo>
                    <a:pt x="789177" y="1275588"/>
                  </a:lnTo>
                </a:path>
                <a:path w="789304" h="1412875">
                  <a:moveTo>
                    <a:pt x="768096" y="1229868"/>
                  </a:moveTo>
                  <a:lnTo>
                    <a:pt x="789177" y="1229868"/>
                  </a:lnTo>
                </a:path>
              </a:pathLst>
            </a:custGeom>
            <a:ln w="1066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4406010" y="3559810"/>
              <a:ext cx="21590" cy="182880"/>
            </a:xfrm>
            <a:custGeom>
              <a:avLst/>
              <a:gdLst/>
              <a:ahLst/>
              <a:cxnLst/>
              <a:rect l="l" t="t" r="r" b="b"/>
              <a:pathLst>
                <a:path w="21589" h="182879">
                  <a:moveTo>
                    <a:pt x="0" y="182879"/>
                  </a:moveTo>
                  <a:lnTo>
                    <a:pt x="21081" y="182879"/>
                  </a:lnTo>
                </a:path>
                <a:path w="21589" h="182879">
                  <a:moveTo>
                    <a:pt x="0" y="137159"/>
                  </a:moveTo>
                  <a:lnTo>
                    <a:pt x="21081" y="137159"/>
                  </a:lnTo>
                </a:path>
                <a:path w="21589" h="182879">
                  <a:moveTo>
                    <a:pt x="0" y="91439"/>
                  </a:moveTo>
                  <a:lnTo>
                    <a:pt x="21081" y="91439"/>
                  </a:lnTo>
                </a:path>
                <a:path w="21589" h="182879">
                  <a:moveTo>
                    <a:pt x="0" y="45719"/>
                  </a:moveTo>
                  <a:lnTo>
                    <a:pt x="21081" y="45719"/>
                  </a:lnTo>
                </a:path>
                <a:path w="21589" h="182879">
                  <a:moveTo>
                    <a:pt x="0" y="0"/>
                  </a:moveTo>
                  <a:lnTo>
                    <a:pt x="21081" y="0"/>
                  </a:lnTo>
                </a:path>
              </a:pathLst>
            </a:custGeom>
            <a:ln w="1219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4406773" y="3332861"/>
              <a:ext cx="21590" cy="182880"/>
            </a:xfrm>
            <a:custGeom>
              <a:avLst/>
              <a:gdLst/>
              <a:ahLst/>
              <a:cxnLst/>
              <a:rect l="l" t="t" r="r" b="b"/>
              <a:pathLst>
                <a:path w="21589" h="182879">
                  <a:moveTo>
                    <a:pt x="0" y="182880"/>
                  </a:moveTo>
                  <a:lnTo>
                    <a:pt x="21081" y="182880"/>
                  </a:lnTo>
                </a:path>
                <a:path w="21589" h="182879">
                  <a:moveTo>
                    <a:pt x="0" y="137159"/>
                  </a:moveTo>
                  <a:lnTo>
                    <a:pt x="21081" y="137159"/>
                  </a:lnTo>
                </a:path>
                <a:path w="21589" h="182879">
                  <a:moveTo>
                    <a:pt x="0" y="91439"/>
                  </a:moveTo>
                  <a:lnTo>
                    <a:pt x="21081" y="91439"/>
                  </a:lnTo>
                </a:path>
                <a:path w="21589" h="182879">
                  <a:moveTo>
                    <a:pt x="0" y="45719"/>
                  </a:moveTo>
                  <a:lnTo>
                    <a:pt x="21081" y="45719"/>
                  </a:lnTo>
                </a:path>
                <a:path w="21589" h="182879">
                  <a:moveTo>
                    <a:pt x="0" y="0"/>
                  </a:moveTo>
                  <a:lnTo>
                    <a:pt x="21081" y="0"/>
                  </a:lnTo>
                </a:path>
              </a:pathLst>
            </a:custGeom>
            <a:ln w="1066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4406010" y="3104134"/>
              <a:ext cx="21590" cy="182880"/>
            </a:xfrm>
            <a:custGeom>
              <a:avLst/>
              <a:gdLst/>
              <a:ahLst/>
              <a:cxnLst/>
              <a:rect l="l" t="t" r="r" b="b"/>
              <a:pathLst>
                <a:path w="21589" h="182879">
                  <a:moveTo>
                    <a:pt x="0" y="182880"/>
                  </a:moveTo>
                  <a:lnTo>
                    <a:pt x="21081" y="182880"/>
                  </a:lnTo>
                </a:path>
                <a:path w="21589" h="182879">
                  <a:moveTo>
                    <a:pt x="0" y="137160"/>
                  </a:moveTo>
                  <a:lnTo>
                    <a:pt x="21081" y="137160"/>
                  </a:lnTo>
                </a:path>
                <a:path w="21589" h="182879">
                  <a:moveTo>
                    <a:pt x="0" y="91440"/>
                  </a:moveTo>
                  <a:lnTo>
                    <a:pt x="21081" y="91440"/>
                  </a:lnTo>
                </a:path>
                <a:path w="21589" h="182879">
                  <a:moveTo>
                    <a:pt x="0" y="45720"/>
                  </a:moveTo>
                  <a:lnTo>
                    <a:pt x="21081" y="45720"/>
                  </a:lnTo>
                </a:path>
                <a:path w="21589" h="182879">
                  <a:moveTo>
                    <a:pt x="0" y="0"/>
                  </a:moveTo>
                  <a:lnTo>
                    <a:pt x="21081" y="0"/>
                  </a:lnTo>
                </a:path>
              </a:pathLst>
            </a:custGeom>
            <a:ln w="1219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4406773" y="2877185"/>
              <a:ext cx="21590" cy="182880"/>
            </a:xfrm>
            <a:custGeom>
              <a:avLst/>
              <a:gdLst/>
              <a:ahLst/>
              <a:cxnLst/>
              <a:rect l="l" t="t" r="r" b="b"/>
              <a:pathLst>
                <a:path w="21589" h="182880">
                  <a:moveTo>
                    <a:pt x="0" y="182879"/>
                  </a:moveTo>
                  <a:lnTo>
                    <a:pt x="21081" y="182879"/>
                  </a:lnTo>
                </a:path>
                <a:path w="21589" h="182880">
                  <a:moveTo>
                    <a:pt x="0" y="137159"/>
                  </a:moveTo>
                  <a:lnTo>
                    <a:pt x="21081" y="137159"/>
                  </a:lnTo>
                </a:path>
                <a:path w="21589" h="182880">
                  <a:moveTo>
                    <a:pt x="0" y="91439"/>
                  </a:moveTo>
                  <a:lnTo>
                    <a:pt x="21081" y="91439"/>
                  </a:lnTo>
                </a:path>
                <a:path w="21589" h="182880">
                  <a:moveTo>
                    <a:pt x="0" y="45719"/>
                  </a:moveTo>
                  <a:lnTo>
                    <a:pt x="21081" y="45719"/>
                  </a:lnTo>
                </a:path>
                <a:path w="21589" h="182880">
                  <a:moveTo>
                    <a:pt x="0" y="0"/>
                  </a:moveTo>
                  <a:lnTo>
                    <a:pt x="21081" y="0"/>
                  </a:lnTo>
                </a:path>
              </a:pathLst>
            </a:custGeom>
            <a:ln w="1066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4406010" y="2648458"/>
              <a:ext cx="21590" cy="182880"/>
            </a:xfrm>
            <a:custGeom>
              <a:avLst/>
              <a:gdLst/>
              <a:ahLst/>
              <a:cxnLst/>
              <a:rect l="l" t="t" r="r" b="b"/>
              <a:pathLst>
                <a:path w="21589" h="182880">
                  <a:moveTo>
                    <a:pt x="0" y="182880"/>
                  </a:moveTo>
                  <a:lnTo>
                    <a:pt x="21081" y="182880"/>
                  </a:lnTo>
                </a:path>
                <a:path w="21589" h="182880">
                  <a:moveTo>
                    <a:pt x="0" y="137160"/>
                  </a:moveTo>
                  <a:lnTo>
                    <a:pt x="21081" y="137160"/>
                  </a:lnTo>
                </a:path>
                <a:path w="21589" h="182880">
                  <a:moveTo>
                    <a:pt x="0" y="91440"/>
                  </a:moveTo>
                  <a:lnTo>
                    <a:pt x="21081" y="91440"/>
                  </a:lnTo>
                </a:path>
                <a:path w="21589" h="182880">
                  <a:moveTo>
                    <a:pt x="0" y="45719"/>
                  </a:moveTo>
                  <a:lnTo>
                    <a:pt x="21081" y="45719"/>
                  </a:lnTo>
                </a:path>
                <a:path w="21589" h="182880">
                  <a:moveTo>
                    <a:pt x="0" y="0"/>
                  </a:moveTo>
                  <a:lnTo>
                    <a:pt x="21081" y="0"/>
                  </a:lnTo>
                </a:path>
              </a:pathLst>
            </a:custGeom>
            <a:ln w="1219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4406773" y="2421509"/>
              <a:ext cx="21590" cy="182880"/>
            </a:xfrm>
            <a:custGeom>
              <a:avLst/>
              <a:gdLst/>
              <a:ahLst/>
              <a:cxnLst/>
              <a:rect l="l" t="t" r="r" b="b"/>
              <a:pathLst>
                <a:path w="21589" h="182880">
                  <a:moveTo>
                    <a:pt x="0" y="182880"/>
                  </a:moveTo>
                  <a:lnTo>
                    <a:pt x="21081" y="182880"/>
                  </a:lnTo>
                </a:path>
                <a:path w="21589" h="182880">
                  <a:moveTo>
                    <a:pt x="0" y="137160"/>
                  </a:moveTo>
                  <a:lnTo>
                    <a:pt x="21081" y="137160"/>
                  </a:lnTo>
                </a:path>
                <a:path w="21589" h="182880">
                  <a:moveTo>
                    <a:pt x="0" y="91440"/>
                  </a:moveTo>
                  <a:lnTo>
                    <a:pt x="21081" y="91440"/>
                  </a:lnTo>
                </a:path>
                <a:path w="21589" h="182880">
                  <a:moveTo>
                    <a:pt x="0" y="45720"/>
                  </a:moveTo>
                  <a:lnTo>
                    <a:pt x="21081" y="45720"/>
                  </a:lnTo>
                </a:path>
                <a:path w="21589" h="182880">
                  <a:moveTo>
                    <a:pt x="0" y="0"/>
                  </a:moveTo>
                  <a:lnTo>
                    <a:pt x="21081" y="0"/>
                  </a:lnTo>
                </a:path>
              </a:pathLst>
            </a:custGeom>
            <a:ln w="1066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4406010" y="2192782"/>
              <a:ext cx="21590" cy="182880"/>
            </a:xfrm>
            <a:custGeom>
              <a:avLst/>
              <a:gdLst/>
              <a:ahLst/>
              <a:cxnLst/>
              <a:rect l="l" t="t" r="r" b="b"/>
              <a:pathLst>
                <a:path w="21589" h="182880">
                  <a:moveTo>
                    <a:pt x="0" y="182880"/>
                  </a:moveTo>
                  <a:lnTo>
                    <a:pt x="21081" y="182880"/>
                  </a:lnTo>
                </a:path>
                <a:path w="21589" h="182880">
                  <a:moveTo>
                    <a:pt x="0" y="137160"/>
                  </a:moveTo>
                  <a:lnTo>
                    <a:pt x="21081" y="137160"/>
                  </a:lnTo>
                </a:path>
                <a:path w="21589" h="182880">
                  <a:moveTo>
                    <a:pt x="0" y="91440"/>
                  </a:moveTo>
                  <a:lnTo>
                    <a:pt x="21081" y="91440"/>
                  </a:lnTo>
                </a:path>
                <a:path w="21589" h="182880">
                  <a:moveTo>
                    <a:pt x="0" y="45719"/>
                  </a:moveTo>
                  <a:lnTo>
                    <a:pt x="21081" y="45719"/>
                  </a:lnTo>
                </a:path>
                <a:path w="21589" h="182880">
                  <a:moveTo>
                    <a:pt x="0" y="0"/>
                  </a:moveTo>
                  <a:lnTo>
                    <a:pt x="21081" y="0"/>
                  </a:lnTo>
                </a:path>
              </a:pathLst>
            </a:custGeom>
            <a:ln w="1219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4406773" y="1965833"/>
              <a:ext cx="21590" cy="182880"/>
            </a:xfrm>
            <a:custGeom>
              <a:avLst/>
              <a:gdLst/>
              <a:ahLst/>
              <a:cxnLst/>
              <a:rect l="l" t="t" r="r" b="b"/>
              <a:pathLst>
                <a:path w="21589" h="182880">
                  <a:moveTo>
                    <a:pt x="0" y="182880"/>
                  </a:moveTo>
                  <a:lnTo>
                    <a:pt x="21081" y="182880"/>
                  </a:lnTo>
                </a:path>
                <a:path w="21589" h="182880">
                  <a:moveTo>
                    <a:pt x="0" y="137160"/>
                  </a:moveTo>
                  <a:lnTo>
                    <a:pt x="21081" y="137160"/>
                  </a:lnTo>
                </a:path>
                <a:path w="21589" h="182880">
                  <a:moveTo>
                    <a:pt x="0" y="91440"/>
                  </a:moveTo>
                  <a:lnTo>
                    <a:pt x="21081" y="91440"/>
                  </a:lnTo>
                </a:path>
                <a:path w="21589" h="182880">
                  <a:moveTo>
                    <a:pt x="0" y="45719"/>
                  </a:moveTo>
                  <a:lnTo>
                    <a:pt x="21081" y="45719"/>
                  </a:lnTo>
                </a:path>
                <a:path w="21589" h="182880">
                  <a:moveTo>
                    <a:pt x="0" y="0"/>
                  </a:moveTo>
                  <a:lnTo>
                    <a:pt x="21081" y="0"/>
                  </a:lnTo>
                </a:path>
              </a:pathLst>
            </a:custGeom>
            <a:ln w="1066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4406010" y="1737106"/>
              <a:ext cx="21590" cy="182880"/>
            </a:xfrm>
            <a:custGeom>
              <a:avLst/>
              <a:gdLst/>
              <a:ahLst/>
              <a:cxnLst/>
              <a:rect l="l" t="t" r="r" b="b"/>
              <a:pathLst>
                <a:path w="21589" h="182880">
                  <a:moveTo>
                    <a:pt x="0" y="182880"/>
                  </a:moveTo>
                  <a:lnTo>
                    <a:pt x="21081" y="182880"/>
                  </a:lnTo>
                </a:path>
                <a:path w="21589" h="182880">
                  <a:moveTo>
                    <a:pt x="0" y="137160"/>
                  </a:moveTo>
                  <a:lnTo>
                    <a:pt x="21081" y="137160"/>
                  </a:lnTo>
                </a:path>
                <a:path w="21589" h="182880">
                  <a:moveTo>
                    <a:pt x="0" y="91440"/>
                  </a:moveTo>
                  <a:lnTo>
                    <a:pt x="21081" y="91440"/>
                  </a:lnTo>
                </a:path>
                <a:path w="21589" h="182880">
                  <a:moveTo>
                    <a:pt x="0" y="45720"/>
                  </a:moveTo>
                  <a:lnTo>
                    <a:pt x="21081" y="45720"/>
                  </a:lnTo>
                </a:path>
                <a:path w="21589" h="182880">
                  <a:moveTo>
                    <a:pt x="0" y="0"/>
                  </a:moveTo>
                  <a:lnTo>
                    <a:pt x="21081" y="0"/>
                  </a:lnTo>
                </a:path>
              </a:pathLst>
            </a:custGeom>
            <a:ln w="1219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4406773" y="1647317"/>
              <a:ext cx="21590" cy="45720"/>
            </a:xfrm>
            <a:custGeom>
              <a:avLst/>
              <a:gdLst/>
              <a:ahLst/>
              <a:cxnLst/>
              <a:rect l="l" t="t" r="r" b="b"/>
              <a:pathLst>
                <a:path w="21589" h="45719">
                  <a:moveTo>
                    <a:pt x="0" y="45720"/>
                  </a:moveTo>
                  <a:lnTo>
                    <a:pt x="21081" y="45720"/>
                  </a:lnTo>
                </a:path>
                <a:path w="21589" h="45719">
                  <a:moveTo>
                    <a:pt x="0" y="0"/>
                  </a:moveTo>
                  <a:lnTo>
                    <a:pt x="21081" y="0"/>
                  </a:lnTo>
                </a:path>
              </a:pathLst>
            </a:custGeom>
            <a:ln w="1066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4406773" y="1604518"/>
              <a:ext cx="21590" cy="0"/>
            </a:xfrm>
            <a:custGeom>
              <a:avLst/>
              <a:gdLst/>
              <a:ahLst/>
              <a:cxnLst/>
              <a:rect l="l" t="t" r="r" b="b"/>
              <a:pathLst>
                <a:path w="21589" h="0">
                  <a:moveTo>
                    <a:pt x="0" y="0"/>
                  </a:moveTo>
                  <a:lnTo>
                    <a:pt x="21081" y="0"/>
                  </a:lnTo>
                </a:path>
              </a:pathLst>
            </a:custGeom>
            <a:ln w="45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5173345" y="3788536"/>
              <a:ext cx="21590" cy="183515"/>
            </a:xfrm>
            <a:custGeom>
              <a:avLst/>
              <a:gdLst/>
              <a:ahLst/>
              <a:cxnLst/>
              <a:rect l="l" t="t" r="r" b="b"/>
              <a:pathLst>
                <a:path w="21589" h="183514">
                  <a:moveTo>
                    <a:pt x="0" y="182943"/>
                  </a:moveTo>
                  <a:lnTo>
                    <a:pt x="21081" y="182943"/>
                  </a:lnTo>
                </a:path>
                <a:path w="21589" h="183514">
                  <a:moveTo>
                    <a:pt x="0" y="137223"/>
                  </a:moveTo>
                  <a:lnTo>
                    <a:pt x="21081" y="137223"/>
                  </a:lnTo>
                </a:path>
                <a:path w="21589" h="183514">
                  <a:moveTo>
                    <a:pt x="0" y="91503"/>
                  </a:moveTo>
                  <a:lnTo>
                    <a:pt x="21081" y="91503"/>
                  </a:lnTo>
                </a:path>
                <a:path w="21589" h="183514">
                  <a:moveTo>
                    <a:pt x="0" y="45719"/>
                  </a:moveTo>
                  <a:lnTo>
                    <a:pt x="21081" y="45719"/>
                  </a:lnTo>
                </a:path>
                <a:path w="21589" h="183514">
                  <a:moveTo>
                    <a:pt x="0" y="0"/>
                  </a:moveTo>
                  <a:lnTo>
                    <a:pt x="21081" y="0"/>
                  </a:lnTo>
                </a:path>
              </a:pathLst>
            </a:custGeom>
            <a:ln w="1066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5172583" y="3559810"/>
              <a:ext cx="21590" cy="182880"/>
            </a:xfrm>
            <a:custGeom>
              <a:avLst/>
              <a:gdLst/>
              <a:ahLst/>
              <a:cxnLst/>
              <a:rect l="l" t="t" r="r" b="b"/>
              <a:pathLst>
                <a:path w="21589" h="182879">
                  <a:moveTo>
                    <a:pt x="0" y="182879"/>
                  </a:moveTo>
                  <a:lnTo>
                    <a:pt x="21081" y="182879"/>
                  </a:lnTo>
                </a:path>
                <a:path w="21589" h="182879">
                  <a:moveTo>
                    <a:pt x="0" y="137159"/>
                  </a:moveTo>
                  <a:lnTo>
                    <a:pt x="21081" y="137159"/>
                  </a:lnTo>
                </a:path>
                <a:path w="21589" h="182879">
                  <a:moveTo>
                    <a:pt x="0" y="91439"/>
                  </a:moveTo>
                  <a:lnTo>
                    <a:pt x="21081" y="91439"/>
                  </a:lnTo>
                </a:path>
                <a:path w="21589" h="182879">
                  <a:moveTo>
                    <a:pt x="0" y="45719"/>
                  </a:moveTo>
                  <a:lnTo>
                    <a:pt x="21081" y="45719"/>
                  </a:lnTo>
                </a:path>
                <a:path w="21589" h="182879">
                  <a:moveTo>
                    <a:pt x="0" y="0"/>
                  </a:moveTo>
                  <a:lnTo>
                    <a:pt x="21081" y="0"/>
                  </a:lnTo>
                </a:path>
              </a:pathLst>
            </a:custGeom>
            <a:ln w="1219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5173345" y="3332861"/>
              <a:ext cx="21590" cy="182880"/>
            </a:xfrm>
            <a:custGeom>
              <a:avLst/>
              <a:gdLst/>
              <a:ahLst/>
              <a:cxnLst/>
              <a:rect l="l" t="t" r="r" b="b"/>
              <a:pathLst>
                <a:path w="21589" h="182879">
                  <a:moveTo>
                    <a:pt x="0" y="182880"/>
                  </a:moveTo>
                  <a:lnTo>
                    <a:pt x="21081" y="182880"/>
                  </a:lnTo>
                </a:path>
                <a:path w="21589" h="182879">
                  <a:moveTo>
                    <a:pt x="0" y="137159"/>
                  </a:moveTo>
                  <a:lnTo>
                    <a:pt x="21081" y="137159"/>
                  </a:lnTo>
                </a:path>
                <a:path w="21589" h="182879">
                  <a:moveTo>
                    <a:pt x="0" y="91439"/>
                  </a:moveTo>
                  <a:lnTo>
                    <a:pt x="21081" y="91439"/>
                  </a:lnTo>
                </a:path>
                <a:path w="21589" h="182879">
                  <a:moveTo>
                    <a:pt x="0" y="45719"/>
                  </a:moveTo>
                  <a:lnTo>
                    <a:pt x="21081" y="45719"/>
                  </a:lnTo>
                </a:path>
                <a:path w="21589" h="182879">
                  <a:moveTo>
                    <a:pt x="0" y="0"/>
                  </a:moveTo>
                  <a:lnTo>
                    <a:pt x="21081" y="0"/>
                  </a:lnTo>
                </a:path>
              </a:pathLst>
            </a:custGeom>
            <a:ln w="1066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5172583" y="3104134"/>
              <a:ext cx="21590" cy="182880"/>
            </a:xfrm>
            <a:custGeom>
              <a:avLst/>
              <a:gdLst/>
              <a:ahLst/>
              <a:cxnLst/>
              <a:rect l="l" t="t" r="r" b="b"/>
              <a:pathLst>
                <a:path w="21589" h="182879">
                  <a:moveTo>
                    <a:pt x="0" y="182880"/>
                  </a:moveTo>
                  <a:lnTo>
                    <a:pt x="21081" y="182880"/>
                  </a:lnTo>
                </a:path>
                <a:path w="21589" h="182879">
                  <a:moveTo>
                    <a:pt x="0" y="137160"/>
                  </a:moveTo>
                  <a:lnTo>
                    <a:pt x="21081" y="137160"/>
                  </a:lnTo>
                </a:path>
                <a:path w="21589" h="182879">
                  <a:moveTo>
                    <a:pt x="0" y="91440"/>
                  </a:moveTo>
                  <a:lnTo>
                    <a:pt x="21081" y="91440"/>
                  </a:lnTo>
                </a:path>
                <a:path w="21589" h="182879">
                  <a:moveTo>
                    <a:pt x="0" y="45720"/>
                  </a:moveTo>
                  <a:lnTo>
                    <a:pt x="21081" y="45720"/>
                  </a:lnTo>
                </a:path>
                <a:path w="21589" h="182879">
                  <a:moveTo>
                    <a:pt x="0" y="0"/>
                  </a:moveTo>
                  <a:lnTo>
                    <a:pt x="21081" y="0"/>
                  </a:lnTo>
                </a:path>
              </a:pathLst>
            </a:custGeom>
            <a:ln w="1219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5173345" y="2877185"/>
              <a:ext cx="21590" cy="182880"/>
            </a:xfrm>
            <a:custGeom>
              <a:avLst/>
              <a:gdLst/>
              <a:ahLst/>
              <a:cxnLst/>
              <a:rect l="l" t="t" r="r" b="b"/>
              <a:pathLst>
                <a:path w="21589" h="182880">
                  <a:moveTo>
                    <a:pt x="0" y="182879"/>
                  </a:moveTo>
                  <a:lnTo>
                    <a:pt x="21081" y="182879"/>
                  </a:lnTo>
                </a:path>
                <a:path w="21589" h="182880">
                  <a:moveTo>
                    <a:pt x="0" y="137159"/>
                  </a:moveTo>
                  <a:lnTo>
                    <a:pt x="21081" y="137159"/>
                  </a:lnTo>
                </a:path>
                <a:path w="21589" h="182880">
                  <a:moveTo>
                    <a:pt x="0" y="91439"/>
                  </a:moveTo>
                  <a:lnTo>
                    <a:pt x="21081" y="91439"/>
                  </a:lnTo>
                </a:path>
                <a:path w="21589" h="182880">
                  <a:moveTo>
                    <a:pt x="0" y="45719"/>
                  </a:moveTo>
                  <a:lnTo>
                    <a:pt x="21081" y="45719"/>
                  </a:lnTo>
                </a:path>
                <a:path w="21589" h="182880">
                  <a:moveTo>
                    <a:pt x="0" y="0"/>
                  </a:moveTo>
                  <a:lnTo>
                    <a:pt x="21081" y="0"/>
                  </a:lnTo>
                </a:path>
              </a:pathLst>
            </a:custGeom>
            <a:ln w="1066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5172583" y="2648458"/>
              <a:ext cx="21590" cy="182880"/>
            </a:xfrm>
            <a:custGeom>
              <a:avLst/>
              <a:gdLst/>
              <a:ahLst/>
              <a:cxnLst/>
              <a:rect l="l" t="t" r="r" b="b"/>
              <a:pathLst>
                <a:path w="21589" h="182880">
                  <a:moveTo>
                    <a:pt x="0" y="182880"/>
                  </a:moveTo>
                  <a:lnTo>
                    <a:pt x="21081" y="182880"/>
                  </a:lnTo>
                </a:path>
                <a:path w="21589" h="182880">
                  <a:moveTo>
                    <a:pt x="0" y="137160"/>
                  </a:moveTo>
                  <a:lnTo>
                    <a:pt x="21081" y="137160"/>
                  </a:lnTo>
                </a:path>
                <a:path w="21589" h="182880">
                  <a:moveTo>
                    <a:pt x="0" y="91440"/>
                  </a:moveTo>
                  <a:lnTo>
                    <a:pt x="21081" y="91440"/>
                  </a:lnTo>
                </a:path>
                <a:path w="21589" h="182880">
                  <a:moveTo>
                    <a:pt x="0" y="45719"/>
                  </a:moveTo>
                  <a:lnTo>
                    <a:pt x="21081" y="45719"/>
                  </a:lnTo>
                </a:path>
                <a:path w="21589" h="182880">
                  <a:moveTo>
                    <a:pt x="0" y="0"/>
                  </a:moveTo>
                  <a:lnTo>
                    <a:pt x="21081" y="0"/>
                  </a:lnTo>
                </a:path>
              </a:pathLst>
            </a:custGeom>
            <a:ln w="1219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5173345" y="2558669"/>
              <a:ext cx="789305" cy="1412875"/>
            </a:xfrm>
            <a:custGeom>
              <a:avLst/>
              <a:gdLst/>
              <a:ahLst/>
              <a:cxnLst/>
              <a:rect l="l" t="t" r="r" b="b"/>
              <a:pathLst>
                <a:path w="789304" h="1412875">
                  <a:moveTo>
                    <a:pt x="0" y="45719"/>
                  </a:moveTo>
                  <a:lnTo>
                    <a:pt x="21081" y="45719"/>
                  </a:lnTo>
                </a:path>
                <a:path w="789304" h="1412875">
                  <a:moveTo>
                    <a:pt x="0" y="0"/>
                  </a:moveTo>
                  <a:lnTo>
                    <a:pt x="21081" y="0"/>
                  </a:lnTo>
                </a:path>
                <a:path w="789304" h="1412875">
                  <a:moveTo>
                    <a:pt x="768095" y="1412811"/>
                  </a:moveTo>
                  <a:lnTo>
                    <a:pt x="789177" y="1412811"/>
                  </a:lnTo>
                </a:path>
                <a:path w="789304" h="1412875">
                  <a:moveTo>
                    <a:pt x="768095" y="1367091"/>
                  </a:moveTo>
                  <a:lnTo>
                    <a:pt x="789177" y="1367091"/>
                  </a:lnTo>
                </a:path>
                <a:path w="789304" h="1412875">
                  <a:moveTo>
                    <a:pt x="768095" y="1321371"/>
                  </a:moveTo>
                  <a:lnTo>
                    <a:pt x="789177" y="1321371"/>
                  </a:lnTo>
                </a:path>
                <a:path w="789304" h="1412875">
                  <a:moveTo>
                    <a:pt x="768095" y="1275588"/>
                  </a:moveTo>
                  <a:lnTo>
                    <a:pt x="789177" y="1275588"/>
                  </a:lnTo>
                </a:path>
                <a:path w="789304" h="1412875">
                  <a:moveTo>
                    <a:pt x="768095" y="1229868"/>
                  </a:moveTo>
                  <a:lnTo>
                    <a:pt x="789177" y="1229868"/>
                  </a:lnTo>
                </a:path>
              </a:pathLst>
            </a:custGeom>
            <a:ln w="1066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5940678" y="3651250"/>
              <a:ext cx="21590" cy="91440"/>
            </a:xfrm>
            <a:custGeom>
              <a:avLst/>
              <a:gdLst/>
              <a:ahLst/>
              <a:cxnLst/>
              <a:rect l="l" t="t" r="r" b="b"/>
              <a:pathLst>
                <a:path w="21589" h="91439">
                  <a:moveTo>
                    <a:pt x="0" y="91440"/>
                  </a:moveTo>
                  <a:lnTo>
                    <a:pt x="21082" y="91440"/>
                  </a:lnTo>
                </a:path>
                <a:path w="21589" h="91439">
                  <a:moveTo>
                    <a:pt x="0" y="45719"/>
                  </a:moveTo>
                  <a:lnTo>
                    <a:pt x="21082" y="45719"/>
                  </a:lnTo>
                </a:path>
                <a:path w="21589" h="91439">
                  <a:moveTo>
                    <a:pt x="0" y="0"/>
                  </a:moveTo>
                  <a:lnTo>
                    <a:pt x="21082" y="0"/>
                  </a:lnTo>
                </a:path>
              </a:pathLst>
            </a:custGeom>
            <a:ln w="1219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6708013" y="3971480"/>
              <a:ext cx="21590" cy="0"/>
            </a:xfrm>
            <a:custGeom>
              <a:avLst/>
              <a:gdLst/>
              <a:ahLst/>
              <a:cxnLst/>
              <a:rect l="l" t="t" r="r" b="b"/>
              <a:pathLst>
                <a:path w="21590" h="0">
                  <a:moveTo>
                    <a:pt x="0" y="0"/>
                  </a:moveTo>
                  <a:lnTo>
                    <a:pt x="21081" y="0"/>
                  </a:lnTo>
                </a:path>
              </a:pathLst>
            </a:custGeom>
            <a:ln w="1066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 descr=""/>
          <p:cNvSpPr txBox="1"/>
          <p:nvPr/>
        </p:nvSpPr>
        <p:spPr>
          <a:xfrm>
            <a:off x="1814829" y="4033824"/>
            <a:ext cx="5116195" cy="376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99794" algn="l"/>
                <a:tab pos="1587500" algn="l"/>
                <a:tab pos="2508250" algn="l"/>
                <a:tab pos="3084195" algn="l"/>
                <a:tab pos="3907154" algn="l"/>
                <a:tab pos="4587240" algn="l"/>
              </a:tabLst>
            </a:pPr>
            <a:r>
              <a:rPr dirty="0" sz="2300" spc="155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dirty="0" sz="2300" spc="-25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dirty="0" sz="2300" spc="-25">
                <a:solidFill>
                  <a:srgbClr val="FFFFFF"/>
                </a:solidFill>
                <a:latin typeface="Arial"/>
                <a:cs typeface="Arial"/>
              </a:rPr>
              <a:t>σ</a:t>
            </a:r>
            <a:r>
              <a:rPr dirty="0" sz="23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2300" spc="155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dirty="0" sz="2300" spc="-25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dirty="0" sz="2300" spc="-25">
                <a:solidFill>
                  <a:srgbClr val="FFFFFF"/>
                </a:solidFill>
                <a:latin typeface="Arial"/>
                <a:cs typeface="Arial"/>
              </a:rPr>
              <a:t>σ</a:t>
            </a:r>
            <a:r>
              <a:rPr dirty="0" sz="23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2300" spc="155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dirty="0" sz="2300" spc="-25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dirty="0" sz="2300" spc="-25">
                <a:solidFill>
                  <a:srgbClr val="FFFFFF"/>
                </a:solidFill>
                <a:latin typeface="Arial"/>
                <a:cs typeface="Arial"/>
              </a:rPr>
              <a:t>σ</a:t>
            </a:r>
            <a:r>
              <a:rPr dirty="0" sz="23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2300" spc="-50">
                <a:solidFill>
                  <a:srgbClr val="FFFFFF"/>
                </a:solidFill>
                <a:latin typeface="Calibri"/>
                <a:cs typeface="Calibri"/>
              </a:rPr>
              <a:t>µ</a:t>
            </a:r>
            <a:r>
              <a:rPr dirty="0" sz="23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2300" spc="75">
                <a:solidFill>
                  <a:srgbClr val="FFFFFF"/>
                </a:solidFill>
                <a:latin typeface="Calibri"/>
                <a:cs typeface="Calibri"/>
              </a:rPr>
              <a:t>+1</a:t>
            </a:r>
            <a:r>
              <a:rPr dirty="0" sz="2300" spc="75">
                <a:solidFill>
                  <a:srgbClr val="FFFFFF"/>
                </a:solidFill>
                <a:latin typeface="Arial"/>
                <a:cs typeface="Arial"/>
              </a:rPr>
              <a:t>σ</a:t>
            </a:r>
            <a:r>
              <a:rPr dirty="0" sz="23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2300" spc="70">
                <a:solidFill>
                  <a:srgbClr val="FFFFFF"/>
                </a:solidFill>
                <a:latin typeface="Calibri"/>
                <a:cs typeface="Calibri"/>
              </a:rPr>
              <a:t>+2</a:t>
            </a:r>
            <a:r>
              <a:rPr dirty="0" sz="2300" spc="70">
                <a:solidFill>
                  <a:srgbClr val="FFFFFF"/>
                </a:solidFill>
                <a:latin typeface="Arial"/>
                <a:cs typeface="Arial"/>
              </a:rPr>
              <a:t>σ</a:t>
            </a:r>
            <a:r>
              <a:rPr dirty="0" sz="23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2300" spc="75">
                <a:solidFill>
                  <a:srgbClr val="FFFFFF"/>
                </a:solidFill>
                <a:latin typeface="Calibri"/>
                <a:cs typeface="Calibri"/>
              </a:rPr>
              <a:t>+3</a:t>
            </a:r>
            <a:r>
              <a:rPr dirty="0" sz="2300" spc="75">
                <a:solidFill>
                  <a:srgbClr val="FFFFFF"/>
                </a:solidFill>
                <a:latin typeface="Arial"/>
                <a:cs typeface="Arial"/>
              </a:rPr>
              <a:t>σ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300"/>
              <a:t>The</a:t>
            </a:r>
            <a:r>
              <a:rPr dirty="0" spc="215"/>
              <a:t> </a:t>
            </a:r>
            <a:r>
              <a:rPr dirty="0" spc="225"/>
              <a:t>Normal</a:t>
            </a:r>
            <a:r>
              <a:rPr dirty="0" spc="250"/>
              <a:t> </a:t>
            </a:r>
            <a:r>
              <a:rPr dirty="0" spc="170"/>
              <a:t>Distribution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3891" y="1318336"/>
            <a:ext cx="7496809" cy="3542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87960" marR="285750" indent="-175260">
              <a:lnSpc>
                <a:spcPct val="100000"/>
              </a:lnSpc>
              <a:spcBef>
                <a:spcPts val="105"/>
              </a:spcBef>
              <a:buSzPct val="75000"/>
              <a:buChar char="•"/>
              <a:tabLst>
                <a:tab pos="187960" algn="l"/>
              </a:tabLst>
            </a:pPr>
            <a:r>
              <a:rPr dirty="0" sz="3200" spc="165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200" spc="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theoretical</a:t>
            </a:r>
            <a:r>
              <a:rPr dirty="0" sz="3200" spc="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probability</a:t>
            </a:r>
            <a:r>
              <a:rPr dirty="0" sz="3200" spc="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distribution</a:t>
            </a:r>
            <a:r>
              <a:rPr dirty="0" sz="3200" spc="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3200" spc="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7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dirty="0" sz="3200" spc="60">
                <a:solidFill>
                  <a:srgbClr val="FFFFFF"/>
                </a:solidFill>
                <a:latin typeface="Calibri"/>
                <a:cs typeface="Calibri"/>
              </a:rPr>
              <a:t>continuous</a:t>
            </a:r>
            <a:r>
              <a:rPr dirty="0" sz="3200" spc="1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60">
                <a:solidFill>
                  <a:srgbClr val="FFFFFF"/>
                </a:solidFill>
                <a:latin typeface="Calibri"/>
                <a:cs typeface="Calibri"/>
              </a:rPr>
              <a:t>random</a:t>
            </a:r>
            <a:r>
              <a:rPr dirty="0" sz="3200" spc="1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variable</a:t>
            </a:r>
            <a:endParaRPr sz="3200">
              <a:latin typeface="Calibri"/>
              <a:cs typeface="Calibri"/>
            </a:endParaRPr>
          </a:p>
          <a:p>
            <a:pPr marL="187960" marR="5080" indent="-175260">
              <a:lnSpc>
                <a:spcPct val="100000"/>
              </a:lnSpc>
              <a:spcBef>
                <a:spcPts val="400"/>
              </a:spcBef>
              <a:buSzPct val="75000"/>
              <a:buChar char="•"/>
              <a:tabLst>
                <a:tab pos="187960" algn="l"/>
              </a:tabLst>
            </a:pPr>
            <a:r>
              <a:rPr dirty="0" sz="3200" spc="100">
                <a:solidFill>
                  <a:srgbClr val="FFFFFF"/>
                </a:solidFill>
                <a:latin typeface="Calibri"/>
                <a:cs typeface="Calibri"/>
              </a:rPr>
              <a:t>Sometimes</a:t>
            </a:r>
            <a:r>
              <a:rPr dirty="0" sz="3200" spc="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(inappropriately)</a:t>
            </a:r>
            <a:r>
              <a:rPr dirty="0" sz="3200" spc="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referred</a:t>
            </a:r>
            <a:r>
              <a:rPr dirty="0" sz="3200" spc="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3200" spc="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180">
                <a:solidFill>
                  <a:srgbClr val="FFFFFF"/>
                </a:solidFill>
                <a:latin typeface="Calibri"/>
                <a:cs typeface="Calibri"/>
              </a:rPr>
              <a:t>as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3200" spc="1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bell-</a:t>
            </a:r>
            <a:r>
              <a:rPr dirty="0" sz="3200" spc="120">
                <a:solidFill>
                  <a:srgbClr val="FFFFFF"/>
                </a:solidFill>
                <a:latin typeface="Calibri"/>
                <a:cs typeface="Calibri"/>
              </a:rPr>
              <a:t>shaped</a:t>
            </a:r>
            <a:r>
              <a:rPr dirty="0" sz="3200" spc="1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50">
                <a:solidFill>
                  <a:srgbClr val="FFFFFF"/>
                </a:solidFill>
                <a:latin typeface="Calibri"/>
                <a:cs typeface="Calibri"/>
              </a:rPr>
              <a:t>curve</a:t>
            </a:r>
            <a:r>
              <a:rPr dirty="0" sz="3200" spc="1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dirty="0" sz="3200" spc="1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distribution</a:t>
            </a:r>
            <a:endParaRPr sz="3200">
              <a:latin typeface="Calibri"/>
              <a:cs typeface="Calibri"/>
            </a:endParaRPr>
          </a:p>
          <a:p>
            <a:pPr marL="187960" marR="459740" indent="-175260">
              <a:lnSpc>
                <a:spcPct val="100000"/>
              </a:lnSpc>
              <a:spcBef>
                <a:spcPts val="395"/>
              </a:spcBef>
              <a:buSzPct val="75000"/>
              <a:buChar char="•"/>
              <a:tabLst>
                <a:tab pos="187960" algn="l"/>
                <a:tab pos="2348865" algn="l"/>
              </a:tabLst>
            </a:pPr>
            <a:r>
              <a:rPr dirty="0" sz="3200" spc="100">
                <a:solidFill>
                  <a:srgbClr val="FFFFFF"/>
                </a:solidFill>
                <a:latin typeface="Calibri"/>
                <a:cs typeface="Calibri"/>
              </a:rPr>
              <a:t>One</a:t>
            </a:r>
            <a:r>
              <a:rPr dirty="0" sz="3200" spc="1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3200" spc="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3200" spc="1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80">
                <a:solidFill>
                  <a:srgbClr val="FFFFFF"/>
                </a:solidFill>
                <a:latin typeface="Calibri"/>
                <a:cs typeface="Calibri"/>
              </a:rPr>
              <a:t>most</a:t>
            </a:r>
            <a:r>
              <a:rPr dirty="0" sz="3200" spc="1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important</a:t>
            </a:r>
            <a:r>
              <a:rPr dirty="0" sz="3200" spc="1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distributions </a:t>
            </a:r>
            <a:r>
              <a:rPr dirty="0" sz="3200" spc="140">
                <a:solidFill>
                  <a:srgbClr val="FFFFFF"/>
                </a:solidFill>
                <a:latin typeface="Calibri"/>
                <a:cs typeface="Calibri"/>
              </a:rPr>
              <a:t>because</a:t>
            </a:r>
            <a:r>
              <a:rPr dirty="0" sz="3200" spc="1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25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	its</a:t>
            </a:r>
            <a:r>
              <a:rPr dirty="0" sz="3200" spc="1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wide</a:t>
            </a:r>
            <a:r>
              <a:rPr dirty="0" sz="3200" spc="1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70">
                <a:solidFill>
                  <a:srgbClr val="FFFFFF"/>
                </a:solidFill>
                <a:latin typeface="Calibri"/>
                <a:cs typeface="Calibri"/>
              </a:rPr>
              <a:t>range</a:t>
            </a:r>
            <a:r>
              <a:rPr dirty="0" sz="3200" spc="1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3200" spc="1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practical </a:t>
            </a:r>
            <a:r>
              <a:rPr dirty="0" sz="3200" spc="45">
                <a:solidFill>
                  <a:srgbClr val="FFFFFF"/>
                </a:solidFill>
                <a:latin typeface="Calibri"/>
                <a:cs typeface="Calibri"/>
              </a:rPr>
              <a:t>applications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300"/>
              <a:t>The</a:t>
            </a:r>
            <a:r>
              <a:rPr dirty="0" spc="215"/>
              <a:t> </a:t>
            </a:r>
            <a:r>
              <a:rPr dirty="0" spc="225"/>
              <a:t>Normal</a:t>
            </a:r>
            <a:r>
              <a:rPr dirty="0" spc="250"/>
              <a:t> </a:t>
            </a:r>
            <a:r>
              <a:rPr dirty="0" spc="170"/>
              <a:t>Distribution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5720" y="4601667"/>
            <a:ext cx="33947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but</a:t>
            </a:r>
            <a:r>
              <a:rPr dirty="0" sz="1800" spc="1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never</a:t>
            </a:r>
            <a:r>
              <a:rPr dirty="0" sz="1800" spc="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touch</a:t>
            </a:r>
            <a:r>
              <a:rPr dirty="0" sz="1800" spc="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800" spc="1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horizontal</a:t>
            </a:r>
            <a:r>
              <a:rPr dirty="0" sz="1800" spc="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40">
                <a:solidFill>
                  <a:srgbClr val="FFFFFF"/>
                </a:solidFill>
                <a:latin typeface="Calibri"/>
                <a:cs typeface="Calibri"/>
              </a:rPr>
              <a:t>axis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2438209" y="1151953"/>
            <a:ext cx="4805680" cy="1884045"/>
            <a:chOff x="2438209" y="1151953"/>
            <a:chExt cx="4805680" cy="1884045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42972" y="1156716"/>
              <a:ext cx="4796028" cy="1871472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2442972" y="1156716"/>
              <a:ext cx="4796155" cy="1871980"/>
            </a:xfrm>
            <a:custGeom>
              <a:avLst/>
              <a:gdLst/>
              <a:ahLst/>
              <a:cxnLst/>
              <a:rect l="l" t="t" r="r" b="b"/>
              <a:pathLst>
                <a:path w="4796155" h="1871980">
                  <a:moveTo>
                    <a:pt x="0" y="1871472"/>
                  </a:moveTo>
                  <a:lnTo>
                    <a:pt x="4796028" y="1871472"/>
                  </a:lnTo>
                  <a:lnTo>
                    <a:pt x="4796028" y="0"/>
                  </a:lnTo>
                  <a:lnTo>
                    <a:pt x="0" y="0"/>
                  </a:lnTo>
                  <a:lnTo>
                    <a:pt x="0" y="1871472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2460498" y="3027426"/>
              <a:ext cx="4762500" cy="0"/>
            </a:xfrm>
            <a:custGeom>
              <a:avLst/>
              <a:gdLst/>
              <a:ahLst/>
              <a:cxnLst/>
              <a:rect l="l" t="t" r="r" b="b"/>
              <a:pathLst>
                <a:path w="4762500" h="0">
                  <a:moveTo>
                    <a:pt x="0" y="0"/>
                  </a:moveTo>
                  <a:lnTo>
                    <a:pt x="4762500" y="0"/>
                  </a:lnTo>
                </a:path>
              </a:pathLst>
            </a:custGeom>
            <a:ln w="1627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047491" y="2979292"/>
              <a:ext cx="610870" cy="35560"/>
            </a:xfrm>
            <a:custGeom>
              <a:avLst/>
              <a:gdLst/>
              <a:ahLst/>
              <a:cxnLst/>
              <a:rect l="l" t="t" r="r" b="b"/>
              <a:pathLst>
                <a:path w="610870" h="35560">
                  <a:moveTo>
                    <a:pt x="0" y="35051"/>
                  </a:moveTo>
                  <a:lnTo>
                    <a:pt x="16256" y="35051"/>
                  </a:lnTo>
                </a:path>
                <a:path w="610870" h="35560">
                  <a:moveTo>
                    <a:pt x="594359" y="35051"/>
                  </a:moveTo>
                  <a:lnTo>
                    <a:pt x="610616" y="35051"/>
                  </a:lnTo>
                </a:path>
                <a:path w="610870" h="35560">
                  <a:moveTo>
                    <a:pt x="594359" y="0"/>
                  </a:moveTo>
                  <a:lnTo>
                    <a:pt x="610616" y="0"/>
                  </a:lnTo>
                </a:path>
              </a:pathLst>
            </a:custGeom>
            <a:ln w="914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642613" y="2944367"/>
              <a:ext cx="16510" cy="0"/>
            </a:xfrm>
            <a:custGeom>
              <a:avLst/>
              <a:gdLst/>
              <a:ahLst/>
              <a:cxnLst/>
              <a:rect l="l" t="t" r="r" b="b"/>
              <a:pathLst>
                <a:path w="16510" h="0">
                  <a:moveTo>
                    <a:pt x="0" y="0"/>
                  </a:moveTo>
                  <a:lnTo>
                    <a:pt x="16256" y="0"/>
                  </a:lnTo>
                </a:path>
              </a:pathLst>
            </a:custGeom>
            <a:ln w="76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3641852" y="2765933"/>
              <a:ext cx="612140" cy="248920"/>
            </a:xfrm>
            <a:custGeom>
              <a:avLst/>
              <a:gdLst/>
              <a:ahLst/>
              <a:cxnLst/>
              <a:rect l="l" t="t" r="r" b="b"/>
              <a:pathLst>
                <a:path w="612139" h="248919">
                  <a:moveTo>
                    <a:pt x="0" y="141731"/>
                  </a:moveTo>
                  <a:lnTo>
                    <a:pt x="16256" y="141731"/>
                  </a:lnTo>
                </a:path>
                <a:path w="612139" h="248919">
                  <a:moveTo>
                    <a:pt x="0" y="106680"/>
                  </a:moveTo>
                  <a:lnTo>
                    <a:pt x="16256" y="106680"/>
                  </a:lnTo>
                </a:path>
                <a:path w="612139" h="248919">
                  <a:moveTo>
                    <a:pt x="0" y="71628"/>
                  </a:moveTo>
                  <a:lnTo>
                    <a:pt x="16256" y="71628"/>
                  </a:lnTo>
                </a:path>
                <a:path w="612139" h="248919">
                  <a:moveTo>
                    <a:pt x="0" y="36575"/>
                  </a:moveTo>
                  <a:lnTo>
                    <a:pt x="16256" y="36575"/>
                  </a:lnTo>
                </a:path>
                <a:path w="612139" h="248919">
                  <a:moveTo>
                    <a:pt x="0" y="0"/>
                  </a:moveTo>
                  <a:lnTo>
                    <a:pt x="16256" y="0"/>
                  </a:lnTo>
                </a:path>
                <a:path w="612139" h="248919">
                  <a:moveTo>
                    <a:pt x="595884" y="248412"/>
                  </a:moveTo>
                  <a:lnTo>
                    <a:pt x="612139" y="248412"/>
                  </a:lnTo>
                </a:path>
                <a:path w="612139" h="248919">
                  <a:moveTo>
                    <a:pt x="595884" y="213360"/>
                  </a:moveTo>
                  <a:lnTo>
                    <a:pt x="612139" y="213360"/>
                  </a:lnTo>
                </a:path>
              </a:pathLst>
            </a:custGeom>
            <a:ln w="914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238498" y="2944367"/>
              <a:ext cx="16510" cy="0"/>
            </a:xfrm>
            <a:custGeom>
              <a:avLst/>
              <a:gdLst/>
              <a:ahLst/>
              <a:cxnLst/>
              <a:rect l="l" t="t" r="r" b="b"/>
              <a:pathLst>
                <a:path w="16510" h="0">
                  <a:moveTo>
                    <a:pt x="0" y="0"/>
                  </a:moveTo>
                  <a:lnTo>
                    <a:pt x="16255" y="0"/>
                  </a:lnTo>
                </a:path>
              </a:pathLst>
            </a:custGeom>
            <a:ln w="76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237736" y="2660777"/>
              <a:ext cx="16510" cy="247015"/>
            </a:xfrm>
            <a:custGeom>
              <a:avLst/>
              <a:gdLst/>
              <a:ahLst/>
              <a:cxnLst/>
              <a:rect l="l" t="t" r="r" b="b"/>
              <a:pathLst>
                <a:path w="16510" h="247014">
                  <a:moveTo>
                    <a:pt x="0" y="246887"/>
                  </a:moveTo>
                  <a:lnTo>
                    <a:pt x="16255" y="246887"/>
                  </a:lnTo>
                </a:path>
                <a:path w="16510" h="247014">
                  <a:moveTo>
                    <a:pt x="0" y="211836"/>
                  </a:moveTo>
                  <a:lnTo>
                    <a:pt x="16255" y="211836"/>
                  </a:lnTo>
                </a:path>
                <a:path w="16510" h="247014">
                  <a:moveTo>
                    <a:pt x="0" y="176784"/>
                  </a:moveTo>
                  <a:lnTo>
                    <a:pt x="16255" y="176784"/>
                  </a:lnTo>
                </a:path>
                <a:path w="16510" h="247014">
                  <a:moveTo>
                    <a:pt x="0" y="141731"/>
                  </a:moveTo>
                  <a:lnTo>
                    <a:pt x="16255" y="141731"/>
                  </a:lnTo>
                </a:path>
                <a:path w="16510" h="247014">
                  <a:moveTo>
                    <a:pt x="0" y="105156"/>
                  </a:moveTo>
                  <a:lnTo>
                    <a:pt x="16255" y="105156"/>
                  </a:lnTo>
                </a:path>
                <a:path w="16510" h="247014">
                  <a:moveTo>
                    <a:pt x="0" y="70104"/>
                  </a:moveTo>
                  <a:lnTo>
                    <a:pt x="16255" y="70104"/>
                  </a:lnTo>
                </a:path>
                <a:path w="16510" h="247014">
                  <a:moveTo>
                    <a:pt x="0" y="35052"/>
                  </a:moveTo>
                  <a:lnTo>
                    <a:pt x="16255" y="35052"/>
                  </a:lnTo>
                </a:path>
                <a:path w="16510" h="247014">
                  <a:moveTo>
                    <a:pt x="0" y="0"/>
                  </a:moveTo>
                  <a:lnTo>
                    <a:pt x="16255" y="0"/>
                  </a:lnTo>
                </a:path>
              </a:pathLst>
            </a:custGeom>
            <a:ln w="914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238498" y="2625852"/>
              <a:ext cx="16510" cy="0"/>
            </a:xfrm>
            <a:custGeom>
              <a:avLst/>
              <a:gdLst/>
              <a:ahLst/>
              <a:cxnLst/>
              <a:rect l="l" t="t" r="r" b="b"/>
              <a:pathLst>
                <a:path w="16510" h="0">
                  <a:moveTo>
                    <a:pt x="0" y="0"/>
                  </a:moveTo>
                  <a:lnTo>
                    <a:pt x="16255" y="0"/>
                  </a:lnTo>
                </a:path>
              </a:pathLst>
            </a:custGeom>
            <a:ln w="76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4237736" y="2519044"/>
              <a:ext cx="16510" cy="70485"/>
            </a:xfrm>
            <a:custGeom>
              <a:avLst/>
              <a:gdLst/>
              <a:ahLst/>
              <a:cxnLst/>
              <a:rect l="l" t="t" r="r" b="b"/>
              <a:pathLst>
                <a:path w="16510" h="70485">
                  <a:moveTo>
                    <a:pt x="0" y="70104"/>
                  </a:moveTo>
                  <a:lnTo>
                    <a:pt x="16255" y="70104"/>
                  </a:lnTo>
                </a:path>
                <a:path w="16510" h="70485">
                  <a:moveTo>
                    <a:pt x="0" y="35052"/>
                  </a:moveTo>
                  <a:lnTo>
                    <a:pt x="16255" y="35052"/>
                  </a:lnTo>
                </a:path>
                <a:path w="16510" h="70485">
                  <a:moveTo>
                    <a:pt x="0" y="0"/>
                  </a:moveTo>
                  <a:lnTo>
                    <a:pt x="16255" y="0"/>
                  </a:lnTo>
                </a:path>
              </a:pathLst>
            </a:custGeom>
            <a:ln w="914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4238498" y="2484119"/>
              <a:ext cx="16510" cy="0"/>
            </a:xfrm>
            <a:custGeom>
              <a:avLst/>
              <a:gdLst/>
              <a:ahLst/>
              <a:cxnLst/>
              <a:rect l="l" t="t" r="r" b="b"/>
              <a:pathLst>
                <a:path w="16510" h="0">
                  <a:moveTo>
                    <a:pt x="0" y="0"/>
                  </a:moveTo>
                  <a:lnTo>
                    <a:pt x="16255" y="0"/>
                  </a:lnTo>
                </a:path>
              </a:pathLst>
            </a:custGeom>
            <a:ln w="76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4237736" y="2342261"/>
              <a:ext cx="16510" cy="105410"/>
            </a:xfrm>
            <a:custGeom>
              <a:avLst/>
              <a:gdLst/>
              <a:ahLst/>
              <a:cxnLst/>
              <a:rect l="l" t="t" r="r" b="b"/>
              <a:pathLst>
                <a:path w="16510" h="105410">
                  <a:moveTo>
                    <a:pt x="0" y="105156"/>
                  </a:moveTo>
                  <a:lnTo>
                    <a:pt x="16255" y="105156"/>
                  </a:lnTo>
                </a:path>
                <a:path w="16510" h="105410">
                  <a:moveTo>
                    <a:pt x="0" y="70103"/>
                  </a:moveTo>
                  <a:lnTo>
                    <a:pt x="16255" y="70103"/>
                  </a:lnTo>
                </a:path>
                <a:path w="16510" h="105410">
                  <a:moveTo>
                    <a:pt x="0" y="35051"/>
                  </a:moveTo>
                  <a:lnTo>
                    <a:pt x="16255" y="35051"/>
                  </a:lnTo>
                </a:path>
                <a:path w="16510" h="105410">
                  <a:moveTo>
                    <a:pt x="0" y="0"/>
                  </a:moveTo>
                  <a:lnTo>
                    <a:pt x="16255" y="0"/>
                  </a:lnTo>
                </a:path>
              </a:pathLst>
            </a:custGeom>
            <a:ln w="914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4238498" y="2307336"/>
              <a:ext cx="16510" cy="0"/>
            </a:xfrm>
            <a:custGeom>
              <a:avLst/>
              <a:gdLst/>
              <a:ahLst/>
              <a:cxnLst/>
              <a:rect l="l" t="t" r="r" b="b"/>
              <a:pathLst>
                <a:path w="16510" h="0">
                  <a:moveTo>
                    <a:pt x="0" y="0"/>
                  </a:moveTo>
                  <a:lnTo>
                    <a:pt x="16255" y="0"/>
                  </a:lnTo>
                </a:path>
              </a:pathLst>
            </a:custGeom>
            <a:ln w="76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4237736" y="2200529"/>
              <a:ext cx="16510" cy="70485"/>
            </a:xfrm>
            <a:custGeom>
              <a:avLst/>
              <a:gdLst/>
              <a:ahLst/>
              <a:cxnLst/>
              <a:rect l="l" t="t" r="r" b="b"/>
              <a:pathLst>
                <a:path w="16510" h="70485">
                  <a:moveTo>
                    <a:pt x="0" y="70103"/>
                  </a:moveTo>
                  <a:lnTo>
                    <a:pt x="16255" y="70103"/>
                  </a:lnTo>
                </a:path>
                <a:path w="16510" h="70485">
                  <a:moveTo>
                    <a:pt x="0" y="35051"/>
                  </a:moveTo>
                  <a:lnTo>
                    <a:pt x="16255" y="35051"/>
                  </a:lnTo>
                </a:path>
                <a:path w="16510" h="70485">
                  <a:moveTo>
                    <a:pt x="0" y="0"/>
                  </a:moveTo>
                  <a:lnTo>
                    <a:pt x="16255" y="0"/>
                  </a:lnTo>
                </a:path>
              </a:pathLst>
            </a:custGeom>
            <a:ln w="914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4238498" y="2165604"/>
              <a:ext cx="16510" cy="0"/>
            </a:xfrm>
            <a:custGeom>
              <a:avLst/>
              <a:gdLst/>
              <a:ahLst/>
              <a:cxnLst/>
              <a:rect l="l" t="t" r="r" b="b"/>
              <a:pathLst>
                <a:path w="16510" h="0">
                  <a:moveTo>
                    <a:pt x="0" y="0"/>
                  </a:moveTo>
                  <a:lnTo>
                    <a:pt x="16255" y="0"/>
                  </a:lnTo>
                </a:path>
              </a:pathLst>
            </a:custGeom>
            <a:ln w="76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4237736" y="2023744"/>
              <a:ext cx="16510" cy="105410"/>
            </a:xfrm>
            <a:custGeom>
              <a:avLst/>
              <a:gdLst/>
              <a:ahLst/>
              <a:cxnLst/>
              <a:rect l="l" t="t" r="r" b="b"/>
              <a:pathLst>
                <a:path w="16510" h="105410">
                  <a:moveTo>
                    <a:pt x="0" y="105156"/>
                  </a:moveTo>
                  <a:lnTo>
                    <a:pt x="16255" y="105156"/>
                  </a:lnTo>
                </a:path>
                <a:path w="16510" h="105410">
                  <a:moveTo>
                    <a:pt x="0" y="70104"/>
                  </a:moveTo>
                  <a:lnTo>
                    <a:pt x="16255" y="70104"/>
                  </a:lnTo>
                </a:path>
                <a:path w="16510" h="105410">
                  <a:moveTo>
                    <a:pt x="0" y="35052"/>
                  </a:moveTo>
                  <a:lnTo>
                    <a:pt x="16255" y="35052"/>
                  </a:lnTo>
                </a:path>
                <a:path w="16510" h="105410">
                  <a:moveTo>
                    <a:pt x="0" y="0"/>
                  </a:moveTo>
                  <a:lnTo>
                    <a:pt x="16255" y="0"/>
                  </a:lnTo>
                </a:path>
              </a:pathLst>
            </a:custGeom>
            <a:ln w="914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4238498" y="1988819"/>
              <a:ext cx="16510" cy="0"/>
            </a:xfrm>
            <a:custGeom>
              <a:avLst/>
              <a:gdLst/>
              <a:ahLst/>
              <a:cxnLst/>
              <a:rect l="l" t="t" r="r" b="b"/>
              <a:pathLst>
                <a:path w="16510" h="0">
                  <a:moveTo>
                    <a:pt x="0" y="0"/>
                  </a:moveTo>
                  <a:lnTo>
                    <a:pt x="16255" y="0"/>
                  </a:lnTo>
                </a:path>
              </a:pathLst>
            </a:custGeom>
            <a:ln w="76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4237736" y="1917065"/>
              <a:ext cx="612140" cy="1097280"/>
            </a:xfrm>
            <a:custGeom>
              <a:avLst/>
              <a:gdLst/>
              <a:ahLst/>
              <a:cxnLst/>
              <a:rect l="l" t="t" r="r" b="b"/>
              <a:pathLst>
                <a:path w="612139" h="1097280">
                  <a:moveTo>
                    <a:pt x="0" y="35052"/>
                  </a:moveTo>
                  <a:lnTo>
                    <a:pt x="16255" y="35052"/>
                  </a:lnTo>
                </a:path>
                <a:path w="612139" h="1097280">
                  <a:moveTo>
                    <a:pt x="0" y="0"/>
                  </a:moveTo>
                  <a:lnTo>
                    <a:pt x="16255" y="0"/>
                  </a:lnTo>
                </a:path>
                <a:path w="612139" h="1097280">
                  <a:moveTo>
                    <a:pt x="595884" y="1097280"/>
                  </a:moveTo>
                  <a:lnTo>
                    <a:pt x="612139" y="1097280"/>
                  </a:lnTo>
                </a:path>
                <a:path w="612139" h="1097280">
                  <a:moveTo>
                    <a:pt x="595884" y="1062228"/>
                  </a:moveTo>
                  <a:lnTo>
                    <a:pt x="612139" y="1062228"/>
                  </a:lnTo>
                </a:path>
              </a:pathLst>
            </a:custGeom>
            <a:ln w="914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4834382" y="2944367"/>
              <a:ext cx="16510" cy="0"/>
            </a:xfrm>
            <a:custGeom>
              <a:avLst/>
              <a:gdLst/>
              <a:ahLst/>
              <a:cxnLst/>
              <a:rect l="l" t="t" r="r" b="b"/>
              <a:pathLst>
                <a:path w="16510" h="0">
                  <a:moveTo>
                    <a:pt x="0" y="0"/>
                  </a:moveTo>
                  <a:lnTo>
                    <a:pt x="16255" y="0"/>
                  </a:lnTo>
                </a:path>
              </a:pathLst>
            </a:custGeom>
            <a:ln w="76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4833620" y="2660777"/>
              <a:ext cx="16510" cy="247015"/>
            </a:xfrm>
            <a:custGeom>
              <a:avLst/>
              <a:gdLst/>
              <a:ahLst/>
              <a:cxnLst/>
              <a:rect l="l" t="t" r="r" b="b"/>
              <a:pathLst>
                <a:path w="16510" h="247014">
                  <a:moveTo>
                    <a:pt x="0" y="246887"/>
                  </a:moveTo>
                  <a:lnTo>
                    <a:pt x="16255" y="246887"/>
                  </a:lnTo>
                </a:path>
                <a:path w="16510" h="247014">
                  <a:moveTo>
                    <a:pt x="0" y="211836"/>
                  </a:moveTo>
                  <a:lnTo>
                    <a:pt x="16255" y="211836"/>
                  </a:lnTo>
                </a:path>
                <a:path w="16510" h="247014">
                  <a:moveTo>
                    <a:pt x="0" y="176784"/>
                  </a:moveTo>
                  <a:lnTo>
                    <a:pt x="16255" y="176784"/>
                  </a:lnTo>
                </a:path>
                <a:path w="16510" h="247014">
                  <a:moveTo>
                    <a:pt x="0" y="141731"/>
                  </a:moveTo>
                  <a:lnTo>
                    <a:pt x="16255" y="141731"/>
                  </a:lnTo>
                </a:path>
                <a:path w="16510" h="247014">
                  <a:moveTo>
                    <a:pt x="0" y="105156"/>
                  </a:moveTo>
                  <a:lnTo>
                    <a:pt x="16255" y="105156"/>
                  </a:lnTo>
                </a:path>
                <a:path w="16510" h="247014">
                  <a:moveTo>
                    <a:pt x="0" y="70104"/>
                  </a:moveTo>
                  <a:lnTo>
                    <a:pt x="16255" y="70104"/>
                  </a:lnTo>
                </a:path>
                <a:path w="16510" h="247014">
                  <a:moveTo>
                    <a:pt x="0" y="35052"/>
                  </a:moveTo>
                  <a:lnTo>
                    <a:pt x="16255" y="35052"/>
                  </a:lnTo>
                </a:path>
                <a:path w="16510" h="247014">
                  <a:moveTo>
                    <a:pt x="0" y="0"/>
                  </a:moveTo>
                  <a:lnTo>
                    <a:pt x="16255" y="0"/>
                  </a:lnTo>
                </a:path>
              </a:pathLst>
            </a:custGeom>
            <a:ln w="914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4834382" y="2625852"/>
              <a:ext cx="16510" cy="0"/>
            </a:xfrm>
            <a:custGeom>
              <a:avLst/>
              <a:gdLst/>
              <a:ahLst/>
              <a:cxnLst/>
              <a:rect l="l" t="t" r="r" b="b"/>
              <a:pathLst>
                <a:path w="16510" h="0">
                  <a:moveTo>
                    <a:pt x="0" y="0"/>
                  </a:moveTo>
                  <a:lnTo>
                    <a:pt x="16255" y="0"/>
                  </a:lnTo>
                </a:path>
              </a:pathLst>
            </a:custGeom>
            <a:ln w="76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4833620" y="2519044"/>
              <a:ext cx="16510" cy="70485"/>
            </a:xfrm>
            <a:custGeom>
              <a:avLst/>
              <a:gdLst/>
              <a:ahLst/>
              <a:cxnLst/>
              <a:rect l="l" t="t" r="r" b="b"/>
              <a:pathLst>
                <a:path w="16510" h="70485">
                  <a:moveTo>
                    <a:pt x="0" y="70104"/>
                  </a:moveTo>
                  <a:lnTo>
                    <a:pt x="16255" y="70104"/>
                  </a:lnTo>
                </a:path>
                <a:path w="16510" h="70485">
                  <a:moveTo>
                    <a:pt x="0" y="35052"/>
                  </a:moveTo>
                  <a:lnTo>
                    <a:pt x="16255" y="35052"/>
                  </a:lnTo>
                </a:path>
                <a:path w="16510" h="70485">
                  <a:moveTo>
                    <a:pt x="0" y="0"/>
                  </a:moveTo>
                  <a:lnTo>
                    <a:pt x="16255" y="0"/>
                  </a:lnTo>
                </a:path>
              </a:pathLst>
            </a:custGeom>
            <a:ln w="914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4834382" y="2484119"/>
              <a:ext cx="16510" cy="0"/>
            </a:xfrm>
            <a:custGeom>
              <a:avLst/>
              <a:gdLst/>
              <a:ahLst/>
              <a:cxnLst/>
              <a:rect l="l" t="t" r="r" b="b"/>
              <a:pathLst>
                <a:path w="16510" h="0">
                  <a:moveTo>
                    <a:pt x="0" y="0"/>
                  </a:moveTo>
                  <a:lnTo>
                    <a:pt x="16255" y="0"/>
                  </a:lnTo>
                </a:path>
              </a:pathLst>
            </a:custGeom>
            <a:ln w="76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4833620" y="2342261"/>
              <a:ext cx="16510" cy="105410"/>
            </a:xfrm>
            <a:custGeom>
              <a:avLst/>
              <a:gdLst/>
              <a:ahLst/>
              <a:cxnLst/>
              <a:rect l="l" t="t" r="r" b="b"/>
              <a:pathLst>
                <a:path w="16510" h="105410">
                  <a:moveTo>
                    <a:pt x="0" y="105156"/>
                  </a:moveTo>
                  <a:lnTo>
                    <a:pt x="16255" y="105156"/>
                  </a:lnTo>
                </a:path>
                <a:path w="16510" h="105410">
                  <a:moveTo>
                    <a:pt x="0" y="70103"/>
                  </a:moveTo>
                  <a:lnTo>
                    <a:pt x="16255" y="70103"/>
                  </a:lnTo>
                </a:path>
                <a:path w="16510" h="105410">
                  <a:moveTo>
                    <a:pt x="0" y="35051"/>
                  </a:moveTo>
                  <a:lnTo>
                    <a:pt x="16255" y="35051"/>
                  </a:lnTo>
                </a:path>
                <a:path w="16510" h="105410">
                  <a:moveTo>
                    <a:pt x="0" y="0"/>
                  </a:moveTo>
                  <a:lnTo>
                    <a:pt x="16255" y="0"/>
                  </a:lnTo>
                </a:path>
              </a:pathLst>
            </a:custGeom>
            <a:ln w="914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4834382" y="2307336"/>
              <a:ext cx="16510" cy="0"/>
            </a:xfrm>
            <a:custGeom>
              <a:avLst/>
              <a:gdLst/>
              <a:ahLst/>
              <a:cxnLst/>
              <a:rect l="l" t="t" r="r" b="b"/>
              <a:pathLst>
                <a:path w="16510" h="0">
                  <a:moveTo>
                    <a:pt x="0" y="0"/>
                  </a:moveTo>
                  <a:lnTo>
                    <a:pt x="16255" y="0"/>
                  </a:lnTo>
                </a:path>
              </a:pathLst>
            </a:custGeom>
            <a:ln w="76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4833620" y="2200529"/>
              <a:ext cx="16510" cy="70485"/>
            </a:xfrm>
            <a:custGeom>
              <a:avLst/>
              <a:gdLst/>
              <a:ahLst/>
              <a:cxnLst/>
              <a:rect l="l" t="t" r="r" b="b"/>
              <a:pathLst>
                <a:path w="16510" h="70485">
                  <a:moveTo>
                    <a:pt x="0" y="70103"/>
                  </a:moveTo>
                  <a:lnTo>
                    <a:pt x="16255" y="70103"/>
                  </a:lnTo>
                </a:path>
                <a:path w="16510" h="70485">
                  <a:moveTo>
                    <a:pt x="0" y="35051"/>
                  </a:moveTo>
                  <a:lnTo>
                    <a:pt x="16255" y="35051"/>
                  </a:lnTo>
                </a:path>
                <a:path w="16510" h="70485">
                  <a:moveTo>
                    <a:pt x="0" y="0"/>
                  </a:moveTo>
                  <a:lnTo>
                    <a:pt x="16255" y="0"/>
                  </a:lnTo>
                </a:path>
              </a:pathLst>
            </a:custGeom>
            <a:ln w="914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4834382" y="2165604"/>
              <a:ext cx="16510" cy="0"/>
            </a:xfrm>
            <a:custGeom>
              <a:avLst/>
              <a:gdLst/>
              <a:ahLst/>
              <a:cxnLst/>
              <a:rect l="l" t="t" r="r" b="b"/>
              <a:pathLst>
                <a:path w="16510" h="0">
                  <a:moveTo>
                    <a:pt x="0" y="0"/>
                  </a:moveTo>
                  <a:lnTo>
                    <a:pt x="16255" y="0"/>
                  </a:lnTo>
                </a:path>
              </a:pathLst>
            </a:custGeom>
            <a:ln w="76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4833620" y="2023744"/>
              <a:ext cx="16510" cy="105410"/>
            </a:xfrm>
            <a:custGeom>
              <a:avLst/>
              <a:gdLst/>
              <a:ahLst/>
              <a:cxnLst/>
              <a:rect l="l" t="t" r="r" b="b"/>
              <a:pathLst>
                <a:path w="16510" h="105410">
                  <a:moveTo>
                    <a:pt x="0" y="105156"/>
                  </a:moveTo>
                  <a:lnTo>
                    <a:pt x="16255" y="105156"/>
                  </a:lnTo>
                </a:path>
                <a:path w="16510" h="105410">
                  <a:moveTo>
                    <a:pt x="0" y="70104"/>
                  </a:moveTo>
                  <a:lnTo>
                    <a:pt x="16255" y="70104"/>
                  </a:lnTo>
                </a:path>
                <a:path w="16510" h="105410">
                  <a:moveTo>
                    <a:pt x="0" y="35052"/>
                  </a:moveTo>
                  <a:lnTo>
                    <a:pt x="16255" y="35052"/>
                  </a:lnTo>
                </a:path>
                <a:path w="16510" h="105410">
                  <a:moveTo>
                    <a:pt x="0" y="0"/>
                  </a:moveTo>
                  <a:lnTo>
                    <a:pt x="16255" y="0"/>
                  </a:lnTo>
                </a:path>
              </a:pathLst>
            </a:custGeom>
            <a:ln w="914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4834382" y="1988819"/>
              <a:ext cx="16510" cy="0"/>
            </a:xfrm>
            <a:custGeom>
              <a:avLst/>
              <a:gdLst/>
              <a:ahLst/>
              <a:cxnLst/>
              <a:rect l="l" t="t" r="r" b="b"/>
              <a:pathLst>
                <a:path w="16510" h="0">
                  <a:moveTo>
                    <a:pt x="0" y="0"/>
                  </a:moveTo>
                  <a:lnTo>
                    <a:pt x="16255" y="0"/>
                  </a:lnTo>
                </a:path>
              </a:pathLst>
            </a:custGeom>
            <a:ln w="76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4833620" y="1882013"/>
              <a:ext cx="16510" cy="70485"/>
            </a:xfrm>
            <a:custGeom>
              <a:avLst/>
              <a:gdLst/>
              <a:ahLst/>
              <a:cxnLst/>
              <a:rect l="l" t="t" r="r" b="b"/>
              <a:pathLst>
                <a:path w="16510" h="70485">
                  <a:moveTo>
                    <a:pt x="0" y="70104"/>
                  </a:moveTo>
                  <a:lnTo>
                    <a:pt x="16255" y="70104"/>
                  </a:lnTo>
                </a:path>
                <a:path w="16510" h="70485">
                  <a:moveTo>
                    <a:pt x="0" y="35051"/>
                  </a:moveTo>
                  <a:lnTo>
                    <a:pt x="16255" y="35051"/>
                  </a:lnTo>
                </a:path>
                <a:path w="16510" h="70485">
                  <a:moveTo>
                    <a:pt x="0" y="0"/>
                  </a:moveTo>
                  <a:lnTo>
                    <a:pt x="16255" y="0"/>
                  </a:lnTo>
                </a:path>
              </a:pathLst>
            </a:custGeom>
            <a:ln w="914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4834382" y="1847088"/>
              <a:ext cx="16510" cy="0"/>
            </a:xfrm>
            <a:custGeom>
              <a:avLst/>
              <a:gdLst/>
              <a:ahLst/>
              <a:cxnLst/>
              <a:rect l="l" t="t" r="r" b="b"/>
              <a:pathLst>
                <a:path w="16510" h="0">
                  <a:moveTo>
                    <a:pt x="0" y="0"/>
                  </a:moveTo>
                  <a:lnTo>
                    <a:pt x="16255" y="0"/>
                  </a:lnTo>
                </a:path>
              </a:pathLst>
            </a:custGeom>
            <a:ln w="76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4833620" y="1563497"/>
              <a:ext cx="16510" cy="247015"/>
            </a:xfrm>
            <a:custGeom>
              <a:avLst/>
              <a:gdLst/>
              <a:ahLst/>
              <a:cxnLst/>
              <a:rect l="l" t="t" r="r" b="b"/>
              <a:pathLst>
                <a:path w="16510" h="247014">
                  <a:moveTo>
                    <a:pt x="0" y="246887"/>
                  </a:moveTo>
                  <a:lnTo>
                    <a:pt x="16255" y="246887"/>
                  </a:lnTo>
                </a:path>
                <a:path w="16510" h="247014">
                  <a:moveTo>
                    <a:pt x="0" y="211836"/>
                  </a:moveTo>
                  <a:lnTo>
                    <a:pt x="16255" y="211836"/>
                  </a:lnTo>
                </a:path>
                <a:path w="16510" h="247014">
                  <a:moveTo>
                    <a:pt x="0" y="176783"/>
                  </a:moveTo>
                  <a:lnTo>
                    <a:pt x="16255" y="176783"/>
                  </a:lnTo>
                </a:path>
                <a:path w="16510" h="247014">
                  <a:moveTo>
                    <a:pt x="0" y="141731"/>
                  </a:moveTo>
                  <a:lnTo>
                    <a:pt x="16255" y="141731"/>
                  </a:lnTo>
                </a:path>
                <a:path w="16510" h="247014">
                  <a:moveTo>
                    <a:pt x="0" y="105155"/>
                  </a:moveTo>
                  <a:lnTo>
                    <a:pt x="16255" y="105155"/>
                  </a:lnTo>
                </a:path>
                <a:path w="16510" h="247014">
                  <a:moveTo>
                    <a:pt x="0" y="70103"/>
                  </a:moveTo>
                  <a:lnTo>
                    <a:pt x="16255" y="70103"/>
                  </a:lnTo>
                </a:path>
                <a:path w="16510" h="247014">
                  <a:moveTo>
                    <a:pt x="0" y="35051"/>
                  </a:moveTo>
                  <a:lnTo>
                    <a:pt x="16255" y="35051"/>
                  </a:lnTo>
                </a:path>
                <a:path w="16510" h="247014">
                  <a:moveTo>
                    <a:pt x="0" y="0"/>
                  </a:moveTo>
                  <a:lnTo>
                    <a:pt x="16255" y="0"/>
                  </a:lnTo>
                </a:path>
              </a:pathLst>
            </a:custGeom>
            <a:ln w="914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4834382" y="1528572"/>
              <a:ext cx="16510" cy="0"/>
            </a:xfrm>
            <a:custGeom>
              <a:avLst/>
              <a:gdLst/>
              <a:ahLst/>
              <a:cxnLst/>
              <a:rect l="l" t="t" r="r" b="b"/>
              <a:pathLst>
                <a:path w="16510" h="0">
                  <a:moveTo>
                    <a:pt x="0" y="0"/>
                  </a:moveTo>
                  <a:lnTo>
                    <a:pt x="16255" y="0"/>
                  </a:lnTo>
                </a:path>
              </a:pathLst>
            </a:custGeom>
            <a:ln w="76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4833620" y="1421765"/>
              <a:ext cx="16510" cy="70485"/>
            </a:xfrm>
            <a:custGeom>
              <a:avLst/>
              <a:gdLst/>
              <a:ahLst/>
              <a:cxnLst/>
              <a:rect l="l" t="t" r="r" b="b"/>
              <a:pathLst>
                <a:path w="16510" h="70484">
                  <a:moveTo>
                    <a:pt x="0" y="70104"/>
                  </a:moveTo>
                  <a:lnTo>
                    <a:pt x="16255" y="70104"/>
                  </a:lnTo>
                </a:path>
                <a:path w="16510" h="70484">
                  <a:moveTo>
                    <a:pt x="0" y="35051"/>
                  </a:moveTo>
                  <a:lnTo>
                    <a:pt x="16255" y="35051"/>
                  </a:lnTo>
                </a:path>
                <a:path w="16510" h="70484">
                  <a:moveTo>
                    <a:pt x="0" y="0"/>
                  </a:moveTo>
                  <a:lnTo>
                    <a:pt x="16255" y="0"/>
                  </a:lnTo>
                </a:path>
              </a:pathLst>
            </a:custGeom>
            <a:ln w="914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4834382" y="1386840"/>
              <a:ext cx="16510" cy="0"/>
            </a:xfrm>
            <a:custGeom>
              <a:avLst/>
              <a:gdLst/>
              <a:ahLst/>
              <a:cxnLst/>
              <a:rect l="l" t="t" r="r" b="b"/>
              <a:pathLst>
                <a:path w="16510" h="0">
                  <a:moveTo>
                    <a:pt x="0" y="0"/>
                  </a:moveTo>
                  <a:lnTo>
                    <a:pt x="16255" y="0"/>
                  </a:lnTo>
                </a:path>
              </a:pathLst>
            </a:custGeom>
            <a:ln w="76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4833620" y="1244981"/>
              <a:ext cx="16510" cy="105410"/>
            </a:xfrm>
            <a:custGeom>
              <a:avLst/>
              <a:gdLst/>
              <a:ahLst/>
              <a:cxnLst/>
              <a:rect l="l" t="t" r="r" b="b"/>
              <a:pathLst>
                <a:path w="16510" h="105409">
                  <a:moveTo>
                    <a:pt x="0" y="105156"/>
                  </a:moveTo>
                  <a:lnTo>
                    <a:pt x="16255" y="105156"/>
                  </a:lnTo>
                </a:path>
                <a:path w="16510" h="105409">
                  <a:moveTo>
                    <a:pt x="0" y="70104"/>
                  </a:moveTo>
                  <a:lnTo>
                    <a:pt x="16255" y="70104"/>
                  </a:lnTo>
                </a:path>
                <a:path w="16510" h="105409">
                  <a:moveTo>
                    <a:pt x="0" y="35052"/>
                  </a:moveTo>
                  <a:lnTo>
                    <a:pt x="16255" y="35052"/>
                  </a:lnTo>
                </a:path>
                <a:path w="16510" h="105409">
                  <a:moveTo>
                    <a:pt x="0" y="0"/>
                  </a:moveTo>
                  <a:lnTo>
                    <a:pt x="16255" y="0"/>
                  </a:lnTo>
                </a:path>
              </a:pathLst>
            </a:custGeom>
            <a:ln w="914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4834382" y="1210056"/>
              <a:ext cx="16510" cy="0"/>
            </a:xfrm>
            <a:custGeom>
              <a:avLst/>
              <a:gdLst/>
              <a:ahLst/>
              <a:cxnLst/>
              <a:rect l="l" t="t" r="r" b="b"/>
              <a:pathLst>
                <a:path w="16510" h="0">
                  <a:moveTo>
                    <a:pt x="0" y="0"/>
                  </a:moveTo>
                  <a:lnTo>
                    <a:pt x="16255" y="0"/>
                  </a:lnTo>
                </a:path>
              </a:pathLst>
            </a:custGeom>
            <a:ln w="76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4834382" y="1176274"/>
              <a:ext cx="16510" cy="0"/>
            </a:xfrm>
            <a:custGeom>
              <a:avLst/>
              <a:gdLst/>
              <a:ahLst/>
              <a:cxnLst/>
              <a:rect l="l" t="t" r="r" b="b"/>
              <a:pathLst>
                <a:path w="16510" h="0">
                  <a:moveTo>
                    <a:pt x="0" y="0"/>
                  </a:moveTo>
                  <a:lnTo>
                    <a:pt x="16255" y="0"/>
                  </a:lnTo>
                </a:path>
              </a:pathLst>
            </a:custGeom>
            <a:ln w="45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5427979" y="2979292"/>
              <a:ext cx="16510" cy="35560"/>
            </a:xfrm>
            <a:custGeom>
              <a:avLst/>
              <a:gdLst/>
              <a:ahLst/>
              <a:cxnLst/>
              <a:rect l="l" t="t" r="r" b="b"/>
              <a:pathLst>
                <a:path w="16510" h="35560">
                  <a:moveTo>
                    <a:pt x="0" y="35051"/>
                  </a:moveTo>
                  <a:lnTo>
                    <a:pt x="16256" y="35051"/>
                  </a:lnTo>
                </a:path>
                <a:path w="16510" h="35560">
                  <a:moveTo>
                    <a:pt x="0" y="0"/>
                  </a:moveTo>
                  <a:lnTo>
                    <a:pt x="16256" y="0"/>
                  </a:lnTo>
                </a:path>
              </a:pathLst>
            </a:custGeom>
            <a:ln w="914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5428742" y="2944367"/>
              <a:ext cx="16510" cy="0"/>
            </a:xfrm>
            <a:custGeom>
              <a:avLst/>
              <a:gdLst/>
              <a:ahLst/>
              <a:cxnLst/>
              <a:rect l="l" t="t" r="r" b="b"/>
              <a:pathLst>
                <a:path w="16510" h="0">
                  <a:moveTo>
                    <a:pt x="0" y="0"/>
                  </a:moveTo>
                  <a:lnTo>
                    <a:pt x="16256" y="0"/>
                  </a:lnTo>
                </a:path>
              </a:pathLst>
            </a:custGeom>
            <a:ln w="76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5427979" y="2660777"/>
              <a:ext cx="16510" cy="247015"/>
            </a:xfrm>
            <a:custGeom>
              <a:avLst/>
              <a:gdLst/>
              <a:ahLst/>
              <a:cxnLst/>
              <a:rect l="l" t="t" r="r" b="b"/>
              <a:pathLst>
                <a:path w="16510" h="247014">
                  <a:moveTo>
                    <a:pt x="0" y="246887"/>
                  </a:moveTo>
                  <a:lnTo>
                    <a:pt x="16256" y="246887"/>
                  </a:lnTo>
                </a:path>
                <a:path w="16510" h="247014">
                  <a:moveTo>
                    <a:pt x="0" y="211836"/>
                  </a:moveTo>
                  <a:lnTo>
                    <a:pt x="16256" y="211836"/>
                  </a:lnTo>
                </a:path>
                <a:path w="16510" h="247014">
                  <a:moveTo>
                    <a:pt x="0" y="176784"/>
                  </a:moveTo>
                  <a:lnTo>
                    <a:pt x="16256" y="176784"/>
                  </a:lnTo>
                </a:path>
                <a:path w="16510" h="247014">
                  <a:moveTo>
                    <a:pt x="0" y="141731"/>
                  </a:moveTo>
                  <a:lnTo>
                    <a:pt x="16256" y="141731"/>
                  </a:lnTo>
                </a:path>
                <a:path w="16510" h="247014">
                  <a:moveTo>
                    <a:pt x="0" y="105156"/>
                  </a:moveTo>
                  <a:lnTo>
                    <a:pt x="16256" y="105156"/>
                  </a:lnTo>
                </a:path>
                <a:path w="16510" h="247014">
                  <a:moveTo>
                    <a:pt x="0" y="70104"/>
                  </a:moveTo>
                  <a:lnTo>
                    <a:pt x="16256" y="70104"/>
                  </a:lnTo>
                </a:path>
                <a:path w="16510" h="247014">
                  <a:moveTo>
                    <a:pt x="0" y="35052"/>
                  </a:moveTo>
                  <a:lnTo>
                    <a:pt x="16256" y="35052"/>
                  </a:lnTo>
                </a:path>
                <a:path w="16510" h="247014">
                  <a:moveTo>
                    <a:pt x="0" y="0"/>
                  </a:moveTo>
                  <a:lnTo>
                    <a:pt x="16256" y="0"/>
                  </a:lnTo>
                </a:path>
              </a:pathLst>
            </a:custGeom>
            <a:ln w="914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5428742" y="2625852"/>
              <a:ext cx="16510" cy="0"/>
            </a:xfrm>
            <a:custGeom>
              <a:avLst/>
              <a:gdLst/>
              <a:ahLst/>
              <a:cxnLst/>
              <a:rect l="l" t="t" r="r" b="b"/>
              <a:pathLst>
                <a:path w="16510" h="0">
                  <a:moveTo>
                    <a:pt x="0" y="0"/>
                  </a:moveTo>
                  <a:lnTo>
                    <a:pt x="16256" y="0"/>
                  </a:lnTo>
                </a:path>
              </a:pathLst>
            </a:custGeom>
            <a:ln w="76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5427979" y="2519044"/>
              <a:ext cx="16510" cy="70485"/>
            </a:xfrm>
            <a:custGeom>
              <a:avLst/>
              <a:gdLst/>
              <a:ahLst/>
              <a:cxnLst/>
              <a:rect l="l" t="t" r="r" b="b"/>
              <a:pathLst>
                <a:path w="16510" h="70485">
                  <a:moveTo>
                    <a:pt x="0" y="70104"/>
                  </a:moveTo>
                  <a:lnTo>
                    <a:pt x="16256" y="70104"/>
                  </a:lnTo>
                </a:path>
                <a:path w="16510" h="70485">
                  <a:moveTo>
                    <a:pt x="0" y="35052"/>
                  </a:moveTo>
                  <a:lnTo>
                    <a:pt x="16256" y="35052"/>
                  </a:lnTo>
                </a:path>
                <a:path w="16510" h="70485">
                  <a:moveTo>
                    <a:pt x="0" y="0"/>
                  </a:moveTo>
                  <a:lnTo>
                    <a:pt x="16256" y="0"/>
                  </a:lnTo>
                </a:path>
              </a:pathLst>
            </a:custGeom>
            <a:ln w="914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5428742" y="2484119"/>
              <a:ext cx="16510" cy="0"/>
            </a:xfrm>
            <a:custGeom>
              <a:avLst/>
              <a:gdLst/>
              <a:ahLst/>
              <a:cxnLst/>
              <a:rect l="l" t="t" r="r" b="b"/>
              <a:pathLst>
                <a:path w="16510" h="0">
                  <a:moveTo>
                    <a:pt x="0" y="0"/>
                  </a:moveTo>
                  <a:lnTo>
                    <a:pt x="16256" y="0"/>
                  </a:lnTo>
                </a:path>
              </a:pathLst>
            </a:custGeom>
            <a:ln w="76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5427979" y="2342261"/>
              <a:ext cx="16510" cy="105410"/>
            </a:xfrm>
            <a:custGeom>
              <a:avLst/>
              <a:gdLst/>
              <a:ahLst/>
              <a:cxnLst/>
              <a:rect l="l" t="t" r="r" b="b"/>
              <a:pathLst>
                <a:path w="16510" h="105410">
                  <a:moveTo>
                    <a:pt x="0" y="105156"/>
                  </a:moveTo>
                  <a:lnTo>
                    <a:pt x="16256" y="105156"/>
                  </a:lnTo>
                </a:path>
                <a:path w="16510" h="105410">
                  <a:moveTo>
                    <a:pt x="0" y="70103"/>
                  </a:moveTo>
                  <a:lnTo>
                    <a:pt x="16256" y="70103"/>
                  </a:lnTo>
                </a:path>
                <a:path w="16510" h="105410">
                  <a:moveTo>
                    <a:pt x="0" y="35051"/>
                  </a:moveTo>
                  <a:lnTo>
                    <a:pt x="16256" y="35051"/>
                  </a:lnTo>
                </a:path>
                <a:path w="16510" h="105410">
                  <a:moveTo>
                    <a:pt x="0" y="0"/>
                  </a:moveTo>
                  <a:lnTo>
                    <a:pt x="16256" y="0"/>
                  </a:lnTo>
                </a:path>
              </a:pathLst>
            </a:custGeom>
            <a:ln w="914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5428742" y="2307336"/>
              <a:ext cx="16510" cy="0"/>
            </a:xfrm>
            <a:custGeom>
              <a:avLst/>
              <a:gdLst/>
              <a:ahLst/>
              <a:cxnLst/>
              <a:rect l="l" t="t" r="r" b="b"/>
              <a:pathLst>
                <a:path w="16510" h="0">
                  <a:moveTo>
                    <a:pt x="0" y="0"/>
                  </a:moveTo>
                  <a:lnTo>
                    <a:pt x="16256" y="0"/>
                  </a:lnTo>
                </a:path>
              </a:pathLst>
            </a:custGeom>
            <a:ln w="76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5427979" y="2200529"/>
              <a:ext cx="16510" cy="70485"/>
            </a:xfrm>
            <a:custGeom>
              <a:avLst/>
              <a:gdLst/>
              <a:ahLst/>
              <a:cxnLst/>
              <a:rect l="l" t="t" r="r" b="b"/>
              <a:pathLst>
                <a:path w="16510" h="70485">
                  <a:moveTo>
                    <a:pt x="0" y="70103"/>
                  </a:moveTo>
                  <a:lnTo>
                    <a:pt x="16256" y="70103"/>
                  </a:lnTo>
                </a:path>
                <a:path w="16510" h="70485">
                  <a:moveTo>
                    <a:pt x="0" y="35051"/>
                  </a:moveTo>
                  <a:lnTo>
                    <a:pt x="16256" y="35051"/>
                  </a:lnTo>
                </a:path>
                <a:path w="16510" h="70485">
                  <a:moveTo>
                    <a:pt x="0" y="0"/>
                  </a:moveTo>
                  <a:lnTo>
                    <a:pt x="16256" y="0"/>
                  </a:lnTo>
                </a:path>
              </a:pathLst>
            </a:custGeom>
            <a:ln w="914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5428742" y="2165604"/>
              <a:ext cx="16510" cy="0"/>
            </a:xfrm>
            <a:custGeom>
              <a:avLst/>
              <a:gdLst/>
              <a:ahLst/>
              <a:cxnLst/>
              <a:rect l="l" t="t" r="r" b="b"/>
              <a:pathLst>
                <a:path w="16510" h="0">
                  <a:moveTo>
                    <a:pt x="0" y="0"/>
                  </a:moveTo>
                  <a:lnTo>
                    <a:pt x="16256" y="0"/>
                  </a:lnTo>
                </a:path>
              </a:pathLst>
            </a:custGeom>
            <a:ln w="76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5427979" y="2023744"/>
              <a:ext cx="16510" cy="105410"/>
            </a:xfrm>
            <a:custGeom>
              <a:avLst/>
              <a:gdLst/>
              <a:ahLst/>
              <a:cxnLst/>
              <a:rect l="l" t="t" r="r" b="b"/>
              <a:pathLst>
                <a:path w="16510" h="105410">
                  <a:moveTo>
                    <a:pt x="0" y="105156"/>
                  </a:moveTo>
                  <a:lnTo>
                    <a:pt x="16256" y="105156"/>
                  </a:lnTo>
                </a:path>
                <a:path w="16510" h="105410">
                  <a:moveTo>
                    <a:pt x="0" y="70104"/>
                  </a:moveTo>
                  <a:lnTo>
                    <a:pt x="16256" y="70104"/>
                  </a:lnTo>
                </a:path>
                <a:path w="16510" h="105410">
                  <a:moveTo>
                    <a:pt x="0" y="35052"/>
                  </a:moveTo>
                  <a:lnTo>
                    <a:pt x="16256" y="35052"/>
                  </a:lnTo>
                </a:path>
                <a:path w="16510" h="105410">
                  <a:moveTo>
                    <a:pt x="0" y="0"/>
                  </a:moveTo>
                  <a:lnTo>
                    <a:pt x="16256" y="0"/>
                  </a:lnTo>
                </a:path>
              </a:pathLst>
            </a:custGeom>
            <a:ln w="914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5428742" y="1988819"/>
              <a:ext cx="16510" cy="0"/>
            </a:xfrm>
            <a:custGeom>
              <a:avLst/>
              <a:gdLst/>
              <a:ahLst/>
              <a:cxnLst/>
              <a:rect l="l" t="t" r="r" b="b"/>
              <a:pathLst>
                <a:path w="16510" h="0">
                  <a:moveTo>
                    <a:pt x="0" y="0"/>
                  </a:moveTo>
                  <a:lnTo>
                    <a:pt x="16256" y="0"/>
                  </a:lnTo>
                </a:path>
              </a:pathLst>
            </a:custGeom>
            <a:ln w="76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5427979" y="1917065"/>
              <a:ext cx="612140" cy="1097280"/>
            </a:xfrm>
            <a:custGeom>
              <a:avLst/>
              <a:gdLst/>
              <a:ahLst/>
              <a:cxnLst/>
              <a:rect l="l" t="t" r="r" b="b"/>
              <a:pathLst>
                <a:path w="612139" h="1097280">
                  <a:moveTo>
                    <a:pt x="0" y="35052"/>
                  </a:moveTo>
                  <a:lnTo>
                    <a:pt x="16256" y="35052"/>
                  </a:lnTo>
                </a:path>
                <a:path w="612139" h="1097280">
                  <a:moveTo>
                    <a:pt x="0" y="0"/>
                  </a:moveTo>
                  <a:lnTo>
                    <a:pt x="16256" y="0"/>
                  </a:lnTo>
                </a:path>
                <a:path w="612139" h="1097280">
                  <a:moveTo>
                    <a:pt x="595884" y="1097280"/>
                  </a:moveTo>
                  <a:lnTo>
                    <a:pt x="612140" y="1097280"/>
                  </a:lnTo>
                </a:path>
                <a:path w="612139" h="1097280">
                  <a:moveTo>
                    <a:pt x="595884" y="1062228"/>
                  </a:moveTo>
                  <a:lnTo>
                    <a:pt x="612140" y="1062228"/>
                  </a:lnTo>
                </a:path>
              </a:pathLst>
            </a:custGeom>
            <a:ln w="914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6024625" y="2944367"/>
              <a:ext cx="16510" cy="0"/>
            </a:xfrm>
            <a:custGeom>
              <a:avLst/>
              <a:gdLst/>
              <a:ahLst/>
              <a:cxnLst/>
              <a:rect l="l" t="t" r="r" b="b"/>
              <a:pathLst>
                <a:path w="16510" h="0">
                  <a:moveTo>
                    <a:pt x="0" y="0"/>
                  </a:moveTo>
                  <a:lnTo>
                    <a:pt x="16256" y="0"/>
                  </a:lnTo>
                </a:path>
              </a:pathLst>
            </a:custGeom>
            <a:ln w="76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6023863" y="2765933"/>
              <a:ext cx="610870" cy="248920"/>
            </a:xfrm>
            <a:custGeom>
              <a:avLst/>
              <a:gdLst/>
              <a:ahLst/>
              <a:cxnLst/>
              <a:rect l="l" t="t" r="r" b="b"/>
              <a:pathLst>
                <a:path w="610870" h="248919">
                  <a:moveTo>
                    <a:pt x="0" y="141731"/>
                  </a:moveTo>
                  <a:lnTo>
                    <a:pt x="16256" y="141731"/>
                  </a:lnTo>
                </a:path>
                <a:path w="610870" h="248919">
                  <a:moveTo>
                    <a:pt x="0" y="106680"/>
                  </a:moveTo>
                  <a:lnTo>
                    <a:pt x="16256" y="106680"/>
                  </a:lnTo>
                </a:path>
                <a:path w="610870" h="248919">
                  <a:moveTo>
                    <a:pt x="0" y="71628"/>
                  </a:moveTo>
                  <a:lnTo>
                    <a:pt x="16256" y="71628"/>
                  </a:lnTo>
                </a:path>
                <a:path w="610870" h="248919">
                  <a:moveTo>
                    <a:pt x="0" y="36575"/>
                  </a:moveTo>
                  <a:lnTo>
                    <a:pt x="16256" y="36575"/>
                  </a:lnTo>
                </a:path>
                <a:path w="610870" h="248919">
                  <a:moveTo>
                    <a:pt x="0" y="0"/>
                  </a:moveTo>
                  <a:lnTo>
                    <a:pt x="16256" y="0"/>
                  </a:lnTo>
                </a:path>
                <a:path w="610870" h="248919">
                  <a:moveTo>
                    <a:pt x="594360" y="248412"/>
                  </a:moveTo>
                  <a:lnTo>
                    <a:pt x="610615" y="248412"/>
                  </a:lnTo>
                </a:path>
              </a:pathLst>
            </a:custGeom>
            <a:ln w="914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8" name="object 58" descr=""/>
          <p:cNvSpPr txBox="1"/>
          <p:nvPr/>
        </p:nvSpPr>
        <p:spPr>
          <a:xfrm>
            <a:off x="458216" y="2988945"/>
            <a:ext cx="2849245" cy="1583055"/>
          </a:xfrm>
          <a:prstGeom prst="rect">
            <a:avLst/>
          </a:prstGeom>
        </p:spPr>
        <p:txBody>
          <a:bodyPr wrap="square" lIns="0" tIns="173990" rIns="0" bIns="0" rtlCol="0" vert="horz">
            <a:spAutoFit/>
          </a:bodyPr>
          <a:lstStyle/>
          <a:p>
            <a:pPr algn="r" marR="196215">
              <a:lnSpc>
                <a:spcPct val="100000"/>
              </a:lnSpc>
              <a:spcBef>
                <a:spcPts val="1370"/>
              </a:spcBef>
            </a:pPr>
            <a:r>
              <a:rPr dirty="0" sz="1800" spc="-3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dirty="0" sz="1800" spc="-25">
                <a:solidFill>
                  <a:srgbClr val="FFFFFF"/>
                </a:solidFill>
                <a:latin typeface="Arial"/>
                <a:cs typeface="Arial"/>
              </a:rPr>
              <a:t>3σ</a:t>
            </a:r>
            <a:endParaRPr sz="1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270"/>
              </a:spcBef>
              <a:buAutoNum type="arabicPeriod"/>
              <a:tabLst>
                <a:tab pos="469900" algn="l"/>
              </a:tabLst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Mean</a:t>
            </a:r>
            <a:r>
              <a:rPr dirty="0" sz="1800" spc="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18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dirty="0" sz="1800" spc="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Median</a:t>
            </a:r>
            <a:r>
              <a:rPr dirty="0" sz="1800" spc="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18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dirty="0" sz="1800" spc="1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Mode</a:t>
            </a:r>
            <a:endParaRPr sz="18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545"/>
              </a:spcBef>
              <a:buAutoNum type="arabicPeriod"/>
              <a:tabLst>
                <a:tab pos="469900" algn="l"/>
              </a:tabLst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Symmetrical</a:t>
            </a:r>
            <a:r>
              <a:rPr dirty="0" sz="1800" spc="2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around</a:t>
            </a:r>
            <a:r>
              <a:rPr dirty="0" sz="1800" spc="3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µ</a:t>
            </a:r>
            <a:endParaRPr sz="18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540"/>
              </a:spcBef>
              <a:buAutoNum type="arabicPeriod"/>
              <a:tabLst>
                <a:tab pos="469900" algn="l"/>
              </a:tabLst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Tails</a:t>
            </a:r>
            <a:r>
              <a:rPr dirty="0" sz="1800" spc="229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extend</a:t>
            </a:r>
            <a:r>
              <a:rPr dirty="0" sz="1800" spc="2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800" spc="2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∞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9" name="object 59" descr=""/>
          <p:cNvSpPr txBox="1"/>
          <p:nvPr/>
        </p:nvSpPr>
        <p:spPr>
          <a:xfrm>
            <a:off x="3484498" y="2988945"/>
            <a:ext cx="5652135" cy="1912620"/>
          </a:xfrm>
          <a:prstGeom prst="rect">
            <a:avLst/>
          </a:prstGeom>
        </p:spPr>
        <p:txBody>
          <a:bodyPr wrap="square" lIns="0" tIns="1739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70"/>
              </a:spcBef>
              <a:tabLst>
                <a:tab pos="570865" algn="l"/>
                <a:tab pos="1284605" algn="l"/>
                <a:tab pos="1732914" algn="l"/>
                <a:tab pos="2369820" algn="l"/>
                <a:tab pos="3131820" algn="l"/>
              </a:tabLst>
            </a:pPr>
            <a:r>
              <a:rPr dirty="0" sz="1800" spc="-3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dirty="0" sz="1800" spc="-25">
                <a:solidFill>
                  <a:srgbClr val="FFFFFF"/>
                </a:solidFill>
                <a:latin typeface="Arial"/>
                <a:cs typeface="Arial"/>
              </a:rPr>
              <a:t>2σ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800" spc="-3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dirty="0" sz="1800" spc="-25">
                <a:solidFill>
                  <a:srgbClr val="FFFFFF"/>
                </a:solidFill>
                <a:latin typeface="Arial"/>
                <a:cs typeface="Arial"/>
              </a:rPr>
              <a:t>1σ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800" spc="-50">
                <a:solidFill>
                  <a:srgbClr val="FFFFFF"/>
                </a:solidFill>
                <a:latin typeface="Times New Roman"/>
                <a:cs typeface="Times New Roman"/>
              </a:rPr>
              <a:t>µ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1800" spc="-25">
                <a:solidFill>
                  <a:srgbClr val="FFFFFF"/>
                </a:solidFill>
                <a:latin typeface="Arial"/>
                <a:cs typeface="Arial"/>
              </a:rPr>
              <a:t>+1σ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800" spc="-25">
                <a:solidFill>
                  <a:srgbClr val="FFFFFF"/>
                </a:solidFill>
                <a:latin typeface="Arial"/>
                <a:cs typeface="Arial"/>
              </a:rPr>
              <a:t>+2σ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800" spc="-25">
                <a:solidFill>
                  <a:srgbClr val="FFFFFF"/>
                </a:solidFill>
                <a:latin typeface="Arial"/>
                <a:cs typeface="Arial"/>
              </a:rPr>
              <a:t>+3σ</a:t>
            </a:r>
            <a:endParaRPr sz="1800">
              <a:latin typeface="Arial"/>
              <a:cs typeface="Arial"/>
            </a:endParaRPr>
          </a:p>
          <a:p>
            <a:pPr marL="1776730" indent="-457200">
              <a:lnSpc>
                <a:spcPct val="100000"/>
              </a:lnSpc>
              <a:spcBef>
                <a:spcPts val="1270"/>
              </a:spcBef>
              <a:buFont typeface="Calibri"/>
              <a:buAutoNum type="arabicPeriod" startAt="4"/>
              <a:tabLst>
                <a:tab pos="1776730" algn="l"/>
              </a:tabLst>
            </a:pPr>
            <a:r>
              <a:rPr dirty="0" sz="1800">
                <a:solidFill>
                  <a:srgbClr val="FFFFFF"/>
                </a:solidFill>
                <a:latin typeface="Symbol"/>
                <a:cs typeface="Symbol"/>
              </a:rPr>
              <a:t></a:t>
            </a:r>
            <a:r>
              <a:rPr dirty="0" baseline="-18518" sz="180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dirty="0" baseline="-18518" sz="1800" spc="89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18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dirty="0" sz="1800" spc="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45">
                <a:solidFill>
                  <a:srgbClr val="FFFFFF"/>
                </a:solidFill>
                <a:latin typeface="Calibri"/>
                <a:cs typeface="Calibri"/>
              </a:rPr>
              <a:t>0.00</a:t>
            </a:r>
            <a:endParaRPr sz="1800">
              <a:latin typeface="Calibri"/>
              <a:cs typeface="Calibri"/>
            </a:endParaRPr>
          </a:p>
          <a:p>
            <a:pPr marL="1776730" indent="-457200">
              <a:lnSpc>
                <a:spcPct val="100000"/>
              </a:lnSpc>
              <a:spcBef>
                <a:spcPts val="545"/>
              </a:spcBef>
              <a:buFont typeface="Calibri"/>
              <a:buAutoNum type="arabicPeriod" startAt="4"/>
              <a:tabLst>
                <a:tab pos="1776730" algn="l"/>
              </a:tabLst>
            </a:pPr>
            <a:r>
              <a:rPr dirty="0" sz="1800">
                <a:solidFill>
                  <a:srgbClr val="FFFFFF"/>
                </a:solidFill>
                <a:latin typeface="Symbol"/>
                <a:cs typeface="Symbol"/>
              </a:rPr>
              <a:t></a:t>
            </a:r>
            <a:r>
              <a:rPr dirty="0" baseline="-18518" sz="180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r>
              <a:rPr dirty="0" baseline="-18518" sz="1800" spc="64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114">
                <a:solidFill>
                  <a:srgbClr val="FFFFFF"/>
                </a:solidFill>
                <a:latin typeface="Calibri"/>
                <a:cs typeface="Calibri"/>
              </a:rPr>
              <a:t>=0.00</a:t>
            </a:r>
            <a:endParaRPr sz="1800">
              <a:latin typeface="Calibri"/>
              <a:cs typeface="Calibri"/>
            </a:endParaRPr>
          </a:p>
          <a:p>
            <a:pPr marL="1776730" marR="81280" indent="-457200">
              <a:lnSpc>
                <a:spcPct val="120100"/>
              </a:lnSpc>
              <a:spcBef>
                <a:spcPts val="105"/>
              </a:spcBef>
              <a:buAutoNum type="arabicPeriod" startAt="4"/>
              <a:tabLst>
                <a:tab pos="1776730" algn="l"/>
              </a:tabLst>
            </a:pPr>
            <a:r>
              <a:rPr dirty="0" sz="1800" spc="50">
                <a:solidFill>
                  <a:srgbClr val="FFFFFF"/>
                </a:solidFill>
                <a:latin typeface="Calibri"/>
                <a:cs typeface="Calibri"/>
              </a:rPr>
              <a:t>Areas</a:t>
            </a:r>
            <a:r>
              <a:rPr dirty="0" sz="1800" spc="1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under</a:t>
            </a:r>
            <a:r>
              <a:rPr dirty="0" sz="1800" spc="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800" spc="1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curve</a:t>
            </a:r>
            <a:r>
              <a:rPr dirty="0" sz="1800" spc="1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dirty="0" sz="1800" spc="1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predictable </a:t>
            </a:r>
            <a:r>
              <a:rPr dirty="0" sz="1800" spc="80">
                <a:solidFill>
                  <a:srgbClr val="FFFFFF"/>
                </a:solidFill>
                <a:latin typeface="Calibri"/>
                <a:cs typeface="Calibri"/>
              </a:rPr>
              <a:t>based</a:t>
            </a:r>
            <a:r>
              <a:rPr dirty="0" sz="1800" spc="1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upon</a:t>
            </a:r>
            <a:r>
              <a:rPr dirty="0" sz="1800" spc="1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standard</a:t>
            </a:r>
            <a:r>
              <a:rPr dirty="0" sz="1800" spc="1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deviation</a:t>
            </a:r>
            <a:r>
              <a:rPr dirty="0" sz="1800" spc="1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values.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993" y="136347"/>
            <a:ext cx="744220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295"/>
              <a:t>Areas</a:t>
            </a:r>
            <a:r>
              <a:rPr dirty="0" spc="240"/>
              <a:t> Under</a:t>
            </a:r>
            <a:r>
              <a:rPr dirty="0" spc="229"/>
              <a:t> </a:t>
            </a:r>
            <a:r>
              <a:rPr dirty="0" spc="160"/>
              <a:t>the</a:t>
            </a:r>
            <a:r>
              <a:rPr dirty="0" spc="229"/>
              <a:t> </a:t>
            </a:r>
            <a:r>
              <a:rPr dirty="0" spc="225"/>
              <a:t>Normal</a:t>
            </a:r>
            <a:r>
              <a:rPr dirty="0" spc="235"/>
              <a:t> </a:t>
            </a:r>
            <a:r>
              <a:rPr dirty="0" spc="310"/>
              <a:t>Curve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723900" y="833627"/>
            <a:ext cx="8067675" cy="2517775"/>
          </a:xfrm>
          <a:custGeom>
            <a:avLst/>
            <a:gdLst/>
            <a:ahLst/>
            <a:cxnLst/>
            <a:rect l="l" t="t" r="r" b="b"/>
            <a:pathLst>
              <a:path w="8067675" h="2517775">
                <a:moveTo>
                  <a:pt x="0" y="2514600"/>
                </a:moveTo>
                <a:lnTo>
                  <a:pt x="8067548" y="2517521"/>
                </a:lnTo>
              </a:path>
              <a:path w="8067675" h="2517775">
                <a:moveTo>
                  <a:pt x="4052316" y="2514600"/>
                </a:moveTo>
                <a:lnTo>
                  <a:pt x="4052316" y="0"/>
                </a:lnTo>
              </a:path>
            </a:pathLst>
          </a:custGeom>
          <a:ln w="15873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434585" y="3796080"/>
            <a:ext cx="798830" cy="13093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95">
                <a:solidFill>
                  <a:srgbClr val="FFFFFF"/>
                </a:solidFill>
                <a:latin typeface="Calibri"/>
                <a:cs typeface="Calibri"/>
              </a:rPr>
              <a:t>68.27%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885"/>
              </a:spcBef>
            </a:pPr>
            <a:r>
              <a:rPr dirty="0" sz="1800" spc="95">
                <a:solidFill>
                  <a:srgbClr val="FFFFFF"/>
                </a:solidFill>
                <a:latin typeface="Calibri"/>
                <a:cs typeface="Calibri"/>
              </a:rPr>
              <a:t>95.45%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39"/>
              </a:spcBef>
            </a:pPr>
            <a:r>
              <a:rPr dirty="0" sz="1800" spc="95">
                <a:solidFill>
                  <a:srgbClr val="FFFFFF"/>
                </a:solidFill>
                <a:latin typeface="Calibri"/>
                <a:cs typeface="Calibri"/>
              </a:rPr>
              <a:t>99.73%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301367" y="2075179"/>
            <a:ext cx="9258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90">
                <a:solidFill>
                  <a:srgbClr val="FFFFFF"/>
                </a:solidFill>
                <a:latin typeface="Calibri"/>
                <a:cs typeface="Calibri"/>
              </a:rPr>
              <a:t>13.590%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620138" y="2611882"/>
            <a:ext cx="7988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95">
                <a:solidFill>
                  <a:srgbClr val="FFFFFF"/>
                </a:solidFill>
                <a:latin typeface="Calibri"/>
                <a:cs typeface="Calibri"/>
              </a:rPr>
              <a:t>2.140%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76808" y="2793238"/>
            <a:ext cx="8007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00">
                <a:solidFill>
                  <a:srgbClr val="FFFFFF"/>
                </a:solidFill>
                <a:latin typeface="Calibri"/>
                <a:cs typeface="Calibri"/>
              </a:rPr>
              <a:t>0.135%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1026985" y="1426273"/>
            <a:ext cx="7459980" cy="1996439"/>
            <a:chOff x="1026985" y="1426273"/>
            <a:chExt cx="7459980" cy="1996439"/>
          </a:xfrm>
        </p:grpSpPr>
        <p:sp>
          <p:nvSpPr>
            <p:cNvPr id="9" name="object 9" descr=""/>
            <p:cNvSpPr/>
            <p:nvPr/>
          </p:nvSpPr>
          <p:spPr>
            <a:xfrm>
              <a:off x="3742943" y="1434084"/>
              <a:ext cx="546100" cy="781050"/>
            </a:xfrm>
            <a:custGeom>
              <a:avLst/>
              <a:gdLst/>
              <a:ahLst/>
              <a:cxnLst/>
              <a:rect l="l" t="t" r="r" b="b"/>
              <a:pathLst>
                <a:path w="546100" h="781050">
                  <a:moveTo>
                    <a:pt x="7619" y="0"/>
                  </a:moveTo>
                  <a:lnTo>
                    <a:pt x="4571" y="0"/>
                  </a:lnTo>
                  <a:lnTo>
                    <a:pt x="3047" y="1524"/>
                  </a:lnTo>
                  <a:lnTo>
                    <a:pt x="0" y="3048"/>
                  </a:lnTo>
                  <a:lnTo>
                    <a:pt x="0" y="6095"/>
                  </a:lnTo>
                  <a:lnTo>
                    <a:pt x="1523" y="7619"/>
                  </a:lnTo>
                  <a:lnTo>
                    <a:pt x="537971" y="780795"/>
                  </a:lnTo>
                  <a:lnTo>
                    <a:pt x="541527" y="777239"/>
                  </a:lnTo>
                  <a:lnTo>
                    <a:pt x="546100" y="775334"/>
                  </a:lnTo>
                  <a:lnTo>
                    <a:pt x="9143" y="1524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57802" y="2200655"/>
              <a:ext cx="125095" cy="124968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3742943" y="1434084"/>
              <a:ext cx="546100" cy="781050"/>
            </a:xfrm>
            <a:custGeom>
              <a:avLst/>
              <a:gdLst/>
              <a:ahLst/>
              <a:cxnLst/>
              <a:rect l="l" t="t" r="r" b="b"/>
              <a:pathLst>
                <a:path w="546100" h="781050">
                  <a:moveTo>
                    <a:pt x="546100" y="775334"/>
                  </a:moveTo>
                  <a:lnTo>
                    <a:pt x="9143" y="1524"/>
                  </a:lnTo>
                  <a:lnTo>
                    <a:pt x="7619" y="0"/>
                  </a:lnTo>
                  <a:lnTo>
                    <a:pt x="4571" y="0"/>
                  </a:lnTo>
                  <a:lnTo>
                    <a:pt x="3047" y="1524"/>
                  </a:lnTo>
                  <a:lnTo>
                    <a:pt x="0" y="3048"/>
                  </a:lnTo>
                  <a:lnTo>
                    <a:pt x="0" y="6095"/>
                  </a:lnTo>
                  <a:lnTo>
                    <a:pt x="1523" y="7619"/>
                  </a:lnTo>
                  <a:lnTo>
                    <a:pt x="537971" y="780795"/>
                  </a:lnTo>
                  <a:lnTo>
                    <a:pt x="541527" y="777239"/>
                  </a:lnTo>
                  <a:lnTo>
                    <a:pt x="546100" y="775334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53039" y="2195893"/>
              <a:ext cx="134620" cy="134493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3034283" y="2429255"/>
              <a:ext cx="320675" cy="453390"/>
            </a:xfrm>
            <a:custGeom>
              <a:avLst/>
              <a:gdLst/>
              <a:ahLst/>
              <a:cxnLst/>
              <a:rect l="l" t="t" r="r" b="b"/>
              <a:pathLst>
                <a:path w="320675" h="453389">
                  <a:moveTo>
                    <a:pt x="9143" y="0"/>
                  </a:moveTo>
                  <a:lnTo>
                    <a:pt x="6096" y="0"/>
                  </a:lnTo>
                  <a:lnTo>
                    <a:pt x="3048" y="1524"/>
                  </a:lnTo>
                  <a:lnTo>
                    <a:pt x="1524" y="3048"/>
                  </a:lnTo>
                  <a:lnTo>
                    <a:pt x="0" y="6095"/>
                  </a:lnTo>
                  <a:lnTo>
                    <a:pt x="1524" y="7619"/>
                  </a:lnTo>
                  <a:lnTo>
                    <a:pt x="312674" y="453136"/>
                  </a:lnTo>
                  <a:lnTo>
                    <a:pt x="315341" y="450342"/>
                  </a:lnTo>
                  <a:lnTo>
                    <a:pt x="320167" y="448310"/>
                  </a:lnTo>
                  <a:lnTo>
                    <a:pt x="10668" y="3048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23716" y="2869691"/>
              <a:ext cx="124968" cy="124713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3034283" y="2429255"/>
              <a:ext cx="320675" cy="453390"/>
            </a:xfrm>
            <a:custGeom>
              <a:avLst/>
              <a:gdLst/>
              <a:ahLst/>
              <a:cxnLst/>
              <a:rect l="l" t="t" r="r" b="b"/>
              <a:pathLst>
                <a:path w="320675" h="453389">
                  <a:moveTo>
                    <a:pt x="320167" y="448310"/>
                  </a:moveTo>
                  <a:lnTo>
                    <a:pt x="10668" y="3048"/>
                  </a:lnTo>
                  <a:lnTo>
                    <a:pt x="9143" y="0"/>
                  </a:lnTo>
                  <a:lnTo>
                    <a:pt x="6096" y="0"/>
                  </a:lnTo>
                  <a:lnTo>
                    <a:pt x="3048" y="1524"/>
                  </a:lnTo>
                  <a:lnTo>
                    <a:pt x="1524" y="3048"/>
                  </a:lnTo>
                  <a:lnTo>
                    <a:pt x="0" y="6095"/>
                  </a:lnTo>
                  <a:lnTo>
                    <a:pt x="1524" y="7619"/>
                  </a:lnTo>
                  <a:lnTo>
                    <a:pt x="312674" y="453136"/>
                  </a:lnTo>
                  <a:lnTo>
                    <a:pt x="315341" y="450342"/>
                  </a:lnTo>
                  <a:lnTo>
                    <a:pt x="320167" y="44831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18954" y="2864929"/>
              <a:ext cx="134493" cy="134238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2247900" y="2889503"/>
              <a:ext cx="256540" cy="313690"/>
            </a:xfrm>
            <a:custGeom>
              <a:avLst/>
              <a:gdLst/>
              <a:ahLst/>
              <a:cxnLst/>
              <a:rect l="l" t="t" r="r" b="b"/>
              <a:pathLst>
                <a:path w="256539" h="313689">
                  <a:moveTo>
                    <a:pt x="7619" y="0"/>
                  </a:moveTo>
                  <a:lnTo>
                    <a:pt x="4572" y="0"/>
                  </a:lnTo>
                  <a:lnTo>
                    <a:pt x="1524" y="1523"/>
                  </a:lnTo>
                  <a:lnTo>
                    <a:pt x="0" y="3047"/>
                  </a:lnTo>
                  <a:lnTo>
                    <a:pt x="0" y="6095"/>
                  </a:lnTo>
                  <a:lnTo>
                    <a:pt x="1524" y="7619"/>
                  </a:lnTo>
                  <a:lnTo>
                    <a:pt x="249174" y="313689"/>
                  </a:lnTo>
                  <a:lnTo>
                    <a:pt x="253237" y="308863"/>
                  </a:lnTo>
                  <a:lnTo>
                    <a:pt x="256412" y="307213"/>
                  </a:lnTo>
                  <a:lnTo>
                    <a:pt x="9143" y="1523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77642" y="3185413"/>
              <a:ext cx="126237" cy="125984"/>
            </a:xfrm>
            <a:prstGeom prst="rect">
              <a:avLst/>
            </a:prstGeom>
          </p:spPr>
        </p:pic>
        <p:sp>
          <p:nvSpPr>
            <p:cNvPr id="19" name="object 19" descr=""/>
            <p:cNvSpPr/>
            <p:nvPr/>
          </p:nvSpPr>
          <p:spPr>
            <a:xfrm>
              <a:off x="2247900" y="2889503"/>
              <a:ext cx="256540" cy="313690"/>
            </a:xfrm>
            <a:custGeom>
              <a:avLst/>
              <a:gdLst/>
              <a:ahLst/>
              <a:cxnLst/>
              <a:rect l="l" t="t" r="r" b="b"/>
              <a:pathLst>
                <a:path w="256539" h="313689">
                  <a:moveTo>
                    <a:pt x="256412" y="307213"/>
                  </a:moveTo>
                  <a:lnTo>
                    <a:pt x="9143" y="1523"/>
                  </a:lnTo>
                  <a:lnTo>
                    <a:pt x="7619" y="0"/>
                  </a:lnTo>
                  <a:lnTo>
                    <a:pt x="4572" y="0"/>
                  </a:lnTo>
                  <a:lnTo>
                    <a:pt x="1524" y="1523"/>
                  </a:lnTo>
                  <a:lnTo>
                    <a:pt x="0" y="3047"/>
                  </a:lnTo>
                  <a:lnTo>
                    <a:pt x="0" y="6095"/>
                  </a:lnTo>
                  <a:lnTo>
                    <a:pt x="1524" y="7619"/>
                  </a:lnTo>
                  <a:lnTo>
                    <a:pt x="249174" y="313689"/>
                  </a:lnTo>
                  <a:lnTo>
                    <a:pt x="253237" y="308863"/>
                  </a:lnTo>
                  <a:lnTo>
                    <a:pt x="256412" y="307213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72880" y="3180651"/>
              <a:ext cx="135762" cy="135509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26985" y="3035617"/>
              <a:ext cx="220776" cy="355092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131307" y="2197100"/>
              <a:ext cx="124840" cy="124968"/>
            </a:xfrm>
            <a:prstGeom prst="rect">
              <a:avLst/>
            </a:prstGeom>
          </p:spPr>
        </p:pic>
        <p:sp>
          <p:nvSpPr>
            <p:cNvPr id="23" name="object 23" descr=""/>
            <p:cNvSpPr/>
            <p:nvPr/>
          </p:nvSpPr>
          <p:spPr>
            <a:xfrm>
              <a:off x="5225033" y="1431036"/>
              <a:ext cx="544830" cy="781050"/>
            </a:xfrm>
            <a:custGeom>
              <a:avLst/>
              <a:gdLst/>
              <a:ahLst/>
              <a:cxnLst/>
              <a:rect l="l" t="t" r="r" b="b"/>
              <a:pathLst>
                <a:path w="544829" h="781050">
                  <a:moveTo>
                    <a:pt x="540130" y="0"/>
                  </a:moveTo>
                  <a:lnTo>
                    <a:pt x="537082" y="0"/>
                  </a:lnTo>
                  <a:lnTo>
                    <a:pt x="535558" y="1524"/>
                  </a:lnTo>
                  <a:lnTo>
                    <a:pt x="0" y="775207"/>
                  </a:lnTo>
                  <a:lnTo>
                    <a:pt x="4444" y="777239"/>
                  </a:lnTo>
                  <a:lnTo>
                    <a:pt x="8000" y="780795"/>
                  </a:lnTo>
                  <a:lnTo>
                    <a:pt x="543178" y="7619"/>
                  </a:lnTo>
                  <a:lnTo>
                    <a:pt x="544702" y="6096"/>
                  </a:lnTo>
                  <a:lnTo>
                    <a:pt x="544702" y="3048"/>
                  </a:lnTo>
                  <a:lnTo>
                    <a:pt x="541654" y="1524"/>
                  </a:lnTo>
                  <a:lnTo>
                    <a:pt x="5401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126545" y="2192337"/>
              <a:ext cx="134365" cy="134493"/>
            </a:xfrm>
            <a:prstGeom prst="rect">
              <a:avLst/>
            </a:prstGeom>
          </p:spPr>
        </p:pic>
        <p:sp>
          <p:nvSpPr>
            <p:cNvPr id="25" name="object 25" descr=""/>
            <p:cNvSpPr/>
            <p:nvPr/>
          </p:nvSpPr>
          <p:spPr>
            <a:xfrm>
              <a:off x="5225033" y="1431036"/>
              <a:ext cx="544830" cy="781050"/>
            </a:xfrm>
            <a:custGeom>
              <a:avLst/>
              <a:gdLst/>
              <a:ahLst/>
              <a:cxnLst/>
              <a:rect l="l" t="t" r="r" b="b"/>
              <a:pathLst>
                <a:path w="544829" h="781050">
                  <a:moveTo>
                    <a:pt x="544702" y="6096"/>
                  </a:moveTo>
                  <a:lnTo>
                    <a:pt x="544702" y="3048"/>
                  </a:lnTo>
                  <a:lnTo>
                    <a:pt x="541654" y="1524"/>
                  </a:lnTo>
                  <a:lnTo>
                    <a:pt x="540130" y="0"/>
                  </a:lnTo>
                  <a:lnTo>
                    <a:pt x="537082" y="0"/>
                  </a:lnTo>
                  <a:lnTo>
                    <a:pt x="535558" y="1524"/>
                  </a:lnTo>
                  <a:lnTo>
                    <a:pt x="0" y="775207"/>
                  </a:lnTo>
                  <a:lnTo>
                    <a:pt x="4444" y="777239"/>
                  </a:lnTo>
                  <a:lnTo>
                    <a:pt x="8000" y="780795"/>
                  </a:lnTo>
                  <a:lnTo>
                    <a:pt x="543178" y="7619"/>
                  </a:lnTo>
                  <a:lnTo>
                    <a:pt x="544702" y="6096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909815" y="3182112"/>
              <a:ext cx="126491" cy="126237"/>
            </a:xfrm>
            <a:prstGeom prst="rect">
              <a:avLst/>
            </a:prstGeom>
          </p:spPr>
        </p:pic>
        <p:sp>
          <p:nvSpPr>
            <p:cNvPr id="27" name="object 27" descr=""/>
            <p:cNvSpPr/>
            <p:nvPr/>
          </p:nvSpPr>
          <p:spPr>
            <a:xfrm>
              <a:off x="7009383" y="2886455"/>
              <a:ext cx="256540" cy="313690"/>
            </a:xfrm>
            <a:custGeom>
              <a:avLst/>
              <a:gdLst/>
              <a:ahLst/>
              <a:cxnLst/>
              <a:rect l="l" t="t" r="r" b="b"/>
              <a:pathLst>
                <a:path w="256540" h="313689">
                  <a:moveTo>
                    <a:pt x="251841" y="0"/>
                  </a:moveTo>
                  <a:lnTo>
                    <a:pt x="248793" y="0"/>
                  </a:lnTo>
                  <a:lnTo>
                    <a:pt x="247269" y="1524"/>
                  </a:lnTo>
                  <a:lnTo>
                    <a:pt x="0" y="307213"/>
                  </a:lnTo>
                  <a:lnTo>
                    <a:pt x="3175" y="308863"/>
                  </a:lnTo>
                  <a:lnTo>
                    <a:pt x="7239" y="313689"/>
                  </a:lnTo>
                  <a:lnTo>
                    <a:pt x="254889" y="7619"/>
                  </a:lnTo>
                  <a:lnTo>
                    <a:pt x="256413" y="6095"/>
                  </a:lnTo>
                  <a:lnTo>
                    <a:pt x="256413" y="3048"/>
                  </a:lnTo>
                  <a:lnTo>
                    <a:pt x="254889" y="1524"/>
                  </a:lnTo>
                  <a:lnTo>
                    <a:pt x="2518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905053" y="3177349"/>
              <a:ext cx="136016" cy="135762"/>
            </a:xfrm>
            <a:prstGeom prst="rect">
              <a:avLst/>
            </a:prstGeom>
          </p:spPr>
        </p:pic>
        <p:sp>
          <p:nvSpPr>
            <p:cNvPr id="29" name="object 29" descr=""/>
            <p:cNvSpPr/>
            <p:nvPr/>
          </p:nvSpPr>
          <p:spPr>
            <a:xfrm>
              <a:off x="7009383" y="2886455"/>
              <a:ext cx="256540" cy="313690"/>
            </a:xfrm>
            <a:custGeom>
              <a:avLst/>
              <a:gdLst/>
              <a:ahLst/>
              <a:cxnLst/>
              <a:rect l="l" t="t" r="r" b="b"/>
              <a:pathLst>
                <a:path w="256540" h="313689">
                  <a:moveTo>
                    <a:pt x="256413" y="6095"/>
                  </a:moveTo>
                  <a:lnTo>
                    <a:pt x="256413" y="3048"/>
                  </a:lnTo>
                  <a:lnTo>
                    <a:pt x="254889" y="1524"/>
                  </a:lnTo>
                  <a:lnTo>
                    <a:pt x="251841" y="0"/>
                  </a:lnTo>
                  <a:lnTo>
                    <a:pt x="248793" y="0"/>
                  </a:lnTo>
                  <a:lnTo>
                    <a:pt x="247269" y="1524"/>
                  </a:lnTo>
                  <a:lnTo>
                    <a:pt x="0" y="307213"/>
                  </a:lnTo>
                  <a:lnTo>
                    <a:pt x="3175" y="308863"/>
                  </a:lnTo>
                  <a:lnTo>
                    <a:pt x="7239" y="313689"/>
                  </a:lnTo>
                  <a:lnTo>
                    <a:pt x="254889" y="7619"/>
                  </a:lnTo>
                  <a:lnTo>
                    <a:pt x="256413" y="6095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264461" y="3032569"/>
              <a:ext cx="222250" cy="355092"/>
            </a:xfrm>
            <a:prstGeom prst="rect">
              <a:avLst/>
            </a:prstGeom>
          </p:spPr>
        </p:pic>
        <p:sp>
          <p:nvSpPr>
            <p:cNvPr id="31" name="object 31" descr=""/>
            <p:cNvSpPr/>
            <p:nvPr/>
          </p:nvSpPr>
          <p:spPr>
            <a:xfrm>
              <a:off x="1714499" y="1876044"/>
              <a:ext cx="6067425" cy="1542415"/>
            </a:xfrm>
            <a:custGeom>
              <a:avLst/>
              <a:gdLst/>
              <a:ahLst/>
              <a:cxnLst/>
              <a:rect l="l" t="t" r="r" b="b"/>
              <a:pathLst>
                <a:path w="6067425" h="1542414">
                  <a:moveTo>
                    <a:pt x="0" y="1447799"/>
                  </a:moveTo>
                  <a:lnTo>
                    <a:pt x="0" y="1532762"/>
                  </a:lnTo>
                </a:path>
                <a:path w="6067425" h="1542414">
                  <a:moveTo>
                    <a:pt x="6067044" y="1456943"/>
                  </a:moveTo>
                  <a:lnTo>
                    <a:pt x="6067044" y="1541906"/>
                  </a:lnTo>
                </a:path>
                <a:path w="6067425" h="1542414">
                  <a:moveTo>
                    <a:pt x="2039112" y="0"/>
                  </a:moveTo>
                  <a:lnTo>
                    <a:pt x="2039112" y="1504060"/>
                  </a:lnTo>
                </a:path>
              </a:pathLst>
            </a:custGeom>
            <a:ln w="952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 descr=""/>
          <p:cNvSpPr txBox="1"/>
          <p:nvPr/>
        </p:nvSpPr>
        <p:spPr>
          <a:xfrm>
            <a:off x="4682109" y="3257550"/>
            <a:ext cx="1949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solidFill>
                  <a:srgbClr val="FFFFFF"/>
                </a:solidFill>
                <a:latin typeface="Arial"/>
                <a:cs typeface="Arial"/>
              </a:rPr>
              <a:t>µ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33" name="object 33" descr=""/>
          <p:cNvGrpSpPr/>
          <p:nvPr/>
        </p:nvGrpSpPr>
        <p:grpSpPr>
          <a:xfrm>
            <a:off x="2738437" y="4216717"/>
            <a:ext cx="4039235" cy="163830"/>
            <a:chOff x="2738437" y="4216717"/>
            <a:chExt cx="4039235" cy="163830"/>
          </a:xfrm>
        </p:grpSpPr>
        <p:sp>
          <p:nvSpPr>
            <p:cNvPr id="34" name="object 34" descr=""/>
            <p:cNvSpPr/>
            <p:nvPr/>
          </p:nvSpPr>
          <p:spPr>
            <a:xfrm>
              <a:off x="2743200" y="4227575"/>
              <a:ext cx="4029710" cy="152400"/>
            </a:xfrm>
            <a:custGeom>
              <a:avLst/>
              <a:gdLst/>
              <a:ahLst/>
              <a:cxnLst/>
              <a:rect l="l" t="t" r="r" b="b"/>
              <a:pathLst>
                <a:path w="4029709" h="152400">
                  <a:moveTo>
                    <a:pt x="4029455" y="0"/>
                  </a:moveTo>
                  <a:lnTo>
                    <a:pt x="4029455" y="152400"/>
                  </a:lnTo>
                </a:path>
                <a:path w="4029709" h="152400">
                  <a:moveTo>
                    <a:pt x="0" y="19812"/>
                  </a:moveTo>
                  <a:lnTo>
                    <a:pt x="0" y="134112"/>
                  </a:lnTo>
                </a:path>
              </a:pathLst>
            </a:custGeom>
            <a:ln w="952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2743200" y="4221479"/>
              <a:ext cx="4029710" cy="76200"/>
            </a:xfrm>
            <a:custGeom>
              <a:avLst/>
              <a:gdLst/>
              <a:ahLst/>
              <a:cxnLst/>
              <a:rect l="l" t="t" r="r" b="b"/>
              <a:pathLst>
                <a:path w="4029709" h="76200">
                  <a:moveTo>
                    <a:pt x="4029202" y="38100"/>
                  </a:moveTo>
                  <a:lnTo>
                    <a:pt x="3953002" y="0"/>
                  </a:lnTo>
                  <a:lnTo>
                    <a:pt x="3953002" y="33528"/>
                  </a:lnTo>
                  <a:lnTo>
                    <a:pt x="76200" y="33528"/>
                  </a:lnTo>
                  <a:lnTo>
                    <a:pt x="76200" y="0"/>
                  </a:lnTo>
                  <a:lnTo>
                    <a:pt x="0" y="38100"/>
                  </a:lnTo>
                  <a:lnTo>
                    <a:pt x="59436" y="67818"/>
                  </a:lnTo>
                  <a:lnTo>
                    <a:pt x="76200" y="76200"/>
                  </a:lnTo>
                  <a:lnTo>
                    <a:pt x="76200" y="44196"/>
                  </a:lnTo>
                  <a:lnTo>
                    <a:pt x="3953002" y="44196"/>
                  </a:lnTo>
                  <a:lnTo>
                    <a:pt x="3953002" y="76200"/>
                  </a:lnTo>
                  <a:lnTo>
                    <a:pt x="3969766" y="67818"/>
                  </a:lnTo>
                  <a:lnTo>
                    <a:pt x="4029202" y="381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2743200" y="4221479"/>
              <a:ext cx="3970020" cy="76200"/>
            </a:xfrm>
            <a:custGeom>
              <a:avLst/>
              <a:gdLst/>
              <a:ahLst/>
              <a:cxnLst/>
              <a:rect l="l" t="t" r="r" b="b"/>
              <a:pathLst>
                <a:path w="3970020" h="76200">
                  <a:moveTo>
                    <a:pt x="76200" y="33528"/>
                  </a:moveTo>
                  <a:lnTo>
                    <a:pt x="76200" y="0"/>
                  </a:lnTo>
                  <a:lnTo>
                    <a:pt x="0" y="38100"/>
                  </a:lnTo>
                  <a:lnTo>
                    <a:pt x="59436" y="67818"/>
                  </a:lnTo>
                  <a:lnTo>
                    <a:pt x="59436" y="36576"/>
                  </a:lnTo>
                  <a:lnTo>
                    <a:pt x="60960" y="33528"/>
                  </a:lnTo>
                  <a:lnTo>
                    <a:pt x="76200" y="33528"/>
                  </a:lnTo>
                  <a:close/>
                </a:path>
                <a:path w="3970020" h="76200">
                  <a:moveTo>
                    <a:pt x="3969766" y="41148"/>
                  </a:moveTo>
                  <a:lnTo>
                    <a:pt x="3969766" y="36576"/>
                  </a:lnTo>
                  <a:lnTo>
                    <a:pt x="3968242" y="33528"/>
                  </a:lnTo>
                  <a:lnTo>
                    <a:pt x="60960" y="33528"/>
                  </a:lnTo>
                  <a:lnTo>
                    <a:pt x="59436" y="36576"/>
                  </a:lnTo>
                  <a:lnTo>
                    <a:pt x="59436" y="41148"/>
                  </a:lnTo>
                  <a:lnTo>
                    <a:pt x="60960" y="44196"/>
                  </a:lnTo>
                  <a:lnTo>
                    <a:pt x="3968242" y="44196"/>
                  </a:lnTo>
                  <a:lnTo>
                    <a:pt x="3969766" y="41148"/>
                  </a:lnTo>
                  <a:close/>
                </a:path>
                <a:path w="3970020" h="76200">
                  <a:moveTo>
                    <a:pt x="76200" y="76200"/>
                  </a:moveTo>
                  <a:lnTo>
                    <a:pt x="76200" y="44196"/>
                  </a:lnTo>
                  <a:lnTo>
                    <a:pt x="60960" y="44196"/>
                  </a:lnTo>
                  <a:lnTo>
                    <a:pt x="59436" y="41148"/>
                  </a:lnTo>
                  <a:lnTo>
                    <a:pt x="59436" y="67818"/>
                  </a:lnTo>
                  <a:lnTo>
                    <a:pt x="76200" y="7620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691439" y="4216717"/>
              <a:ext cx="85725" cy="85725"/>
            </a:xfrm>
            <a:prstGeom prst="rect">
              <a:avLst/>
            </a:prstGeom>
          </p:spPr>
        </p:pic>
      </p:grpSp>
      <p:grpSp>
        <p:nvGrpSpPr>
          <p:cNvPr id="38" name="object 38" descr=""/>
          <p:cNvGrpSpPr/>
          <p:nvPr/>
        </p:nvGrpSpPr>
        <p:grpSpPr>
          <a:xfrm>
            <a:off x="3748849" y="3713988"/>
            <a:ext cx="2021205" cy="181610"/>
            <a:chOff x="3748849" y="3713988"/>
            <a:chExt cx="2021205" cy="181610"/>
          </a:xfrm>
        </p:grpSpPr>
        <p:sp>
          <p:nvSpPr>
            <p:cNvPr id="39" name="object 39" descr=""/>
            <p:cNvSpPr/>
            <p:nvPr/>
          </p:nvSpPr>
          <p:spPr>
            <a:xfrm>
              <a:off x="3753611" y="3713988"/>
              <a:ext cx="2009139" cy="181610"/>
            </a:xfrm>
            <a:custGeom>
              <a:avLst/>
              <a:gdLst/>
              <a:ahLst/>
              <a:cxnLst/>
              <a:rect l="l" t="t" r="r" b="b"/>
              <a:pathLst>
                <a:path w="2009139" h="181610">
                  <a:moveTo>
                    <a:pt x="0" y="0"/>
                  </a:moveTo>
                  <a:lnTo>
                    <a:pt x="0" y="181102"/>
                  </a:lnTo>
                </a:path>
                <a:path w="2009139" h="181610">
                  <a:moveTo>
                    <a:pt x="2008632" y="18287"/>
                  </a:moveTo>
                  <a:lnTo>
                    <a:pt x="2008632" y="181228"/>
                  </a:lnTo>
                </a:path>
              </a:pathLst>
            </a:custGeom>
            <a:ln w="952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0" name="object 40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753611" y="3774948"/>
              <a:ext cx="76200" cy="67056"/>
            </a:xfrm>
            <a:prstGeom prst="rect">
              <a:avLst/>
            </a:prstGeom>
          </p:spPr>
        </p:pic>
        <p:sp>
          <p:nvSpPr>
            <p:cNvPr id="41" name="object 41" descr=""/>
            <p:cNvSpPr/>
            <p:nvPr/>
          </p:nvSpPr>
          <p:spPr>
            <a:xfrm>
              <a:off x="3811524" y="3774947"/>
              <a:ext cx="1953895" cy="76200"/>
            </a:xfrm>
            <a:custGeom>
              <a:avLst/>
              <a:gdLst/>
              <a:ahLst/>
              <a:cxnLst/>
              <a:rect l="l" t="t" r="r" b="b"/>
              <a:pathLst>
                <a:path w="1953895" h="76200">
                  <a:moveTo>
                    <a:pt x="1953768" y="38100"/>
                  </a:moveTo>
                  <a:lnTo>
                    <a:pt x="1877568" y="0"/>
                  </a:lnTo>
                  <a:lnTo>
                    <a:pt x="1877568" y="32004"/>
                  </a:lnTo>
                  <a:lnTo>
                    <a:pt x="3048" y="32004"/>
                  </a:lnTo>
                  <a:lnTo>
                    <a:pt x="0" y="35052"/>
                  </a:lnTo>
                  <a:lnTo>
                    <a:pt x="0" y="39624"/>
                  </a:lnTo>
                  <a:lnTo>
                    <a:pt x="0" y="67056"/>
                  </a:lnTo>
                  <a:lnTo>
                    <a:pt x="18288" y="76200"/>
                  </a:lnTo>
                  <a:lnTo>
                    <a:pt x="18288" y="42672"/>
                  </a:lnTo>
                  <a:lnTo>
                    <a:pt x="1877568" y="42672"/>
                  </a:lnTo>
                  <a:lnTo>
                    <a:pt x="1877568" y="76200"/>
                  </a:lnTo>
                  <a:lnTo>
                    <a:pt x="1894332" y="67818"/>
                  </a:lnTo>
                  <a:lnTo>
                    <a:pt x="1953768" y="381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3753611" y="3774948"/>
              <a:ext cx="1952625" cy="76200"/>
            </a:xfrm>
            <a:custGeom>
              <a:avLst/>
              <a:gdLst/>
              <a:ahLst/>
              <a:cxnLst/>
              <a:rect l="l" t="t" r="r" b="b"/>
              <a:pathLst>
                <a:path w="1952625" h="76200">
                  <a:moveTo>
                    <a:pt x="76200" y="32003"/>
                  </a:moveTo>
                  <a:lnTo>
                    <a:pt x="76200" y="0"/>
                  </a:lnTo>
                  <a:lnTo>
                    <a:pt x="0" y="38099"/>
                  </a:lnTo>
                  <a:lnTo>
                    <a:pt x="57912" y="67055"/>
                  </a:lnTo>
                  <a:lnTo>
                    <a:pt x="57912" y="35051"/>
                  </a:lnTo>
                  <a:lnTo>
                    <a:pt x="60960" y="32003"/>
                  </a:lnTo>
                  <a:lnTo>
                    <a:pt x="76200" y="32003"/>
                  </a:lnTo>
                  <a:close/>
                </a:path>
                <a:path w="1952625" h="76200">
                  <a:moveTo>
                    <a:pt x="1952243" y="39623"/>
                  </a:moveTo>
                  <a:lnTo>
                    <a:pt x="1952243" y="35051"/>
                  </a:lnTo>
                  <a:lnTo>
                    <a:pt x="1950720" y="32003"/>
                  </a:lnTo>
                  <a:lnTo>
                    <a:pt x="60960" y="32003"/>
                  </a:lnTo>
                  <a:lnTo>
                    <a:pt x="57912" y="35051"/>
                  </a:lnTo>
                  <a:lnTo>
                    <a:pt x="57912" y="39623"/>
                  </a:lnTo>
                  <a:lnTo>
                    <a:pt x="60960" y="42671"/>
                  </a:lnTo>
                  <a:lnTo>
                    <a:pt x="1950720" y="42671"/>
                  </a:lnTo>
                  <a:lnTo>
                    <a:pt x="1952243" y="39623"/>
                  </a:lnTo>
                  <a:close/>
                </a:path>
                <a:path w="1952625" h="76200">
                  <a:moveTo>
                    <a:pt x="76200" y="76199"/>
                  </a:moveTo>
                  <a:lnTo>
                    <a:pt x="76200" y="42671"/>
                  </a:lnTo>
                  <a:lnTo>
                    <a:pt x="60960" y="42671"/>
                  </a:lnTo>
                  <a:lnTo>
                    <a:pt x="57912" y="39623"/>
                  </a:lnTo>
                  <a:lnTo>
                    <a:pt x="57912" y="67055"/>
                  </a:lnTo>
                  <a:lnTo>
                    <a:pt x="76200" y="76199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3" name="object 43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684329" y="3770185"/>
              <a:ext cx="85725" cy="85725"/>
            </a:xfrm>
            <a:prstGeom prst="rect">
              <a:avLst/>
            </a:prstGeom>
          </p:spPr>
        </p:pic>
      </p:grpSp>
      <p:grpSp>
        <p:nvGrpSpPr>
          <p:cNvPr id="44" name="object 44" descr=""/>
          <p:cNvGrpSpPr/>
          <p:nvPr/>
        </p:nvGrpSpPr>
        <p:grpSpPr>
          <a:xfrm>
            <a:off x="1709738" y="4663249"/>
            <a:ext cx="6089015" cy="165100"/>
            <a:chOff x="1709738" y="4663249"/>
            <a:chExt cx="6089015" cy="165100"/>
          </a:xfrm>
        </p:grpSpPr>
        <p:pic>
          <p:nvPicPr>
            <p:cNvPr id="45" name="object 45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735836" y="4668011"/>
              <a:ext cx="76200" cy="67056"/>
            </a:xfrm>
            <a:prstGeom prst="rect">
              <a:avLst/>
            </a:prstGeom>
          </p:spPr>
        </p:pic>
        <p:sp>
          <p:nvSpPr>
            <p:cNvPr id="46" name="object 46" descr=""/>
            <p:cNvSpPr/>
            <p:nvPr/>
          </p:nvSpPr>
          <p:spPr>
            <a:xfrm>
              <a:off x="1793748" y="4668011"/>
              <a:ext cx="6000115" cy="76200"/>
            </a:xfrm>
            <a:custGeom>
              <a:avLst/>
              <a:gdLst/>
              <a:ahLst/>
              <a:cxnLst/>
              <a:rect l="l" t="t" r="r" b="b"/>
              <a:pathLst>
                <a:path w="6000115" h="76200">
                  <a:moveTo>
                    <a:pt x="5999988" y="38100"/>
                  </a:moveTo>
                  <a:lnTo>
                    <a:pt x="5923788" y="0"/>
                  </a:lnTo>
                  <a:lnTo>
                    <a:pt x="5923788" y="33528"/>
                  </a:lnTo>
                  <a:lnTo>
                    <a:pt x="3048" y="33528"/>
                  </a:lnTo>
                  <a:lnTo>
                    <a:pt x="0" y="35052"/>
                  </a:lnTo>
                  <a:lnTo>
                    <a:pt x="0" y="41148"/>
                  </a:lnTo>
                  <a:lnTo>
                    <a:pt x="0" y="67068"/>
                  </a:lnTo>
                  <a:lnTo>
                    <a:pt x="18288" y="76200"/>
                  </a:lnTo>
                  <a:lnTo>
                    <a:pt x="18288" y="42672"/>
                  </a:lnTo>
                  <a:lnTo>
                    <a:pt x="5923788" y="42672"/>
                  </a:lnTo>
                  <a:lnTo>
                    <a:pt x="5923788" y="76200"/>
                  </a:lnTo>
                  <a:lnTo>
                    <a:pt x="5940552" y="67818"/>
                  </a:lnTo>
                  <a:lnTo>
                    <a:pt x="5999988" y="381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1735836" y="4668011"/>
              <a:ext cx="5998845" cy="76200"/>
            </a:xfrm>
            <a:custGeom>
              <a:avLst/>
              <a:gdLst/>
              <a:ahLst/>
              <a:cxnLst/>
              <a:rect l="l" t="t" r="r" b="b"/>
              <a:pathLst>
                <a:path w="5998845" h="76200">
                  <a:moveTo>
                    <a:pt x="76200" y="33528"/>
                  </a:moveTo>
                  <a:lnTo>
                    <a:pt x="76200" y="0"/>
                  </a:lnTo>
                  <a:lnTo>
                    <a:pt x="0" y="38100"/>
                  </a:lnTo>
                  <a:lnTo>
                    <a:pt x="57912" y="67056"/>
                  </a:lnTo>
                  <a:lnTo>
                    <a:pt x="57912" y="35051"/>
                  </a:lnTo>
                  <a:lnTo>
                    <a:pt x="60959" y="33528"/>
                  </a:lnTo>
                  <a:lnTo>
                    <a:pt x="76200" y="33528"/>
                  </a:lnTo>
                  <a:close/>
                </a:path>
                <a:path w="5998845" h="76200">
                  <a:moveTo>
                    <a:pt x="5998464" y="41147"/>
                  </a:moveTo>
                  <a:lnTo>
                    <a:pt x="5998464" y="35051"/>
                  </a:lnTo>
                  <a:lnTo>
                    <a:pt x="5996940" y="33528"/>
                  </a:lnTo>
                  <a:lnTo>
                    <a:pt x="60959" y="33528"/>
                  </a:lnTo>
                  <a:lnTo>
                    <a:pt x="57912" y="35051"/>
                  </a:lnTo>
                  <a:lnTo>
                    <a:pt x="57912" y="41147"/>
                  </a:lnTo>
                  <a:lnTo>
                    <a:pt x="60959" y="42671"/>
                  </a:lnTo>
                  <a:lnTo>
                    <a:pt x="5996940" y="42671"/>
                  </a:lnTo>
                  <a:lnTo>
                    <a:pt x="5998464" y="41147"/>
                  </a:lnTo>
                  <a:close/>
                </a:path>
                <a:path w="5998845" h="76200">
                  <a:moveTo>
                    <a:pt x="76200" y="76199"/>
                  </a:moveTo>
                  <a:lnTo>
                    <a:pt x="76200" y="42671"/>
                  </a:lnTo>
                  <a:lnTo>
                    <a:pt x="60959" y="42671"/>
                  </a:lnTo>
                  <a:lnTo>
                    <a:pt x="57912" y="41147"/>
                  </a:lnTo>
                  <a:lnTo>
                    <a:pt x="57912" y="67056"/>
                  </a:lnTo>
                  <a:lnTo>
                    <a:pt x="76200" y="76199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8" name="object 48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712773" y="4663249"/>
              <a:ext cx="85725" cy="85724"/>
            </a:xfrm>
            <a:prstGeom prst="rect">
              <a:avLst/>
            </a:prstGeom>
          </p:spPr>
        </p:pic>
        <p:sp>
          <p:nvSpPr>
            <p:cNvPr id="49" name="object 49" descr=""/>
            <p:cNvSpPr/>
            <p:nvPr/>
          </p:nvSpPr>
          <p:spPr>
            <a:xfrm>
              <a:off x="1714500" y="4675631"/>
              <a:ext cx="6067425" cy="152400"/>
            </a:xfrm>
            <a:custGeom>
              <a:avLst/>
              <a:gdLst/>
              <a:ahLst/>
              <a:cxnLst/>
              <a:rect l="l" t="t" r="r" b="b"/>
              <a:pathLst>
                <a:path w="6067425" h="152400">
                  <a:moveTo>
                    <a:pt x="0" y="9144"/>
                  </a:moveTo>
                  <a:lnTo>
                    <a:pt x="0" y="142748"/>
                  </a:lnTo>
                </a:path>
                <a:path w="6067425" h="152400">
                  <a:moveTo>
                    <a:pt x="6067044" y="0"/>
                  </a:moveTo>
                  <a:lnTo>
                    <a:pt x="6067044" y="152400"/>
                  </a:lnTo>
                </a:path>
              </a:pathLst>
            </a:custGeom>
            <a:ln w="952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 descr=""/>
          <p:cNvSpPr txBox="1"/>
          <p:nvPr/>
        </p:nvSpPr>
        <p:spPr>
          <a:xfrm>
            <a:off x="5584063" y="3385769"/>
            <a:ext cx="36893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75">
                <a:solidFill>
                  <a:srgbClr val="FFFFFF"/>
                </a:solidFill>
                <a:latin typeface="Calibri"/>
                <a:cs typeface="Calibri"/>
              </a:rPr>
              <a:t>1σ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1" name="object 51" descr=""/>
          <p:cNvSpPr/>
          <p:nvPr/>
        </p:nvSpPr>
        <p:spPr>
          <a:xfrm>
            <a:off x="2743200" y="3028188"/>
            <a:ext cx="0" cy="361315"/>
          </a:xfrm>
          <a:custGeom>
            <a:avLst/>
            <a:gdLst/>
            <a:ahLst/>
            <a:cxnLst/>
            <a:rect l="l" t="t" r="r" b="b"/>
            <a:pathLst>
              <a:path w="0" h="361314">
                <a:moveTo>
                  <a:pt x="0" y="0"/>
                </a:moveTo>
                <a:lnTo>
                  <a:pt x="0" y="361061"/>
                </a:lnTo>
              </a:path>
            </a:pathLst>
          </a:custGeom>
          <a:ln w="9523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 descr=""/>
          <p:cNvSpPr txBox="1"/>
          <p:nvPr/>
        </p:nvSpPr>
        <p:spPr>
          <a:xfrm>
            <a:off x="2795142" y="1030985"/>
            <a:ext cx="38474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32430" algn="l"/>
              </a:tabLst>
            </a:pPr>
            <a:r>
              <a:rPr dirty="0" sz="1800" spc="90">
                <a:solidFill>
                  <a:srgbClr val="FFFFFF"/>
                </a:solidFill>
                <a:latin typeface="Calibri"/>
                <a:cs typeface="Calibri"/>
              </a:rPr>
              <a:t>34.135%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800" spc="90">
                <a:solidFill>
                  <a:srgbClr val="FFFFFF"/>
                </a:solidFill>
                <a:latin typeface="Calibri"/>
                <a:cs typeface="Calibri"/>
              </a:rPr>
              <a:t>34.135%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6049136" y="2072132"/>
            <a:ext cx="1561465" cy="7804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90">
                <a:solidFill>
                  <a:srgbClr val="FFFFFF"/>
                </a:solidFill>
                <a:latin typeface="Calibri"/>
                <a:cs typeface="Calibri"/>
              </a:rPr>
              <a:t>13.590%</a:t>
            </a:r>
            <a:endParaRPr sz="1800">
              <a:latin typeface="Calibri"/>
              <a:cs typeface="Calibri"/>
            </a:endParaRPr>
          </a:p>
          <a:p>
            <a:pPr marL="775335">
              <a:lnSpc>
                <a:spcPct val="100000"/>
              </a:lnSpc>
              <a:spcBef>
                <a:spcPts val="1620"/>
              </a:spcBef>
            </a:pPr>
            <a:r>
              <a:rPr dirty="0" sz="1800" spc="95">
                <a:solidFill>
                  <a:srgbClr val="FFFFFF"/>
                </a:solidFill>
                <a:latin typeface="Calibri"/>
                <a:cs typeface="Calibri"/>
              </a:rPr>
              <a:t>2.140%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4" name="object 54" descr=""/>
          <p:cNvSpPr txBox="1"/>
          <p:nvPr/>
        </p:nvSpPr>
        <p:spPr>
          <a:xfrm>
            <a:off x="8030971" y="2790189"/>
            <a:ext cx="7988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95">
                <a:solidFill>
                  <a:srgbClr val="FFFFFF"/>
                </a:solidFill>
                <a:latin typeface="Calibri"/>
                <a:cs typeface="Calibri"/>
              </a:rPr>
              <a:t>0.135%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5" name="object 55" descr=""/>
          <p:cNvGrpSpPr/>
          <p:nvPr/>
        </p:nvGrpSpPr>
        <p:grpSpPr>
          <a:xfrm>
            <a:off x="5757481" y="1876044"/>
            <a:ext cx="1020444" cy="1504315"/>
            <a:chOff x="5757481" y="1876044"/>
            <a:chExt cx="1020444" cy="1504315"/>
          </a:xfrm>
        </p:grpSpPr>
        <p:pic>
          <p:nvPicPr>
            <p:cNvPr id="56" name="object 56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063995" y="2866644"/>
              <a:ext cx="124967" cy="124713"/>
            </a:xfrm>
            <a:prstGeom prst="rect">
              <a:avLst/>
            </a:prstGeom>
          </p:spPr>
        </p:pic>
        <p:sp>
          <p:nvSpPr>
            <p:cNvPr id="57" name="object 57" descr=""/>
            <p:cNvSpPr/>
            <p:nvPr/>
          </p:nvSpPr>
          <p:spPr>
            <a:xfrm>
              <a:off x="6158356" y="2426208"/>
              <a:ext cx="320040" cy="454025"/>
            </a:xfrm>
            <a:custGeom>
              <a:avLst/>
              <a:gdLst/>
              <a:ahLst/>
              <a:cxnLst/>
              <a:rect l="l" t="t" r="r" b="b"/>
              <a:pathLst>
                <a:path w="320039" h="454025">
                  <a:moveTo>
                    <a:pt x="313943" y="0"/>
                  </a:moveTo>
                  <a:lnTo>
                    <a:pt x="312419" y="0"/>
                  </a:lnTo>
                  <a:lnTo>
                    <a:pt x="310895" y="3048"/>
                  </a:lnTo>
                  <a:lnTo>
                    <a:pt x="0" y="448310"/>
                  </a:lnTo>
                  <a:lnTo>
                    <a:pt x="4698" y="450342"/>
                  </a:lnTo>
                  <a:lnTo>
                    <a:pt x="8254" y="454025"/>
                  </a:lnTo>
                  <a:lnTo>
                    <a:pt x="318515" y="7619"/>
                  </a:lnTo>
                  <a:lnTo>
                    <a:pt x="320039" y="6096"/>
                  </a:lnTo>
                  <a:lnTo>
                    <a:pt x="318515" y="3048"/>
                  </a:lnTo>
                  <a:lnTo>
                    <a:pt x="316991" y="1524"/>
                  </a:lnTo>
                  <a:lnTo>
                    <a:pt x="31394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8" name="object 58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059233" y="2861881"/>
              <a:ext cx="134492" cy="134238"/>
            </a:xfrm>
            <a:prstGeom prst="rect">
              <a:avLst/>
            </a:prstGeom>
          </p:spPr>
        </p:pic>
        <p:sp>
          <p:nvSpPr>
            <p:cNvPr id="59" name="object 59" descr=""/>
            <p:cNvSpPr/>
            <p:nvPr/>
          </p:nvSpPr>
          <p:spPr>
            <a:xfrm>
              <a:off x="6158356" y="2426208"/>
              <a:ext cx="320040" cy="454025"/>
            </a:xfrm>
            <a:custGeom>
              <a:avLst/>
              <a:gdLst/>
              <a:ahLst/>
              <a:cxnLst/>
              <a:rect l="l" t="t" r="r" b="b"/>
              <a:pathLst>
                <a:path w="320039" h="454025">
                  <a:moveTo>
                    <a:pt x="320039" y="6096"/>
                  </a:moveTo>
                  <a:lnTo>
                    <a:pt x="318515" y="3048"/>
                  </a:lnTo>
                  <a:lnTo>
                    <a:pt x="316991" y="1524"/>
                  </a:lnTo>
                  <a:lnTo>
                    <a:pt x="313943" y="0"/>
                  </a:lnTo>
                  <a:lnTo>
                    <a:pt x="312419" y="0"/>
                  </a:lnTo>
                  <a:lnTo>
                    <a:pt x="310895" y="3048"/>
                  </a:lnTo>
                  <a:lnTo>
                    <a:pt x="0" y="448310"/>
                  </a:lnTo>
                  <a:lnTo>
                    <a:pt x="4698" y="450342"/>
                  </a:lnTo>
                  <a:lnTo>
                    <a:pt x="8254" y="454025"/>
                  </a:lnTo>
                  <a:lnTo>
                    <a:pt x="318515" y="7619"/>
                  </a:lnTo>
                  <a:lnTo>
                    <a:pt x="320039" y="6096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5762243" y="1876044"/>
              <a:ext cx="1010919" cy="1504315"/>
            </a:xfrm>
            <a:custGeom>
              <a:avLst/>
              <a:gdLst/>
              <a:ahLst/>
              <a:cxnLst/>
              <a:rect l="l" t="t" r="r" b="b"/>
              <a:pathLst>
                <a:path w="1010920" h="1504314">
                  <a:moveTo>
                    <a:pt x="0" y="0"/>
                  </a:moveTo>
                  <a:lnTo>
                    <a:pt x="0" y="1504060"/>
                  </a:lnTo>
                </a:path>
                <a:path w="1010920" h="1504314">
                  <a:moveTo>
                    <a:pt x="1010411" y="1142999"/>
                  </a:moveTo>
                  <a:lnTo>
                    <a:pt x="1010411" y="1504060"/>
                  </a:lnTo>
                </a:path>
              </a:pathLst>
            </a:custGeom>
            <a:ln w="952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1" name="object 61" descr=""/>
          <p:cNvSpPr txBox="1"/>
          <p:nvPr/>
        </p:nvSpPr>
        <p:spPr>
          <a:xfrm>
            <a:off x="6594729" y="3385769"/>
            <a:ext cx="36830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75">
                <a:solidFill>
                  <a:srgbClr val="FFFFFF"/>
                </a:solidFill>
                <a:latin typeface="Calibri"/>
                <a:cs typeface="Calibri"/>
              </a:rPr>
              <a:t>2σ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2" name="object 62" descr=""/>
          <p:cNvSpPr txBox="1"/>
          <p:nvPr/>
        </p:nvSpPr>
        <p:spPr>
          <a:xfrm>
            <a:off x="1393063" y="3385769"/>
            <a:ext cx="251968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99820" algn="l"/>
                <a:tab pos="2051050" algn="l"/>
              </a:tabLst>
            </a:pPr>
            <a:r>
              <a:rPr dirty="0" sz="2400" spc="14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dirty="0" sz="2400" spc="75">
                <a:solidFill>
                  <a:srgbClr val="FFFFFF"/>
                </a:solidFill>
                <a:latin typeface="Calibri"/>
                <a:cs typeface="Calibri"/>
              </a:rPr>
              <a:t>3σ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2400" spc="14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dirty="0" sz="2400" spc="75">
                <a:solidFill>
                  <a:srgbClr val="FFFFFF"/>
                </a:solidFill>
                <a:latin typeface="Calibri"/>
                <a:cs typeface="Calibri"/>
              </a:rPr>
              <a:t>2σ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2400" spc="14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dirty="0" sz="2400" spc="75">
                <a:solidFill>
                  <a:srgbClr val="FFFFFF"/>
                </a:solidFill>
                <a:latin typeface="Calibri"/>
                <a:cs typeface="Calibri"/>
              </a:rPr>
              <a:t>1σ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3" name="object 63" descr=""/>
          <p:cNvSpPr txBox="1"/>
          <p:nvPr/>
        </p:nvSpPr>
        <p:spPr>
          <a:xfrm>
            <a:off x="7603617" y="3385769"/>
            <a:ext cx="36893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75">
                <a:solidFill>
                  <a:srgbClr val="FFFFFF"/>
                </a:solidFill>
                <a:latin typeface="Calibri"/>
                <a:cs typeface="Calibri"/>
              </a:rPr>
              <a:t>3σ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64" name="object 64" descr="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940308" y="829055"/>
            <a:ext cx="7647432" cy="2508504"/>
          </a:xfrm>
          <a:prstGeom prst="rect">
            <a:avLst/>
          </a:prstGeom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300"/>
              <a:t>The</a:t>
            </a:r>
            <a:r>
              <a:rPr dirty="0" spc="215"/>
              <a:t> </a:t>
            </a:r>
            <a:r>
              <a:rPr dirty="0" spc="225"/>
              <a:t>Normal</a:t>
            </a:r>
            <a:r>
              <a:rPr dirty="0" spc="250"/>
              <a:t> </a:t>
            </a:r>
            <a:r>
              <a:rPr dirty="0" spc="170"/>
              <a:t>Distribution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2438209" y="1151953"/>
            <a:ext cx="4805680" cy="1884045"/>
            <a:chOff x="2438209" y="1151953"/>
            <a:chExt cx="4805680" cy="188404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42972" y="1156716"/>
              <a:ext cx="4796028" cy="1871472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2442972" y="1156716"/>
              <a:ext cx="4796155" cy="1871980"/>
            </a:xfrm>
            <a:custGeom>
              <a:avLst/>
              <a:gdLst/>
              <a:ahLst/>
              <a:cxnLst/>
              <a:rect l="l" t="t" r="r" b="b"/>
              <a:pathLst>
                <a:path w="4796155" h="1871980">
                  <a:moveTo>
                    <a:pt x="0" y="1871472"/>
                  </a:moveTo>
                  <a:lnTo>
                    <a:pt x="4796028" y="1871472"/>
                  </a:lnTo>
                  <a:lnTo>
                    <a:pt x="4796028" y="0"/>
                  </a:lnTo>
                  <a:lnTo>
                    <a:pt x="0" y="0"/>
                  </a:lnTo>
                  <a:lnTo>
                    <a:pt x="0" y="1871472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2460498" y="3027426"/>
              <a:ext cx="4762500" cy="0"/>
            </a:xfrm>
            <a:custGeom>
              <a:avLst/>
              <a:gdLst/>
              <a:ahLst/>
              <a:cxnLst/>
              <a:rect l="l" t="t" r="r" b="b"/>
              <a:pathLst>
                <a:path w="4762500" h="0">
                  <a:moveTo>
                    <a:pt x="0" y="0"/>
                  </a:moveTo>
                  <a:lnTo>
                    <a:pt x="4762500" y="0"/>
                  </a:lnTo>
                </a:path>
              </a:pathLst>
            </a:custGeom>
            <a:ln w="1627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047491" y="2979292"/>
              <a:ext cx="610870" cy="35560"/>
            </a:xfrm>
            <a:custGeom>
              <a:avLst/>
              <a:gdLst/>
              <a:ahLst/>
              <a:cxnLst/>
              <a:rect l="l" t="t" r="r" b="b"/>
              <a:pathLst>
                <a:path w="610870" h="35560">
                  <a:moveTo>
                    <a:pt x="0" y="35051"/>
                  </a:moveTo>
                  <a:lnTo>
                    <a:pt x="16256" y="35051"/>
                  </a:lnTo>
                </a:path>
                <a:path w="610870" h="35560">
                  <a:moveTo>
                    <a:pt x="594359" y="35051"/>
                  </a:moveTo>
                  <a:lnTo>
                    <a:pt x="610616" y="35051"/>
                  </a:lnTo>
                </a:path>
                <a:path w="610870" h="35560">
                  <a:moveTo>
                    <a:pt x="594359" y="0"/>
                  </a:moveTo>
                  <a:lnTo>
                    <a:pt x="610616" y="0"/>
                  </a:lnTo>
                </a:path>
              </a:pathLst>
            </a:custGeom>
            <a:ln w="914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642613" y="2944367"/>
              <a:ext cx="16510" cy="0"/>
            </a:xfrm>
            <a:custGeom>
              <a:avLst/>
              <a:gdLst/>
              <a:ahLst/>
              <a:cxnLst/>
              <a:rect l="l" t="t" r="r" b="b"/>
              <a:pathLst>
                <a:path w="16510" h="0">
                  <a:moveTo>
                    <a:pt x="0" y="0"/>
                  </a:moveTo>
                  <a:lnTo>
                    <a:pt x="16256" y="0"/>
                  </a:lnTo>
                </a:path>
              </a:pathLst>
            </a:custGeom>
            <a:ln w="76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641852" y="2765933"/>
              <a:ext cx="612140" cy="248920"/>
            </a:xfrm>
            <a:custGeom>
              <a:avLst/>
              <a:gdLst/>
              <a:ahLst/>
              <a:cxnLst/>
              <a:rect l="l" t="t" r="r" b="b"/>
              <a:pathLst>
                <a:path w="612139" h="248919">
                  <a:moveTo>
                    <a:pt x="0" y="141731"/>
                  </a:moveTo>
                  <a:lnTo>
                    <a:pt x="16256" y="141731"/>
                  </a:lnTo>
                </a:path>
                <a:path w="612139" h="248919">
                  <a:moveTo>
                    <a:pt x="0" y="106680"/>
                  </a:moveTo>
                  <a:lnTo>
                    <a:pt x="16256" y="106680"/>
                  </a:lnTo>
                </a:path>
                <a:path w="612139" h="248919">
                  <a:moveTo>
                    <a:pt x="0" y="71628"/>
                  </a:moveTo>
                  <a:lnTo>
                    <a:pt x="16256" y="71628"/>
                  </a:lnTo>
                </a:path>
                <a:path w="612139" h="248919">
                  <a:moveTo>
                    <a:pt x="0" y="36575"/>
                  </a:moveTo>
                  <a:lnTo>
                    <a:pt x="16256" y="36575"/>
                  </a:lnTo>
                </a:path>
                <a:path w="612139" h="248919">
                  <a:moveTo>
                    <a:pt x="0" y="0"/>
                  </a:moveTo>
                  <a:lnTo>
                    <a:pt x="16256" y="0"/>
                  </a:lnTo>
                </a:path>
                <a:path w="612139" h="248919">
                  <a:moveTo>
                    <a:pt x="595884" y="248412"/>
                  </a:moveTo>
                  <a:lnTo>
                    <a:pt x="612139" y="248412"/>
                  </a:lnTo>
                </a:path>
                <a:path w="612139" h="248919">
                  <a:moveTo>
                    <a:pt x="595884" y="213360"/>
                  </a:moveTo>
                  <a:lnTo>
                    <a:pt x="612139" y="213360"/>
                  </a:lnTo>
                </a:path>
              </a:pathLst>
            </a:custGeom>
            <a:ln w="914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238498" y="2944367"/>
              <a:ext cx="16510" cy="0"/>
            </a:xfrm>
            <a:custGeom>
              <a:avLst/>
              <a:gdLst/>
              <a:ahLst/>
              <a:cxnLst/>
              <a:rect l="l" t="t" r="r" b="b"/>
              <a:pathLst>
                <a:path w="16510" h="0">
                  <a:moveTo>
                    <a:pt x="0" y="0"/>
                  </a:moveTo>
                  <a:lnTo>
                    <a:pt x="16255" y="0"/>
                  </a:lnTo>
                </a:path>
              </a:pathLst>
            </a:custGeom>
            <a:ln w="76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237736" y="2660777"/>
              <a:ext cx="16510" cy="247015"/>
            </a:xfrm>
            <a:custGeom>
              <a:avLst/>
              <a:gdLst/>
              <a:ahLst/>
              <a:cxnLst/>
              <a:rect l="l" t="t" r="r" b="b"/>
              <a:pathLst>
                <a:path w="16510" h="247014">
                  <a:moveTo>
                    <a:pt x="0" y="246887"/>
                  </a:moveTo>
                  <a:lnTo>
                    <a:pt x="16255" y="246887"/>
                  </a:lnTo>
                </a:path>
                <a:path w="16510" h="247014">
                  <a:moveTo>
                    <a:pt x="0" y="211836"/>
                  </a:moveTo>
                  <a:lnTo>
                    <a:pt x="16255" y="211836"/>
                  </a:lnTo>
                </a:path>
                <a:path w="16510" h="247014">
                  <a:moveTo>
                    <a:pt x="0" y="176784"/>
                  </a:moveTo>
                  <a:lnTo>
                    <a:pt x="16255" y="176784"/>
                  </a:lnTo>
                </a:path>
                <a:path w="16510" h="247014">
                  <a:moveTo>
                    <a:pt x="0" y="141731"/>
                  </a:moveTo>
                  <a:lnTo>
                    <a:pt x="16255" y="141731"/>
                  </a:lnTo>
                </a:path>
                <a:path w="16510" h="247014">
                  <a:moveTo>
                    <a:pt x="0" y="105156"/>
                  </a:moveTo>
                  <a:lnTo>
                    <a:pt x="16255" y="105156"/>
                  </a:lnTo>
                </a:path>
                <a:path w="16510" h="247014">
                  <a:moveTo>
                    <a:pt x="0" y="70104"/>
                  </a:moveTo>
                  <a:lnTo>
                    <a:pt x="16255" y="70104"/>
                  </a:lnTo>
                </a:path>
                <a:path w="16510" h="247014">
                  <a:moveTo>
                    <a:pt x="0" y="35052"/>
                  </a:moveTo>
                  <a:lnTo>
                    <a:pt x="16255" y="35052"/>
                  </a:lnTo>
                </a:path>
                <a:path w="16510" h="247014">
                  <a:moveTo>
                    <a:pt x="0" y="0"/>
                  </a:moveTo>
                  <a:lnTo>
                    <a:pt x="16255" y="0"/>
                  </a:lnTo>
                </a:path>
              </a:pathLst>
            </a:custGeom>
            <a:ln w="914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238498" y="2625852"/>
              <a:ext cx="16510" cy="0"/>
            </a:xfrm>
            <a:custGeom>
              <a:avLst/>
              <a:gdLst/>
              <a:ahLst/>
              <a:cxnLst/>
              <a:rect l="l" t="t" r="r" b="b"/>
              <a:pathLst>
                <a:path w="16510" h="0">
                  <a:moveTo>
                    <a:pt x="0" y="0"/>
                  </a:moveTo>
                  <a:lnTo>
                    <a:pt x="16255" y="0"/>
                  </a:lnTo>
                </a:path>
              </a:pathLst>
            </a:custGeom>
            <a:ln w="76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237736" y="2519044"/>
              <a:ext cx="16510" cy="70485"/>
            </a:xfrm>
            <a:custGeom>
              <a:avLst/>
              <a:gdLst/>
              <a:ahLst/>
              <a:cxnLst/>
              <a:rect l="l" t="t" r="r" b="b"/>
              <a:pathLst>
                <a:path w="16510" h="70485">
                  <a:moveTo>
                    <a:pt x="0" y="70104"/>
                  </a:moveTo>
                  <a:lnTo>
                    <a:pt x="16255" y="70104"/>
                  </a:lnTo>
                </a:path>
                <a:path w="16510" h="70485">
                  <a:moveTo>
                    <a:pt x="0" y="35052"/>
                  </a:moveTo>
                  <a:lnTo>
                    <a:pt x="16255" y="35052"/>
                  </a:lnTo>
                </a:path>
                <a:path w="16510" h="70485">
                  <a:moveTo>
                    <a:pt x="0" y="0"/>
                  </a:moveTo>
                  <a:lnTo>
                    <a:pt x="16255" y="0"/>
                  </a:lnTo>
                </a:path>
              </a:pathLst>
            </a:custGeom>
            <a:ln w="914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4238498" y="2484119"/>
              <a:ext cx="16510" cy="0"/>
            </a:xfrm>
            <a:custGeom>
              <a:avLst/>
              <a:gdLst/>
              <a:ahLst/>
              <a:cxnLst/>
              <a:rect l="l" t="t" r="r" b="b"/>
              <a:pathLst>
                <a:path w="16510" h="0">
                  <a:moveTo>
                    <a:pt x="0" y="0"/>
                  </a:moveTo>
                  <a:lnTo>
                    <a:pt x="16255" y="0"/>
                  </a:lnTo>
                </a:path>
              </a:pathLst>
            </a:custGeom>
            <a:ln w="76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4237736" y="2342261"/>
              <a:ext cx="16510" cy="105410"/>
            </a:xfrm>
            <a:custGeom>
              <a:avLst/>
              <a:gdLst/>
              <a:ahLst/>
              <a:cxnLst/>
              <a:rect l="l" t="t" r="r" b="b"/>
              <a:pathLst>
                <a:path w="16510" h="105410">
                  <a:moveTo>
                    <a:pt x="0" y="105156"/>
                  </a:moveTo>
                  <a:lnTo>
                    <a:pt x="16255" y="105156"/>
                  </a:lnTo>
                </a:path>
                <a:path w="16510" h="105410">
                  <a:moveTo>
                    <a:pt x="0" y="70103"/>
                  </a:moveTo>
                  <a:lnTo>
                    <a:pt x="16255" y="70103"/>
                  </a:lnTo>
                </a:path>
                <a:path w="16510" h="105410">
                  <a:moveTo>
                    <a:pt x="0" y="35051"/>
                  </a:moveTo>
                  <a:lnTo>
                    <a:pt x="16255" y="35051"/>
                  </a:lnTo>
                </a:path>
                <a:path w="16510" h="105410">
                  <a:moveTo>
                    <a:pt x="0" y="0"/>
                  </a:moveTo>
                  <a:lnTo>
                    <a:pt x="16255" y="0"/>
                  </a:lnTo>
                </a:path>
              </a:pathLst>
            </a:custGeom>
            <a:ln w="914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4238498" y="2307336"/>
              <a:ext cx="16510" cy="0"/>
            </a:xfrm>
            <a:custGeom>
              <a:avLst/>
              <a:gdLst/>
              <a:ahLst/>
              <a:cxnLst/>
              <a:rect l="l" t="t" r="r" b="b"/>
              <a:pathLst>
                <a:path w="16510" h="0">
                  <a:moveTo>
                    <a:pt x="0" y="0"/>
                  </a:moveTo>
                  <a:lnTo>
                    <a:pt x="16255" y="0"/>
                  </a:lnTo>
                </a:path>
              </a:pathLst>
            </a:custGeom>
            <a:ln w="76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4237736" y="2200529"/>
              <a:ext cx="16510" cy="70485"/>
            </a:xfrm>
            <a:custGeom>
              <a:avLst/>
              <a:gdLst/>
              <a:ahLst/>
              <a:cxnLst/>
              <a:rect l="l" t="t" r="r" b="b"/>
              <a:pathLst>
                <a:path w="16510" h="70485">
                  <a:moveTo>
                    <a:pt x="0" y="70103"/>
                  </a:moveTo>
                  <a:lnTo>
                    <a:pt x="16255" y="70103"/>
                  </a:lnTo>
                </a:path>
                <a:path w="16510" h="70485">
                  <a:moveTo>
                    <a:pt x="0" y="35051"/>
                  </a:moveTo>
                  <a:lnTo>
                    <a:pt x="16255" y="35051"/>
                  </a:lnTo>
                </a:path>
                <a:path w="16510" h="70485">
                  <a:moveTo>
                    <a:pt x="0" y="0"/>
                  </a:moveTo>
                  <a:lnTo>
                    <a:pt x="16255" y="0"/>
                  </a:lnTo>
                </a:path>
              </a:pathLst>
            </a:custGeom>
            <a:ln w="914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4238498" y="2165604"/>
              <a:ext cx="16510" cy="0"/>
            </a:xfrm>
            <a:custGeom>
              <a:avLst/>
              <a:gdLst/>
              <a:ahLst/>
              <a:cxnLst/>
              <a:rect l="l" t="t" r="r" b="b"/>
              <a:pathLst>
                <a:path w="16510" h="0">
                  <a:moveTo>
                    <a:pt x="0" y="0"/>
                  </a:moveTo>
                  <a:lnTo>
                    <a:pt x="16255" y="0"/>
                  </a:lnTo>
                </a:path>
              </a:pathLst>
            </a:custGeom>
            <a:ln w="76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4237736" y="2023744"/>
              <a:ext cx="16510" cy="105410"/>
            </a:xfrm>
            <a:custGeom>
              <a:avLst/>
              <a:gdLst/>
              <a:ahLst/>
              <a:cxnLst/>
              <a:rect l="l" t="t" r="r" b="b"/>
              <a:pathLst>
                <a:path w="16510" h="105410">
                  <a:moveTo>
                    <a:pt x="0" y="105156"/>
                  </a:moveTo>
                  <a:lnTo>
                    <a:pt x="16255" y="105156"/>
                  </a:lnTo>
                </a:path>
                <a:path w="16510" h="105410">
                  <a:moveTo>
                    <a:pt x="0" y="70104"/>
                  </a:moveTo>
                  <a:lnTo>
                    <a:pt x="16255" y="70104"/>
                  </a:lnTo>
                </a:path>
                <a:path w="16510" h="105410">
                  <a:moveTo>
                    <a:pt x="0" y="35052"/>
                  </a:moveTo>
                  <a:lnTo>
                    <a:pt x="16255" y="35052"/>
                  </a:lnTo>
                </a:path>
                <a:path w="16510" h="105410">
                  <a:moveTo>
                    <a:pt x="0" y="0"/>
                  </a:moveTo>
                  <a:lnTo>
                    <a:pt x="16255" y="0"/>
                  </a:lnTo>
                </a:path>
              </a:pathLst>
            </a:custGeom>
            <a:ln w="914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4238498" y="1988819"/>
              <a:ext cx="16510" cy="0"/>
            </a:xfrm>
            <a:custGeom>
              <a:avLst/>
              <a:gdLst/>
              <a:ahLst/>
              <a:cxnLst/>
              <a:rect l="l" t="t" r="r" b="b"/>
              <a:pathLst>
                <a:path w="16510" h="0">
                  <a:moveTo>
                    <a:pt x="0" y="0"/>
                  </a:moveTo>
                  <a:lnTo>
                    <a:pt x="16255" y="0"/>
                  </a:lnTo>
                </a:path>
              </a:pathLst>
            </a:custGeom>
            <a:ln w="76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4237736" y="1917065"/>
              <a:ext cx="612140" cy="1097280"/>
            </a:xfrm>
            <a:custGeom>
              <a:avLst/>
              <a:gdLst/>
              <a:ahLst/>
              <a:cxnLst/>
              <a:rect l="l" t="t" r="r" b="b"/>
              <a:pathLst>
                <a:path w="612139" h="1097280">
                  <a:moveTo>
                    <a:pt x="0" y="35052"/>
                  </a:moveTo>
                  <a:lnTo>
                    <a:pt x="16255" y="35052"/>
                  </a:lnTo>
                </a:path>
                <a:path w="612139" h="1097280">
                  <a:moveTo>
                    <a:pt x="0" y="0"/>
                  </a:moveTo>
                  <a:lnTo>
                    <a:pt x="16255" y="0"/>
                  </a:lnTo>
                </a:path>
                <a:path w="612139" h="1097280">
                  <a:moveTo>
                    <a:pt x="595884" y="1097280"/>
                  </a:moveTo>
                  <a:lnTo>
                    <a:pt x="612139" y="1097280"/>
                  </a:lnTo>
                </a:path>
                <a:path w="612139" h="1097280">
                  <a:moveTo>
                    <a:pt x="595884" y="1062228"/>
                  </a:moveTo>
                  <a:lnTo>
                    <a:pt x="612139" y="1062228"/>
                  </a:lnTo>
                </a:path>
              </a:pathLst>
            </a:custGeom>
            <a:ln w="914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4834382" y="2944367"/>
              <a:ext cx="16510" cy="0"/>
            </a:xfrm>
            <a:custGeom>
              <a:avLst/>
              <a:gdLst/>
              <a:ahLst/>
              <a:cxnLst/>
              <a:rect l="l" t="t" r="r" b="b"/>
              <a:pathLst>
                <a:path w="16510" h="0">
                  <a:moveTo>
                    <a:pt x="0" y="0"/>
                  </a:moveTo>
                  <a:lnTo>
                    <a:pt x="16255" y="0"/>
                  </a:lnTo>
                </a:path>
              </a:pathLst>
            </a:custGeom>
            <a:ln w="76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4833620" y="2660777"/>
              <a:ext cx="16510" cy="247015"/>
            </a:xfrm>
            <a:custGeom>
              <a:avLst/>
              <a:gdLst/>
              <a:ahLst/>
              <a:cxnLst/>
              <a:rect l="l" t="t" r="r" b="b"/>
              <a:pathLst>
                <a:path w="16510" h="247014">
                  <a:moveTo>
                    <a:pt x="0" y="246887"/>
                  </a:moveTo>
                  <a:lnTo>
                    <a:pt x="16255" y="246887"/>
                  </a:lnTo>
                </a:path>
                <a:path w="16510" h="247014">
                  <a:moveTo>
                    <a:pt x="0" y="211836"/>
                  </a:moveTo>
                  <a:lnTo>
                    <a:pt x="16255" y="211836"/>
                  </a:lnTo>
                </a:path>
                <a:path w="16510" h="247014">
                  <a:moveTo>
                    <a:pt x="0" y="176784"/>
                  </a:moveTo>
                  <a:lnTo>
                    <a:pt x="16255" y="176784"/>
                  </a:lnTo>
                </a:path>
                <a:path w="16510" h="247014">
                  <a:moveTo>
                    <a:pt x="0" y="141731"/>
                  </a:moveTo>
                  <a:lnTo>
                    <a:pt x="16255" y="141731"/>
                  </a:lnTo>
                </a:path>
                <a:path w="16510" h="247014">
                  <a:moveTo>
                    <a:pt x="0" y="105156"/>
                  </a:moveTo>
                  <a:lnTo>
                    <a:pt x="16255" y="105156"/>
                  </a:lnTo>
                </a:path>
                <a:path w="16510" h="247014">
                  <a:moveTo>
                    <a:pt x="0" y="70104"/>
                  </a:moveTo>
                  <a:lnTo>
                    <a:pt x="16255" y="70104"/>
                  </a:lnTo>
                </a:path>
                <a:path w="16510" h="247014">
                  <a:moveTo>
                    <a:pt x="0" y="35052"/>
                  </a:moveTo>
                  <a:lnTo>
                    <a:pt x="16255" y="35052"/>
                  </a:lnTo>
                </a:path>
                <a:path w="16510" h="247014">
                  <a:moveTo>
                    <a:pt x="0" y="0"/>
                  </a:moveTo>
                  <a:lnTo>
                    <a:pt x="16255" y="0"/>
                  </a:lnTo>
                </a:path>
              </a:pathLst>
            </a:custGeom>
            <a:ln w="914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4834382" y="2625852"/>
              <a:ext cx="16510" cy="0"/>
            </a:xfrm>
            <a:custGeom>
              <a:avLst/>
              <a:gdLst/>
              <a:ahLst/>
              <a:cxnLst/>
              <a:rect l="l" t="t" r="r" b="b"/>
              <a:pathLst>
                <a:path w="16510" h="0">
                  <a:moveTo>
                    <a:pt x="0" y="0"/>
                  </a:moveTo>
                  <a:lnTo>
                    <a:pt x="16255" y="0"/>
                  </a:lnTo>
                </a:path>
              </a:pathLst>
            </a:custGeom>
            <a:ln w="76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4833620" y="2519044"/>
              <a:ext cx="16510" cy="70485"/>
            </a:xfrm>
            <a:custGeom>
              <a:avLst/>
              <a:gdLst/>
              <a:ahLst/>
              <a:cxnLst/>
              <a:rect l="l" t="t" r="r" b="b"/>
              <a:pathLst>
                <a:path w="16510" h="70485">
                  <a:moveTo>
                    <a:pt x="0" y="70104"/>
                  </a:moveTo>
                  <a:lnTo>
                    <a:pt x="16255" y="70104"/>
                  </a:lnTo>
                </a:path>
                <a:path w="16510" h="70485">
                  <a:moveTo>
                    <a:pt x="0" y="35052"/>
                  </a:moveTo>
                  <a:lnTo>
                    <a:pt x="16255" y="35052"/>
                  </a:lnTo>
                </a:path>
                <a:path w="16510" h="70485">
                  <a:moveTo>
                    <a:pt x="0" y="0"/>
                  </a:moveTo>
                  <a:lnTo>
                    <a:pt x="16255" y="0"/>
                  </a:lnTo>
                </a:path>
              </a:pathLst>
            </a:custGeom>
            <a:ln w="914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4834382" y="2484119"/>
              <a:ext cx="16510" cy="0"/>
            </a:xfrm>
            <a:custGeom>
              <a:avLst/>
              <a:gdLst/>
              <a:ahLst/>
              <a:cxnLst/>
              <a:rect l="l" t="t" r="r" b="b"/>
              <a:pathLst>
                <a:path w="16510" h="0">
                  <a:moveTo>
                    <a:pt x="0" y="0"/>
                  </a:moveTo>
                  <a:lnTo>
                    <a:pt x="16255" y="0"/>
                  </a:lnTo>
                </a:path>
              </a:pathLst>
            </a:custGeom>
            <a:ln w="76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4833620" y="2342261"/>
              <a:ext cx="16510" cy="105410"/>
            </a:xfrm>
            <a:custGeom>
              <a:avLst/>
              <a:gdLst/>
              <a:ahLst/>
              <a:cxnLst/>
              <a:rect l="l" t="t" r="r" b="b"/>
              <a:pathLst>
                <a:path w="16510" h="105410">
                  <a:moveTo>
                    <a:pt x="0" y="105156"/>
                  </a:moveTo>
                  <a:lnTo>
                    <a:pt x="16255" y="105156"/>
                  </a:lnTo>
                </a:path>
                <a:path w="16510" h="105410">
                  <a:moveTo>
                    <a:pt x="0" y="70103"/>
                  </a:moveTo>
                  <a:lnTo>
                    <a:pt x="16255" y="70103"/>
                  </a:lnTo>
                </a:path>
                <a:path w="16510" h="105410">
                  <a:moveTo>
                    <a:pt x="0" y="35051"/>
                  </a:moveTo>
                  <a:lnTo>
                    <a:pt x="16255" y="35051"/>
                  </a:lnTo>
                </a:path>
                <a:path w="16510" h="105410">
                  <a:moveTo>
                    <a:pt x="0" y="0"/>
                  </a:moveTo>
                  <a:lnTo>
                    <a:pt x="16255" y="0"/>
                  </a:lnTo>
                </a:path>
              </a:pathLst>
            </a:custGeom>
            <a:ln w="914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4834382" y="2307336"/>
              <a:ext cx="16510" cy="0"/>
            </a:xfrm>
            <a:custGeom>
              <a:avLst/>
              <a:gdLst/>
              <a:ahLst/>
              <a:cxnLst/>
              <a:rect l="l" t="t" r="r" b="b"/>
              <a:pathLst>
                <a:path w="16510" h="0">
                  <a:moveTo>
                    <a:pt x="0" y="0"/>
                  </a:moveTo>
                  <a:lnTo>
                    <a:pt x="16255" y="0"/>
                  </a:lnTo>
                </a:path>
              </a:pathLst>
            </a:custGeom>
            <a:ln w="76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4833620" y="2200529"/>
              <a:ext cx="16510" cy="70485"/>
            </a:xfrm>
            <a:custGeom>
              <a:avLst/>
              <a:gdLst/>
              <a:ahLst/>
              <a:cxnLst/>
              <a:rect l="l" t="t" r="r" b="b"/>
              <a:pathLst>
                <a:path w="16510" h="70485">
                  <a:moveTo>
                    <a:pt x="0" y="70103"/>
                  </a:moveTo>
                  <a:lnTo>
                    <a:pt x="16255" y="70103"/>
                  </a:lnTo>
                </a:path>
                <a:path w="16510" h="70485">
                  <a:moveTo>
                    <a:pt x="0" y="35051"/>
                  </a:moveTo>
                  <a:lnTo>
                    <a:pt x="16255" y="35051"/>
                  </a:lnTo>
                </a:path>
                <a:path w="16510" h="70485">
                  <a:moveTo>
                    <a:pt x="0" y="0"/>
                  </a:moveTo>
                  <a:lnTo>
                    <a:pt x="16255" y="0"/>
                  </a:lnTo>
                </a:path>
              </a:pathLst>
            </a:custGeom>
            <a:ln w="914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4834382" y="2165604"/>
              <a:ext cx="16510" cy="0"/>
            </a:xfrm>
            <a:custGeom>
              <a:avLst/>
              <a:gdLst/>
              <a:ahLst/>
              <a:cxnLst/>
              <a:rect l="l" t="t" r="r" b="b"/>
              <a:pathLst>
                <a:path w="16510" h="0">
                  <a:moveTo>
                    <a:pt x="0" y="0"/>
                  </a:moveTo>
                  <a:lnTo>
                    <a:pt x="16255" y="0"/>
                  </a:lnTo>
                </a:path>
              </a:pathLst>
            </a:custGeom>
            <a:ln w="76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4833620" y="2023744"/>
              <a:ext cx="16510" cy="105410"/>
            </a:xfrm>
            <a:custGeom>
              <a:avLst/>
              <a:gdLst/>
              <a:ahLst/>
              <a:cxnLst/>
              <a:rect l="l" t="t" r="r" b="b"/>
              <a:pathLst>
                <a:path w="16510" h="105410">
                  <a:moveTo>
                    <a:pt x="0" y="105156"/>
                  </a:moveTo>
                  <a:lnTo>
                    <a:pt x="16255" y="105156"/>
                  </a:lnTo>
                </a:path>
                <a:path w="16510" h="105410">
                  <a:moveTo>
                    <a:pt x="0" y="70104"/>
                  </a:moveTo>
                  <a:lnTo>
                    <a:pt x="16255" y="70104"/>
                  </a:lnTo>
                </a:path>
                <a:path w="16510" h="105410">
                  <a:moveTo>
                    <a:pt x="0" y="35052"/>
                  </a:moveTo>
                  <a:lnTo>
                    <a:pt x="16255" y="35052"/>
                  </a:lnTo>
                </a:path>
                <a:path w="16510" h="105410">
                  <a:moveTo>
                    <a:pt x="0" y="0"/>
                  </a:moveTo>
                  <a:lnTo>
                    <a:pt x="16255" y="0"/>
                  </a:lnTo>
                </a:path>
              </a:pathLst>
            </a:custGeom>
            <a:ln w="914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4834382" y="1988819"/>
              <a:ext cx="16510" cy="0"/>
            </a:xfrm>
            <a:custGeom>
              <a:avLst/>
              <a:gdLst/>
              <a:ahLst/>
              <a:cxnLst/>
              <a:rect l="l" t="t" r="r" b="b"/>
              <a:pathLst>
                <a:path w="16510" h="0">
                  <a:moveTo>
                    <a:pt x="0" y="0"/>
                  </a:moveTo>
                  <a:lnTo>
                    <a:pt x="16255" y="0"/>
                  </a:lnTo>
                </a:path>
              </a:pathLst>
            </a:custGeom>
            <a:ln w="76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4833620" y="1882013"/>
              <a:ext cx="16510" cy="70485"/>
            </a:xfrm>
            <a:custGeom>
              <a:avLst/>
              <a:gdLst/>
              <a:ahLst/>
              <a:cxnLst/>
              <a:rect l="l" t="t" r="r" b="b"/>
              <a:pathLst>
                <a:path w="16510" h="70485">
                  <a:moveTo>
                    <a:pt x="0" y="70104"/>
                  </a:moveTo>
                  <a:lnTo>
                    <a:pt x="16255" y="70104"/>
                  </a:lnTo>
                </a:path>
                <a:path w="16510" h="70485">
                  <a:moveTo>
                    <a:pt x="0" y="35051"/>
                  </a:moveTo>
                  <a:lnTo>
                    <a:pt x="16255" y="35051"/>
                  </a:lnTo>
                </a:path>
                <a:path w="16510" h="70485">
                  <a:moveTo>
                    <a:pt x="0" y="0"/>
                  </a:moveTo>
                  <a:lnTo>
                    <a:pt x="16255" y="0"/>
                  </a:lnTo>
                </a:path>
              </a:pathLst>
            </a:custGeom>
            <a:ln w="914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4834382" y="1847088"/>
              <a:ext cx="16510" cy="0"/>
            </a:xfrm>
            <a:custGeom>
              <a:avLst/>
              <a:gdLst/>
              <a:ahLst/>
              <a:cxnLst/>
              <a:rect l="l" t="t" r="r" b="b"/>
              <a:pathLst>
                <a:path w="16510" h="0">
                  <a:moveTo>
                    <a:pt x="0" y="0"/>
                  </a:moveTo>
                  <a:lnTo>
                    <a:pt x="16255" y="0"/>
                  </a:lnTo>
                </a:path>
              </a:pathLst>
            </a:custGeom>
            <a:ln w="76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4833620" y="1563497"/>
              <a:ext cx="16510" cy="247015"/>
            </a:xfrm>
            <a:custGeom>
              <a:avLst/>
              <a:gdLst/>
              <a:ahLst/>
              <a:cxnLst/>
              <a:rect l="l" t="t" r="r" b="b"/>
              <a:pathLst>
                <a:path w="16510" h="247014">
                  <a:moveTo>
                    <a:pt x="0" y="246887"/>
                  </a:moveTo>
                  <a:lnTo>
                    <a:pt x="16255" y="246887"/>
                  </a:lnTo>
                </a:path>
                <a:path w="16510" h="247014">
                  <a:moveTo>
                    <a:pt x="0" y="211836"/>
                  </a:moveTo>
                  <a:lnTo>
                    <a:pt x="16255" y="211836"/>
                  </a:lnTo>
                </a:path>
                <a:path w="16510" h="247014">
                  <a:moveTo>
                    <a:pt x="0" y="176783"/>
                  </a:moveTo>
                  <a:lnTo>
                    <a:pt x="16255" y="176783"/>
                  </a:lnTo>
                </a:path>
                <a:path w="16510" h="247014">
                  <a:moveTo>
                    <a:pt x="0" y="141731"/>
                  </a:moveTo>
                  <a:lnTo>
                    <a:pt x="16255" y="141731"/>
                  </a:lnTo>
                </a:path>
                <a:path w="16510" h="247014">
                  <a:moveTo>
                    <a:pt x="0" y="105155"/>
                  </a:moveTo>
                  <a:lnTo>
                    <a:pt x="16255" y="105155"/>
                  </a:lnTo>
                </a:path>
                <a:path w="16510" h="247014">
                  <a:moveTo>
                    <a:pt x="0" y="70103"/>
                  </a:moveTo>
                  <a:lnTo>
                    <a:pt x="16255" y="70103"/>
                  </a:lnTo>
                </a:path>
                <a:path w="16510" h="247014">
                  <a:moveTo>
                    <a:pt x="0" y="35051"/>
                  </a:moveTo>
                  <a:lnTo>
                    <a:pt x="16255" y="35051"/>
                  </a:lnTo>
                </a:path>
                <a:path w="16510" h="247014">
                  <a:moveTo>
                    <a:pt x="0" y="0"/>
                  </a:moveTo>
                  <a:lnTo>
                    <a:pt x="16255" y="0"/>
                  </a:lnTo>
                </a:path>
              </a:pathLst>
            </a:custGeom>
            <a:ln w="914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4834382" y="1528572"/>
              <a:ext cx="16510" cy="0"/>
            </a:xfrm>
            <a:custGeom>
              <a:avLst/>
              <a:gdLst/>
              <a:ahLst/>
              <a:cxnLst/>
              <a:rect l="l" t="t" r="r" b="b"/>
              <a:pathLst>
                <a:path w="16510" h="0">
                  <a:moveTo>
                    <a:pt x="0" y="0"/>
                  </a:moveTo>
                  <a:lnTo>
                    <a:pt x="16255" y="0"/>
                  </a:lnTo>
                </a:path>
              </a:pathLst>
            </a:custGeom>
            <a:ln w="76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4833620" y="1421765"/>
              <a:ext cx="16510" cy="70485"/>
            </a:xfrm>
            <a:custGeom>
              <a:avLst/>
              <a:gdLst/>
              <a:ahLst/>
              <a:cxnLst/>
              <a:rect l="l" t="t" r="r" b="b"/>
              <a:pathLst>
                <a:path w="16510" h="70484">
                  <a:moveTo>
                    <a:pt x="0" y="70104"/>
                  </a:moveTo>
                  <a:lnTo>
                    <a:pt x="16255" y="70104"/>
                  </a:lnTo>
                </a:path>
                <a:path w="16510" h="70484">
                  <a:moveTo>
                    <a:pt x="0" y="35051"/>
                  </a:moveTo>
                  <a:lnTo>
                    <a:pt x="16255" y="35051"/>
                  </a:lnTo>
                </a:path>
                <a:path w="16510" h="70484">
                  <a:moveTo>
                    <a:pt x="0" y="0"/>
                  </a:moveTo>
                  <a:lnTo>
                    <a:pt x="16255" y="0"/>
                  </a:lnTo>
                </a:path>
              </a:pathLst>
            </a:custGeom>
            <a:ln w="914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4834382" y="1386840"/>
              <a:ext cx="16510" cy="0"/>
            </a:xfrm>
            <a:custGeom>
              <a:avLst/>
              <a:gdLst/>
              <a:ahLst/>
              <a:cxnLst/>
              <a:rect l="l" t="t" r="r" b="b"/>
              <a:pathLst>
                <a:path w="16510" h="0">
                  <a:moveTo>
                    <a:pt x="0" y="0"/>
                  </a:moveTo>
                  <a:lnTo>
                    <a:pt x="16255" y="0"/>
                  </a:lnTo>
                </a:path>
              </a:pathLst>
            </a:custGeom>
            <a:ln w="76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4833620" y="1244981"/>
              <a:ext cx="16510" cy="105410"/>
            </a:xfrm>
            <a:custGeom>
              <a:avLst/>
              <a:gdLst/>
              <a:ahLst/>
              <a:cxnLst/>
              <a:rect l="l" t="t" r="r" b="b"/>
              <a:pathLst>
                <a:path w="16510" h="105409">
                  <a:moveTo>
                    <a:pt x="0" y="105156"/>
                  </a:moveTo>
                  <a:lnTo>
                    <a:pt x="16255" y="105156"/>
                  </a:lnTo>
                </a:path>
                <a:path w="16510" h="105409">
                  <a:moveTo>
                    <a:pt x="0" y="70104"/>
                  </a:moveTo>
                  <a:lnTo>
                    <a:pt x="16255" y="70104"/>
                  </a:lnTo>
                </a:path>
                <a:path w="16510" h="105409">
                  <a:moveTo>
                    <a:pt x="0" y="35052"/>
                  </a:moveTo>
                  <a:lnTo>
                    <a:pt x="16255" y="35052"/>
                  </a:lnTo>
                </a:path>
                <a:path w="16510" h="105409">
                  <a:moveTo>
                    <a:pt x="0" y="0"/>
                  </a:moveTo>
                  <a:lnTo>
                    <a:pt x="16255" y="0"/>
                  </a:lnTo>
                </a:path>
              </a:pathLst>
            </a:custGeom>
            <a:ln w="914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4834382" y="1210056"/>
              <a:ext cx="16510" cy="0"/>
            </a:xfrm>
            <a:custGeom>
              <a:avLst/>
              <a:gdLst/>
              <a:ahLst/>
              <a:cxnLst/>
              <a:rect l="l" t="t" r="r" b="b"/>
              <a:pathLst>
                <a:path w="16510" h="0">
                  <a:moveTo>
                    <a:pt x="0" y="0"/>
                  </a:moveTo>
                  <a:lnTo>
                    <a:pt x="16255" y="0"/>
                  </a:lnTo>
                </a:path>
              </a:pathLst>
            </a:custGeom>
            <a:ln w="76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4834382" y="1176274"/>
              <a:ext cx="16510" cy="0"/>
            </a:xfrm>
            <a:custGeom>
              <a:avLst/>
              <a:gdLst/>
              <a:ahLst/>
              <a:cxnLst/>
              <a:rect l="l" t="t" r="r" b="b"/>
              <a:pathLst>
                <a:path w="16510" h="0">
                  <a:moveTo>
                    <a:pt x="0" y="0"/>
                  </a:moveTo>
                  <a:lnTo>
                    <a:pt x="16255" y="0"/>
                  </a:lnTo>
                </a:path>
              </a:pathLst>
            </a:custGeom>
            <a:ln w="45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5427979" y="2979292"/>
              <a:ext cx="16510" cy="35560"/>
            </a:xfrm>
            <a:custGeom>
              <a:avLst/>
              <a:gdLst/>
              <a:ahLst/>
              <a:cxnLst/>
              <a:rect l="l" t="t" r="r" b="b"/>
              <a:pathLst>
                <a:path w="16510" h="35560">
                  <a:moveTo>
                    <a:pt x="0" y="35051"/>
                  </a:moveTo>
                  <a:lnTo>
                    <a:pt x="16256" y="35051"/>
                  </a:lnTo>
                </a:path>
                <a:path w="16510" h="35560">
                  <a:moveTo>
                    <a:pt x="0" y="0"/>
                  </a:moveTo>
                  <a:lnTo>
                    <a:pt x="16256" y="0"/>
                  </a:lnTo>
                </a:path>
              </a:pathLst>
            </a:custGeom>
            <a:ln w="914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5428742" y="2944367"/>
              <a:ext cx="16510" cy="0"/>
            </a:xfrm>
            <a:custGeom>
              <a:avLst/>
              <a:gdLst/>
              <a:ahLst/>
              <a:cxnLst/>
              <a:rect l="l" t="t" r="r" b="b"/>
              <a:pathLst>
                <a:path w="16510" h="0">
                  <a:moveTo>
                    <a:pt x="0" y="0"/>
                  </a:moveTo>
                  <a:lnTo>
                    <a:pt x="16256" y="0"/>
                  </a:lnTo>
                </a:path>
              </a:pathLst>
            </a:custGeom>
            <a:ln w="76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5427979" y="2660777"/>
              <a:ext cx="16510" cy="247015"/>
            </a:xfrm>
            <a:custGeom>
              <a:avLst/>
              <a:gdLst/>
              <a:ahLst/>
              <a:cxnLst/>
              <a:rect l="l" t="t" r="r" b="b"/>
              <a:pathLst>
                <a:path w="16510" h="247014">
                  <a:moveTo>
                    <a:pt x="0" y="246887"/>
                  </a:moveTo>
                  <a:lnTo>
                    <a:pt x="16256" y="246887"/>
                  </a:lnTo>
                </a:path>
                <a:path w="16510" h="247014">
                  <a:moveTo>
                    <a:pt x="0" y="211836"/>
                  </a:moveTo>
                  <a:lnTo>
                    <a:pt x="16256" y="211836"/>
                  </a:lnTo>
                </a:path>
                <a:path w="16510" h="247014">
                  <a:moveTo>
                    <a:pt x="0" y="176784"/>
                  </a:moveTo>
                  <a:lnTo>
                    <a:pt x="16256" y="176784"/>
                  </a:lnTo>
                </a:path>
                <a:path w="16510" h="247014">
                  <a:moveTo>
                    <a:pt x="0" y="141731"/>
                  </a:moveTo>
                  <a:lnTo>
                    <a:pt x="16256" y="141731"/>
                  </a:lnTo>
                </a:path>
                <a:path w="16510" h="247014">
                  <a:moveTo>
                    <a:pt x="0" y="105156"/>
                  </a:moveTo>
                  <a:lnTo>
                    <a:pt x="16256" y="105156"/>
                  </a:lnTo>
                </a:path>
                <a:path w="16510" h="247014">
                  <a:moveTo>
                    <a:pt x="0" y="70104"/>
                  </a:moveTo>
                  <a:lnTo>
                    <a:pt x="16256" y="70104"/>
                  </a:lnTo>
                </a:path>
                <a:path w="16510" h="247014">
                  <a:moveTo>
                    <a:pt x="0" y="35052"/>
                  </a:moveTo>
                  <a:lnTo>
                    <a:pt x="16256" y="35052"/>
                  </a:lnTo>
                </a:path>
                <a:path w="16510" h="247014">
                  <a:moveTo>
                    <a:pt x="0" y="0"/>
                  </a:moveTo>
                  <a:lnTo>
                    <a:pt x="16256" y="0"/>
                  </a:lnTo>
                </a:path>
              </a:pathLst>
            </a:custGeom>
            <a:ln w="914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5428742" y="2625852"/>
              <a:ext cx="16510" cy="0"/>
            </a:xfrm>
            <a:custGeom>
              <a:avLst/>
              <a:gdLst/>
              <a:ahLst/>
              <a:cxnLst/>
              <a:rect l="l" t="t" r="r" b="b"/>
              <a:pathLst>
                <a:path w="16510" h="0">
                  <a:moveTo>
                    <a:pt x="0" y="0"/>
                  </a:moveTo>
                  <a:lnTo>
                    <a:pt x="16256" y="0"/>
                  </a:lnTo>
                </a:path>
              </a:pathLst>
            </a:custGeom>
            <a:ln w="76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5427979" y="2519044"/>
              <a:ext cx="16510" cy="70485"/>
            </a:xfrm>
            <a:custGeom>
              <a:avLst/>
              <a:gdLst/>
              <a:ahLst/>
              <a:cxnLst/>
              <a:rect l="l" t="t" r="r" b="b"/>
              <a:pathLst>
                <a:path w="16510" h="70485">
                  <a:moveTo>
                    <a:pt x="0" y="70104"/>
                  </a:moveTo>
                  <a:lnTo>
                    <a:pt x="16256" y="70104"/>
                  </a:lnTo>
                </a:path>
                <a:path w="16510" h="70485">
                  <a:moveTo>
                    <a:pt x="0" y="35052"/>
                  </a:moveTo>
                  <a:lnTo>
                    <a:pt x="16256" y="35052"/>
                  </a:lnTo>
                </a:path>
                <a:path w="16510" h="70485">
                  <a:moveTo>
                    <a:pt x="0" y="0"/>
                  </a:moveTo>
                  <a:lnTo>
                    <a:pt x="16256" y="0"/>
                  </a:lnTo>
                </a:path>
              </a:pathLst>
            </a:custGeom>
            <a:ln w="914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5428742" y="2484119"/>
              <a:ext cx="16510" cy="0"/>
            </a:xfrm>
            <a:custGeom>
              <a:avLst/>
              <a:gdLst/>
              <a:ahLst/>
              <a:cxnLst/>
              <a:rect l="l" t="t" r="r" b="b"/>
              <a:pathLst>
                <a:path w="16510" h="0">
                  <a:moveTo>
                    <a:pt x="0" y="0"/>
                  </a:moveTo>
                  <a:lnTo>
                    <a:pt x="16256" y="0"/>
                  </a:lnTo>
                </a:path>
              </a:pathLst>
            </a:custGeom>
            <a:ln w="76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5427979" y="2342261"/>
              <a:ext cx="16510" cy="105410"/>
            </a:xfrm>
            <a:custGeom>
              <a:avLst/>
              <a:gdLst/>
              <a:ahLst/>
              <a:cxnLst/>
              <a:rect l="l" t="t" r="r" b="b"/>
              <a:pathLst>
                <a:path w="16510" h="105410">
                  <a:moveTo>
                    <a:pt x="0" y="105156"/>
                  </a:moveTo>
                  <a:lnTo>
                    <a:pt x="16256" y="105156"/>
                  </a:lnTo>
                </a:path>
                <a:path w="16510" h="105410">
                  <a:moveTo>
                    <a:pt x="0" y="70103"/>
                  </a:moveTo>
                  <a:lnTo>
                    <a:pt x="16256" y="70103"/>
                  </a:lnTo>
                </a:path>
                <a:path w="16510" h="105410">
                  <a:moveTo>
                    <a:pt x="0" y="35051"/>
                  </a:moveTo>
                  <a:lnTo>
                    <a:pt x="16256" y="35051"/>
                  </a:lnTo>
                </a:path>
                <a:path w="16510" h="105410">
                  <a:moveTo>
                    <a:pt x="0" y="0"/>
                  </a:moveTo>
                  <a:lnTo>
                    <a:pt x="16256" y="0"/>
                  </a:lnTo>
                </a:path>
              </a:pathLst>
            </a:custGeom>
            <a:ln w="914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5428742" y="2307336"/>
              <a:ext cx="16510" cy="0"/>
            </a:xfrm>
            <a:custGeom>
              <a:avLst/>
              <a:gdLst/>
              <a:ahLst/>
              <a:cxnLst/>
              <a:rect l="l" t="t" r="r" b="b"/>
              <a:pathLst>
                <a:path w="16510" h="0">
                  <a:moveTo>
                    <a:pt x="0" y="0"/>
                  </a:moveTo>
                  <a:lnTo>
                    <a:pt x="16256" y="0"/>
                  </a:lnTo>
                </a:path>
              </a:pathLst>
            </a:custGeom>
            <a:ln w="76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5427979" y="2200529"/>
              <a:ext cx="16510" cy="70485"/>
            </a:xfrm>
            <a:custGeom>
              <a:avLst/>
              <a:gdLst/>
              <a:ahLst/>
              <a:cxnLst/>
              <a:rect l="l" t="t" r="r" b="b"/>
              <a:pathLst>
                <a:path w="16510" h="70485">
                  <a:moveTo>
                    <a:pt x="0" y="70103"/>
                  </a:moveTo>
                  <a:lnTo>
                    <a:pt x="16256" y="70103"/>
                  </a:lnTo>
                </a:path>
                <a:path w="16510" h="70485">
                  <a:moveTo>
                    <a:pt x="0" y="35051"/>
                  </a:moveTo>
                  <a:lnTo>
                    <a:pt x="16256" y="35051"/>
                  </a:lnTo>
                </a:path>
                <a:path w="16510" h="70485">
                  <a:moveTo>
                    <a:pt x="0" y="0"/>
                  </a:moveTo>
                  <a:lnTo>
                    <a:pt x="16256" y="0"/>
                  </a:lnTo>
                </a:path>
              </a:pathLst>
            </a:custGeom>
            <a:ln w="914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5428742" y="2165604"/>
              <a:ext cx="16510" cy="0"/>
            </a:xfrm>
            <a:custGeom>
              <a:avLst/>
              <a:gdLst/>
              <a:ahLst/>
              <a:cxnLst/>
              <a:rect l="l" t="t" r="r" b="b"/>
              <a:pathLst>
                <a:path w="16510" h="0">
                  <a:moveTo>
                    <a:pt x="0" y="0"/>
                  </a:moveTo>
                  <a:lnTo>
                    <a:pt x="16256" y="0"/>
                  </a:lnTo>
                </a:path>
              </a:pathLst>
            </a:custGeom>
            <a:ln w="76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5427979" y="2023744"/>
              <a:ext cx="16510" cy="105410"/>
            </a:xfrm>
            <a:custGeom>
              <a:avLst/>
              <a:gdLst/>
              <a:ahLst/>
              <a:cxnLst/>
              <a:rect l="l" t="t" r="r" b="b"/>
              <a:pathLst>
                <a:path w="16510" h="105410">
                  <a:moveTo>
                    <a:pt x="0" y="105156"/>
                  </a:moveTo>
                  <a:lnTo>
                    <a:pt x="16256" y="105156"/>
                  </a:lnTo>
                </a:path>
                <a:path w="16510" h="105410">
                  <a:moveTo>
                    <a:pt x="0" y="70104"/>
                  </a:moveTo>
                  <a:lnTo>
                    <a:pt x="16256" y="70104"/>
                  </a:lnTo>
                </a:path>
                <a:path w="16510" h="105410">
                  <a:moveTo>
                    <a:pt x="0" y="35052"/>
                  </a:moveTo>
                  <a:lnTo>
                    <a:pt x="16256" y="35052"/>
                  </a:lnTo>
                </a:path>
                <a:path w="16510" h="105410">
                  <a:moveTo>
                    <a:pt x="0" y="0"/>
                  </a:moveTo>
                  <a:lnTo>
                    <a:pt x="16256" y="0"/>
                  </a:lnTo>
                </a:path>
              </a:pathLst>
            </a:custGeom>
            <a:ln w="914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5428742" y="1988819"/>
              <a:ext cx="16510" cy="0"/>
            </a:xfrm>
            <a:custGeom>
              <a:avLst/>
              <a:gdLst/>
              <a:ahLst/>
              <a:cxnLst/>
              <a:rect l="l" t="t" r="r" b="b"/>
              <a:pathLst>
                <a:path w="16510" h="0">
                  <a:moveTo>
                    <a:pt x="0" y="0"/>
                  </a:moveTo>
                  <a:lnTo>
                    <a:pt x="16256" y="0"/>
                  </a:lnTo>
                </a:path>
              </a:pathLst>
            </a:custGeom>
            <a:ln w="76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5427979" y="1917065"/>
              <a:ext cx="612140" cy="1097280"/>
            </a:xfrm>
            <a:custGeom>
              <a:avLst/>
              <a:gdLst/>
              <a:ahLst/>
              <a:cxnLst/>
              <a:rect l="l" t="t" r="r" b="b"/>
              <a:pathLst>
                <a:path w="612139" h="1097280">
                  <a:moveTo>
                    <a:pt x="0" y="35052"/>
                  </a:moveTo>
                  <a:lnTo>
                    <a:pt x="16256" y="35052"/>
                  </a:lnTo>
                </a:path>
                <a:path w="612139" h="1097280">
                  <a:moveTo>
                    <a:pt x="0" y="0"/>
                  </a:moveTo>
                  <a:lnTo>
                    <a:pt x="16256" y="0"/>
                  </a:lnTo>
                </a:path>
                <a:path w="612139" h="1097280">
                  <a:moveTo>
                    <a:pt x="595884" y="1097280"/>
                  </a:moveTo>
                  <a:lnTo>
                    <a:pt x="612140" y="1097280"/>
                  </a:lnTo>
                </a:path>
                <a:path w="612139" h="1097280">
                  <a:moveTo>
                    <a:pt x="595884" y="1062228"/>
                  </a:moveTo>
                  <a:lnTo>
                    <a:pt x="612140" y="1062228"/>
                  </a:lnTo>
                </a:path>
              </a:pathLst>
            </a:custGeom>
            <a:ln w="914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6024625" y="2944367"/>
              <a:ext cx="16510" cy="0"/>
            </a:xfrm>
            <a:custGeom>
              <a:avLst/>
              <a:gdLst/>
              <a:ahLst/>
              <a:cxnLst/>
              <a:rect l="l" t="t" r="r" b="b"/>
              <a:pathLst>
                <a:path w="16510" h="0">
                  <a:moveTo>
                    <a:pt x="0" y="0"/>
                  </a:moveTo>
                  <a:lnTo>
                    <a:pt x="16256" y="0"/>
                  </a:lnTo>
                </a:path>
              </a:pathLst>
            </a:custGeom>
            <a:ln w="76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6023863" y="2765933"/>
              <a:ext cx="610870" cy="248920"/>
            </a:xfrm>
            <a:custGeom>
              <a:avLst/>
              <a:gdLst/>
              <a:ahLst/>
              <a:cxnLst/>
              <a:rect l="l" t="t" r="r" b="b"/>
              <a:pathLst>
                <a:path w="610870" h="248919">
                  <a:moveTo>
                    <a:pt x="0" y="141731"/>
                  </a:moveTo>
                  <a:lnTo>
                    <a:pt x="16256" y="141731"/>
                  </a:lnTo>
                </a:path>
                <a:path w="610870" h="248919">
                  <a:moveTo>
                    <a:pt x="0" y="106680"/>
                  </a:moveTo>
                  <a:lnTo>
                    <a:pt x="16256" y="106680"/>
                  </a:lnTo>
                </a:path>
                <a:path w="610870" h="248919">
                  <a:moveTo>
                    <a:pt x="0" y="71628"/>
                  </a:moveTo>
                  <a:lnTo>
                    <a:pt x="16256" y="71628"/>
                  </a:lnTo>
                </a:path>
                <a:path w="610870" h="248919">
                  <a:moveTo>
                    <a:pt x="0" y="36575"/>
                  </a:moveTo>
                  <a:lnTo>
                    <a:pt x="16256" y="36575"/>
                  </a:lnTo>
                </a:path>
                <a:path w="610870" h="248919">
                  <a:moveTo>
                    <a:pt x="0" y="0"/>
                  </a:moveTo>
                  <a:lnTo>
                    <a:pt x="16256" y="0"/>
                  </a:lnTo>
                </a:path>
                <a:path w="610870" h="248919">
                  <a:moveTo>
                    <a:pt x="594360" y="248412"/>
                  </a:moveTo>
                  <a:lnTo>
                    <a:pt x="610615" y="248412"/>
                  </a:lnTo>
                </a:path>
              </a:pathLst>
            </a:custGeom>
            <a:ln w="914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7" name="object 57" descr=""/>
          <p:cNvSpPr txBox="1"/>
          <p:nvPr/>
        </p:nvSpPr>
        <p:spPr>
          <a:xfrm>
            <a:off x="2749423" y="3150489"/>
            <a:ext cx="42792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72795" algn="l"/>
                <a:tab pos="1306195" algn="l"/>
                <a:tab pos="2019935" algn="l"/>
                <a:tab pos="2467610" algn="l"/>
                <a:tab pos="3104515" algn="l"/>
                <a:tab pos="3867150" algn="l"/>
              </a:tabLst>
            </a:pPr>
            <a:r>
              <a:rPr dirty="0" sz="1800" spc="-3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dirty="0" sz="1800" spc="-25">
                <a:solidFill>
                  <a:srgbClr val="FFFFFF"/>
                </a:solidFill>
                <a:latin typeface="Arial"/>
                <a:cs typeface="Arial"/>
              </a:rPr>
              <a:t>3σ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800" spc="-3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dirty="0" sz="1800" spc="-25">
                <a:solidFill>
                  <a:srgbClr val="FFFFFF"/>
                </a:solidFill>
                <a:latin typeface="Arial"/>
                <a:cs typeface="Arial"/>
              </a:rPr>
              <a:t>2σ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800" spc="-3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dirty="0" sz="1800" spc="-35">
                <a:solidFill>
                  <a:srgbClr val="FFFFFF"/>
                </a:solidFill>
                <a:latin typeface="Arial"/>
                <a:cs typeface="Arial"/>
              </a:rPr>
              <a:t>1σ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800" spc="-50">
                <a:solidFill>
                  <a:srgbClr val="FFFFFF"/>
                </a:solidFill>
                <a:latin typeface="Times New Roman"/>
                <a:cs typeface="Times New Roman"/>
              </a:rPr>
              <a:t>µ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1800" spc="-25">
                <a:solidFill>
                  <a:srgbClr val="FFFFFF"/>
                </a:solidFill>
                <a:latin typeface="Arial"/>
                <a:cs typeface="Arial"/>
              </a:rPr>
              <a:t>+1σ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800" spc="-25">
                <a:solidFill>
                  <a:srgbClr val="FFFFFF"/>
                </a:solidFill>
                <a:latin typeface="Arial"/>
                <a:cs typeface="Arial"/>
              </a:rPr>
              <a:t>+2σ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800" spc="-25">
                <a:solidFill>
                  <a:srgbClr val="FFFFFF"/>
                </a:solidFill>
                <a:latin typeface="Arial"/>
                <a:cs typeface="Arial"/>
              </a:rPr>
              <a:t>+3σ</a:t>
            </a:r>
            <a:endParaRPr sz="1800">
              <a:latin typeface="Arial"/>
              <a:cs typeface="Arial"/>
            </a:endParaRPr>
          </a:p>
        </p:txBody>
      </p:sp>
      <p:sp>
        <p:nvSpPr>
          <p:cNvPr id="58" name="object 58" descr=""/>
          <p:cNvSpPr/>
          <p:nvPr/>
        </p:nvSpPr>
        <p:spPr>
          <a:xfrm>
            <a:off x="3696461" y="4329569"/>
            <a:ext cx="741045" cy="20320"/>
          </a:xfrm>
          <a:custGeom>
            <a:avLst/>
            <a:gdLst/>
            <a:ahLst/>
            <a:cxnLst/>
            <a:rect l="l" t="t" r="r" b="b"/>
            <a:pathLst>
              <a:path w="741045" h="20320">
                <a:moveTo>
                  <a:pt x="740663" y="0"/>
                </a:moveTo>
                <a:lnTo>
                  <a:pt x="0" y="0"/>
                </a:lnTo>
                <a:lnTo>
                  <a:pt x="0" y="19811"/>
                </a:lnTo>
                <a:lnTo>
                  <a:pt x="740663" y="19811"/>
                </a:lnTo>
                <a:lnTo>
                  <a:pt x="74066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 descr=""/>
          <p:cNvSpPr txBox="1"/>
          <p:nvPr/>
        </p:nvSpPr>
        <p:spPr>
          <a:xfrm>
            <a:off x="3971035" y="3879291"/>
            <a:ext cx="1943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solidFill>
                  <a:srgbClr val="FFFFFF"/>
                </a:solidFill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60" name="object 60" descr=""/>
          <p:cNvSpPr/>
          <p:nvPr/>
        </p:nvSpPr>
        <p:spPr>
          <a:xfrm>
            <a:off x="3887596" y="4408538"/>
            <a:ext cx="549910" cy="293370"/>
          </a:xfrm>
          <a:custGeom>
            <a:avLst/>
            <a:gdLst/>
            <a:ahLst/>
            <a:cxnLst/>
            <a:rect l="l" t="t" r="r" b="b"/>
            <a:pathLst>
              <a:path w="549910" h="293370">
                <a:moveTo>
                  <a:pt x="212851" y="0"/>
                </a:moveTo>
                <a:lnTo>
                  <a:pt x="174878" y="0"/>
                </a:lnTo>
                <a:lnTo>
                  <a:pt x="101345" y="254050"/>
                </a:lnTo>
                <a:lnTo>
                  <a:pt x="48767" y="138569"/>
                </a:lnTo>
                <a:lnTo>
                  <a:pt x="0" y="160883"/>
                </a:lnTo>
                <a:lnTo>
                  <a:pt x="4572" y="172046"/>
                </a:lnTo>
                <a:lnTo>
                  <a:pt x="29717" y="160883"/>
                </a:lnTo>
                <a:lnTo>
                  <a:pt x="91312" y="293344"/>
                </a:lnTo>
                <a:lnTo>
                  <a:pt x="105790" y="293344"/>
                </a:lnTo>
                <a:lnTo>
                  <a:pt x="185927" y="19799"/>
                </a:lnTo>
                <a:lnTo>
                  <a:pt x="194437" y="19799"/>
                </a:lnTo>
                <a:lnTo>
                  <a:pt x="194437" y="20091"/>
                </a:lnTo>
                <a:lnTo>
                  <a:pt x="549528" y="20091"/>
                </a:lnTo>
                <a:lnTo>
                  <a:pt x="549528" y="279"/>
                </a:lnTo>
                <a:lnTo>
                  <a:pt x="212851" y="279"/>
                </a:lnTo>
                <a:lnTo>
                  <a:pt x="2128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 descr=""/>
          <p:cNvSpPr/>
          <p:nvPr/>
        </p:nvSpPr>
        <p:spPr>
          <a:xfrm>
            <a:off x="6563741" y="3954779"/>
            <a:ext cx="76835" cy="769620"/>
          </a:xfrm>
          <a:custGeom>
            <a:avLst/>
            <a:gdLst/>
            <a:ahLst/>
            <a:cxnLst/>
            <a:rect l="l" t="t" r="r" b="b"/>
            <a:pathLst>
              <a:path w="76834" h="769620">
                <a:moveTo>
                  <a:pt x="76454" y="0"/>
                </a:moveTo>
                <a:lnTo>
                  <a:pt x="0" y="0"/>
                </a:lnTo>
                <a:lnTo>
                  <a:pt x="0" y="15240"/>
                </a:lnTo>
                <a:lnTo>
                  <a:pt x="47358" y="15240"/>
                </a:lnTo>
                <a:lnTo>
                  <a:pt x="47358" y="755650"/>
                </a:lnTo>
                <a:lnTo>
                  <a:pt x="0" y="755650"/>
                </a:lnTo>
                <a:lnTo>
                  <a:pt x="0" y="769620"/>
                </a:lnTo>
                <a:lnTo>
                  <a:pt x="76454" y="769620"/>
                </a:lnTo>
                <a:lnTo>
                  <a:pt x="76454" y="755650"/>
                </a:lnTo>
                <a:lnTo>
                  <a:pt x="76454" y="15240"/>
                </a:lnTo>
                <a:lnTo>
                  <a:pt x="7645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 descr=""/>
          <p:cNvSpPr/>
          <p:nvPr/>
        </p:nvSpPr>
        <p:spPr>
          <a:xfrm>
            <a:off x="5059172" y="3954779"/>
            <a:ext cx="76835" cy="769620"/>
          </a:xfrm>
          <a:custGeom>
            <a:avLst/>
            <a:gdLst/>
            <a:ahLst/>
            <a:cxnLst/>
            <a:rect l="l" t="t" r="r" b="b"/>
            <a:pathLst>
              <a:path w="76835" h="769620">
                <a:moveTo>
                  <a:pt x="76454" y="0"/>
                </a:moveTo>
                <a:lnTo>
                  <a:pt x="0" y="0"/>
                </a:lnTo>
                <a:lnTo>
                  <a:pt x="0" y="15240"/>
                </a:lnTo>
                <a:lnTo>
                  <a:pt x="0" y="755650"/>
                </a:lnTo>
                <a:lnTo>
                  <a:pt x="0" y="769620"/>
                </a:lnTo>
                <a:lnTo>
                  <a:pt x="76454" y="769620"/>
                </a:lnTo>
                <a:lnTo>
                  <a:pt x="76454" y="755650"/>
                </a:lnTo>
                <a:lnTo>
                  <a:pt x="28956" y="755650"/>
                </a:lnTo>
                <a:lnTo>
                  <a:pt x="28956" y="15240"/>
                </a:lnTo>
                <a:lnTo>
                  <a:pt x="76454" y="15240"/>
                </a:lnTo>
                <a:lnTo>
                  <a:pt x="7645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 descr=""/>
          <p:cNvSpPr txBox="1"/>
          <p:nvPr/>
        </p:nvSpPr>
        <p:spPr>
          <a:xfrm>
            <a:off x="2652522" y="4109415"/>
            <a:ext cx="2731770" cy="641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2425"/>
              </a:lnSpc>
              <a:spcBef>
                <a:spcPts val="100"/>
              </a:spcBef>
              <a:tabLst>
                <a:tab pos="1824355" algn="l"/>
                <a:tab pos="2477770" algn="l"/>
              </a:tabLst>
            </a:pP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𝑓(𝑋)</a:t>
            </a:r>
            <a:r>
              <a:rPr dirty="0" sz="2400" spc="22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2400" spc="-50">
                <a:solidFill>
                  <a:srgbClr val="FFFFFF"/>
                </a:solidFill>
                <a:latin typeface="Cambria Math"/>
                <a:cs typeface="Cambria Math"/>
              </a:rPr>
              <a:t>=</a:t>
            </a: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	</a:t>
            </a:r>
            <a:r>
              <a:rPr dirty="0" sz="2400" spc="-25">
                <a:solidFill>
                  <a:srgbClr val="FFFFFF"/>
                </a:solidFill>
                <a:latin typeface="Cambria Math"/>
                <a:cs typeface="Cambria Math"/>
              </a:rPr>
              <a:t>𝑒𝑥𝑝</a:t>
            </a: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	</a:t>
            </a:r>
            <a:r>
              <a:rPr dirty="0" sz="2400" spc="-50">
                <a:solidFill>
                  <a:srgbClr val="FFFFFF"/>
                </a:solidFill>
                <a:latin typeface="Cambria Math"/>
                <a:cs typeface="Cambria Math"/>
              </a:rPr>
              <a:t>−</a:t>
            </a:r>
            <a:endParaRPr sz="2400">
              <a:latin typeface="Cambria Math"/>
              <a:cs typeface="Cambria Math"/>
            </a:endParaRPr>
          </a:p>
          <a:p>
            <a:pPr algn="ctr" marL="93345">
              <a:lnSpc>
                <a:spcPts val="2425"/>
              </a:lnSpc>
              <a:tabLst>
                <a:tab pos="478790" algn="l"/>
              </a:tabLst>
            </a:pPr>
            <a:r>
              <a:rPr dirty="0" sz="2400" spc="-50">
                <a:solidFill>
                  <a:srgbClr val="FFFFFF"/>
                </a:solidFill>
                <a:latin typeface="Cambria Math"/>
                <a:cs typeface="Cambria Math"/>
              </a:rPr>
              <a:t>𝜎</a:t>
            </a: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	</a:t>
            </a:r>
            <a:r>
              <a:rPr dirty="0" sz="2400" spc="-25">
                <a:solidFill>
                  <a:srgbClr val="FFFFFF"/>
                </a:solidFill>
                <a:latin typeface="Cambria Math"/>
                <a:cs typeface="Cambria Math"/>
              </a:rPr>
              <a:t>2𝜋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64" name="object 64" descr=""/>
          <p:cNvSpPr/>
          <p:nvPr/>
        </p:nvSpPr>
        <p:spPr>
          <a:xfrm>
            <a:off x="5420105" y="4329569"/>
            <a:ext cx="1137285" cy="20320"/>
          </a:xfrm>
          <a:custGeom>
            <a:avLst/>
            <a:gdLst/>
            <a:ahLst/>
            <a:cxnLst/>
            <a:rect l="l" t="t" r="r" b="b"/>
            <a:pathLst>
              <a:path w="1137284" h="20320">
                <a:moveTo>
                  <a:pt x="1136903" y="0"/>
                </a:moveTo>
                <a:lnTo>
                  <a:pt x="0" y="0"/>
                </a:lnTo>
                <a:lnTo>
                  <a:pt x="0" y="19811"/>
                </a:lnTo>
                <a:lnTo>
                  <a:pt x="1136903" y="19811"/>
                </a:lnTo>
                <a:lnTo>
                  <a:pt x="11369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 descr=""/>
          <p:cNvSpPr txBox="1"/>
          <p:nvPr/>
        </p:nvSpPr>
        <p:spPr>
          <a:xfrm>
            <a:off x="5382767" y="3879291"/>
            <a:ext cx="12026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(𝑋</a:t>
            </a:r>
            <a:r>
              <a:rPr dirty="0" sz="2400" spc="4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−</a:t>
            </a:r>
            <a:r>
              <a:rPr dirty="0" sz="2400" spc="-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Cambria Math"/>
                <a:cs typeface="Cambria Math"/>
              </a:rPr>
              <a:t>𝜇)</a:t>
            </a:r>
            <a:r>
              <a:rPr dirty="0" baseline="28571" sz="2625" spc="-37">
                <a:solidFill>
                  <a:srgbClr val="FFFFFF"/>
                </a:solidFill>
                <a:latin typeface="Cambria Math"/>
                <a:cs typeface="Cambria Math"/>
              </a:rPr>
              <a:t>2</a:t>
            </a:r>
            <a:endParaRPr baseline="28571" sz="2625">
              <a:latin typeface="Cambria Math"/>
              <a:cs typeface="Cambria Math"/>
            </a:endParaRPr>
          </a:p>
        </p:txBody>
      </p:sp>
      <p:sp>
        <p:nvSpPr>
          <p:cNvPr id="66" name="object 66" descr=""/>
          <p:cNvSpPr txBox="1"/>
          <p:nvPr/>
        </p:nvSpPr>
        <p:spPr>
          <a:xfrm>
            <a:off x="5699759" y="4313631"/>
            <a:ext cx="5715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30">
                <a:solidFill>
                  <a:srgbClr val="FFFFFF"/>
                </a:solidFill>
                <a:latin typeface="Cambria Math"/>
                <a:cs typeface="Cambria Math"/>
              </a:rPr>
              <a:t>2𝜎</a:t>
            </a:r>
            <a:r>
              <a:rPr dirty="0" baseline="22222" sz="2625" spc="44">
                <a:solidFill>
                  <a:srgbClr val="FFFFFF"/>
                </a:solidFill>
                <a:latin typeface="Cambria Math"/>
                <a:cs typeface="Cambria Math"/>
              </a:rPr>
              <a:t>2</a:t>
            </a:r>
            <a:endParaRPr baseline="22222" sz="2625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Wendy Lynn Bailey</dc:creator>
  <dcterms:created xsi:type="dcterms:W3CDTF">2024-08-06T19:05:39Z</dcterms:created>
  <dcterms:modified xsi:type="dcterms:W3CDTF">2024-08-06T19:05:39Z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2024-08-06T00:00:00Z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2024-08-06T00:00:00Z</vt:filetime>
  </property>
  <property fmtid="{D5CDD505-2E9C-101B-9397-08002B2CF9AE}" pid="5" name="Producer">
    <vt:lpwstr>Microsoft® PowerPoint® for Microsoft 365</vt:lpwstr>
  </property>
</Properties>
</file>