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3"/>
  </p:notesMasterIdLst>
  <p:sldIdLst>
    <p:sldId id="256" r:id="rId2"/>
    <p:sldId id="257" r:id="rId3"/>
    <p:sldId id="264" r:id="rId4"/>
    <p:sldId id="265" r:id="rId5"/>
    <p:sldId id="266" r:id="rId6"/>
    <p:sldId id="268" r:id="rId7"/>
    <p:sldId id="269" r:id="rId8"/>
    <p:sldId id="270" r:id="rId9"/>
    <p:sldId id="271" r:id="rId10"/>
    <p:sldId id="272"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B1B1"/>
    <a:srgbClr val="010101"/>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01"/>
    <p:restoredTop sz="95033" autoAdjust="0"/>
  </p:normalViewPr>
  <p:slideViewPr>
    <p:cSldViewPr snapToGrid="0" snapToObjects="1">
      <p:cViewPr>
        <p:scale>
          <a:sx n="75" d="100"/>
          <a:sy n="75" d="100"/>
        </p:scale>
        <p:origin x="662" y="2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D53F9-F4A4-4574-A8EF-ACCCCF66CE64}" type="datetimeFigureOut">
              <a:rPr lang="en-US" smtClean="0"/>
              <a:t>1/30/2024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3A89FA-4D79-4DF9-AD61-CEEA0DBDF4DA}" type="slidenum">
              <a:rPr lang="en-US" smtClean="0"/>
              <a:t>‹#›</a:t>
            </a:fld>
            <a:endParaRPr lang="en-US"/>
          </a:p>
        </p:txBody>
      </p:sp>
    </p:spTree>
    <p:extLst>
      <p:ext uri="{BB962C8B-B14F-4D97-AF65-F5344CB8AC3E}">
        <p14:creationId xmlns:p14="http://schemas.microsoft.com/office/powerpoint/2010/main" val="873467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I’m Dustin, and today I'm thrilled to share insights from my analysis of historic NYPD shooting incident data as a final project for Data Science as a Field. Our goal is to use R to uncover patterns and trends within the numbers. So, let's embark on this data exploration journey together.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Before we jump into the data, let's take a moment to acknowledge the gravity of the issue we're addressing. Gun violence is a pressing concern that affects communities worldwide. By delving into the data, we aim to contribute to a better understanding of this complex problem and, hopefully, find insights that can guide future actions.</a:t>
            </a:r>
            <a:endParaRPr lang="en-US" dirty="0"/>
          </a:p>
          <a:p>
            <a:endParaRPr lang="en-US" dirty="0"/>
          </a:p>
        </p:txBody>
      </p:sp>
      <p:sp>
        <p:nvSpPr>
          <p:cNvPr id="4" name="Slide Number Placeholder 3"/>
          <p:cNvSpPr>
            <a:spLocks noGrp="1"/>
          </p:cNvSpPr>
          <p:nvPr>
            <p:ph type="sldNum" sz="quarter" idx="5"/>
          </p:nvPr>
        </p:nvSpPr>
        <p:spPr/>
        <p:txBody>
          <a:bodyPr/>
          <a:lstStyle/>
          <a:p>
            <a:fld id="{333A89FA-4D79-4DF9-AD61-CEEA0DBDF4DA}" type="slidenum">
              <a:rPr lang="en-US" smtClean="0"/>
              <a:t>2</a:t>
            </a:fld>
            <a:endParaRPr lang="en-US"/>
          </a:p>
        </p:txBody>
      </p:sp>
    </p:spTree>
    <p:extLst>
      <p:ext uri="{BB962C8B-B14F-4D97-AF65-F5344CB8AC3E}">
        <p14:creationId xmlns:p14="http://schemas.microsoft.com/office/powerpoint/2010/main" val="632194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3A89FA-4D79-4DF9-AD61-CEEA0DBDF4DA}" type="slidenum">
              <a:rPr lang="en-US" smtClean="0"/>
              <a:t>11</a:t>
            </a:fld>
            <a:endParaRPr lang="en-US"/>
          </a:p>
        </p:txBody>
      </p:sp>
    </p:spTree>
    <p:extLst>
      <p:ext uri="{BB962C8B-B14F-4D97-AF65-F5344CB8AC3E}">
        <p14:creationId xmlns:p14="http://schemas.microsoft.com/office/powerpoint/2010/main" val="3964438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Our journey begins with the dataset itself. I've sourced the data from Data.gov, a platform that provides a wealth of valuable datasets. The NYPD shooting incident data we're using is a historical record that spans from 2006-2022</a:t>
            </a:r>
          </a:p>
          <a:p>
            <a:endParaRPr lang="en-US" i="1" dirty="0"/>
          </a:p>
          <a:p>
            <a:r>
              <a:rPr lang="en-US" dirty="0"/>
              <a:t>Data.gov is the United States government's open data website. It provides access to datasets published by agencies across the federal government. Data.gov is intended to provide access to government open data to the public, achieve agency missions, drive innovation, fuel economic activity, and uphold the ideals of an open and transparent government. </a:t>
            </a:r>
          </a:p>
        </p:txBody>
      </p:sp>
      <p:sp>
        <p:nvSpPr>
          <p:cNvPr id="4" name="Slide Number Placeholder 3"/>
          <p:cNvSpPr>
            <a:spLocks noGrp="1"/>
          </p:cNvSpPr>
          <p:nvPr>
            <p:ph type="sldNum" sz="quarter" idx="5"/>
          </p:nvPr>
        </p:nvSpPr>
        <p:spPr/>
        <p:txBody>
          <a:bodyPr/>
          <a:lstStyle/>
          <a:p>
            <a:fld id="{333A89FA-4D79-4DF9-AD61-CEEA0DBDF4DA}" type="slidenum">
              <a:rPr lang="en-US" smtClean="0"/>
              <a:t>3</a:t>
            </a:fld>
            <a:endParaRPr lang="en-US"/>
          </a:p>
        </p:txBody>
      </p:sp>
    </p:spTree>
    <p:extLst>
      <p:ext uri="{BB962C8B-B14F-4D97-AF65-F5344CB8AC3E}">
        <p14:creationId xmlns:p14="http://schemas.microsoft.com/office/powerpoint/2010/main" val="1353704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So, what are we hoping to achieve with this analysis? Our main objectives include</a:t>
            </a:r>
          </a:p>
          <a:p>
            <a:r>
              <a:rPr lang="en-US" i="1" dirty="0"/>
              <a:t>. By the end of this presentation, I aim to provide you with a deeper understanding of the patterns and trends present in the NYPD shooting incident data.</a:t>
            </a:r>
            <a:endParaRPr lang="en-US" dirty="0"/>
          </a:p>
        </p:txBody>
      </p:sp>
      <p:sp>
        <p:nvSpPr>
          <p:cNvPr id="4" name="Slide Number Placeholder 3"/>
          <p:cNvSpPr>
            <a:spLocks noGrp="1"/>
          </p:cNvSpPr>
          <p:nvPr>
            <p:ph type="sldNum" sz="quarter" idx="5"/>
          </p:nvPr>
        </p:nvSpPr>
        <p:spPr/>
        <p:txBody>
          <a:bodyPr/>
          <a:lstStyle/>
          <a:p>
            <a:fld id="{333A89FA-4D79-4DF9-AD61-CEEA0DBDF4DA}" type="slidenum">
              <a:rPr lang="en-US" smtClean="0"/>
              <a:t>4</a:t>
            </a:fld>
            <a:endParaRPr lang="en-US"/>
          </a:p>
        </p:txBody>
      </p:sp>
    </p:spTree>
    <p:extLst>
      <p:ext uri="{BB962C8B-B14F-4D97-AF65-F5344CB8AC3E}">
        <p14:creationId xmlns:p14="http://schemas.microsoft.com/office/powerpoint/2010/main" val="3587975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Now, let's walk through the steps I took to extract meaningful insights from the data. We'll start with the data preparation (utilizing </a:t>
            </a:r>
            <a:r>
              <a:rPr lang="en-US" i="1" dirty="0" err="1"/>
              <a:t>tidyverse</a:t>
            </a:r>
            <a:r>
              <a:rPr lang="en-US" i="1" dirty="0"/>
              <a:t>), move on to exploratory data analysis (utilizing summary, head, and other built in r functions), visualizations (using </a:t>
            </a:r>
            <a:r>
              <a:rPr lang="en-US" i="1" dirty="0" err="1"/>
              <a:t>ggplot</a:t>
            </a:r>
            <a:r>
              <a:rPr lang="en-US" i="1" dirty="0"/>
              <a:t>), and finish with a statistical analysis that unveils patterns within the dataset.</a:t>
            </a:r>
            <a:endParaRPr lang="en-US" dirty="0"/>
          </a:p>
        </p:txBody>
      </p:sp>
      <p:sp>
        <p:nvSpPr>
          <p:cNvPr id="4" name="Slide Number Placeholder 3"/>
          <p:cNvSpPr>
            <a:spLocks noGrp="1"/>
          </p:cNvSpPr>
          <p:nvPr>
            <p:ph type="sldNum" sz="quarter" idx="5"/>
          </p:nvPr>
        </p:nvSpPr>
        <p:spPr/>
        <p:txBody>
          <a:bodyPr/>
          <a:lstStyle/>
          <a:p>
            <a:fld id="{333A89FA-4D79-4DF9-AD61-CEEA0DBDF4DA}" type="slidenum">
              <a:rPr lang="en-US" smtClean="0"/>
              <a:t>5</a:t>
            </a:fld>
            <a:endParaRPr lang="en-US"/>
          </a:p>
        </p:txBody>
      </p:sp>
    </p:spTree>
    <p:extLst>
      <p:ext uri="{BB962C8B-B14F-4D97-AF65-F5344CB8AC3E}">
        <p14:creationId xmlns:p14="http://schemas.microsoft.com/office/powerpoint/2010/main" val="453909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After exploring the data, I identified I wanted to find if there are trends between victims, their ages, and their borough. Our first stop on this visual journey is a stacked bar chart showcasing the distribution of age groups across different boroughs. Using </a:t>
            </a:r>
            <a:r>
              <a:rPr lang="en-US" i="1" dirty="0" err="1"/>
              <a:t>ggplot</a:t>
            </a:r>
            <a:r>
              <a:rPr lang="en-US" i="1" dirty="0"/>
              <a:t>, I was able to create that stacked bar chart which shows how incidents are spread among various age groups.</a:t>
            </a:r>
            <a:endParaRPr lang="en-US" dirty="0"/>
          </a:p>
        </p:txBody>
      </p:sp>
      <p:sp>
        <p:nvSpPr>
          <p:cNvPr id="4" name="Slide Number Placeholder 3"/>
          <p:cNvSpPr>
            <a:spLocks noGrp="1"/>
          </p:cNvSpPr>
          <p:nvPr>
            <p:ph type="sldNum" sz="quarter" idx="5"/>
          </p:nvPr>
        </p:nvSpPr>
        <p:spPr/>
        <p:txBody>
          <a:bodyPr/>
          <a:lstStyle/>
          <a:p>
            <a:fld id="{333A89FA-4D79-4DF9-AD61-CEEA0DBDF4DA}" type="slidenum">
              <a:rPr lang="en-US" smtClean="0"/>
              <a:t>6</a:t>
            </a:fld>
            <a:endParaRPr lang="en-US"/>
          </a:p>
        </p:txBody>
      </p:sp>
    </p:spTree>
    <p:extLst>
      <p:ext uri="{BB962C8B-B14F-4D97-AF65-F5344CB8AC3E}">
        <p14:creationId xmlns:p14="http://schemas.microsoft.com/office/powerpoint/2010/main" val="3292711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LMRoman10-Regular"/>
              </a:rPr>
              <a:t>The stacked bar chart was a little hard to understand since the populations of the borough are pretty varied. To </a:t>
            </a:r>
            <a:r>
              <a:rPr lang="en-US" i="1" dirty="0"/>
              <a:t>enhance clarity, I've also created a stacked percent bar chart. This provides a clearer comparison of the age group distribution in each borough. Percentages help us understand the relative impact in a more accessible way.</a:t>
            </a:r>
            <a:r>
              <a:rPr lang="en-US" sz="1800" b="0" i="0" u="none" strike="noStrike" baseline="0" dirty="0">
                <a:latin typeface="LMRoman10-Regular"/>
              </a:rPr>
              <a:t> We can see that as a % of all victims in the boroughs, 18-24 year olds make up a smaller % in</a:t>
            </a:r>
          </a:p>
          <a:p>
            <a:pPr algn="l"/>
            <a:r>
              <a:rPr lang="en-US" sz="1800" b="0" i="0" u="none" strike="noStrike" baseline="0" dirty="0">
                <a:latin typeface="LMRoman10-Regular"/>
              </a:rPr>
              <a:t>Manhattan than the other boroughs, and 25-44 year-olds make up a smaller % in the Bronx</a:t>
            </a:r>
            <a:endParaRPr lang="en-US" dirty="0"/>
          </a:p>
        </p:txBody>
      </p:sp>
      <p:sp>
        <p:nvSpPr>
          <p:cNvPr id="4" name="Slide Number Placeholder 3"/>
          <p:cNvSpPr>
            <a:spLocks noGrp="1"/>
          </p:cNvSpPr>
          <p:nvPr>
            <p:ph type="sldNum" sz="quarter" idx="5"/>
          </p:nvPr>
        </p:nvSpPr>
        <p:spPr/>
        <p:txBody>
          <a:bodyPr/>
          <a:lstStyle/>
          <a:p>
            <a:fld id="{333A89FA-4D79-4DF9-AD61-CEEA0DBDF4DA}" type="slidenum">
              <a:rPr lang="en-US" smtClean="0"/>
              <a:t>7</a:t>
            </a:fld>
            <a:endParaRPr lang="en-US"/>
          </a:p>
        </p:txBody>
      </p:sp>
    </p:spTree>
    <p:extLst>
      <p:ext uri="{BB962C8B-B14F-4D97-AF65-F5344CB8AC3E}">
        <p14:creationId xmlns:p14="http://schemas.microsoft.com/office/powerpoint/2010/main" val="3307729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Now, let's get a bit technical. I applied a chi-squared test of homogeneity to determine if the distribution of shooting incidents among age groups is the same across different boroughs. To start, I needed to create a contingency table, then I ran the chi-squared test. The low p-value we obtained indicates that there are indeed significant differences.</a:t>
            </a:r>
            <a:endParaRPr lang="en-US" dirty="0"/>
          </a:p>
        </p:txBody>
      </p:sp>
      <p:sp>
        <p:nvSpPr>
          <p:cNvPr id="4" name="Slide Number Placeholder 3"/>
          <p:cNvSpPr>
            <a:spLocks noGrp="1"/>
          </p:cNvSpPr>
          <p:nvPr>
            <p:ph type="sldNum" sz="quarter" idx="5"/>
          </p:nvPr>
        </p:nvSpPr>
        <p:spPr/>
        <p:txBody>
          <a:bodyPr/>
          <a:lstStyle/>
          <a:p>
            <a:fld id="{333A89FA-4D79-4DF9-AD61-CEEA0DBDF4DA}" type="slidenum">
              <a:rPr lang="en-US" smtClean="0"/>
              <a:t>8</a:t>
            </a:fld>
            <a:endParaRPr lang="en-US"/>
          </a:p>
        </p:txBody>
      </p:sp>
    </p:spTree>
    <p:extLst>
      <p:ext uri="{BB962C8B-B14F-4D97-AF65-F5344CB8AC3E}">
        <p14:creationId xmlns:p14="http://schemas.microsoft.com/office/powerpoint/2010/main" val="2363927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But what does this statistical significance mean in practical terms? The standardized residuals help us pinpoint exactly where these differences lie. </a:t>
            </a:r>
          </a:p>
          <a:p>
            <a:r>
              <a:rPr lang="en-US" i="1" dirty="0"/>
              <a:t>I first turned the standardized residuals into a data frame, and then used </a:t>
            </a:r>
            <a:r>
              <a:rPr lang="en-US" i="1" dirty="0" err="1"/>
              <a:t>ggplot</a:t>
            </a:r>
            <a:r>
              <a:rPr lang="en-US" i="1" dirty="0"/>
              <a:t> to graph the results</a:t>
            </a:r>
          </a:p>
          <a:p>
            <a:pPr algn="l"/>
            <a:r>
              <a:rPr lang="en-US" i="1" dirty="0"/>
              <a:t>The graph reveals which age groups and boroughs contribute most significantly to these variations.</a:t>
            </a:r>
            <a:r>
              <a:rPr lang="en-US" sz="1800" b="0" i="0" u="none" strike="noStrike" baseline="0" dirty="0">
                <a:latin typeface="LMRoman10-Regular"/>
              </a:rPr>
              <a:t> The outsized negative standard residual in ‘&lt;18’ year-olds in Queens show</a:t>
            </a:r>
          </a:p>
          <a:p>
            <a:pPr algn="l"/>
            <a:r>
              <a:rPr lang="en-US" sz="1800" b="0" i="0" u="none" strike="noStrike" baseline="0" dirty="0">
                <a:latin typeface="LMRoman10-Regular"/>
              </a:rPr>
              <a:t>they are less likely to be victims, while in the Bronx, the higher standard residual shows anyone less than</a:t>
            </a:r>
          </a:p>
          <a:p>
            <a:pPr algn="l"/>
            <a:r>
              <a:rPr lang="en-US" sz="1800" b="0" i="0" u="none" strike="noStrike" baseline="0" dirty="0">
                <a:latin typeface="LMRoman10-Regular"/>
              </a:rPr>
              <a:t>24 is more likely (and then the opposite for those aged 25-64).</a:t>
            </a:r>
            <a:endParaRPr lang="en-US" dirty="0"/>
          </a:p>
        </p:txBody>
      </p:sp>
      <p:sp>
        <p:nvSpPr>
          <p:cNvPr id="4" name="Slide Number Placeholder 3"/>
          <p:cNvSpPr>
            <a:spLocks noGrp="1"/>
          </p:cNvSpPr>
          <p:nvPr>
            <p:ph type="sldNum" sz="quarter" idx="5"/>
          </p:nvPr>
        </p:nvSpPr>
        <p:spPr/>
        <p:txBody>
          <a:bodyPr/>
          <a:lstStyle/>
          <a:p>
            <a:fld id="{333A89FA-4D79-4DF9-AD61-CEEA0DBDF4DA}" type="slidenum">
              <a:rPr lang="en-US" smtClean="0"/>
              <a:t>9</a:t>
            </a:fld>
            <a:endParaRPr lang="en-US"/>
          </a:p>
        </p:txBody>
      </p:sp>
    </p:spTree>
    <p:extLst>
      <p:ext uri="{BB962C8B-B14F-4D97-AF65-F5344CB8AC3E}">
        <p14:creationId xmlns:p14="http://schemas.microsoft.com/office/powerpoint/2010/main" val="3970517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Before we conclude, it's essential to acknowledge the limitations of our analysis. While statistical significance is valuable, we must approach these findings with caution. Real-world complexities and inherent biases in the data may impact the practical implications of our results.</a:t>
            </a:r>
            <a:endParaRPr lang="en-US" dirty="0"/>
          </a:p>
        </p:txBody>
      </p:sp>
      <p:sp>
        <p:nvSpPr>
          <p:cNvPr id="4" name="Slide Number Placeholder 3"/>
          <p:cNvSpPr>
            <a:spLocks noGrp="1"/>
          </p:cNvSpPr>
          <p:nvPr>
            <p:ph type="sldNum" sz="quarter" idx="5"/>
          </p:nvPr>
        </p:nvSpPr>
        <p:spPr/>
        <p:txBody>
          <a:bodyPr/>
          <a:lstStyle/>
          <a:p>
            <a:fld id="{333A89FA-4D79-4DF9-AD61-CEEA0DBDF4DA}" type="slidenum">
              <a:rPr lang="en-US" smtClean="0"/>
              <a:t>10</a:t>
            </a:fld>
            <a:endParaRPr lang="en-US"/>
          </a:p>
        </p:txBody>
      </p:sp>
    </p:spTree>
    <p:extLst>
      <p:ext uri="{BB962C8B-B14F-4D97-AF65-F5344CB8AC3E}">
        <p14:creationId xmlns:p14="http://schemas.microsoft.com/office/powerpoint/2010/main" val="1536712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F88AAE-C86C-1E44-B69A-7594543F44FA}"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3886332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F88AAE-C86C-1E44-B69A-7594543F44FA}"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2053601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F88AAE-C86C-1E44-B69A-7594543F44FA}"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1980100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F88AAE-C86C-1E44-B69A-7594543F44FA}"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3091765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F88AAE-C86C-1E44-B69A-7594543F44FA}"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3766545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F88AAE-C86C-1E44-B69A-7594543F44FA}" type="datetimeFigureOut">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3890687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F88AAE-C86C-1E44-B69A-7594543F44FA}" type="datetimeFigureOut">
              <a:rPr lang="en-US" smtClean="0"/>
              <a:t>1/30/2024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2704773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F88AAE-C86C-1E44-B69A-7594543F44FA}" type="datetimeFigureOut">
              <a:rPr lang="en-US" smtClean="0"/>
              <a:t>1/30/2024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2911242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F88AAE-C86C-1E44-B69A-7594543F44FA}" type="datetimeFigureOut">
              <a:rPr lang="en-US" smtClean="0"/>
              <a:t>1/30/2024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37107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F88AAE-C86C-1E44-B69A-7594543F44FA}" type="datetimeFigureOut">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3100511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F88AAE-C86C-1E44-B69A-7594543F44FA}" type="datetimeFigureOut">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1896482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F88AAE-C86C-1E44-B69A-7594543F44FA}" type="datetimeFigureOut">
              <a:rPr lang="en-US" smtClean="0"/>
              <a:t>1/30/2024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4E8EB3-C288-DB4A-B5B6-ACB5C15BF4C9}" type="slidenum">
              <a:rPr lang="en-US" smtClean="0"/>
              <a:t>‹#›</a:t>
            </a:fld>
            <a:endParaRPr lang="en-US"/>
          </a:p>
        </p:txBody>
      </p:sp>
    </p:spTree>
    <p:extLst>
      <p:ext uri="{BB962C8B-B14F-4D97-AF65-F5344CB8AC3E}">
        <p14:creationId xmlns:p14="http://schemas.microsoft.com/office/powerpoint/2010/main" val="79219972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A building surrounded by trees and mountains&#10;&#10;Description automatically generated">
            <a:extLst>
              <a:ext uri="{FF2B5EF4-FFF2-40B4-BE49-F238E27FC236}">
                <a16:creationId xmlns:a16="http://schemas.microsoft.com/office/drawing/2014/main" id="{EE41530B-62C5-17E1-B407-0183B513602C}"/>
              </a:ext>
            </a:extLst>
          </p:cNvPr>
          <p:cNvPicPr>
            <a:picLocks noChangeAspect="1"/>
          </p:cNvPicPr>
          <p:nvPr/>
        </p:nvPicPr>
        <p:blipFill rotWithShape="1">
          <a:blip r:embed="rId3"/>
          <a:srcRect t="12500" b="22500"/>
          <a:stretch/>
        </p:blipFill>
        <p:spPr>
          <a:xfrm>
            <a:off x="0" y="0"/>
            <a:ext cx="12192000" cy="5943600"/>
          </a:xfrm>
          <a:prstGeom prst="rect">
            <a:avLst/>
          </a:prstGeom>
        </p:spPr>
      </p:pic>
      <p:sp>
        <p:nvSpPr>
          <p:cNvPr id="5" name="Rectangle 4"/>
          <p:cNvSpPr>
            <a:spLocks noChangeArrowheads="1"/>
          </p:cNvSpPr>
          <p:nvPr/>
        </p:nvSpPr>
        <p:spPr bwMode="auto">
          <a:xfrm>
            <a:off x="427892" y="4918317"/>
            <a:ext cx="8085991" cy="575302"/>
          </a:xfrm>
          <a:prstGeom prst="rect">
            <a:avLst/>
          </a:prstGeom>
          <a:noFill/>
          <a:ln w="9525">
            <a:noFill/>
            <a:miter lim="800000"/>
            <a:headEnd/>
            <a:tailEnd/>
          </a:ln>
          <a:effectLst/>
        </p:spPr>
        <p:txBody>
          <a:bodyPr wrap="square" lIns="82058" tIns="41029" rIns="82058" bIns="41029">
            <a:spAutoFit/>
          </a:bodyPr>
          <a:lstStyle/>
          <a:p>
            <a:pPr>
              <a:defRPr/>
            </a:pPr>
            <a:r>
              <a:rPr lang="en-US" sz="1600" i="1" dirty="0">
                <a:latin typeface="Arial" charset="0"/>
                <a:ea typeface="Arial" charset="0"/>
                <a:cs typeface="Arial" charset="0"/>
              </a:rPr>
              <a:t>5301: Data Science as a Field</a:t>
            </a:r>
          </a:p>
          <a:p>
            <a:pPr>
              <a:defRPr/>
            </a:pPr>
            <a:r>
              <a:rPr lang="en-US" sz="1600" dirty="0">
                <a:latin typeface="Arial" charset="0"/>
                <a:ea typeface="Arial" charset="0"/>
                <a:cs typeface="Arial" charset="0"/>
              </a:rPr>
              <a:t>University of Colorado Boulder</a:t>
            </a:r>
          </a:p>
        </p:txBody>
      </p:sp>
      <p:sp>
        <p:nvSpPr>
          <p:cNvPr id="6" name="TextBox 5"/>
          <p:cNvSpPr txBox="1"/>
          <p:nvPr/>
        </p:nvSpPr>
        <p:spPr>
          <a:xfrm>
            <a:off x="427892" y="2469113"/>
            <a:ext cx="11336215" cy="769441"/>
          </a:xfrm>
          <a:prstGeom prst="rect">
            <a:avLst/>
          </a:prstGeom>
          <a:noFill/>
        </p:spPr>
        <p:txBody>
          <a:bodyPr wrap="square" rtlCol="0">
            <a:spAutoFit/>
          </a:bodyPr>
          <a:lstStyle/>
          <a:p>
            <a:pPr algn="ctr"/>
            <a:r>
              <a:rPr lang="en-US" sz="4400" b="1" dirty="0">
                <a:latin typeface="Arial" charset="0"/>
                <a:ea typeface="Arial" charset="0"/>
                <a:cs typeface="Arial" charset="0"/>
              </a:rPr>
              <a:t>NYPD Shooting Incident Data Report</a:t>
            </a:r>
          </a:p>
        </p:txBody>
      </p:sp>
      <p:sp>
        <p:nvSpPr>
          <p:cNvPr id="7" name="TextBox 6">
            <a:extLst>
              <a:ext uri="{FF2B5EF4-FFF2-40B4-BE49-F238E27FC236}">
                <a16:creationId xmlns:a16="http://schemas.microsoft.com/office/drawing/2014/main" id="{8FC14437-7530-26F9-EA05-A3C3183923D3}"/>
              </a:ext>
            </a:extLst>
          </p:cNvPr>
          <p:cNvSpPr txBox="1"/>
          <p:nvPr/>
        </p:nvSpPr>
        <p:spPr>
          <a:xfrm>
            <a:off x="781664" y="6191587"/>
            <a:ext cx="2984091" cy="307777"/>
          </a:xfrm>
          <a:prstGeom prst="rect">
            <a:avLst/>
          </a:prstGeom>
          <a:solidFill>
            <a:srgbClr val="010101"/>
          </a:solidFill>
        </p:spPr>
        <p:txBody>
          <a:bodyPr wrap="square" rtlCol="0">
            <a:spAutoFit/>
          </a:bodyPr>
          <a:lstStyle/>
          <a:p>
            <a:r>
              <a:rPr lang="en-US" sz="1400" dirty="0">
                <a:solidFill>
                  <a:srgbClr val="B1B1B1"/>
                </a:solidFill>
                <a:latin typeface="Arial Nova Cond Light" panose="020B0306020202020204" pitchFamily="34" charset="0"/>
                <a:cs typeface="Helvetica" panose="020B0604020202020204" pitchFamily="34" charset="0"/>
              </a:rPr>
              <a:t>DATA SCIENCE</a:t>
            </a:r>
          </a:p>
        </p:txBody>
      </p:sp>
    </p:spTree>
    <p:extLst>
      <p:ext uri="{BB962C8B-B14F-4D97-AF65-F5344CB8AC3E}">
        <p14:creationId xmlns:p14="http://schemas.microsoft.com/office/powerpoint/2010/main" val="76914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42180" y="406073"/>
            <a:ext cx="11559320" cy="147732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500" b="0" i="0" u="none" strike="noStrike" kern="1200" cap="none" spc="0" normalizeH="0" baseline="0" noProof="0" dirty="0">
                <a:ln>
                  <a:noFill/>
                </a:ln>
                <a:solidFill>
                  <a:srgbClr val="CFB87C"/>
                </a:solidFill>
                <a:effectLst/>
                <a:uLnTx/>
                <a:uFillTx/>
                <a:latin typeface="Arial" charset="0"/>
                <a:ea typeface="Arial" charset="0"/>
                <a:cs typeface="Arial" charset="0"/>
              </a:rPr>
              <a:t>Final Thoughts – Bias Identification/Reduction</a:t>
            </a:r>
          </a:p>
        </p:txBody>
      </p:sp>
      <p:sp>
        <p:nvSpPr>
          <p:cNvPr id="2" name="TextBox 1">
            <a:extLst>
              <a:ext uri="{FF2B5EF4-FFF2-40B4-BE49-F238E27FC236}">
                <a16:creationId xmlns:a16="http://schemas.microsoft.com/office/drawing/2014/main" id="{F457DD80-BCB7-ACDE-8C0E-4E085BAE3BE2}"/>
              </a:ext>
            </a:extLst>
          </p:cNvPr>
          <p:cNvSpPr txBox="1"/>
          <p:nvPr/>
        </p:nvSpPr>
        <p:spPr>
          <a:xfrm>
            <a:off x="781664" y="6191587"/>
            <a:ext cx="2984091" cy="307777"/>
          </a:xfrm>
          <a:prstGeom prst="rect">
            <a:avLst/>
          </a:prstGeom>
          <a:solidFill>
            <a:srgbClr val="01010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B1B1B1"/>
                </a:solidFill>
                <a:effectLst/>
                <a:uLnTx/>
                <a:uFillTx/>
                <a:latin typeface="Arial Nova Cond Light" panose="020B0306020202020204" pitchFamily="34" charset="0"/>
                <a:ea typeface="+mn-ea"/>
                <a:cs typeface="Helvetica" panose="020B0604020202020204" pitchFamily="34" charset="0"/>
              </a:rPr>
              <a:t>DATA SCIENCE</a:t>
            </a:r>
          </a:p>
        </p:txBody>
      </p:sp>
      <p:pic>
        <p:nvPicPr>
          <p:cNvPr id="4" name="Picture 3" descr="A wooden head with a red and black ribbon&#10;&#10;Description automatically generated">
            <a:extLst>
              <a:ext uri="{FF2B5EF4-FFF2-40B4-BE49-F238E27FC236}">
                <a16:creationId xmlns:a16="http://schemas.microsoft.com/office/drawing/2014/main" id="{F086894F-7ED1-768F-7CD6-D2340447A740}"/>
              </a:ext>
            </a:extLst>
          </p:cNvPr>
          <p:cNvPicPr>
            <a:picLocks noChangeAspect="1"/>
          </p:cNvPicPr>
          <p:nvPr/>
        </p:nvPicPr>
        <p:blipFill>
          <a:blip r:embed="rId4"/>
          <a:stretch>
            <a:fillRect/>
          </a:stretch>
        </p:blipFill>
        <p:spPr>
          <a:xfrm>
            <a:off x="3589621" y="2001520"/>
            <a:ext cx="5264438" cy="3507154"/>
          </a:xfrm>
          <a:prstGeom prst="rect">
            <a:avLst/>
          </a:prstGeom>
        </p:spPr>
      </p:pic>
    </p:spTree>
    <p:extLst>
      <p:ext uri="{BB962C8B-B14F-4D97-AF65-F5344CB8AC3E}">
        <p14:creationId xmlns:p14="http://schemas.microsoft.com/office/powerpoint/2010/main" val="511218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2180" y="406073"/>
            <a:ext cx="11559320" cy="7848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500" b="0" i="0" u="none" strike="noStrike" kern="1200" cap="none" spc="0" normalizeH="0" baseline="0" noProof="0" dirty="0">
                <a:ln>
                  <a:noFill/>
                </a:ln>
                <a:solidFill>
                  <a:srgbClr val="CFB87C"/>
                </a:solidFill>
                <a:effectLst/>
                <a:uLnTx/>
                <a:uFillTx/>
                <a:latin typeface="Arial" charset="0"/>
                <a:ea typeface="Arial" charset="0"/>
                <a:cs typeface="Arial" charset="0"/>
              </a:rPr>
              <a:t>Thank You!</a:t>
            </a:r>
          </a:p>
        </p:txBody>
      </p:sp>
      <p:sp>
        <p:nvSpPr>
          <p:cNvPr id="8" name="TextBox 7"/>
          <p:cNvSpPr txBox="1"/>
          <p:nvPr/>
        </p:nvSpPr>
        <p:spPr>
          <a:xfrm>
            <a:off x="530874" y="1383408"/>
            <a:ext cx="10626410" cy="2246769"/>
          </a:xfrm>
          <a:prstGeom prst="rect">
            <a:avLst/>
          </a:prstGeom>
          <a:noFill/>
        </p:spPr>
        <p:txBody>
          <a:bodyPr wrap="square" numCol="1" rtlCol="0">
            <a:spAutoFit/>
          </a:bodyPr>
          <a:lstStyle/>
          <a:p>
            <a:pPr marL="342900" marR="0" lvl="0" indent="-342900" algn="l" defTabSz="457200" rtl="0" eaLnBrk="1" fontAlgn="auto" latinLnBrk="0" hangingPunct="1">
              <a:lnSpc>
                <a:spcPct val="150000"/>
              </a:lnSpc>
              <a:spcBef>
                <a:spcPts val="0"/>
              </a:spcBef>
              <a:spcAft>
                <a:spcPts val="0"/>
              </a:spcAft>
              <a:buClrTx/>
              <a:buSzPct val="80000"/>
              <a:buFont typeface="Arial" charset="0"/>
              <a:buChar char="•"/>
              <a:tabLst/>
              <a:defRPr/>
            </a:pPr>
            <a:endParaRPr kumimoji="0" lang="en-US" sz="2000" b="1"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endParaRPr>
          </a:p>
          <a:p>
            <a:pPr marL="342900" marR="0" lvl="0" indent="-342900" algn="l" defTabSz="457200" rtl="0" eaLnBrk="1" fontAlgn="auto" latinLnBrk="0" hangingPunct="1">
              <a:lnSpc>
                <a:spcPct val="150000"/>
              </a:lnSpc>
              <a:spcBef>
                <a:spcPts val="0"/>
              </a:spcBef>
              <a:spcAft>
                <a:spcPts val="0"/>
              </a:spcAft>
              <a:buClrTx/>
              <a:buSzPct val="80000"/>
              <a:buFont typeface="Arial" charset="0"/>
              <a:buChar char="•"/>
              <a:tabLst/>
              <a:defRPr/>
            </a:pP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Bullet 1: Use the font Arial</a:t>
            </a:r>
          </a:p>
          <a:p>
            <a:pPr marL="342900" marR="0" lvl="0" indent="-342900" algn="l" defTabSz="457200" rtl="0" eaLnBrk="1" fontAlgn="auto" latinLnBrk="0" hangingPunct="1">
              <a:lnSpc>
                <a:spcPct val="150000"/>
              </a:lnSpc>
              <a:spcBef>
                <a:spcPts val="0"/>
              </a:spcBef>
              <a:spcAft>
                <a:spcPts val="0"/>
              </a:spcAft>
              <a:buClrTx/>
              <a:buSzPct val="80000"/>
              <a:buFont typeface="Arial" charset="0"/>
              <a:buChar char="•"/>
              <a:tabLst/>
              <a:defRPr/>
            </a:pP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Bullet 2: Don’t go bullet crazy </a:t>
            </a:r>
            <a:r>
              <a:rPr kumimoji="0" lang="mr-IN"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a:t>
            </a: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 speak to your audience, don’t make them read a lot</a:t>
            </a:r>
          </a:p>
          <a:p>
            <a:pPr marL="342900" marR="0" lvl="0" indent="-342900" algn="l" defTabSz="457200" rtl="0" eaLnBrk="1" fontAlgn="auto" latinLnBrk="0" hangingPunct="1">
              <a:lnSpc>
                <a:spcPct val="150000"/>
              </a:lnSpc>
              <a:spcBef>
                <a:spcPts val="0"/>
              </a:spcBef>
              <a:spcAft>
                <a:spcPts val="0"/>
              </a:spcAft>
              <a:buClrTx/>
              <a:buSzPct val="80000"/>
              <a:buFont typeface="Arial" charset="0"/>
              <a:buChar char="•"/>
              <a:tabLst/>
              <a:defRPr/>
            </a:pP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Bullet 3: Keep it simple</a:t>
            </a:r>
          </a:p>
          <a:p>
            <a:pPr marL="342900" marR="0" lvl="0" indent="-342900" algn="l" defTabSz="457200" rtl="0" eaLnBrk="1" fontAlgn="auto" latinLnBrk="0" hangingPunct="1">
              <a:lnSpc>
                <a:spcPct val="100000"/>
              </a:lnSpc>
              <a:spcBef>
                <a:spcPts val="0"/>
              </a:spcBef>
              <a:spcAft>
                <a:spcPts val="0"/>
              </a:spcAft>
              <a:buClrTx/>
              <a:buSzPct val="80000"/>
              <a:buFont typeface="Arial" charset="0"/>
              <a:buChar char="•"/>
              <a:tabLst/>
              <a:defRPr/>
            </a:pPr>
            <a:endPar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endParaRPr>
          </a:p>
        </p:txBody>
      </p:sp>
    </p:spTree>
    <p:extLst>
      <p:ext uri="{BB962C8B-B14F-4D97-AF65-F5344CB8AC3E}">
        <p14:creationId xmlns:p14="http://schemas.microsoft.com/office/powerpoint/2010/main" val="3623145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42180" y="406073"/>
            <a:ext cx="11559320" cy="1477328"/>
          </a:xfrm>
          <a:prstGeom prst="rect">
            <a:avLst/>
          </a:prstGeom>
          <a:noFill/>
        </p:spPr>
        <p:txBody>
          <a:bodyPr wrap="square" rtlCol="0">
            <a:spAutoFit/>
          </a:bodyPr>
          <a:lstStyle/>
          <a:p>
            <a:r>
              <a:rPr lang="en-US" sz="4500" dirty="0">
                <a:solidFill>
                  <a:srgbClr val="CFB87C"/>
                </a:solidFill>
                <a:latin typeface="Arial" charset="0"/>
                <a:ea typeface="Arial" charset="0"/>
                <a:cs typeface="Arial" charset="0"/>
              </a:rPr>
              <a:t>Exploring NYPD Shooting Incident Data (Historic)</a:t>
            </a:r>
          </a:p>
        </p:txBody>
      </p:sp>
      <p:sp>
        <p:nvSpPr>
          <p:cNvPr id="8" name="TextBox 7"/>
          <p:cNvSpPr txBox="1"/>
          <p:nvPr/>
        </p:nvSpPr>
        <p:spPr>
          <a:xfrm>
            <a:off x="530874" y="1383408"/>
            <a:ext cx="10626410" cy="2708434"/>
          </a:xfrm>
          <a:prstGeom prst="rect">
            <a:avLst/>
          </a:prstGeom>
          <a:noFill/>
        </p:spPr>
        <p:txBody>
          <a:bodyPr wrap="square" numCol="1" rtlCol="0">
            <a:spAutoFit/>
          </a:bodyPr>
          <a:lstStyle/>
          <a:p>
            <a:pPr marL="342900" indent="-342900">
              <a:lnSpc>
                <a:spcPct val="150000"/>
              </a:lnSpc>
              <a:buSzPct val="80000"/>
              <a:buFont typeface="Arial" charset="0"/>
              <a:buChar char="•"/>
            </a:pPr>
            <a:endParaRPr lang="en-US" sz="2000" b="1" dirty="0">
              <a:solidFill>
                <a:schemeClr val="bg2">
                  <a:lumMod val="10000"/>
                </a:schemeClr>
              </a:solidFill>
              <a:latin typeface="Arial" charset="0"/>
              <a:ea typeface="Arial" charset="0"/>
              <a:cs typeface="Arial" charset="0"/>
            </a:endParaRPr>
          </a:p>
          <a:p>
            <a:pPr marL="342900" indent="-342900">
              <a:lnSpc>
                <a:spcPct val="150000"/>
              </a:lnSpc>
              <a:buSzPct val="80000"/>
              <a:buFont typeface="Arial" charset="0"/>
              <a:buChar char="•"/>
            </a:pPr>
            <a:r>
              <a:rPr lang="en-US" sz="2000" dirty="0">
                <a:solidFill>
                  <a:schemeClr val="bg2">
                    <a:lumMod val="10000"/>
                  </a:schemeClr>
                </a:solidFill>
                <a:latin typeface="Arial" charset="0"/>
                <a:ea typeface="Arial" charset="0"/>
                <a:cs typeface="Arial" charset="0"/>
              </a:rPr>
              <a:t>Introduction</a:t>
            </a:r>
          </a:p>
          <a:p>
            <a:pPr marL="342900" indent="-342900">
              <a:lnSpc>
                <a:spcPct val="150000"/>
              </a:lnSpc>
              <a:buSzPct val="80000"/>
              <a:buFont typeface="Arial" charset="0"/>
              <a:buChar char="•"/>
            </a:pPr>
            <a:r>
              <a:rPr lang="en-US" sz="2000" dirty="0">
                <a:solidFill>
                  <a:schemeClr val="bg2">
                    <a:lumMod val="10000"/>
                  </a:schemeClr>
                </a:solidFill>
                <a:latin typeface="Arial" charset="0"/>
                <a:ea typeface="Arial" charset="0"/>
                <a:cs typeface="Arial" charset="0"/>
              </a:rPr>
              <a:t>Goal</a:t>
            </a:r>
          </a:p>
          <a:p>
            <a:pPr marL="342900" indent="-342900">
              <a:lnSpc>
                <a:spcPct val="150000"/>
              </a:lnSpc>
              <a:buSzPct val="80000"/>
              <a:buFont typeface="Arial" charset="0"/>
              <a:buChar char="•"/>
            </a:pPr>
            <a:r>
              <a:rPr lang="en-US" sz="2000" dirty="0">
                <a:solidFill>
                  <a:schemeClr val="bg2">
                    <a:lumMod val="10000"/>
                  </a:schemeClr>
                </a:solidFill>
                <a:latin typeface="Arial" charset="0"/>
                <a:ea typeface="Arial" charset="0"/>
                <a:cs typeface="Arial" charset="0"/>
              </a:rPr>
              <a:t>Gun Violence</a:t>
            </a:r>
          </a:p>
          <a:p>
            <a:pPr marL="342900" indent="-342900">
              <a:lnSpc>
                <a:spcPct val="150000"/>
              </a:lnSpc>
              <a:buSzPct val="80000"/>
              <a:buFont typeface="Arial" charset="0"/>
              <a:buChar char="•"/>
            </a:pPr>
            <a:endParaRPr lang="en-US" sz="2000" dirty="0">
              <a:solidFill>
                <a:schemeClr val="bg2">
                  <a:lumMod val="10000"/>
                </a:schemeClr>
              </a:solidFill>
              <a:latin typeface="Arial" charset="0"/>
              <a:ea typeface="Arial" charset="0"/>
              <a:cs typeface="Arial" charset="0"/>
            </a:endParaRPr>
          </a:p>
          <a:p>
            <a:pPr marL="342900" indent="-342900">
              <a:buSzPct val="80000"/>
              <a:buFont typeface="Arial" charset="0"/>
              <a:buChar char="•"/>
            </a:pPr>
            <a:endParaRPr lang="en-US" sz="2000" dirty="0">
              <a:solidFill>
                <a:schemeClr val="bg2">
                  <a:lumMod val="10000"/>
                </a:schemeClr>
              </a:solidFill>
              <a:latin typeface="Arial" charset="0"/>
              <a:ea typeface="Arial" charset="0"/>
              <a:cs typeface="Arial" charset="0"/>
            </a:endParaRPr>
          </a:p>
        </p:txBody>
      </p:sp>
      <p:sp>
        <p:nvSpPr>
          <p:cNvPr id="2" name="TextBox 1">
            <a:extLst>
              <a:ext uri="{FF2B5EF4-FFF2-40B4-BE49-F238E27FC236}">
                <a16:creationId xmlns:a16="http://schemas.microsoft.com/office/drawing/2014/main" id="{F457DD80-BCB7-ACDE-8C0E-4E085BAE3BE2}"/>
              </a:ext>
            </a:extLst>
          </p:cNvPr>
          <p:cNvSpPr txBox="1"/>
          <p:nvPr/>
        </p:nvSpPr>
        <p:spPr>
          <a:xfrm>
            <a:off x="781664" y="6191587"/>
            <a:ext cx="2984091" cy="307777"/>
          </a:xfrm>
          <a:prstGeom prst="rect">
            <a:avLst/>
          </a:prstGeom>
          <a:solidFill>
            <a:srgbClr val="010101"/>
          </a:solidFill>
        </p:spPr>
        <p:txBody>
          <a:bodyPr wrap="square" rtlCol="0">
            <a:spAutoFit/>
          </a:bodyPr>
          <a:lstStyle/>
          <a:p>
            <a:r>
              <a:rPr lang="en-US" sz="1400" dirty="0">
                <a:solidFill>
                  <a:srgbClr val="B1B1B1"/>
                </a:solidFill>
                <a:latin typeface="Arial Nova Cond Light" panose="020B0306020202020204" pitchFamily="34" charset="0"/>
                <a:cs typeface="Helvetica" panose="020B0604020202020204" pitchFamily="34" charset="0"/>
              </a:rPr>
              <a:t>DATA SCIENCE</a:t>
            </a:r>
          </a:p>
        </p:txBody>
      </p:sp>
    </p:spTree>
    <p:extLst>
      <p:ext uri="{BB962C8B-B14F-4D97-AF65-F5344CB8AC3E}">
        <p14:creationId xmlns:p14="http://schemas.microsoft.com/office/powerpoint/2010/main" val="1562015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42180" y="406073"/>
            <a:ext cx="11559320" cy="7848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500" b="0" i="0" u="none" strike="noStrike" kern="1200" cap="none" spc="0" normalizeH="0" baseline="0" noProof="0" dirty="0">
                <a:ln>
                  <a:noFill/>
                </a:ln>
                <a:solidFill>
                  <a:srgbClr val="CFB87C"/>
                </a:solidFill>
                <a:effectLst/>
                <a:uLnTx/>
                <a:uFillTx/>
                <a:latin typeface="Arial" charset="0"/>
                <a:ea typeface="Arial" charset="0"/>
                <a:cs typeface="Arial" charset="0"/>
              </a:rPr>
              <a:t>Data Source</a:t>
            </a:r>
          </a:p>
        </p:txBody>
      </p:sp>
      <p:sp>
        <p:nvSpPr>
          <p:cNvPr id="2" name="TextBox 1">
            <a:extLst>
              <a:ext uri="{FF2B5EF4-FFF2-40B4-BE49-F238E27FC236}">
                <a16:creationId xmlns:a16="http://schemas.microsoft.com/office/drawing/2014/main" id="{F457DD80-BCB7-ACDE-8C0E-4E085BAE3BE2}"/>
              </a:ext>
            </a:extLst>
          </p:cNvPr>
          <p:cNvSpPr txBox="1"/>
          <p:nvPr/>
        </p:nvSpPr>
        <p:spPr>
          <a:xfrm>
            <a:off x="781664" y="6191587"/>
            <a:ext cx="2984091" cy="307777"/>
          </a:xfrm>
          <a:prstGeom prst="rect">
            <a:avLst/>
          </a:prstGeom>
          <a:solidFill>
            <a:srgbClr val="01010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B1B1B1"/>
                </a:solidFill>
                <a:effectLst/>
                <a:uLnTx/>
                <a:uFillTx/>
                <a:latin typeface="Arial Nova Cond Light" panose="020B0306020202020204" pitchFamily="34" charset="0"/>
                <a:ea typeface="+mn-ea"/>
                <a:cs typeface="Helvetica" panose="020B0604020202020204" pitchFamily="34" charset="0"/>
              </a:rPr>
              <a:t>DATA SCIENCE</a:t>
            </a:r>
          </a:p>
        </p:txBody>
      </p:sp>
      <p:pic>
        <p:nvPicPr>
          <p:cNvPr id="6" name="Picture 5">
            <a:extLst>
              <a:ext uri="{FF2B5EF4-FFF2-40B4-BE49-F238E27FC236}">
                <a16:creationId xmlns:a16="http://schemas.microsoft.com/office/drawing/2014/main" id="{9F15296B-B0A7-80F4-BEF2-2EA58698F30F}"/>
              </a:ext>
            </a:extLst>
          </p:cNvPr>
          <p:cNvPicPr>
            <a:picLocks noChangeAspect="1"/>
          </p:cNvPicPr>
          <p:nvPr/>
        </p:nvPicPr>
        <p:blipFill>
          <a:blip r:embed="rId4"/>
          <a:stretch>
            <a:fillRect/>
          </a:stretch>
        </p:blipFill>
        <p:spPr>
          <a:xfrm>
            <a:off x="3601152" y="2232689"/>
            <a:ext cx="5189955" cy="1321665"/>
          </a:xfrm>
          <a:prstGeom prst="rect">
            <a:avLst/>
          </a:prstGeom>
        </p:spPr>
      </p:pic>
    </p:spTree>
    <p:extLst>
      <p:ext uri="{BB962C8B-B14F-4D97-AF65-F5344CB8AC3E}">
        <p14:creationId xmlns:p14="http://schemas.microsoft.com/office/powerpoint/2010/main" val="1128016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42180" y="406073"/>
            <a:ext cx="11559320" cy="7848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500" b="0" i="0" u="none" strike="noStrike" kern="1200" cap="none" spc="0" normalizeH="0" baseline="0" noProof="0" dirty="0">
                <a:ln>
                  <a:noFill/>
                </a:ln>
                <a:solidFill>
                  <a:srgbClr val="CFB87C"/>
                </a:solidFill>
                <a:effectLst/>
                <a:uLnTx/>
                <a:uFillTx/>
                <a:latin typeface="Arial" charset="0"/>
                <a:ea typeface="Arial" charset="0"/>
                <a:cs typeface="Arial" charset="0"/>
              </a:rPr>
              <a:t>Objectives of the Analysis</a:t>
            </a:r>
          </a:p>
        </p:txBody>
      </p:sp>
      <p:sp>
        <p:nvSpPr>
          <p:cNvPr id="8" name="TextBox 7"/>
          <p:cNvSpPr txBox="1"/>
          <p:nvPr/>
        </p:nvSpPr>
        <p:spPr>
          <a:xfrm>
            <a:off x="530874" y="1383408"/>
            <a:ext cx="10626410" cy="2246769"/>
          </a:xfrm>
          <a:prstGeom prst="rect">
            <a:avLst/>
          </a:prstGeom>
          <a:noFill/>
        </p:spPr>
        <p:txBody>
          <a:bodyPr wrap="square" numCol="1" rtlCol="0">
            <a:spAutoFit/>
          </a:bodyPr>
          <a:lstStyle/>
          <a:p>
            <a:pPr marL="342900" marR="0" lvl="0" indent="-342900" algn="l" defTabSz="457200" rtl="0" eaLnBrk="1" fontAlgn="auto" latinLnBrk="0" hangingPunct="1">
              <a:lnSpc>
                <a:spcPct val="150000"/>
              </a:lnSpc>
              <a:spcBef>
                <a:spcPts val="0"/>
              </a:spcBef>
              <a:spcAft>
                <a:spcPts val="0"/>
              </a:spcAft>
              <a:buClrTx/>
              <a:buSzPct val="80000"/>
              <a:buFont typeface="Arial" charset="0"/>
              <a:buChar char="•"/>
              <a:tabLst/>
              <a:defRPr/>
            </a:pPr>
            <a:endParaRPr kumimoji="0" lang="en-US" sz="2000" b="1"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endParaRPr>
          </a:p>
          <a:p>
            <a:pPr marL="342900" marR="0" lvl="0" indent="-342900" algn="l" defTabSz="457200" rtl="0" eaLnBrk="1" fontAlgn="auto" latinLnBrk="0" hangingPunct="1">
              <a:lnSpc>
                <a:spcPct val="150000"/>
              </a:lnSpc>
              <a:spcBef>
                <a:spcPts val="0"/>
              </a:spcBef>
              <a:spcAft>
                <a:spcPts val="0"/>
              </a:spcAft>
              <a:buClrTx/>
              <a:buSzPct val="80000"/>
              <a:buFont typeface="Arial" charset="0"/>
              <a:buChar char="•"/>
              <a:tabLst/>
              <a:defRPr/>
            </a:pP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Get familiar with R and </a:t>
            </a:r>
            <a:r>
              <a:rPr kumimoji="0" lang="en-US" sz="2000" b="0" i="0" u="none" strike="noStrike" kern="1200" cap="none" spc="0" normalizeH="0" baseline="0" noProof="0" dirty="0" err="1">
                <a:ln>
                  <a:noFill/>
                </a:ln>
                <a:solidFill>
                  <a:srgbClr val="44546A">
                    <a:lumMod val="10000"/>
                  </a:srgbClr>
                </a:solidFill>
                <a:effectLst/>
                <a:uLnTx/>
                <a:uFillTx/>
                <a:latin typeface="Arial" charset="0"/>
                <a:ea typeface="Arial" charset="0"/>
                <a:cs typeface="Arial" charset="0"/>
              </a:rPr>
              <a:t>Rmd</a:t>
            </a:r>
            <a:endPar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endParaRPr>
          </a:p>
          <a:p>
            <a:pPr marL="342900" marR="0" lvl="0" indent="-342900" algn="l" defTabSz="457200" rtl="0" eaLnBrk="1" fontAlgn="auto" latinLnBrk="0" hangingPunct="1">
              <a:lnSpc>
                <a:spcPct val="150000"/>
              </a:lnSpc>
              <a:spcBef>
                <a:spcPts val="0"/>
              </a:spcBef>
              <a:spcAft>
                <a:spcPts val="0"/>
              </a:spcAft>
              <a:buClrTx/>
              <a:buSzPct val="80000"/>
              <a:buFont typeface="Arial" charset="0"/>
              <a:buChar char="•"/>
              <a:tabLst/>
              <a:defRPr/>
            </a:pPr>
            <a:r>
              <a:rPr lang="en-US" sz="2000" dirty="0">
                <a:solidFill>
                  <a:srgbClr val="44546A">
                    <a:lumMod val="10000"/>
                  </a:srgbClr>
                </a:solidFill>
                <a:latin typeface="Arial" charset="0"/>
                <a:ea typeface="Arial" charset="0"/>
                <a:cs typeface="Arial" charset="0"/>
              </a:rPr>
              <a:t>Find something interesting within the data</a:t>
            </a:r>
          </a:p>
          <a:p>
            <a:pPr marL="342900" marR="0" lvl="0" indent="-342900" algn="l" defTabSz="457200" rtl="0" eaLnBrk="1" fontAlgn="auto" latinLnBrk="0" hangingPunct="1">
              <a:lnSpc>
                <a:spcPct val="150000"/>
              </a:lnSpc>
              <a:spcBef>
                <a:spcPts val="0"/>
              </a:spcBef>
              <a:spcAft>
                <a:spcPts val="0"/>
              </a:spcAft>
              <a:buClrTx/>
              <a:buSzPct val="80000"/>
              <a:buFont typeface="Arial" charset="0"/>
              <a:buChar char="•"/>
              <a:tabLst/>
              <a:defRPr/>
            </a:pP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Use a model to undercover trends</a:t>
            </a:r>
          </a:p>
          <a:p>
            <a:pPr marL="342900" marR="0" lvl="0" indent="-342900" algn="l" defTabSz="457200" rtl="0" eaLnBrk="1" fontAlgn="auto" latinLnBrk="0" hangingPunct="1">
              <a:lnSpc>
                <a:spcPct val="100000"/>
              </a:lnSpc>
              <a:spcBef>
                <a:spcPts val="0"/>
              </a:spcBef>
              <a:spcAft>
                <a:spcPts val="0"/>
              </a:spcAft>
              <a:buClrTx/>
              <a:buSzPct val="80000"/>
              <a:buFont typeface="Arial" charset="0"/>
              <a:buChar char="•"/>
              <a:tabLst/>
              <a:defRPr/>
            </a:pPr>
            <a:endPar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endParaRPr>
          </a:p>
        </p:txBody>
      </p:sp>
      <p:sp>
        <p:nvSpPr>
          <p:cNvPr id="2" name="TextBox 1">
            <a:extLst>
              <a:ext uri="{FF2B5EF4-FFF2-40B4-BE49-F238E27FC236}">
                <a16:creationId xmlns:a16="http://schemas.microsoft.com/office/drawing/2014/main" id="{F457DD80-BCB7-ACDE-8C0E-4E085BAE3BE2}"/>
              </a:ext>
            </a:extLst>
          </p:cNvPr>
          <p:cNvSpPr txBox="1"/>
          <p:nvPr/>
        </p:nvSpPr>
        <p:spPr>
          <a:xfrm>
            <a:off x="781664" y="6191587"/>
            <a:ext cx="2984091" cy="307777"/>
          </a:xfrm>
          <a:prstGeom prst="rect">
            <a:avLst/>
          </a:prstGeom>
          <a:solidFill>
            <a:srgbClr val="01010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B1B1B1"/>
                </a:solidFill>
                <a:effectLst/>
                <a:uLnTx/>
                <a:uFillTx/>
                <a:latin typeface="Arial Nova Cond Light" panose="020B0306020202020204" pitchFamily="34" charset="0"/>
                <a:ea typeface="+mn-ea"/>
                <a:cs typeface="Helvetica" panose="020B0604020202020204" pitchFamily="34" charset="0"/>
              </a:rPr>
              <a:t>DATA SCIENCE</a:t>
            </a:r>
          </a:p>
        </p:txBody>
      </p:sp>
    </p:spTree>
    <p:extLst>
      <p:ext uri="{BB962C8B-B14F-4D97-AF65-F5344CB8AC3E}">
        <p14:creationId xmlns:p14="http://schemas.microsoft.com/office/powerpoint/2010/main" val="1358925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42180" y="406073"/>
            <a:ext cx="11559320" cy="7848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500" b="0" i="0" u="none" strike="noStrike" kern="1200" cap="none" spc="0" normalizeH="0" baseline="0" noProof="0" dirty="0">
                <a:ln>
                  <a:noFill/>
                </a:ln>
                <a:solidFill>
                  <a:srgbClr val="CFB87C"/>
                </a:solidFill>
                <a:effectLst/>
                <a:uLnTx/>
                <a:uFillTx/>
                <a:latin typeface="Arial" charset="0"/>
                <a:ea typeface="Arial" charset="0"/>
                <a:cs typeface="Arial" charset="0"/>
              </a:rPr>
              <a:t>Steps in the Analysis</a:t>
            </a:r>
          </a:p>
        </p:txBody>
      </p:sp>
      <p:sp>
        <p:nvSpPr>
          <p:cNvPr id="8" name="TextBox 7"/>
          <p:cNvSpPr txBox="1"/>
          <p:nvPr/>
        </p:nvSpPr>
        <p:spPr>
          <a:xfrm>
            <a:off x="530874" y="1383408"/>
            <a:ext cx="10626410" cy="5016758"/>
          </a:xfrm>
          <a:prstGeom prst="rect">
            <a:avLst/>
          </a:prstGeom>
          <a:noFill/>
        </p:spPr>
        <p:txBody>
          <a:bodyPr wrap="square" numCol="1" rtlCol="0">
            <a:spAutoFit/>
          </a:bodyPr>
          <a:lstStyle/>
          <a:p>
            <a:pPr marL="342900" marR="0" lvl="0" indent="-342900" algn="l" defTabSz="457200" rtl="0" eaLnBrk="1" fontAlgn="auto" latinLnBrk="0" hangingPunct="1">
              <a:lnSpc>
                <a:spcPct val="150000"/>
              </a:lnSpc>
              <a:spcBef>
                <a:spcPts val="0"/>
              </a:spcBef>
              <a:spcAft>
                <a:spcPts val="0"/>
              </a:spcAft>
              <a:buClrTx/>
              <a:buSzPct val="80000"/>
              <a:buFont typeface="Arial" charset="0"/>
              <a:buChar char="•"/>
              <a:tabLst/>
              <a:defRPr/>
            </a:pPr>
            <a:endParaRPr kumimoji="0" lang="en-US" sz="2000" b="1"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endParaRPr>
          </a:p>
          <a:p>
            <a:pPr marL="342900" marR="0" lvl="0" indent="-342900" algn="l" defTabSz="457200" rtl="0" eaLnBrk="1" fontAlgn="auto" latinLnBrk="0" hangingPunct="1">
              <a:lnSpc>
                <a:spcPct val="150000"/>
              </a:lnSpc>
              <a:spcBef>
                <a:spcPts val="0"/>
              </a:spcBef>
              <a:spcAft>
                <a:spcPts val="0"/>
              </a:spcAft>
              <a:buClrTx/>
              <a:buSzPct val="80000"/>
              <a:buFont typeface="Arial" charset="0"/>
              <a:buChar char="•"/>
              <a:tabLst/>
              <a:defRPr/>
            </a:pPr>
            <a:r>
              <a:rPr lang="en-US" sz="2000" dirty="0">
                <a:solidFill>
                  <a:srgbClr val="44546A">
                    <a:lumMod val="10000"/>
                  </a:srgbClr>
                </a:solidFill>
                <a:latin typeface="Arial" charset="0"/>
                <a:ea typeface="Arial" charset="0"/>
                <a:cs typeface="Arial" charset="0"/>
              </a:rPr>
              <a:t>Data preparation</a:t>
            </a:r>
          </a:p>
          <a:p>
            <a:pPr marL="800100" lvl="1" indent="-342900">
              <a:lnSpc>
                <a:spcPct val="150000"/>
              </a:lnSpc>
              <a:buSzPct val="80000"/>
              <a:buFont typeface="Arial" charset="0"/>
              <a:buChar char="•"/>
            </a:pPr>
            <a:r>
              <a:rPr kumimoji="0" lang="en-US" sz="2000" b="0" i="0" u="none" strike="noStrike" kern="1200" cap="none" spc="0" normalizeH="0" baseline="0" noProof="0" dirty="0" err="1">
                <a:ln>
                  <a:noFill/>
                </a:ln>
                <a:solidFill>
                  <a:srgbClr val="44546A">
                    <a:lumMod val="10000"/>
                  </a:srgbClr>
                </a:solidFill>
                <a:effectLst/>
                <a:uLnTx/>
                <a:uFillTx/>
                <a:latin typeface="Arial" charset="0"/>
                <a:ea typeface="Arial" charset="0"/>
                <a:cs typeface="Arial" charset="0"/>
              </a:rPr>
              <a:t>tidyverse</a:t>
            </a:r>
            <a:endPar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endParaRPr>
          </a:p>
          <a:p>
            <a:pPr marL="342900" indent="-342900">
              <a:lnSpc>
                <a:spcPct val="150000"/>
              </a:lnSpc>
              <a:buSzPct val="80000"/>
              <a:buFont typeface="Arial" charset="0"/>
              <a:buChar char="•"/>
            </a:pPr>
            <a:r>
              <a:rPr lang="en-US" sz="2000" dirty="0">
                <a:solidFill>
                  <a:srgbClr val="44546A">
                    <a:lumMod val="10000"/>
                  </a:srgbClr>
                </a:solidFill>
                <a:latin typeface="Arial" charset="0"/>
                <a:ea typeface="Arial" charset="0"/>
                <a:cs typeface="Arial" charset="0"/>
              </a:rPr>
              <a:t>Exploratory analysis</a:t>
            </a:r>
          </a:p>
          <a:p>
            <a:pPr marL="800100" lvl="1" indent="-342900">
              <a:lnSpc>
                <a:spcPct val="150000"/>
              </a:lnSpc>
              <a:buSzPct val="80000"/>
              <a:buFont typeface="Arial" charset="0"/>
              <a:buChar char="•"/>
            </a:pP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`summary`</a:t>
            </a:r>
            <a:r>
              <a:rPr lang="en-US" sz="2000" dirty="0">
                <a:solidFill>
                  <a:srgbClr val="44546A">
                    <a:lumMod val="10000"/>
                  </a:srgbClr>
                </a:solidFill>
                <a:latin typeface="Arial" charset="0"/>
                <a:ea typeface="Arial" charset="0"/>
                <a:cs typeface="Arial" charset="0"/>
              </a:rPr>
              <a:t>, `head`</a:t>
            </a:r>
          </a:p>
          <a:p>
            <a:pPr marL="342900" indent="-342900">
              <a:lnSpc>
                <a:spcPct val="150000"/>
              </a:lnSpc>
              <a:buSzPct val="80000"/>
              <a:buFont typeface="Arial" charset="0"/>
              <a:buChar char="•"/>
            </a:pPr>
            <a:r>
              <a:rPr lang="en-US" sz="2000" dirty="0">
                <a:solidFill>
                  <a:srgbClr val="44546A">
                    <a:lumMod val="10000"/>
                  </a:srgbClr>
                </a:solidFill>
                <a:latin typeface="Arial" charset="0"/>
                <a:ea typeface="Arial" charset="0"/>
                <a:cs typeface="Arial" charset="0"/>
              </a:rPr>
              <a:t>Visualizations</a:t>
            </a:r>
          </a:p>
          <a:p>
            <a:pPr marL="800100" lvl="1" indent="-342900">
              <a:lnSpc>
                <a:spcPct val="150000"/>
              </a:lnSpc>
              <a:buSzPct val="80000"/>
              <a:buFont typeface="Arial" charset="0"/>
              <a:buChar char="•"/>
            </a:pPr>
            <a:r>
              <a:rPr lang="en-US" sz="2000" dirty="0" err="1">
                <a:solidFill>
                  <a:srgbClr val="44546A">
                    <a:lumMod val="10000"/>
                  </a:srgbClr>
                </a:solidFill>
                <a:latin typeface="Arial" charset="0"/>
                <a:ea typeface="Arial" charset="0"/>
                <a:cs typeface="Arial" charset="0"/>
              </a:rPr>
              <a:t>ggplot</a:t>
            </a:r>
            <a:endParaRPr lang="en-US" sz="2000" dirty="0">
              <a:solidFill>
                <a:srgbClr val="44546A">
                  <a:lumMod val="10000"/>
                </a:srgbClr>
              </a:solidFill>
              <a:latin typeface="Arial" charset="0"/>
              <a:ea typeface="Arial" charset="0"/>
              <a:cs typeface="Arial" charset="0"/>
            </a:endParaRPr>
          </a:p>
          <a:p>
            <a:pPr marL="342900" indent="-342900">
              <a:lnSpc>
                <a:spcPct val="150000"/>
              </a:lnSpc>
              <a:buSzPct val="80000"/>
              <a:buFont typeface="Arial" charset="0"/>
              <a:buChar char="•"/>
            </a:pPr>
            <a:r>
              <a:rPr lang="en-US" sz="2000" dirty="0">
                <a:solidFill>
                  <a:srgbClr val="44546A">
                    <a:lumMod val="10000"/>
                  </a:srgbClr>
                </a:solidFill>
                <a:latin typeface="Arial" charset="0"/>
                <a:ea typeface="Arial" charset="0"/>
                <a:cs typeface="Arial" charset="0"/>
              </a:rPr>
              <a:t>Statistical analysis</a:t>
            </a:r>
          </a:p>
          <a:p>
            <a:pPr marL="800100" lvl="1" indent="-342900">
              <a:lnSpc>
                <a:spcPct val="150000"/>
              </a:lnSpc>
              <a:buSzPct val="80000"/>
              <a:buFont typeface="Arial" charset="0"/>
              <a:buChar char="•"/>
            </a:pPr>
            <a:r>
              <a:rPr lang="en-US" sz="2000" dirty="0">
                <a:solidFill>
                  <a:srgbClr val="44546A">
                    <a:lumMod val="10000"/>
                  </a:srgbClr>
                </a:solidFill>
                <a:latin typeface="Arial" charset="0"/>
                <a:ea typeface="Arial" charset="0"/>
                <a:cs typeface="Arial" charset="0"/>
              </a:rPr>
              <a:t>Chi-squared</a:t>
            </a:r>
          </a:p>
          <a:p>
            <a:pPr marL="800100" lvl="1" indent="-342900">
              <a:lnSpc>
                <a:spcPct val="150000"/>
              </a:lnSpc>
              <a:buSzPct val="80000"/>
              <a:buFont typeface="Arial" charset="0"/>
              <a:buChar char="•"/>
            </a:pPr>
            <a:endPar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endParaRPr>
          </a:p>
          <a:p>
            <a:pPr marL="342900" marR="0" lvl="0" indent="-342900" algn="l" defTabSz="457200" rtl="0" eaLnBrk="1" fontAlgn="auto" latinLnBrk="0" hangingPunct="1">
              <a:lnSpc>
                <a:spcPct val="100000"/>
              </a:lnSpc>
              <a:spcBef>
                <a:spcPts val="0"/>
              </a:spcBef>
              <a:spcAft>
                <a:spcPts val="0"/>
              </a:spcAft>
              <a:buClrTx/>
              <a:buSzPct val="80000"/>
              <a:buFont typeface="Arial" charset="0"/>
              <a:buChar char="•"/>
              <a:tabLst/>
              <a:defRPr/>
            </a:pPr>
            <a:endPar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endParaRPr>
          </a:p>
        </p:txBody>
      </p:sp>
      <p:sp>
        <p:nvSpPr>
          <p:cNvPr id="2" name="TextBox 1">
            <a:extLst>
              <a:ext uri="{FF2B5EF4-FFF2-40B4-BE49-F238E27FC236}">
                <a16:creationId xmlns:a16="http://schemas.microsoft.com/office/drawing/2014/main" id="{F457DD80-BCB7-ACDE-8C0E-4E085BAE3BE2}"/>
              </a:ext>
            </a:extLst>
          </p:cNvPr>
          <p:cNvSpPr txBox="1"/>
          <p:nvPr/>
        </p:nvSpPr>
        <p:spPr>
          <a:xfrm>
            <a:off x="781664" y="6191587"/>
            <a:ext cx="2984091" cy="307777"/>
          </a:xfrm>
          <a:prstGeom prst="rect">
            <a:avLst/>
          </a:prstGeom>
          <a:solidFill>
            <a:srgbClr val="01010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B1B1B1"/>
                </a:solidFill>
                <a:effectLst/>
                <a:uLnTx/>
                <a:uFillTx/>
                <a:latin typeface="Arial Nova Cond Light" panose="020B0306020202020204" pitchFamily="34" charset="0"/>
                <a:ea typeface="+mn-ea"/>
                <a:cs typeface="Helvetica" panose="020B0604020202020204" pitchFamily="34" charset="0"/>
              </a:rPr>
              <a:t>DATA SCIENCE</a:t>
            </a:r>
          </a:p>
        </p:txBody>
      </p:sp>
    </p:spTree>
    <p:extLst>
      <p:ext uri="{BB962C8B-B14F-4D97-AF65-F5344CB8AC3E}">
        <p14:creationId xmlns:p14="http://schemas.microsoft.com/office/powerpoint/2010/main" val="4037125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42180" y="406073"/>
            <a:ext cx="11559320" cy="7848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500" b="0" i="0" u="none" strike="noStrike" kern="1200" cap="none" spc="0" normalizeH="0" baseline="0" noProof="0" dirty="0">
                <a:ln>
                  <a:noFill/>
                </a:ln>
                <a:solidFill>
                  <a:srgbClr val="CFB87C"/>
                </a:solidFill>
                <a:effectLst/>
                <a:uLnTx/>
                <a:uFillTx/>
                <a:latin typeface="Arial" charset="0"/>
                <a:ea typeface="Arial" charset="0"/>
                <a:cs typeface="Arial" charset="0"/>
              </a:rPr>
              <a:t>Visualizations (1)</a:t>
            </a:r>
          </a:p>
        </p:txBody>
      </p:sp>
      <p:sp>
        <p:nvSpPr>
          <p:cNvPr id="2" name="TextBox 1">
            <a:extLst>
              <a:ext uri="{FF2B5EF4-FFF2-40B4-BE49-F238E27FC236}">
                <a16:creationId xmlns:a16="http://schemas.microsoft.com/office/drawing/2014/main" id="{F457DD80-BCB7-ACDE-8C0E-4E085BAE3BE2}"/>
              </a:ext>
            </a:extLst>
          </p:cNvPr>
          <p:cNvSpPr txBox="1"/>
          <p:nvPr/>
        </p:nvSpPr>
        <p:spPr>
          <a:xfrm>
            <a:off x="781664" y="6191587"/>
            <a:ext cx="2984091" cy="307777"/>
          </a:xfrm>
          <a:prstGeom prst="rect">
            <a:avLst/>
          </a:prstGeom>
          <a:solidFill>
            <a:srgbClr val="01010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B1B1B1"/>
                </a:solidFill>
                <a:effectLst/>
                <a:uLnTx/>
                <a:uFillTx/>
                <a:latin typeface="Arial Nova Cond Light" panose="020B0306020202020204" pitchFamily="34" charset="0"/>
                <a:ea typeface="+mn-ea"/>
                <a:cs typeface="Helvetica" panose="020B0604020202020204" pitchFamily="34" charset="0"/>
              </a:rPr>
              <a:t>DATA SCIENCE</a:t>
            </a:r>
          </a:p>
        </p:txBody>
      </p:sp>
      <p:pic>
        <p:nvPicPr>
          <p:cNvPr id="4" name="Picture 3">
            <a:extLst>
              <a:ext uri="{FF2B5EF4-FFF2-40B4-BE49-F238E27FC236}">
                <a16:creationId xmlns:a16="http://schemas.microsoft.com/office/drawing/2014/main" id="{ACBABD3D-016E-255F-8A81-DA7295327C91}"/>
              </a:ext>
            </a:extLst>
          </p:cNvPr>
          <p:cNvPicPr>
            <a:picLocks noChangeAspect="1"/>
          </p:cNvPicPr>
          <p:nvPr/>
        </p:nvPicPr>
        <p:blipFill>
          <a:blip r:embed="rId4"/>
          <a:stretch>
            <a:fillRect/>
          </a:stretch>
        </p:blipFill>
        <p:spPr>
          <a:xfrm>
            <a:off x="442180" y="2324716"/>
            <a:ext cx="4988689" cy="1934389"/>
          </a:xfrm>
          <a:prstGeom prst="rect">
            <a:avLst/>
          </a:prstGeom>
        </p:spPr>
      </p:pic>
      <p:pic>
        <p:nvPicPr>
          <p:cNvPr id="6" name="Picture 5">
            <a:extLst>
              <a:ext uri="{FF2B5EF4-FFF2-40B4-BE49-F238E27FC236}">
                <a16:creationId xmlns:a16="http://schemas.microsoft.com/office/drawing/2014/main" id="{1B3A6871-6F7A-3B8F-60A2-0DA6BE3597A2}"/>
              </a:ext>
            </a:extLst>
          </p:cNvPr>
          <p:cNvPicPr>
            <a:picLocks noChangeAspect="1"/>
          </p:cNvPicPr>
          <p:nvPr/>
        </p:nvPicPr>
        <p:blipFill>
          <a:blip r:embed="rId5"/>
          <a:stretch>
            <a:fillRect/>
          </a:stretch>
        </p:blipFill>
        <p:spPr>
          <a:xfrm>
            <a:off x="5824039" y="1190902"/>
            <a:ext cx="5925781" cy="4080757"/>
          </a:xfrm>
          <a:prstGeom prst="rect">
            <a:avLst/>
          </a:prstGeom>
        </p:spPr>
      </p:pic>
    </p:spTree>
    <p:extLst>
      <p:ext uri="{BB962C8B-B14F-4D97-AF65-F5344CB8AC3E}">
        <p14:creationId xmlns:p14="http://schemas.microsoft.com/office/powerpoint/2010/main" val="980419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42180" y="406073"/>
            <a:ext cx="11559320" cy="7848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500" b="0" i="0" u="none" strike="noStrike" kern="1200" cap="none" spc="0" normalizeH="0" baseline="0" noProof="0" dirty="0">
                <a:ln>
                  <a:noFill/>
                </a:ln>
                <a:solidFill>
                  <a:srgbClr val="CFB87C"/>
                </a:solidFill>
                <a:effectLst/>
                <a:uLnTx/>
                <a:uFillTx/>
                <a:latin typeface="Arial" charset="0"/>
                <a:ea typeface="Arial" charset="0"/>
                <a:cs typeface="Arial" charset="0"/>
              </a:rPr>
              <a:t>Visualizations (2)</a:t>
            </a:r>
          </a:p>
        </p:txBody>
      </p:sp>
      <p:sp>
        <p:nvSpPr>
          <p:cNvPr id="2" name="TextBox 1">
            <a:extLst>
              <a:ext uri="{FF2B5EF4-FFF2-40B4-BE49-F238E27FC236}">
                <a16:creationId xmlns:a16="http://schemas.microsoft.com/office/drawing/2014/main" id="{F457DD80-BCB7-ACDE-8C0E-4E085BAE3BE2}"/>
              </a:ext>
            </a:extLst>
          </p:cNvPr>
          <p:cNvSpPr txBox="1"/>
          <p:nvPr/>
        </p:nvSpPr>
        <p:spPr>
          <a:xfrm>
            <a:off x="781664" y="6191587"/>
            <a:ext cx="2984091" cy="307777"/>
          </a:xfrm>
          <a:prstGeom prst="rect">
            <a:avLst/>
          </a:prstGeom>
          <a:solidFill>
            <a:srgbClr val="01010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B1B1B1"/>
                </a:solidFill>
                <a:effectLst/>
                <a:uLnTx/>
                <a:uFillTx/>
                <a:latin typeface="Arial Nova Cond Light" panose="020B0306020202020204" pitchFamily="34" charset="0"/>
                <a:ea typeface="+mn-ea"/>
                <a:cs typeface="Helvetica" panose="020B0604020202020204" pitchFamily="34" charset="0"/>
              </a:rPr>
              <a:t>DATA SCIENCE</a:t>
            </a:r>
          </a:p>
        </p:txBody>
      </p:sp>
      <p:pic>
        <p:nvPicPr>
          <p:cNvPr id="4" name="Picture 3">
            <a:extLst>
              <a:ext uri="{FF2B5EF4-FFF2-40B4-BE49-F238E27FC236}">
                <a16:creationId xmlns:a16="http://schemas.microsoft.com/office/drawing/2014/main" id="{2BB07AC5-7171-9275-3C7F-46782D830B90}"/>
              </a:ext>
            </a:extLst>
          </p:cNvPr>
          <p:cNvPicPr>
            <a:picLocks noChangeAspect="1"/>
          </p:cNvPicPr>
          <p:nvPr/>
        </p:nvPicPr>
        <p:blipFill>
          <a:blip r:embed="rId4"/>
          <a:stretch>
            <a:fillRect/>
          </a:stretch>
        </p:blipFill>
        <p:spPr>
          <a:xfrm>
            <a:off x="230479" y="3727068"/>
            <a:ext cx="7253431" cy="1982525"/>
          </a:xfrm>
          <a:prstGeom prst="rect">
            <a:avLst/>
          </a:prstGeom>
        </p:spPr>
      </p:pic>
      <p:pic>
        <p:nvPicPr>
          <p:cNvPr id="6" name="Picture 5">
            <a:extLst>
              <a:ext uri="{FF2B5EF4-FFF2-40B4-BE49-F238E27FC236}">
                <a16:creationId xmlns:a16="http://schemas.microsoft.com/office/drawing/2014/main" id="{5230ACE5-6121-2C50-3668-EAC7A2827260}"/>
              </a:ext>
            </a:extLst>
          </p:cNvPr>
          <p:cNvPicPr>
            <a:picLocks noChangeAspect="1"/>
          </p:cNvPicPr>
          <p:nvPr/>
        </p:nvPicPr>
        <p:blipFill>
          <a:blip r:embed="rId5"/>
          <a:stretch>
            <a:fillRect/>
          </a:stretch>
        </p:blipFill>
        <p:spPr>
          <a:xfrm>
            <a:off x="5914210" y="712189"/>
            <a:ext cx="5688509" cy="4006141"/>
          </a:xfrm>
          <a:prstGeom prst="rect">
            <a:avLst/>
          </a:prstGeom>
        </p:spPr>
      </p:pic>
    </p:spTree>
    <p:extLst>
      <p:ext uri="{BB962C8B-B14F-4D97-AF65-F5344CB8AC3E}">
        <p14:creationId xmlns:p14="http://schemas.microsoft.com/office/powerpoint/2010/main" val="4115252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42180" y="406073"/>
            <a:ext cx="11559320" cy="7848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500" b="0" i="0" u="none" strike="noStrike" kern="1200" cap="none" spc="0" normalizeH="0" baseline="0" noProof="0" dirty="0">
                <a:ln>
                  <a:noFill/>
                </a:ln>
                <a:solidFill>
                  <a:srgbClr val="CFB87C"/>
                </a:solidFill>
                <a:effectLst/>
                <a:uLnTx/>
                <a:uFillTx/>
                <a:latin typeface="Arial" charset="0"/>
                <a:ea typeface="Arial" charset="0"/>
                <a:cs typeface="Arial" charset="0"/>
              </a:rPr>
              <a:t>Statistical Analysis</a:t>
            </a:r>
          </a:p>
        </p:txBody>
      </p:sp>
      <p:sp>
        <p:nvSpPr>
          <p:cNvPr id="2" name="TextBox 1">
            <a:extLst>
              <a:ext uri="{FF2B5EF4-FFF2-40B4-BE49-F238E27FC236}">
                <a16:creationId xmlns:a16="http://schemas.microsoft.com/office/drawing/2014/main" id="{F457DD80-BCB7-ACDE-8C0E-4E085BAE3BE2}"/>
              </a:ext>
            </a:extLst>
          </p:cNvPr>
          <p:cNvSpPr txBox="1"/>
          <p:nvPr/>
        </p:nvSpPr>
        <p:spPr>
          <a:xfrm>
            <a:off x="781664" y="6191587"/>
            <a:ext cx="2984091" cy="307777"/>
          </a:xfrm>
          <a:prstGeom prst="rect">
            <a:avLst/>
          </a:prstGeom>
          <a:solidFill>
            <a:srgbClr val="01010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B1B1B1"/>
                </a:solidFill>
                <a:effectLst/>
                <a:uLnTx/>
                <a:uFillTx/>
                <a:latin typeface="Arial Nova Cond Light" panose="020B0306020202020204" pitchFamily="34" charset="0"/>
                <a:ea typeface="+mn-ea"/>
                <a:cs typeface="Helvetica" panose="020B0604020202020204" pitchFamily="34" charset="0"/>
              </a:rPr>
              <a:t>DATA SCIENCE</a:t>
            </a:r>
          </a:p>
        </p:txBody>
      </p:sp>
      <p:pic>
        <p:nvPicPr>
          <p:cNvPr id="4" name="Picture 3">
            <a:extLst>
              <a:ext uri="{FF2B5EF4-FFF2-40B4-BE49-F238E27FC236}">
                <a16:creationId xmlns:a16="http://schemas.microsoft.com/office/drawing/2014/main" id="{33E5C4BE-B8FE-C1E7-9AF1-AF8B5635064A}"/>
              </a:ext>
            </a:extLst>
          </p:cNvPr>
          <p:cNvPicPr>
            <a:picLocks noChangeAspect="1"/>
          </p:cNvPicPr>
          <p:nvPr/>
        </p:nvPicPr>
        <p:blipFill>
          <a:blip r:embed="rId4"/>
          <a:stretch>
            <a:fillRect/>
          </a:stretch>
        </p:blipFill>
        <p:spPr>
          <a:xfrm>
            <a:off x="1504486" y="1300256"/>
            <a:ext cx="6506858" cy="2071428"/>
          </a:xfrm>
          <a:prstGeom prst="rect">
            <a:avLst/>
          </a:prstGeom>
        </p:spPr>
      </p:pic>
      <p:pic>
        <p:nvPicPr>
          <p:cNvPr id="6" name="Picture 5">
            <a:extLst>
              <a:ext uri="{FF2B5EF4-FFF2-40B4-BE49-F238E27FC236}">
                <a16:creationId xmlns:a16="http://schemas.microsoft.com/office/drawing/2014/main" id="{17AEB257-B487-CE53-12B6-EE42D92F6343}"/>
              </a:ext>
            </a:extLst>
          </p:cNvPr>
          <p:cNvPicPr>
            <a:picLocks noChangeAspect="1"/>
          </p:cNvPicPr>
          <p:nvPr/>
        </p:nvPicPr>
        <p:blipFill>
          <a:blip r:embed="rId5"/>
          <a:stretch>
            <a:fillRect/>
          </a:stretch>
        </p:blipFill>
        <p:spPr>
          <a:xfrm>
            <a:off x="1504486" y="3258389"/>
            <a:ext cx="4320525" cy="995177"/>
          </a:xfrm>
          <a:prstGeom prst="rect">
            <a:avLst/>
          </a:prstGeom>
        </p:spPr>
      </p:pic>
    </p:spTree>
    <p:extLst>
      <p:ext uri="{BB962C8B-B14F-4D97-AF65-F5344CB8AC3E}">
        <p14:creationId xmlns:p14="http://schemas.microsoft.com/office/powerpoint/2010/main" val="1415208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42180" y="406073"/>
            <a:ext cx="11559320" cy="7848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500" b="0" i="0" u="none" strike="noStrike" kern="1200" cap="none" spc="0" normalizeH="0" baseline="0" noProof="0" dirty="0">
                <a:ln>
                  <a:noFill/>
                </a:ln>
                <a:solidFill>
                  <a:srgbClr val="CFB87C"/>
                </a:solidFill>
                <a:effectLst/>
                <a:uLnTx/>
                <a:uFillTx/>
                <a:latin typeface="Arial" charset="0"/>
                <a:ea typeface="Arial" charset="0"/>
                <a:cs typeface="Arial" charset="0"/>
              </a:rPr>
              <a:t>Standardized Residuals</a:t>
            </a:r>
          </a:p>
        </p:txBody>
      </p:sp>
      <p:sp>
        <p:nvSpPr>
          <p:cNvPr id="2" name="TextBox 1">
            <a:extLst>
              <a:ext uri="{FF2B5EF4-FFF2-40B4-BE49-F238E27FC236}">
                <a16:creationId xmlns:a16="http://schemas.microsoft.com/office/drawing/2014/main" id="{F457DD80-BCB7-ACDE-8C0E-4E085BAE3BE2}"/>
              </a:ext>
            </a:extLst>
          </p:cNvPr>
          <p:cNvSpPr txBox="1"/>
          <p:nvPr/>
        </p:nvSpPr>
        <p:spPr>
          <a:xfrm>
            <a:off x="781664" y="6191587"/>
            <a:ext cx="2984091" cy="307777"/>
          </a:xfrm>
          <a:prstGeom prst="rect">
            <a:avLst/>
          </a:prstGeom>
          <a:solidFill>
            <a:srgbClr val="01010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B1B1B1"/>
                </a:solidFill>
                <a:effectLst/>
                <a:uLnTx/>
                <a:uFillTx/>
                <a:latin typeface="Arial Nova Cond Light" panose="020B0306020202020204" pitchFamily="34" charset="0"/>
                <a:ea typeface="+mn-ea"/>
                <a:cs typeface="Helvetica" panose="020B0604020202020204" pitchFamily="34" charset="0"/>
              </a:rPr>
              <a:t>DATA SCIENCE</a:t>
            </a:r>
          </a:p>
        </p:txBody>
      </p:sp>
      <p:pic>
        <p:nvPicPr>
          <p:cNvPr id="4" name="Picture 3">
            <a:extLst>
              <a:ext uri="{FF2B5EF4-FFF2-40B4-BE49-F238E27FC236}">
                <a16:creationId xmlns:a16="http://schemas.microsoft.com/office/drawing/2014/main" id="{794C839A-842C-320C-443F-686756CC173A}"/>
              </a:ext>
            </a:extLst>
          </p:cNvPr>
          <p:cNvPicPr>
            <a:picLocks noChangeAspect="1"/>
          </p:cNvPicPr>
          <p:nvPr/>
        </p:nvPicPr>
        <p:blipFill>
          <a:blip r:embed="rId4"/>
          <a:stretch>
            <a:fillRect/>
          </a:stretch>
        </p:blipFill>
        <p:spPr>
          <a:xfrm>
            <a:off x="345439" y="1830369"/>
            <a:ext cx="4704081" cy="578371"/>
          </a:xfrm>
          <a:prstGeom prst="rect">
            <a:avLst/>
          </a:prstGeom>
        </p:spPr>
      </p:pic>
      <p:pic>
        <p:nvPicPr>
          <p:cNvPr id="6" name="Picture 5">
            <a:extLst>
              <a:ext uri="{FF2B5EF4-FFF2-40B4-BE49-F238E27FC236}">
                <a16:creationId xmlns:a16="http://schemas.microsoft.com/office/drawing/2014/main" id="{74CDEE14-CD7D-1248-8CBF-F28802AAD34E}"/>
              </a:ext>
            </a:extLst>
          </p:cNvPr>
          <p:cNvPicPr>
            <a:picLocks noChangeAspect="1"/>
          </p:cNvPicPr>
          <p:nvPr/>
        </p:nvPicPr>
        <p:blipFill>
          <a:blip r:embed="rId5"/>
          <a:stretch>
            <a:fillRect/>
          </a:stretch>
        </p:blipFill>
        <p:spPr>
          <a:xfrm>
            <a:off x="345439" y="2857450"/>
            <a:ext cx="4708976" cy="784830"/>
          </a:xfrm>
          <a:prstGeom prst="rect">
            <a:avLst/>
          </a:prstGeom>
        </p:spPr>
      </p:pic>
      <p:pic>
        <p:nvPicPr>
          <p:cNvPr id="10" name="Picture 9">
            <a:extLst>
              <a:ext uri="{FF2B5EF4-FFF2-40B4-BE49-F238E27FC236}">
                <a16:creationId xmlns:a16="http://schemas.microsoft.com/office/drawing/2014/main" id="{491C7853-F95C-0C30-1032-92A508F0193B}"/>
              </a:ext>
            </a:extLst>
          </p:cNvPr>
          <p:cNvPicPr>
            <a:picLocks noChangeAspect="1"/>
          </p:cNvPicPr>
          <p:nvPr/>
        </p:nvPicPr>
        <p:blipFill>
          <a:blip r:embed="rId6"/>
          <a:stretch>
            <a:fillRect/>
          </a:stretch>
        </p:blipFill>
        <p:spPr>
          <a:xfrm>
            <a:off x="5638800" y="1190903"/>
            <a:ext cx="5673275" cy="3893424"/>
          </a:xfrm>
          <a:prstGeom prst="rect">
            <a:avLst/>
          </a:prstGeom>
        </p:spPr>
      </p:pic>
    </p:spTree>
    <p:extLst>
      <p:ext uri="{BB962C8B-B14F-4D97-AF65-F5344CB8AC3E}">
        <p14:creationId xmlns:p14="http://schemas.microsoft.com/office/powerpoint/2010/main" val="24859744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279</TotalTime>
  <Words>876</Words>
  <Application>Microsoft Office PowerPoint</Application>
  <PresentationFormat>Widescreen</PresentationFormat>
  <Paragraphs>72</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Nova Cond Light</vt:lpstr>
      <vt:lpstr>Calibri</vt:lpstr>
      <vt:lpstr>Calibri Light</vt:lpstr>
      <vt:lpstr>LMRoman10-Regular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Wiese</dc:creator>
  <cp:lastModifiedBy>Dustin Baellow</cp:lastModifiedBy>
  <cp:revision>8</cp:revision>
  <dcterms:created xsi:type="dcterms:W3CDTF">2017-09-08T18:27:12Z</dcterms:created>
  <dcterms:modified xsi:type="dcterms:W3CDTF">2024-01-30T19:30:35Z</dcterms:modified>
</cp:coreProperties>
</file>