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70" r:id="rId4"/>
    <p:sldId id="275" r:id="rId5"/>
    <p:sldId id="262" r:id="rId6"/>
    <p:sldId id="263" r:id="rId7"/>
    <p:sldId id="264" r:id="rId8"/>
    <p:sldId id="265" r:id="rId9"/>
    <p:sldId id="266" r:id="rId10"/>
    <p:sldId id="268" r:id="rId11"/>
    <p:sldId id="271" r:id="rId12"/>
    <p:sldId id="272" r:id="rId13"/>
    <p:sldId id="273" r:id="rId14"/>
    <p:sldId id="27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A76"/>
    <a:srgbClr val="010101"/>
    <a:srgbClr val="B1B1B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1"/>
    <p:restoredTop sz="94615"/>
  </p:normalViewPr>
  <p:slideViewPr>
    <p:cSldViewPr snapToGrid="0" snapToObjects="1">
      <p:cViewPr varScale="1">
        <p:scale>
          <a:sx n="104" d="100"/>
          <a:sy n="104" d="100"/>
        </p:scale>
        <p:origin x="4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53F9-F4A4-4574-A8EF-ACCCCF66CE6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A89FA-4D79-4DF9-AD61-CEEA0DBD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6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8AAE-C86C-1E44-B69A-7594543F44F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uilding surrounded by trees and mountains&#10;&#10;Description automatically generated">
            <a:extLst>
              <a:ext uri="{FF2B5EF4-FFF2-40B4-BE49-F238E27FC236}">
                <a16:creationId xmlns:a16="http://schemas.microsoft.com/office/drawing/2014/main" id="{EE41530B-62C5-17E1-B407-0183B513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b="22500"/>
          <a:stretch/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472" y="4840758"/>
            <a:ext cx="8085991" cy="6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58" tIns="41029" rIns="82058" bIns="41029">
            <a:spAutoFit/>
          </a:bodyPr>
          <a:lstStyle/>
          <a:p>
            <a:pPr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Presenter name</a:t>
            </a:r>
          </a:p>
          <a:p>
            <a:pPr>
              <a:defRPr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University of Colorado Boulder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92" y="2469113"/>
            <a:ext cx="11336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FB87C"/>
                </a:solidFill>
                <a:highlight>
                  <a:srgbClr val="010101"/>
                </a:highlight>
                <a:latin typeface="Arial" charset="0"/>
                <a:ea typeface="Arial" charset="0"/>
                <a:cs typeface="Arial" charset="0"/>
              </a:rPr>
              <a:t>Predicting Postnatal Depression During the COVID-19 Pandemic: A Data Mining Approach</a:t>
            </a:r>
            <a:endParaRPr lang="en-US" sz="4400" b="1" dirty="0">
              <a:highlight>
                <a:srgbClr val="010101"/>
              </a:highligh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14437-7530-26F9-EA05-A3C3183923D3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53402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Download data from OSF and save as CSV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Cleaned data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4546A">
                    <a:lumMod val="10000"/>
                  </a:srgbClr>
                </a:solidFill>
                <a:latin typeface="Arial" charset="0"/>
                <a:ea typeface="Arial" charset="0"/>
                <a:cs typeface="Arial" charset="0"/>
              </a:rPr>
              <a:t>Replace NA values</a:t>
            </a:r>
          </a:p>
          <a:p>
            <a:pPr marL="1257300" lvl="2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Numerical</a:t>
            </a:r>
          </a:p>
          <a:p>
            <a:pPr marL="1257300" lvl="2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4546A">
                    <a:lumMod val="10000"/>
                  </a:srgbClr>
                </a:solidFill>
                <a:latin typeface="Arial" charset="0"/>
                <a:ea typeface="Arial" charset="0"/>
                <a:cs typeface="Arial" charset="0"/>
              </a:rPr>
              <a:t>Categorical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Convert objects to floats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473A4-B596-4C41-A68B-B38551AC1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40" y="1869541"/>
            <a:ext cx="4954307" cy="39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pairplot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and heatmap to identify relationships between columns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4546A">
                    <a:lumMod val="10000"/>
                  </a:srgbClr>
                </a:solidFill>
                <a:latin typeface="Arial" charset="0"/>
                <a:ea typeface="Arial" charset="0"/>
                <a:cs typeface="Arial" charset="0"/>
              </a:rPr>
              <a:t>Identify key features to find relationships with EPDS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Household_Income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Maternal_Education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PROMIS_Anxiety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Threaten_Life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Threaten_Baby_Danger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Threaten_Baby_Harm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11387-D9F6-63CA-F0A9-A7FE9BDB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01" y="2772198"/>
            <a:ext cx="4922656" cy="3803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433BC-8145-48EB-50BC-FAB8F9EC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286" y="3099978"/>
            <a:ext cx="3646714" cy="36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6115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Run linear regression using EPDS as response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4546A">
                  <a:lumMod val="10000"/>
                </a:srgb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MSE: 8.986360817947201, R2: 0.6620131234030475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 Importance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-0.008575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Household_Income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0.047906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Maternal_Education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-0.101161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PROMIS_Anxiety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0.714697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Threaten_Life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0.000784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Threaten_Baby_Danger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0.010607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Threaten_Baby_Harm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-0.006049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131C1-9B98-9458-D729-A4712381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59" y="2724539"/>
            <a:ext cx="5702330" cy="31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6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6115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Run Random Forest using EPDS as response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4546A">
                  <a:lumMod val="10000"/>
                </a:srgb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Random Forest Regressor - MSE: 9.45304111111111, R2: 0.64446076624187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 Importance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PROMIS_Anxiety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0.658800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0.081931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Threaten_Life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0.069322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Threaten_Baby_Danger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0.066066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Threaten_Baby_Harm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0.064104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Household_Income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0.034901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Maternal_Education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0.024877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90BE1-6F97-835B-D8DD-56F093302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79" y="2760024"/>
            <a:ext cx="5567644" cy="30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8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Completed data cleaning and preprocessing.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Performed exploratory data analysis (EDA) and visualized relationships.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Trained and evaluated Linear Regression and Random Forest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Assessed model performance using MSE and R².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0388D-2836-2637-0CC4-BF26C8CC4C93}"/>
              </a:ext>
            </a:extLst>
          </p:cNvPr>
          <p:cNvSpPr txBox="1"/>
          <p:nvPr/>
        </p:nvSpPr>
        <p:spPr>
          <a:xfrm rot="2208168">
            <a:off x="2075688" y="2898648"/>
            <a:ext cx="6896427" cy="369332"/>
          </a:xfrm>
          <a:prstGeom prst="rect">
            <a:avLst/>
          </a:prstGeom>
          <a:solidFill>
            <a:srgbClr val="C5AA76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60190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9495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Gao, W., Jalal, Z., Taylor, B. K., Qian, H., Reichert, A. R., &amp; Blank, P. R. (2023). The impact of COVID-19 pandemic on mental health in pregnant individuals. The Lancet Regional Health – Europe, 24. https://doi.org/10.1016/j.lanepe.2023.100473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Huang, Y.,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Alvernaz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S., Kim, S. J., Maki, P., Dai, Y.,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Peñalver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Bernabé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B. (2023). Predicting prenatal depression and assessing model bias using machine learning models.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medRxiv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https://doi.org/10.1101/2023.07.17.23292587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08196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Abstract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This project aims to develop a predictive model for identifying individuals at high risk of postnatal depression using data collected during the COVID-19 pandemic, highlighting the use of data mining techniques and the potential impact on healthcare interventions.</a:t>
            </a:r>
          </a:p>
          <a:p>
            <a:pPr marL="342900" indent="-342900"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Sources of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190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Pregnancy During the COVID-19 Pandemic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PdP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) study was designed to investigate the associations between exposure to objective hardship caused by the pandemic and psychological distress in pregnant individuals, and developmental outcomes in their offspring.</a:t>
            </a:r>
            <a:endParaRPr lang="en-US" sz="2000" dirty="0">
              <a:solidFill>
                <a:srgbClr val="44546A">
                  <a:lumMod val="10000"/>
                </a:srgb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More than 11,000 responses from social media beginning on April 5, 2020</a:t>
            </a:r>
            <a:endParaRPr lang="en-US" sz="2000" dirty="0">
              <a:solidFill>
                <a:srgbClr val="44546A">
                  <a:lumMod val="10000"/>
                </a:srgb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PdP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study comprises a prospective longitudinal cohort of individuals who were pregnant at enrollment, with repeated follow-ups during pregnancy and the postpartum period. Participants were eligible if they were pregnant, ≥17 years old, at ≤35 weeks of gestation at study enrollment, living in Canada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98566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Sources of Data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5767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Household_Income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Maternal_Education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EPDS: Edinburgh Postnatal Depression Scale 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PROMIS_Anxiety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: Higher scores indicating greater severity of anxiety.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GAbirth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: Gestational age at birth (in weeks)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Delivery_Date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Birth_Length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Birth_Weight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Delivery_Mode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NICU_stay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Threaten_Life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: How much do (did) you think your life is (was) in danger during the pandemic? (0-100)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Threaten_Baby_Danger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: How much do (did) you think your unborn baby's life is (was) in danger during the pandemic? (0-100)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Threaten_Baby_Harm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: How much are you worried that exposure to the COVID-19 virus will harm your unborn baby? (0-100)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589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COVID-19 pandemic has heightened anxiety and stress among pregnant individuals, leading to increased mental health challenges due to social isolation and healthcare disruptions.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Early detection of postnatal depression is vital for the health of both mothers and infants. Timely intervention can prevent long-term psychological issues and improve overall outcomes.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Objectives: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Develop a predictive model for postnatal depression.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Identify key predictors from demographic, mental health, and perceived threat data.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Support healthcare interventions by providing actionable insights.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Enhance maternal and infant health through early detection and support.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29054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Problem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Increased Stress During Pregnancy Due to COVID-19: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pandemic has significantly elevated stress levels in pregnant individuals, contributing to mental health challenges.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Goal of Predicting Postnatal Depression: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Develop a model to predict postnatal depression using the Edinburgh Postnatal Depression Scale (EPDS), incorporating pandemic-specific stress factors.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Importance of Early Identification: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Early identification of at-risk individuals is crucial for timely intervention, reducing the risk of long-term mental health issues for both mothers and infants.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11998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Proposed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53402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 Cleaning: Handling missing values and converting categorical variables.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EDA: Visualizing data relationships and identifying correlations.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Engineering: Selecting relevant features.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Modeling: Training and evaluating regression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Evaluation: Using MSE and R² metrics.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Importance: Identifying key features using the Random Forest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83133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Evaluation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287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Metrics for assessing model performance: MSE and R².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Criteria for success: low MSE, high R², and actionable insights.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Importance of feature importance analysis for refining the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97473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Timeline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1185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3: Data Cleaning and Preparation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4: Exploratory Data Analysis and Feature Engineering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5: Model Training and Initial Evaluation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6: Model Refinement and Feature Importance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7: Final Evaluation and Report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2035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4739</TotalTime>
  <Words>990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 Cond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Wiese</dc:creator>
  <cp:lastModifiedBy>Dustin Baellow</cp:lastModifiedBy>
  <cp:revision>12</cp:revision>
  <dcterms:created xsi:type="dcterms:W3CDTF">2017-09-08T18:27:12Z</dcterms:created>
  <dcterms:modified xsi:type="dcterms:W3CDTF">2024-07-17T21:55:16Z</dcterms:modified>
</cp:coreProperties>
</file>