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8"/>
  </p:notesMasterIdLst>
  <p:sldIdLst>
    <p:sldId id="256" r:id="rId2"/>
    <p:sldId id="257" r:id="rId3"/>
    <p:sldId id="270" r:id="rId4"/>
    <p:sldId id="275" r:id="rId5"/>
    <p:sldId id="262" r:id="rId6"/>
    <p:sldId id="263" r:id="rId7"/>
    <p:sldId id="264" r:id="rId8"/>
    <p:sldId id="265" r:id="rId9"/>
    <p:sldId id="266" r:id="rId10"/>
    <p:sldId id="268" r:id="rId11"/>
    <p:sldId id="271" r:id="rId12"/>
    <p:sldId id="272" r:id="rId13"/>
    <p:sldId id="273" r:id="rId14"/>
    <p:sldId id="274" r:id="rId15"/>
    <p:sldId id="27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AA76"/>
    <a:srgbClr val="010101"/>
    <a:srgbClr val="B1B1B1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01"/>
    <p:restoredTop sz="94615"/>
  </p:normalViewPr>
  <p:slideViewPr>
    <p:cSldViewPr snapToGrid="0" snapToObjects="1">
      <p:cViewPr varScale="1">
        <p:scale>
          <a:sx n="78" d="100"/>
          <a:sy n="78" d="100"/>
        </p:scale>
        <p:origin x="56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8D53F9-F4A4-4574-A8EF-ACCCCF66CE64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3A89FA-4D79-4DF9-AD61-CEEA0DBDF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467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8AAE-C86C-1E44-B69A-7594543F44FA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8EB3-C288-DB4A-B5B6-ACB5C15BF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332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8AAE-C86C-1E44-B69A-7594543F44FA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8EB3-C288-DB4A-B5B6-ACB5C15BF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01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8AAE-C86C-1E44-B69A-7594543F44FA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8EB3-C288-DB4A-B5B6-ACB5C15BF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00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8AAE-C86C-1E44-B69A-7594543F44FA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8EB3-C288-DB4A-B5B6-ACB5C15BF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765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8AAE-C86C-1E44-B69A-7594543F44FA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8EB3-C288-DB4A-B5B6-ACB5C15BF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45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8AAE-C86C-1E44-B69A-7594543F44FA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8EB3-C288-DB4A-B5B6-ACB5C15BF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687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8AAE-C86C-1E44-B69A-7594543F44FA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8EB3-C288-DB4A-B5B6-ACB5C15BF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73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8AAE-C86C-1E44-B69A-7594543F44FA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8EB3-C288-DB4A-B5B6-ACB5C15BF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242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8AAE-C86C-1E44-B69A-7594543F44FA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8EB3-C288-DB4A-B5B6-ACB5C15BF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71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8AAE-C86C-1E44-B69A-7594543F44FA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8EB3-C288-DB4A-B5B6-ACB5C15BF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511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8AAE-C86C-1E44-B69A-7594543F44FA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8EB3-C288-DB4A-B5B6-ACB5C15BF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82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88AAE-C86C-1E44-B69A-7594543F44FA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E8EB3-C288-DB4A-B5B6-ACB5C15BF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1997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uilding surrounded by trees and mountains&#10;&#10;Description automatically generated">
            <a:extLst>
              <a:ext uri="{FF2B5EF4-FFF2-40B4-BE49-F238E27FC236}">
                <a16:creationId xmlns:a16="http://schemas.microsoft.com/office/drawing/2014/main" id="{EE41530B-62C5-17E1-B407-0183B51360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500" b="22500"/>
          <a:stretch/>
        </p:blipFill>
        <p:spPr>
          <a:xfrm>
            <a:off x="0" y="0"/>
            <a:ext cx="12192000" cy="5943600"/>
          </a:xfrm>
          <a:prstGeom prst="rect">
            <a:avLst/>
          </a:prstGeom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72472" y="4840758"/>
            <a:ext cx="8085991" cy="636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058" tIns="41029" rIns="82058" bIns="41029">
            <a:spAutoFit/>
          </a:bodyPr>
          <a:lstStyle/>
          <a:p>
            <a:pPr>
              <a:defRPr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Presenter name</a:t>
            </a:r>
          </a:p>
          <a:p>
            <a:pPr>
              <a:defRPr/>
            </a:pP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University of Colorado Boulder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7892" y="2469113"/>
            <a:ext cx="1133621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CFB87C"/>
                </a:solidFill>
                <a:highlight>
                  <a:srgbClr val="010101"/>
                </a:highlight>
                <a:latin typeface="Arial" charset="0"/>
                <a:ea typeface="Arial" charset="0"/>
                <a:cs typeface="Arial" charset="0"/>
              </a:rPr>
              <a:t>Predicting Postnatal Depression During the COVID-19 Pandemic: A Data Mining Approach</a:t>
            </a:r>
            <a:endParaRPr lang="en-US" sz="4400" b="1" dirty="0">
              <a:highlight>
                <a:srgbClr val="010101"/>
              </a:highlight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C14437-7530-26F9-EA05-A3C3183923D3}"/>
              </a:ext>
            </a:extLst>
          </p:cNvPr>
          <p:cNvSpPr txBox="1"/>
          <p:nvPr/>
        </p:nvSpPr>
        <p:spPr>
          <a:xfrm>
            <a:off x="781664" y="6191587"/>
            <a:ext cx="2984091" cy="307777"/>
          </a:xfrm>
          <a:prstGeom prst="rect">
            <a:avLst/>
          </a:prstGeom>
          <a:solidFill>
            <a:srgbClr val="01010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B1B1B1"/>
                </a:solidFill>
                <a:latin typeface="Arial Nova Cond Light" panose="020B0306020202020204" pitchFamily="34" charset="0"/>
                <a:cs typeface="Helvetica" panose="020B0604020202020204" pitchFamily="34" charset="0"/>
              </a:rPr>
              <a:t>DATA SCIENCE</a:t>
            </a:r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2180" y="406073"/>
            <a:ext cx="115593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0" i="0" u="none" strike="noStrike" kern="1200" cap="none" spc="0" normalizeH="0" baseline="0" noProof="0" dirty="0">
                <a:ln>
                  <a:noFill/>
                </a:ln>
                <a:solidFill>
                  <a:srgbClr val="CFB87C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Process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0874" y="1383408"/>
            <a:ext cx="10626410" cy="253402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Download data from OSF and save as CSV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Cleaned data</a:t>
            </a:r>
          </a:p>
          <a:p>
            <a:pPr marL="800100" lvl="1" indent="-342900">
              <a:lnSpc>
                <a:spcPct val="150000"/>
              </a:lnSpc>
              <a:buSzPct val="80000"/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4546A">
                    <a:lumMod val="10000"/>
                  </a:srgbClr>
                </a:solidFill>
                <a:latin typeface="Arial" charset="0"/>
                <a:ea typeface="Arial" charset="0"/>
                <a:cs typeface="Arial" charset="0"/>
              </a:rPr>
              <a:t>Replace NA values</a:t>
            </a:r>
          </a:p>
          <a:p>
            <a:pPr marL="1257300" lvl="2" indent="-342900">
              <a:lnSpc>
                <a:spcPct val="150000"/>
              </a:lnSpc>
              <a:buSzPct val="80000"/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Numerical</a:t>
            </a:r>
          </a:p>
          <a:p>
            <a:pPr marL="1257300" lvl="2" indent="-342900">
              <a:lnSpc>
                <a:spcPct val="150000"/>
              </a:lnSpc>
              <a:buSzPct val="80000"/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4546A">
                    <a:lumMod val="10000"/>
                  </a:srgbClr>
                </a:solidFill>
                <a:latin typeface="Arial" charset="0"/>
                <a:ea typeface="Arial" charset="0"/>
                <a:cs typeface="Arial" charset="0"/>
              </a:rPr>
              <a:t>Categorical</a:t>
            </a:r>
          </a:p>
          <a:p>
            <a:pPr marL="800100" lvl="1" indent="-342900">
              <a:lnSpc>
                <a:spcPct val="150000"/>
              </a:lnSpc>
              <a:buSzPct val="80000"/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Convert objects to floats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57DD80-BCB7-ACDE-8C0E-4E085BAE3BE2}"/>
              </a:ext>
            </a:extLst>
          </p:cNvPr>
          <p:cNvSpPr txBox="1"/>
          <p:nvPr/>
        </p:nvSpPr>
        <p:spPr>
          <a:xfrm>
            <a:off x="781664" y="6191587"/>
            <a:ext cx="2984091" cy="307777"/>
          </a:xfrm>
          <a:prstGeom prst="rect">
            <a:avLst/>
          </a:prstGeom>
          <a:solidFill>
            <a:srgbClr val="01010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B1B1B1"/>
                </a:solidFill>
                <a:effectLst/>
                <a:uLnTx/>
                <a:uFillTx/>
                <a:latin typeface="Arial Nova Cond Light" panose="020B0306020202020204" pitchFamily="34" charset="0"/>
                <a:ea typeface="+mn-ea"/>
                <a:cs typeface="Helvetica" panose="020B0604020202020204" pitchFamily="34" charset="0"/>
              </a:rPr>
              <a:t>DATA SCIENCE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5473A4-B596-4C41-A68B-B38551AC1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6340" y="1869541"/>
            <a:ext cx="4954307" cy="392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121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2180" y="406073"/>
            <a:ext cx="115593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0" i="0" u="none" strike="noStrike" kern="1200" cap="none" spc="0" normalizeH="0" baseline="0" noProof="0" dirty="0">
                <a:ln>
                  <a:noFill/>
                </a:ln>
                <a:solidFill>
                  <a:srgbClr val="CFB87C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Process 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0874" y="1383408"/>
            <a:ext cx="10626410" cy="170303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Run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pairplot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and heatmap to identify relationships between columns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4546A">
                    <a:lumMod val="10000"/>
                  </a:srgbClr>
                </a:solidFill>
                <a:latin typeface="Arial" charset="0"/>
                <a:ea typeface="Arial" charset="0"/>
                <a:cs typeface="Arial" charset="0"/>
              </a:rPr>
              <a:t>Identify key features to find relationships with EPDS</a:t>
            </a:r>
          </a:p>
          <a:p>
            <a:pPr marL="800100" lvl="1" indent="-342900">
              <a:lnSpc>
                <a:spcPct val="150000"/>
              </a:lnSpc>
              <a:buSzPct val="80000"/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'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Maternal_Age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', '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Household_Income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', '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Maternal_Education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', '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PROMIS_Anxiety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', '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Threaten_Life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', '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Threaten_Baby_Danger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', '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Threaten_Baby_Harm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'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57DD80-BCB7-ACDE-8C0E-4E085BAE3BE2}"/>
              </a:ext>
            </a:extLst>
          </p:cNvPr>
          <p:cNvSpPr txBox="1"/>
          <p:nvPr/>
        </p:nvSpPr>
        <p:spPr>
          <a:xfrm>
            <a:off x="781664" y="6191587"/>
            <a:ext cx="2984091" cy="307777"/>
          </a:xfrm>
          <a:prstGeom prst="rect">
            <a:avLst/>
          </a:prstGeom>
          <a:solidFill>
            <a:srgbClr val="01010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B1B1B1"/>
                </a:solidFill>
                <a:effectLst/>
                <a:uLnTx/>
                <a:uFillTx/>
                <a:latin typeface="Arial Nova Cond Light" panose="020B0306020202020204" pitchFamily="34" charset="0"/>
                <a:ea typeface="+mn-ea"/>
                <a:cs typeface="Helvetica" panose="020B0604020202020204" pitchFamily="34" charset="0"/>
              </a:rPr>
              <a:t>DATA SCIENCE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B11387-D9F6-63CA-F0A9-A7FE9BDBE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6701" y="2772198"/>
            <a:ext cx="4922656" cy="38036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2433BC-8145-48EB-50BC-FAB8F9EC43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9286" y="3099978"/>
            <a:ext cx="3646714" cy="364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127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2180" y="406073"/>
            <a:ext cx="115593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0" i="0" u="none" strike="noStrike" kern="1200" cap="none" spc="0" normalizeH="0" baseline="0" noProof="0" dirty="0">
                <a:ln>
                  <a:noFill/>
                </a:ln>
                <a:solidFill>
                  <a:srgbClr val="CFB87C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Process 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0874" y="1383408"/>
            <a:ext cx="10626410" cy="461151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Run linear regression using EPDS as response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4546A">
                  <a:lumMod val="10000"/>
                </a:srgbClr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MSE: 8.986360817947201, R2: 0.6620131234030475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Feature  Importance</a:t>
            </a:r>
          </a:p>
          <a:p>
            <a:pPr marL="800100" lvl="1" indent="-342900">
              <a:lnSpc>
                <a:spcPct val="150000"/>
              </a:lnSpc>
              <a:buSzPct val="80000"/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Maternal_Age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  -0.008575</a:t>
            </a:r>
          </a:p>
          <a:p>
            <a:pPr marL="800100" lvl="1" indent="-342900">
              <a:lnSpc>
                <a:spcPct val="150000"/>
              </a:lnSpc>
              <a:buSzPct val="80000"/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Household_Income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   0.047906</a:t>
            </a:r>
          </a:p>
          <a:p>
            <a:pPr marL="800100" lvl="1" indent="-342900">
              <a:lnSpc>
                <a:spcPct val="150000"/>
              </a:lnSpc>
              <a:buSzPct val="80000"/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Maternal_Education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  -0.101161</a:t>
            </a:r>
          </a:p>
          <a:p>
            <a:pPr marL="800100" lvl="1" indent="-342900">
              <a:lnSpc>
                <a:spcPct val="150000"/>
              </a:lnSpc>
              <a:buSzPct val="80000"/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PROMIS_Anxiety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   0.714697</a:t>
            </a:r>
          </a:p>
          <a:p>
            <a:pPr marL="800100" lvl="1" indent="-342900">
              <a:lnSpc>
                <a:spcPct val="150000"/>
              </a:lnSpc>
              <a:buSzPct val="80000"/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Threaten_Life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   0.000784</a:t>
            </a:r>
          </a:p>
          <a:p>
            <a:pPr marL="800100" lvl="1" indent="-342900">
              <a:lnSpc>
                <a:spcPct val="150000"/>
              </a:lnSpc>
              <a:buSzPct val="80000"/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Threaten_Baby_Danger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   0.010607</a:t>
            </a:r>
          </a:p>
          <a:p>
            <a:pPr marL="800100" lvl="1" indent="-342900">
              <a:lnSpc>
                <a:spcPct val="150000"/>
              </a:lnSpc>
              <a:buSzPct val="80000"/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Threaten_Baby_Harm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  -0.006049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57DD80-BCB7-ACDE-8C0E-4E085BAE3BE2}"/>
              </a:ext>
            </a:extLst>
          </p:cNvPr>
          <p:cNvSpPr txBox="1"/>
          <p:nvPr/>
        </p:nvSpPr>
        <p:spPr>
          <a:xfrm>
            <a:off x="781664" y="6191587"/>
            <a:ext cx="2984091" cy="307777"/>
          </a:xfrm>
          <a:prstGeom prst="rect">
            <a:avLst/>
          </a:prstGeom>
          <a:solidFill>
            <a:srgbClr val="01010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B1B1B1"/>
                </a:solidFill>
                <a:effectLst/>
                <a:uLnTx/>
                <a:uFillTx/>
                <a:latin typeface="Arial Nova Cond Light" panose="020B0306020202020204" pitchFamily="34" charset="0"/>
                <a:ea typeface="+mn-ea"/>
                <a:cs typeface="Helvetica" panose="020B0604020202020204" pitchFamily="34" charset="0"/>
              </a:rPr>
              <a:t>DATA SCIENCE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A131C1-9B98-9458-D729-A47123811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759" y="2724539"/>
            <a:ext cx="5702330" cy="316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566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2180" y="406073"/>
            <a:ext cx="115593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0" i="0" u="none" strike="noStrike" kern="1200" cap="none" spc="0" normalizeH="0" baseline="0" noProof="0" dirty="0">
                <a:ln>
                  <a:noFill/>
                </a:ln>
                <a:solidFill>
                  <a:srgbClr val="CFB87C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Process 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0874" y="1383408"/>
            <a:ext cx="10626410" cy="461151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Run Random Forest using EPDS as response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4546A">
                  <a:lumMod val="10000"/>
                </a:srgbClr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Random Forest Regressor - MSE: 9.45304111111111, R2: 0.64446076624187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Feature  Importance</a:t>
            </a:r>
          </a:p>
          <a:p>
            <a:pPr marL="800100" lvl="1" indent="-342900">
              <a:lnSpc>
                <a:spcPct val="150000"/>
              </a:lnSpc>
              <a:buSzPct val="80000"/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PROMIS_Anxiety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   0.658800</a:t>
            </a:r>
          </a:p>
          <a:p>
            <a:pPr marL="800100" lvl="1" indent="-342900">
              <a:lnSpc>
                <a:spcPct val="150000"/>
              </a:lnSpc>
              <a:buSzPct val="80000"/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Maternal_Age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   0.081931</a:t>
            </a:r>
          </a:p>
          <a:p>
            <a:pPr marL="800100" lvl="1" indent="-342900">
              <a:lnSpc>
                <a:spcPct val="150000"/>
              </a:lnSpc>
              <a:buSzPct val="80000"/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Threaten_Life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   0.069322</a:t>
            </a:r>
          </a:p>
          <a:p>
            <a:pPr marL="800100" lvl="1" indent="-342900">
              <a:lnSpc>
                <a:spcPct val="150000"/>
              </a:lnSpc>
              <a:buSzPct val="80000"/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Threaten_Baby_Danger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   0.066066</a:t>
            </a:r>
          </a:p>
          <a:p>
            <a:pPr marL="800100" lvl="1" indent="-342900">
              <a:lnSpc>
                <a:spcPct val="150000"/>
              </a:lnSpc>
              <a:buSzPct val="80000"/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Threaten_Baby_Harm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   0.064104</a:t>
            </a:r>
          </a:p>
          <a:p>
            <a:pPr marL="800100" lvl="1" indent="-342900">
              <a:lnSpc>
                <a:spcPct val="150000"/>
              </a:lnSpc>
              <a:buSzPct val="80000"/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Household_Income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   0.034901</a:t>
            </a:r>
          </a:p>
          <a:p>
            <a:pPr marL="800100" lvl="1" indent="-342900">
              <a:lnSpc>
                <a:spcPct val="150000"/>
              </a:lnSpc>
              <a:buSzPct val="80000"/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Maternal_Education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   0.024877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57DD80-BCB7-ACDE-8C0E-4E085BAE3BE2}"/>
              </a:ext>
            </a:extLst>
          </p:cNvPr>
          <p:cNvSpPr txBox="1"/>
          <p:nvPr/>
        </p:nvSpPr>
        <p:spPr>
          <a:xfrm>
            <a:off x="781664" y="6191587"/>
            <a:ext cx="2984091" cy="307777"/>
          </a:xfrm>
          <a:prstGeom prst="rect">
            <a:avLst/>
          </a:prstGeom>
          <a:solidFill>
            <a:srgbClr val="01010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B1B1B1"/>
                </a:solidFill>
                <a:effectLst/>
                <a:uLnTx/>
                <a:uFillTx/>
                <a:latin typeface="Arial Nova Cond Light" panose="020B0306020202020204" pitchFamily="34" charset="0"/>
                <a:ea typeface="+mn-ea"/>
                <a:cs typeface="Helvetica" panose="020B0604020202020204" pitchFamily="34" charset="0"/>
              </a:rPr>
              <a:t>DATA SCIENCE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790BE1-6F97-835B-D8DD-56F093302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079" y="2760024"/>
            <a:ext cx="5567644" cy="308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985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2180" y="406073"/>
            <a:ext cx="115593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0" i="0" u="none" strike="noStrike" kern="1200" cap="none" spc="0" normalizeH="0" baseline="0" noProof="0" dirty="0">
                <a:ln>
                  <a:noFill/>
                </a:ln>
                <a:solidFill>
                  <a:srgbClr val="CFB87C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Conclusion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0874" y="1383408"/>
            <a:ext cx="10626410" cy="12875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4546A">
                    <a:lumMod val="10000"/>
                  </a:srgbClr>
                </a:solidFill>
                <a:latin typeface="Arial" charset="0"/>
                <a:ea typeface="Arial" charset="0"/>
                <a:cs typeface="Arial" charset="0"/>
              </a:rPr>
              <a:t>The linear model performed better than the random forest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The key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indi</a:t>
            </a:r>
            <a:r>
              <a:rPr lang="en-US" dirty="0" err="1">
                <a:solidFill>
                  <a:srgbClr val="44546A">
                    <a:lumMod val="10000"/>
                  </a:srgbClr>
                </a:solidFill>
                <a:latin typeface="Arial" charset="0"/>
                <a:ea typeface="Arial" charset="0"/>
                <a:cs typeface="Arial" charset="0"/>
              </a:rPr>
              <a:t>cator</a:t>
            </a:r>
            <a:r>
              <a:rPr lang="en-US" dirty="0">
                <a:solidFill>
                  <a:srgbClr val="44546A">
                    <a:lumMod val="10000"/>
                  </a:srgbClr>
                </a:solidFill>
                <a:latin typeface="Arial" charset="0"/>
                <a:ea typeface="Arial" charset="0"/>
                <a:cs typeface="Arial" charset="0"/>
              </a:rPr>
              <a:t> of postnatal anxiety is prenatal anxiety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10000"/>
                </a:srgbClr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57DD80-BCB7-ACDE-8C0E-4E085BAE3BE2}"/>
              </a:ext>
            </a:extLst>
          </p:cNvPr>
          <p:cNvSpPr txBox="1"/>
          <p:nvPr/>
        </p:nvSpPr>
        <p:spPr>
          <a:xfrm>
            <a:off x="781664" y="6191587"/>
            <a:ext cx="2984091" cy="307777"/>
          </a:xfrm>
          <a:prstGeom prst="rect">
            <a:avLst/>
          </a:prstGeom>
          <a:solidFill>
            <a:srgbClr val="01010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B1B1B1"/>
                </a:solidFill>
                <a:effectLst/>
                <a:uLnTx/>
                <a:uFillTx/>
                <a:latin typeface="Arial Nova Cond Light" panose="020B0306020202020204" pitchFamily="34" charset="0"/>
                <a:ea typeface="+mn-ea"/>
                <a:cs typeface="Helvetica" panose="020B0604020202020204" pitchFamily="34" charset="0"/>
              </a:rPr>
              <a:t>DATA SCIENCE</a:t>
            </a:r>
          </a:p>
        </p:txBody>
      </p:sp>
    </p:spTree>
    <p:extLst>
      <p:ext uri="{BB962C8B-B14F-4D97-AF65-F5344CB8AC3E}">
        <p14:creationId xmlns:p14="http://schemas.microsoft.com/office/powerpoint/2010/main" val="601905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2180" y="406073"/>
            <a:ext cx="115593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500" dirty="0">
                <a:solidFill>
                  <a:srgbClr val="CFB87C"/>
                </a:solidFill>
                <a:latin typeface="Arial" charset="0"/>
                <a:ea typeface="Arial" charset="0"/>
                <a:cs typeface="Arial" charset="0"/>
              </a:rPr>
              <a:t>Future Work</a:t>
            </a:r>
            <a:endParaRPr kumimoji="0" lang="en-US" sz="4500" b="0" i="0" u="none" strike="noStrike" kern="1200" cap="none" spc="0" normalizeH="0" baseline="0" noProof="0" dirty="0">
              <a:ln>
                <a:noFill/>
              </a:ln>
              <a:solidFill>
                <a:srgbClr val="CFB87C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0874" y="1383408"/>
            <a:ext cx="10626410" cy="170303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Would love updated data on how the child is performing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4546A">
                    <a:lumMod val="10000"/>
                  </a:srgbClr>
                </a:solidFill>
                <a:latin typeface="Arial" charset="0"/>
                <a:ea typeface="Arial" charset="0"/>
                <a:cs typeface="Arial" charset="0"/>
              </a:rPr>
              <a:t>More demographic data would be great to see if anything else can impact postpartum anxiety levels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Would love to compare to mothers before and after COVID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10000"/>
                </a:srgbClr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57DD80-BCB7-ACDE-8C0E-4E085BAE3BE2}"/>
              </a:ext>
            </a:extLst>
          </p:cNvPr>
          <p:cNvSpPr txBox="1"/>
          <p:nvPr/>
        </p:nvSpPr>
        <p:spPr>
          <a:xfrm>
            <a:off x="781664" y="6191587"/>
            <a:ext cx="2984091" cy="307777"/>
          </a:xfrm>
          <a:prstGeom prst="rect">
            <a:avLst/>
          </a:prstGeom>
          <a:solidFill>
            <a:srgbClr val="01010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B1B1B1"/>
                </a:solidFill>
                <a:effectLst/>
                <a:uLnTx/>
                <a:uFillTx/>
                <a:latin typeface="Arial Nova Cond Light" panose="020B0306020202020204" pitchFamily="34" charset="0"/>
                <a:ea typeface="+mn-ea"/>
                <a:cs typeface="Helvetica" panose="020B0604020202020204" pitchFamily="34" charset="0"/>
              </a:rPr>
              <a:t>DATA SCIENCE</a:t>
            </a:r>
          </a:p>
        </p:txBody>
      </p:sp>
    </p:spTree>
    <p:extLst>
      <p:ext uri="{BB962C8B-B14F-4D97-AF65-F5344CB8AC3E}">
        <p14:creationId xmlns:p14="http://schemas.microsoft.com/office/powerpoint/2010/main" val="345743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2180" y="406073"/>
            <a:ext cx="115593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0" i="0" u="none" strike="noStrike" kern="1200" cap="none" spc="0" normalizeH="0" baseline="0" noProof="0" dirty="0">
                <a:ln>
                  <a:noFill/>
                </a:ln>
                <a:solidFill>
                  <a:srgbClr val="CFB87C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References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0874" y="1383408"/>
            <a:ext cx="10626410" cy="294952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Gao, W., Jalal, Z., Taylor, B. K., Qian, H., Reichert, A. R., &amp; Blank, P. R. (2023). The impact of COVID-19 pandemic on mental health in pregnant individuals. The Lancet Regional Health – Europe, 24. https://doi.org/10.1016/j.lanepe.2023.100473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10000"/>
                </a:srgbClr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Huang, Y.,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Alvernaz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S., Kim, S. J., Maki, P., Dai, Y., &amp;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Peñalver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Bernabé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B. (2023). Predicting prenatal depression and assessing model bias using machine learning models.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medRxiv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 https://doi.org/10.1101/2023.07.17.23292587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57DD80-BCB7-ACDE-8C0E-4E085BAE3BE2}"/>
              </a:ext>
            </a:extLst>
          </p:cNvPr>
          <p:cNvSpPr txBox="1"/>
          <p:nvPr/>
        </p:nvSpPr>
        <p:spPr>
          <a:xfrm>
            <a:off x="781664" y="6191587"/>
            <a:ext cx="2984091" cy="307777"/>
          </a:xfrm>
          <a:prstGeom prst="rect">
            <a:avLst/>
          </a:prstGeom>
          <a:solidFill>
            <a:srgbClr val="01010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B1B1B1"/>
                </a:solidFill>
                <a:effectLst/>
                <a:uLnTx/>
                <a:uFillTx/>
                <a:latin typeface="Arial Nova Cond Light" panose="020B0306020202020204" pitchFamily="34" charset="0"/>
                <a:ea typeface="+mn-ea"/>
                <a:cs typeface="Helvetica" panose="020B0604020202020204" pitchFamily="34" charset="0"/>
              </a:rPr>
              <a:t>DATA SCIENCE</a:t>
            </a:r>
          </a:p>
        </p:txBody>
      </p:sp>
    </p:spTree>
    <p:extLst>
      <p:ext uri="{BB962C8B-B14F-4D97-AF65-F5344CB8AC3E}">
        <p14:creationId xmlns:p14="http://schemas.microsoft.com/office/powerpoint/2010/main" val="4081964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2180" y="406073"/>
            <a:ext cx="115593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>
                <a:solidFill>
                  <a:srgbClr val="CFB87C"/>
                </a:solidFill>
                <a:latin typeface="Arial" charset="0"/>
                <a:ea typeface="Arial" charset="0"/>
                <a:cs typeface="Arial" charset="0"/>
              </a:rPr>
              <a:t>Abstract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0874" y="1383408"/>
            <a:ext cx="10626410" cy="224676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lnSpc>
                <a:spcPct val="150000"/>
              </a:lnSpc>
              <a:buSzPct val="80000"/>
              <a:buFont typeface="Arial" charset="0"/>
              <a:buChar char="•"/>
            </a:pPr>
            <a:endParaRPr lang="en-US" sz="2000" b="1" dirty="0">
              <a:solidFill>
                <a:schemeClr val="bg2">
                  <a:lumMod val="10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150000"/>
              </a:lnSpc>
              <a:buSzPct val="80000"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rPr>
              <a:t>This project aims to develop a predictive model for identifying individuals at high risk of postnatal depression using data collected during the COVID-19 pandemic, highlighting the use of data mining techniques and the potential impact on healthcare interventions.</a:t>
            </a:r>
          </a:p>
          <a:p>
            <a:pPr marL="342900" indent="-342900">
              <a:buSzPct val="80000"/>
              <a:buFont typeface="Arial" charset="0"/>
              <a:buChar char="•"/>
            </a:pPr>
            <a:endParaRPr lang="en-US" sz="2000" dirty="0">
              <a:solidFill>
                <a:schemeClr val="bg2">
                  <a:lumMod val="1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57DD80-BCB7-ACDE-8C0E-4E085BAE3BE2}"/>
              </a:ext>
            </a:extLst>
          </p:cNvPr>
          <p:cNvSpPr txBox="1"/>
          <p:nvPr/>
        </p:nvSpPr>
        <p:spPr>
          <a:xfrm>
            <a:off x="781664" y="6191587"/>
            <a:ext cx="2984091" cy="307777"/>
          </a:xfrm>
          <a:prstGeom prst="rect">
            <a:avLst/>
          </a:prstGeom>
          <a:solidFill>
            <a:srgbClr val="01010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B1B1B1"/>
                </a:solidFill>
                <a:latin typeface="Arial Nova Cond Light" panose="020B0306020202020204" pitchFamily="34" charset="0"/>
                <a:cs typeface="Helvetica" panose="020B0604020202020204" pitchFamily="34" charset="0"/>
              </a:rPr>
              <a:t>DATA SCIENCE</a:t>
            </a:r>
          </a:p>
        </p:txBody>
      </p:sp>
    </p:spTree>
    <p:extLst>
      <p:ext uri="{BB962C8B-B14F-4D97-AF65-F5344CB8AC3E}">
        <p14:creationId xmlns:p14="http://schemas.microsoft.com/office/powerpoint/2010/main" val="1562015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2180" y="406073"/>
            <a:ext cx="115593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0" i="0" u="none" strike="noStrike" kern="1200" cap="none" spc="0" normalizeH="0" baseline="0" noProof="0" dirty="0">
                <a:ln>
                  <a:noFill/>
                </a:ln>
                <a:solidFill>
                  <a:srgbClr val="CFB87C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Sources of Data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0874" y="1383408"/>
            <a:ext cx="10626410" cy="419031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The Pregnancy During the COVID-19 Pandemic 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PdP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) study was designed to investigate the associations between exposure to objective hardship caused by the pandemic and psychological distress in pregnant individuals, and developmental outcomes in their offspring.</a:t>
            </a:r>
            <a:endParaRPr lang="en-US" sz="2000" dirty="0">
              <a:solidFill>
                <a:srgbClr val="44546A">
                  <a:lumMod val="10000"/>
                </a:srgbClr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More than 11,000 responses from social media beginning on April 5, 2020</a:t>
            </a:r>
            <a:endParaRPr lang="en-US" sz="2000" dirty="0">
              <a:solidFill>
                <a:srgbClr val="44546A">
                  <a:lumMod val="10000"/>
                </a:srgbClr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The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PdP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study comprises a prospective longitudinal cohort of individuals who were pregnant at enrollment, with repeated follow-ups during pregnancy and the postpartum period. Participants were eligible if they were pregnant, ≥17 years old, at ≤35 weeks of gestation at study enrollment, living in Canada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57DD80-BCB7-ACDE-8C0E-4E085BAE3BE2}"/>
              </a:ext>
            </a:extLst>
          </p:cNvPr>
          <p:cNvSpPr txBox="1"/>
          <p:nvPr/>
        </p:nvSpPr>
        <p:spPr>
          <a:xfrm>
            <a:off x="781664" y="6191587"/>
            <a:ext cx="2984091" cy="307777"/>
          </a:xfrm>
          <a:prstGeom prst="rect">
            <a:avLst/>
          </a:prstGeom>
          <a:solidFill>
            <a:srgbClr val="01010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B1B1B1"/>
                </a:solidFill>
                <a:effectLst/>
                <a:uLnTx/>
                <a:uFillTx/>
                <a:latin typeface="Arial Nova Cond Light" panose="020B0306020202020204" pitchFamily="34" charset="0"/>
                <a:ea typeface="+mn-ea"/>
                <a:cs typeface="Helvetica" panose="020B0604020202020204" pitchFamily="34" charset="0"/>
              </a:rPr>
              <a:t>DATA SCIENCE</a:t>
            </a:r>
          </a:p>
        </p:txBody>
      </p:sp>
    </p:spTree>
    <p:extLst>
      <p:ext uri="{BB962C8B-B14F-4D97-AF65-F5344CB8AC3E}">
        <p14:creationId xmlns:p14="http://schemas.microsoft.com/office/powerpoint/2010/main" val="985667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2180" y="406073"/>
            <a:ext cx="115593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0" i="0" u="none" strike="noStrike" kern="1200" cap="none" spc="0" normalizeH="0" baseline="0" noProof="0" dirty="0">
                <a:ln>
                  <a:noFill/>
                </a:ln>
                <a:solidFill>
                  <a:srgbClr val="CFB87C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Sources of Data 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0874" y="1383408"/>
            <a:ext cx="10626410" cy="457670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171450" marR="0" lvl="0" indent="-1714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Maternal_Age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10000"/>
                </a:srgbClr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  <a:p>
            <a:pPr marL="171450" marR="0" lvl="0" indent="-1714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Household_Income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10000"/>
                </a:srgbClr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  <a:p>
            <a:pPr marL="171450" marR="0" lvl="0" indent="-1714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Maternal_Education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10000"/>
                </a:srgbClr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  <a:p>
            <a:pPr marL="171450" marR="0" lvl="0" indent="-1714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EPDS: Edinburgh Postnatal Depression Scale </a:t>
            </a:r>
          </a:p>
          <a:p>
            <a:pPr marL="171450" marR="0" lvl="0" indent="-1714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PROMIS_Anxiety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: Higher scores indicating greater severity of anxiety.</a:t>
            </a:r>
          </a:p>
          <a:p>
            <a:pPr marL="171450" marR="0" lvl="0" indent="-1714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GAbirth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: Gestational age at birth (in weeks)</a:t>
            </a:r>
          </a:p>
          <a:p>
            <a:pPr marL="171450" marR="0" lvl="0" indent="-1714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Delivery_Date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10000"/>
                </a:srgbClr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  <a:p>
            <a:pPr marL="171450" marR="0" lvl="0" indent="-1714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Birth_Length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10000"/>
                </a:srgbClr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  <a:p>
            <a:pPr marL="171450" marR="0" lvl="0" indent="-1714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Birth_Weight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10000"/>
                </a:srgbClr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  <a:p>
            <a:pPr marL="171450" marR="0" lvl="0" indent="-1714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Delivery_Mode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10000"/>
                </a:srgbClr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  <a:p>
            <a:pPr marL="171450" marR="0" lvl="0" indent="-1714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NICU_stay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10000"/>
                </a:srgbClr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  <a:p>
            <a:pPr marL="171450" marR="0" lvl="0" indent="-1714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Threaten_Life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: How much do (did) you think your life is (was) in danger during the pandemic? (0-100)</a:t>
            </a:r>
          </a:p>
          <a:p>
            <a:pPr marL="171450" marR="0" lvl="0" indent="-1714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Threaten_Baby_Danger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: How much do (did) you think your unborn baby's life is (was) in danger during the pandemic? (0-100)</a:t>
            </a:r>
          </a:p>
          <a:p>
            <a:pPr marL="171450" marR="0" lvl="0" indent="-1714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Threaten_Baby_Harm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: How much are you worried that exposure to the COVID-19 virus will harm your unborn baby? (0-100)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57DD80-BCB7-ACDE-8C0E-4E085BAE3BE2}"/>
              </a:ext>
            </a:extLst>
          </p:cNvPr>
          <p:cNvSpPr txBox="1"/>
          <p:nvPr/>
        </p:nvSpPr>
        <p:spPr>
          <a:xfrm>
            <a:off x="781664" y="6191587"/>
            <a:ext cx="2984091" cy="307777"/>
          </a:xfrm>
          <a:prstGeom prst="rect">
            <a:avLst/>
          </a:prstGeom>
          <a:solidFill>
            <a:srgbClr val="01010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B1B1B1"/>
                </a:solidFill>
                <a:effectLst/>
                <a:uLnTx/>
                <a:uFillTx/>
                <a:latin typeface="Arial Nova Cond Light" panose="020B0306020202020204" pitchFamily="34" charset="0"/>
                <a:ea typeface="+mn-ea"/>
                <a:cs typeface="Helvetica" panose="020B0604020202020204" pitchFamily="34" charset="0"/>
              </a:rPr>
              <a:t>DATA SCIENCE</a:t>
            </a:r>
          </a:p>
        </p:txBody>
      </p:sp>
    </p:spTree>
    <p:extLst>
      <p:ext uri="{BB962C8B-B14F-4D97-AF65-F5344CB8AC3E}">
        <p14:creationId xmlns:p14="http://schemas.microsoft.com/office/powerpoint/2010/main" val="75893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2180" y="406073"/>
            <a:ext cx="115593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0" i="0" u="none" strike="noStrike" kern="1200" cap="none" spc="0" normalizeH="0" baseline="0" noProof="0" dirty="0">
                <a:ln>
                  <a:noFill/>
                </a:ln>
                <a:solidFill>
                  <a:srgbClr val="CFB87C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Introduction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0874" y="1383408"/>
            <a:ext cx="10626410" cy="378052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lnSpc>
                <a:spcPct val="150000"/>
              </a:lnSpc>
              <a:buSzPct val="80000"/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The COVID-19 pandemic has heightened anxiety and stress among pregnant individuals, leading to increased mental health challenges due to social isolation and healthcare disruptions.</a:t>
            </a:r>
          </a:p>
          <a:p>
            <a:pPr marL="342900" indent="-342900">
              <a:lnSpc>
                <a:spcPct val="150000"/>
              </a:lnSpc>
              <a:buSzPct val="80000"/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Early detection of postnatal depression is vital for the health of both mothers and infants. Timely intervention can prevent long-term psychological issues and improve overall outcomes.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Objectives:</a:t>
            </a:r>
          </a:p>
          <a:p>
            <a:pPr marL="800100" lvl="1" indent="-342900">
              <a:lnSpc>
                <a:spcPct val="150000"/>
              </a:lnSpc>
              <a:buSzPct val="80000"/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Develop a predictive model for postnatal depression.</a:t>
            </a:r>
          </a:p>
          <a:p>
            <a:pPr marL="800100" lvl="1" indent="-342900">
              <a:lnSpc>
                <a:spcPct val="150000"/>
              </a:lnSpc>
              <a:buSzPct val="80000"/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Identify key predictors from demographic, mental health, and perceived threat data.</a:t>
            </a:r>
          </a:p>
          <a:p>
            <a:pPr marL="800100" lvl="1" indent="-342900">
              <a:lnSpc>
                <a:spcPct val="150000"/>
              </a:lnSpc>
              <a:buSzPct val="80000"/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Support healthcare interventions by providing actionable insights.</a:t>
            </a:r>
          </a:p>
          <a:p>
            <a:pPr marL="800100" lvl="1" indent="-342900">
              <a:lnSpc>
                <a:spcPct val="150000"/>
              </a:lnSpc>
              <a:buSzPct val="80000"/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Enhance maternal and infant health through early detection and support.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57DD80-BCB7-ACDE-8C0E-4E085BAE3BE2}"/>
              </a:ext>
            </a:extLst>
          </p:cNvPr>
          <p:cNvSpPr txBox="1"/>
          <p:nvPr/>
        </p:nvSpPr>
        <p:spPr>
          <a:xfrm>
            <a:off x="781664" y="6191587"/>
            <a:ext cx="2984091" cy="307777"/>
          </a:xfrm>
          <a:prstGeom prst="rect">
            <a:avLst/>
          </a:prstGeom>
          <a:solidFill>
            <a:srgbClr val="01010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B1B1B1"/>
                </a:solidFill>
                <a:effectLst/>
                <a:uLnTx/>
                <a:uFillTx/>
                <a:latin typeface="Arial Nova Cond Light" panose="020B0306020202020204" pitchFamily="34" charset="0"/>
                <a:ea typeface="+mn-ea"/>
                <a:cs typeface="Helvetica" panose="020B0604020202020204" pitchFamily="34" charset="0"/>
              </a:rPr>
              <a:t>DATA SCIENCE</a:t>
            </a:r>
          </a:p>
        </p:txBody>
      </p:sp>
    </p:spTree>
    <p:extLst>
      <p:ext uri="{BB962C8B-B14F-4D97-AF65-F5344CB8AC3E}">
        <p14:creationId xmlns:p14="http://schemas.microsoft.com/office/powerpoint/2010/main" val="4290540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2180" y="406073"/>
            <a:ext cx="115593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0" i="0" u="none" strike="noStrike" kern="1200" cap="none" spc="0" normalizeH="0" baseline="0" noProof="0" dirty="0">
                <a:ln>
                  <a:noFill/>
                </a:ln>
                <a:solidFill>
                  <a:srgbClr val="CFB87C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Problem Statement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0874" y="1383408"/>
            <a:ext cx="10626410" cy="378052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Increased Stress During Pregnancy Due to COVID-19:</a:t>
            </a:r>
          </a:p>
          <a:p>
            <a:pPr marL="800100" lvl="1" indent="-342900">
              <a:lnSpc>
                <a:spcPct val="150000"/>
              </a:lnSpc>
              <a:buSzPct val="80000"/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The pandemic has significantly elevated stress levels in pregnant individuals, contributing to mental health challenges.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10000"/>
                </a:srgbClr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Goal of Predicting Postnatal Depression:</a:t>
            </a:r>
          </a:p>
          <a:p>
            <a:pPr marL="800100" lvl="1" indent="-342900">
              <a:lnSpc>
                <a:spcPct val="150000"/>
              </a:lnSpc>
              <a:buSzPct val="80000"/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Develop a model to predict postnatal depression using the Edinburgh Postnatal Depression Scale (EPDS), incorporating pandemic-specific stress factors.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10000"/>
                </a:srgbClr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Importance of Early Identification:</a:t>
            </a:r>
          </a:p>
          <a:p>
            <a:pPr marL="800100" lvl="1" indent="-342900">
              <a:lnSpc>
                <a:spcPct val="150000"/>
              </a:lnSpc>
              <a:buSzPct val="80000"/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Early identification of at-risk individuals is crucial for timely intervention, reducing the risk of long-term mental health issues for both mothers and infants.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57DD80-BCB7-ACDE-8C0E-4E085BAE3BE2}"/>
              </a:ext>
            </a:extLst>
          </p:cNvPr>
          <p:cNvSpPr txBox="1"/>
          <p:nvPr/>
        </p:nvSpPr>
        <p:spPr>
          <a:xfrm>
            <a:off x="781664" y="6191587"/>
            <a:ext cx="2984091" cy="307777"/>
          </a:xfrm>
          <a:prstGeom prst="rect">
            <a:avLst/>
          </a:prstGeom>
          <a:solidFill>
            <a:srgbClr val="01010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B1B1B1"/>
                </a:solidFill>
                <a:effectLst/>
                <a:uLnTx/>
                <a:uFillTx/>
                <a:latin typeface="Arial Nova Cond Light" panose="020B0306020202020204" pitchFamily="34" charset="0"/>
                <a:ea typeface="+mn-ea"/>
                <a:cs typeface="Helvetica" panose="020B0604020202020204" pitchFamily="34" charset="0"/>
              </a:rPr>
              <a:t>DATA SCIENCE</a:t>
            </a:r>
          </a:p>
        </p:txBody>
      </p:sp>
    </p:spTree>
    <p:extLst>
      <p:ext uri="{BB962C8B-B14F-4D97-AF65-F5344CB8AC3E}">
        <p14:creationId xmlns:p14="http://schemas.microsoft.com/office/powerpoint/2010/main" val="2119980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2180" y="406073"/>
            <a:ext cx="115593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0" i="0" u="none" strike="noStrike" kern="1200" cap="none" spc="0" normalizeH="0" baseline="0" noProof="0" dirty="0">
                <a:ln>
                  <a:noFill/>
                </a:ln>
                <a:solidFill>
                  <a:srgbClr val="CFB87C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Proposed 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0874" y="1383408"/>
            <a:ext cx="10626410" cy="253402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Data Cleaning: Handling missing values and converting categorical variables.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EDA: Visualizing data relationships and identifying correlations.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Feature Engineering: Selecting relevant features.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Modeling: Training and evaluating regression models.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Evaluation: Using MSE and R² metrics.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Feature Importance: Identifying key features using the Random Forest model.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57DD80-BCB7-ACDE-8C0E-4E085BAE3BE2}"/>
              </a:ext>
            </a:extLst>
          </p:cNvPr>
          <p:cNvSpPr txBox="1"/>
          <p:nvPr/>
        </p:nvSpPr>
        <p:spPr>
          <a:xfrm>
            <a:off x="781664" y="6191587"/>
            <a:ext cx="2984091" cy="307777"/>
          </a:xfrm>
          <a:prstGeom prst="rect">
            <a:avLst/>
          </a:prstGeom>
          <a:solidFill>
            <a:srgbClr val="01010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B1B1B1"/>
                </a:solidFill>
                <a:effectLst/>
                <a:uLnTx/>
                <a:uFillTx/>
                <a:latin typeface="Arial Nova Cond Light" panose="020B0306020202020204" pitchFamily="34" charset="0"/>
                <a:ea typeface="+mn-ea"/>
                <a:cs typeface="Helvetica" panose="020B0604020202020204" pitchFamily="34" charset="0"/>
              </a:rPr>
              <a:t>DATA SCIENCE</a:t>
            </a:r>
          </a:p>
        </p:txBody>
      </p:sp>
    </p:spTree>
    <p:extLst>
      <p:ext uri="{BB962C8B-B14F-4D97-AF65-F5344CB8AC3E}">
        <p14:creationId xmlns:p14="http://schemas.microsoft.com/office/powerpoint/2010/main" val="1831330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2180" y="406073"/>
            <a:ext cx="115593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0" i="0" u="none" strike="noStrike" kern="1200" cap="none" spc="0" normalizeH="0" baseline="0" noProof="0" dirty="0">
                <a:ln>
                  <a:noFill/>
                </a:ln>
                <a:solidFill>
                  <a:srgbClr val="CFB87C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Evaluation Plan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0874" y="1383408"/>
            <a:ext cx="10626410" cy="12875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Metrics for assessing model performance: MSE and R².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Criteria for success: low MSE, high R², and actionable insights.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Importance of feature importance analysis for refining the model.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57DD80-BCB7-ACDE-8C0E-4E085BAE3BE2}"/>
              </a:ext>
            </a:extLst>
          </p:cNvPr>
          <p:cNvSpPr txBox="1"/>
          <p:nvPr/>
        </p:nvSpPr>
        <p:spPr>
          <a:xfrm>
            <a:off x="781664" y="6191587"/>
            <a:ext cx="2984091" cy="307777"/>
          </a:xfrm>
          <a:prstGeom prst="rect">
            <a:avLst/>
          </a:prstGeom>
          <a:solidFill>
            <a:srgbClr val="01010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B1B1B1"/>
                </a:solidFill>
                <a:effectLst/>
                <a:uLnTx/>
                <a:uFillTx/>
                <a:latin typeface="Arial Nova Cond Light" panose="020B0306020202020204" pitchFamily="34" charset="0"/>
                <a:ea typeface="+mn-ea"/>
                <a:cs typeface="Helvetica" panose="020B0604020202020204" pitchFamily="34" charset="0"/>
              </a:rPr>
              <a:t>DATA SCIENCE</a:t>
            </a:r>
          </a:p>
        </p:txBody>
      </p:sp>
    </p:spTree>
    <p:extLst>
      <p:ext uri="{BB962C8B-B14F-4D97-AF65-F5344CB8AC3E}">
        <p14:creationId xmlns:p14="http://schemas.microsoft.com/office/powerpoint/2010/main" val="1974734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2180" y="406073"/>
            <a:ext cx="115593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0" i="0" u="none" strike="noStrike" kern="1200" cap="none" spc="0" normalizeH="0" baseline="0" noProof="0" dirty="0">
                <a:ln>
                  <a:noFill/>
                </a:ln>
                <a:solidFill>
                  <a:srgbClr val="CFB87C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Timeline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0874" y="1383408"/>
            <a:ext cx="10626410" cy="211852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Week 3: Data Cleaning and Preparation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Week 4: Exploratory Data Analysis and Feature Engineering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Week 5: Model Training and Initial Evaluation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Week 6: Model Refinement and Feature Importance Analysis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Week 7: Final Evaluation and Report Preparation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57DD80-BCB7-ACDE-8C0E-4E085BAE3BE2}"/>
              </a:ext>
            </a:extLst>
          </p:cNvPr>
          <p:cNvSpPr txBox="1"/>
          <p:nvPr/>
        </p:nvSpPr>
        <p:spPr>
          <a:xfrm>
            <a:off x="781664" y="6191587"/>
            <a:ext cx="2984091" cy="307777"/>
          </a:xfrm>
          <a:prstGeom prst="rect">
            <a:avLst/>
          </a:prstGeom>
          <a:solidFill>
            <a:srgbClr val="01010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B1B1B1"/>
                </a:solidFill>
                <a:effectLst/>
                <a:uLnTx/>
                <a:uFillTx/>
                <a:latin typeface="Arial Nova Cond Light" panose="020B0306020202020204" pitchFamily="34" charset="0"/>
                <a:ea typeface="+mn-ea"/>
                <a:cs typeface="Helvetica" panose="020B0604020202020204" pitchFamily="34" charset="0"/>
              </a:rPr>
              <a:t>DATA SCIENCE</a:t>
            </a:r>
          </a:p>
        </p:txBody>
      </p:sp>
    </p:spTree>
    <p:extLst>
      <p:ext uri="{BB962C8B-B14F-4D97-AF65-F5344CB8AC3E}">
        <p14:creationId xmlns:p14="http://schemas.microsoft.com/office/powerpoint/2010/main" val="720350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4743</TotalTime>
  <Words>1012</Words>
  <Application>Microsoft Office PowerPoint</Application>
  <PresentationFormat>Widescreen</PresentationFormat>
  <Paragraphs>119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Arial Nova Cond Light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Wiese</dc:creator>
  <cp:lastModifiedBy>Dustin Baellow</cp:lastModifiedBy>
  <cp:revision>13</cp:revision>
  <dcterms:created xsi:type="dcterms:W3CDTF">2017-09-08T18:27:12Z</dcterms:created>
  <dcterms:modified xsi:type="dcterms:W3CDTF">2024-07-18T20:23:57Z</dcterms:modified>
</cp:coreProperties>
</file>