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7"/>
  </p:notesMasterIdLst>
  <p:sldIdLst>
    <p:sldId id="256" r:id="rId2"/>
    <p:sldId id="257" r:id="rId3"/>
    <p:sldId id="262" r:id="rId4"/>
    <p:sldId id="263"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B1B1"/>
    <a:srgbClr val="01010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01"/>
    <p:restoredTop sz="81961" autoAdjust="0"/>
  </p:normalViewPr>
  <p:slideViewPr>
    <p:cSldViewPr snapToGrid="0" snapToObjects="1">
      <p:cViewPr>
        <p:scale>
          <a:sx n="75" d="100"/>
          <a:sy n="75" d="100"/>
        </p:scale>
        <p:origin x="6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D53F9-F4A4-4574-A8EF-ACCCCF66CE64}"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A89FA-4D79-4DF9-AD61-CEEA0DBDF4DA}" type="slidenum">
              <a:rPr lang="en-US" smtClean="0"/>
              <a:t>‹#›</a:t>
            </a:fld>
            <a:endParaRPr lang="en-US"/>
          </a:p>
        </p:txBody>
      </p:sp>
    </p:spTree>
    <p:extLst>
      <p:ext uri="{BB962C8B-B14F-4D97-AF65-F5344CB8AC3E}">
        <p14:creationId xmlns:p14="http://schemas.microsoft.com/office/powerpoint/2010/main" val="873467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Business Overview:</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business chosen for this project is a local climbing gym called "Rocky Top Climbing Gym." Rocky Top is a community-focused indoor climbing facility offering various climbing walls, bouldering areas, and training classes. The gym caters to climbers of all skill levels, from beginners to advanced. It also hosts climbing competitions, workshops, and social events.</a:t>
            </a:r>
          </a:p>
          <a:p>
            <a:pPr marL="0" marR="0">
              <a:lnSpc>
                <a:spcPct val="107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Business Needs: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Rocky Top needs a relational database to manage member information, track class registrations, monitor equipment rentals, and organize events. The database will help streamline operations, provide insights into membership trends, and enhance member engagement by personalizing class recommendations and managing event registrations efficiently.</a:t>
            </a:r>
          </a:p>
          <a:p>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1</a:t>
            </a:fld>
            <a:endParaRPr lang="en-US"/>
          </a:p>
        </p:txBody>
      </p:sp>
    </p:spTree>
    <p:extLst>
      <p:ext uri="{BB962C8B-B14F-4D97-AF65-F5344CB8AC3E}">
        <p14:creationId xmlns:p14="http://schemas.microsoft.com/office/powerpoint/2010/main" val="4051979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Benefits of Moving from a Paper-Based System to a Relational Database Management System (RDBMS)</a:t>
            </a:r>
          </a:p>
          <a:p>
            <a:pPr>
              <a:buFont typeface="+mj-lt"/>
              <a:buAutoNum type="arabicPeriod"/>
            </a:pPr>
            <a:r>
              <a:rPr lang="en-US" b="1" dirty="0"/>
              <a:t>Improved Data Management and Accuracy</a:t>
            </a:r>
            <a:r>
              <a:rPr lang="en-US" dirty="0"/>
              <a:t>:</a:t>
            </a:r>
          </a:p>
          <a:p>
            <a:pPr marL="742950" lvl="1" indent="-285750">
              <a:buFont typeface="+mj-lt"/>
              <a:buAutoNum type="arabicPeriod"/>
            </a:pPr>
            <a:r>
              <a:rPr lang="en-US" b="1" dirty="0"/>
              <a:t>Elimination of Redundancy</a:t>
            </a:r>
            <a:r>
              <a:rPr lang="en-US" dirty="0"/>
              <a:t>: An RDBMS helps reduce data redundancy by ensuring data is stored in a structured and centralized manner.</a:t>
            </a:r>
          </a:p>
          <a:p>
            <a:pPr marL="742950" lvl="1" indent="-285750">
              <a:buFont typeface="+mj-lt"/>
              <a:buAutoNum type="arabicPeriod"/>
            </a:pPr>
            <a:r>
              <a:rPr lang="en-US" b="1" dirty="0"/>
              <a:t>Enhanced Data Integrity</a:t>
            </a:r>
            <a:r>
              <a:rPr lang="en-US" dirty="0"/>
              <a:t>: The use of primary and foreign keys ensures data consistency and accuracy across all related tables.</a:t>
            </a:r>
          </a:p>
          <a:p>
            <a:pPr>
              <a:buFont typeface="+mj-lt"/>
              <a:buAutoNum type="arabicPeriod"/>
            </a:pPr>
            <a:r>
              <a:rPr lang="en-US" b="1" dirty="0"/>
              <a:t>Increased Efficiency and Productivity</a:t>
            </a:r>
            <a:r>
              <a:rPr lang="en-US" dirty="0"/>
              <a:t>:</a:t>
            </a:r>
          </a:p>
          <a:p>
            <a:pPr marL="742950" lvl="1" indent="-285750">
              <a:buFont typeface="+mj-lt"/>
              <a:buAutoNum type="arabicPeriod"/>
            </a:pPr>
            <a:r>
              <a:rPr lang="en-US" b="1" dirty="0"/>
              <a:t>Automated Data Entry and Updates</a:t>
            </a:r>
            <a:r>
              <a:rPr lang="en-US" dirty="0"/>
              <a:t>: Data can be entered, updated, and retrieved quickly, reducing manual entry errors and saving time.</a:t>
            </a:r>
          </a:p>
          <a:p>
            <a:pPr marL="742950" lvl="1" indent="-285750">
              <a:buFont typeface="+mj-lt"/>
              <a:buAutoNum type="arabicPeriod"/>
            </a:pPr>
            <a:r>
              <a:rPr lang="en-US" b="1" dirty="0"/>
              <a:t>Streamlined Operations</a:t>
            </a:r>
            <a:r>
              <a:rPr lang="en-US" dirty="0"/>
              <a:t>: Automated processes and queries allow for faster decision-making and streamlined daily operations.</a:t>
            </a:r>
          </a:p>
          <a:p>
            <a:pPr>
              <a:buFont typeface="+mj-lt"/>
              <a:buAutoNum type="arabicPeriod"/>
            </a:pPr>
            <a:r>
              <a:rPr lang="en-US" b="1" dirty="0"/>
              <a:t>Enhanced Data Security</a:t>
            </a:r>
            <a:r>
              <a:rPr lang="en-US" dirty="0"/>
              <a:t>:</a:t>
            </a:r>
          </a:p>
          <a:p>
            <a:pPr marL="742950" lvl="1" indent="-285750">
              <a:buFont typeface="+mj-lt"/>
              <a:buAutoNum type="arabicPeriod"/>
            </a:pPr>
            <a:r>
              <a:rPr lang="en-US" b="1" dirty="0"/>
              <a:t>Controlled Access</a:t>
            </a:r>
            <a:r>
              <a:rPr lang="en-US" dirty="0"/>
              <a:t>: An RDBMS provides robust security features, including user authentication and authorization, ensuring that only authorized personnel can access sensitive data.</a:t>
            </a:r>
          </a:p>
          <a:p>
            <a:pPr marL="742950" lvl="1" indent="-285750">
              <a:buFont typeface="+mj-lt"/>
              <a:buAutoNum type="arabicPeriod"/>
            </a:pPr>
            <a:r>
              <a:rPr lang="en-US" b="1" dirty="0"/>
              <a:t>Data Encryption</a:t>
            </a:r>
            <a:r>
              <a:rPr lang="en-US" dirty="0"/>
              <a:t>: Sensitive information can be encrypted to protect it from unauthorized access and breaches.</a:t>
            </a:r>
          </a:p>
          <a:p>
            <a:pPr>
              <a:buFont typeface="+mj-lt"/>
              <a:buAutoNum type="arabicPeriod"/>
            </a:pPr>
            <a:r>
              <a:rPr lang="en-US" b="1" dirty="0"/>
              <a:t>Scalability and Flexibility</a:t>
            </a:r>
            <a:r>
              <a:rPr lang="en-US" dirty="0"/>
              <a:t>:</a:t>
            </a:r>
          </a:p>
          <a:p>
            <a:pPr marL="742950" lvl="1" indent="-285750">
              <a:buFont typeface="+mj-lt"/>
              <a:buAutoNum type="arabicPeriod"/>
            </a:pPr>
            <a:r>
              <a:rPr lang="en-US" b="1" dirty="0"/>
              <a:t>Scalable Solutions</a:t>
            </a:r>
            <a:r>
              <a:rPr lang="en-US" dirty="0"/>
              <a:t>: As the business grows, an RDBMS can easily scale to handle increased data volumes and user load without compromising performance.</a:t>
            </a:r>
          </a:p>
          <a:p>
            <a:pPr marL="742950" lvl="1" indent="-285750">
              <a:buFont typeface="+mj-lt"/>
              <a:buAutoNum type="arabicPeriod"/>
            </a:pPr>
            <a:r>
              <a:rPr lang="en-US" b="1" dirty="0"/>
              <a:t>Flexible Data Models</a:t>
            </a:r>
            <a:r>
              <a:rPr lang="en-US" dirty="0"/>
              <a:t>: The relational model allows for flexible data structures that can adapt to changing business requirements.</a:t>
            </a:r>
          </a:p>
          <a:p>
            <a:pPr>
              <a:buFont typeface="+mj-lt"/>
              <a:buAutoNum type="arabicPeriod"/>
            </a:pPr>
            <a:r>
              <a:rPr lang="en-US" b="1" dirty="0"/>
              <a:t>Improved Reporting and Analysis</a:t>
            </a:r>
            <a:r>
              <a:rPr lang="en-US" dirty="0"/>
              <a:t>:</a:t>
            </a:r>
          </a:p>
          <a:p>
            <a:pPr marL="742950" lvl="1" indent="-285750">
              <a:buFont typeface="+mj-lt"/>
              <a:buAutoNum type="arabicPeriod"/>
            </a:pPr>
            <a:r>
              <a:rPr lang="en-US" b="1" dirty="0"/>
              <a:t>Comprehensive Reporting</a:t>
            </a:r>
            <a:r>
              <a:rPr lang="en-US" dirty="0"/>
              <a:t>: Advanced querying capabilities enable the generation of detailed reports and insights, facilitating better business decisions.</a:t>
            </a:r>
          </a:p>
          <a:p>
            <a:pPr marL="742950" lvl="1" indent="-285750">
              <a:buFont typeface="+mj-lt"/>
              <a:buAutoNum type="arabicPeriod"/>
            </a:pPr>
            <a:r>
              <a:rPr lang="en-US" b="1" dirty="0"/>
              <a:t>Data Analysis Tools</a:t>
            </a:r>
            <a:r>
              <a:rPr lang="en-US" dirty="0"/>
              <a:t>: Integration with data analysis tools allows for deeper insights into business trends and performance metrics.</a:t>
            </a:r>
          </a:p>
          <a:p>
            <a:pPr>
              <a:buFont typeface="+mj-lt"/>
              <a:buAutoNum type="arabicPeriod"/>
            </a:pPr>
            <a:r>
              <a:rPr lang="en-US" b="1" dirty="0"/>
              <a:t>Better Customer Relationship Management</a:t>
            </a:r>
            <a:r>
              <a:rPr lang="en-US" dirty="0"/>
              <a:t>:</a:t>
            </a:r>
          </a:p>
          <a:p>
            <a:pPr marL="742950" lvl="1" indent="-285750">
              <a:buFont typeface="+mj-lt"/>
              <a:buAutoNum type="arabicPeriod"/>
            </a:pPr>
            <a:r>
              <a:rPr lang="en-US" b="1" dirty="0"/>
              <a:t>Personalized Services</a:t>
            </a:r>
            <a:r>
              <a:rPr lang="en-US" dirty="0"/>
              <a:t>: Centralized customer data enables personalized interactions and services, improving customer satisfaction and loyalty.</a:t>
            </a:r>
          </a:p>
          <a:p>
            <a:pPr marL="742950" lvl="1" indent="-285750">
              <a:buFont typeface="+mj-lt"/>
              <a:buAutoNum type="arabicPeriod"/>
            </a:pPr>
            <a:r>
              <a:rPr lang="en-US" b="1" dirty="0"/>
              <a:t>Efficient Communication</a:t>
            </a:r>
            <a:r>
              <a:rPr lang="en-US" dirty="0"/>
              <a:t>: Quick access to customer information allows for more efficient and effective communication with clients.</a:t>
            </a:r>
          </a:p>
          <a:p>
            <a:pPr>
              <a:buFont typeface="+mj-lt"/>
              <a:buAutoNum type="arabicPeriod"/>
            </a:pPr>
            <a:r>
              <a:rPr lang="en-US" b="1" dirty="0"/>
              <a:t>Enhanced Collaboration and Accessibility</a:t>
            </a:r>
            <a:r>
              <a:rPr lang="en-US" dirty="0"/>
              <a:t>:</a:t>
            </a:r>
          </a:p>
          <a:p>
            <a:pPr marL="742950" lvl="1" indent="-285750">
              <a:buFont typeface="+mj-lt"/>
              <a:buAutoNum type="arabicPeriod"/>
            </a:pPr>
            <a:r>
              <a:rPr lang="en-US" b="1" dirty="0"/>
              <a:t>Multi-User Access</a:t>
            </a:r>
            <a:r>
              <a:rPr lang="en-US" dirty="0"/>
              <a:t>: Multiple users can access and work on the database simultaneously, promoting collaboration and teamwork.</a:t>
            </a:r>
          </a:p>
          <a:p>
            <a:pPr marL="742950" lvl="1" indent="-285750">
              <a:buFont typeface="+mj-lt"/>
              <a:buAutoNum type="arabicPeriod"/>
            </a:pPr>
            <a:r>
              <a:rPr lang="en-US" b="1" dirty="0"/>
              <a:t>Remote Access</a:t>
            </a:r>
            <a:r>
              <a:rPr lang="en-US" dirty="0"/>
              <a:t>: With proper security measures, data can be accessed remotely, enabling flexible work environments and mobile workforce support.</a:t>
            </a:r>
          </a:p>
          <a:p>
            <a:pPr>
              <a:buFont typeface="+mj-lt"/>
              <a:buAutoNum type="arabicPeriod"/>
            </a:pPr>
            <a:r>
              <a:rPr lang="en-US" b="1" dirty="0"/>
              <a:t>Cost Savings and Environmental Benefits</a:t>
            </a:r>
            <a:r>
              <a:rPr lang="en-US" dirty="0"/>
              <a:t>:</a:t>
            </a:r>
          </a:p>
          <a:p>
            <a:pPr marL="742950" lvl="1" indent="-285750">
              <a:buFont typeface="+mj-lt"/>
              <a:buAutoNum type="arabicPeriod"/>
            </a:pPr>
            <a:r>
              <a:rPr lang="en-US" b="1" dirty="0"/>
              <a:t>Reduced Paper Usage</a:t>
            </a:r>
            <a:r>
              <a:rPr lang="en-US" dirty="0"/>
              <a:t>: Moving to a digital system reduces the need for paper, contributing to cost savings and environmental sustainability.</a:t>
            </a:r>
          </a:p>
          <a:p>
            <a:pPr marL="742950" lvl="1" indent="-285750">
              <a:buFont typeface="+mj-lt"/>
              <a:buAutoNum type="arabicPeriod"/>
            </a:pPr>
            <a:r>
              <a:rPr lang="en-US" b="1" dirty="0"/>
              <a:t>Lower Storage Costs</a:t>
            </a:r>
            <a:r>
              <a:rPr lang="en-US" dirty="0"/>
              <a:t>: Digital data storage eliminates the need for physical storage space and reduces associated costs.</a:t>
            </a:r>
          </a:p>
          <a:p>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2</a:t>
            </a:fld>
            <a:endParaRPr lang="en-US"/>
          </a:p>
        </p:txBody>
      </p:sp>
    </p:spTree>
    <p:extLst>
      <p:ext uri="{BB962C8B-B14F-4D97-AF65-F5344CB8AC3E}">
        <p14:creationId xmlns:p14="http://schemas.microsoft.com/office/powerpoint/2010/main" val="3673101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Benefits of Moving from a Paper-Based System to a Relational Database Management System (RDBMS)</a:t>
            </a:r>
          </a:p>
          <a:p>
            <a:pPr>
              <a:buFont typeface="+mj-lt"/>
              <a:buAutoNum type="arabicPeriod"/>
            </a:pPr>
            <a:r>
              <a:rPr lang="en-US" b="1" dirty="0"/>
              <a:t>Improved Data Management and Accuracy</a:t>
            </a:r>
            <a:r>
              <a:rPr lang="en-US" dirty="0"/>
              <a:t>:</a:t>
            </a:r>
          </a:p>
          <a:p>
            <a:pPr marL="742950" lvl="1" indent="-285750">
              <a:buFont typeface="+mj-lt"/>
              <a:buAutoNum type="arabicPeriod"/>
            </a:pPr>
            <a:r>
              <a:rPr lang="en-US" b="1" dirty="0"/>
              <a:t>Elimination of Redundancy</a:t>
            </a:r>
            <a:r>
              <a:rPr lang="en-US" dirty="0"/>
              <a:t>: An RDBMS helps reduce data redundancy by ensuring data is stored in a structured and centralized manner.</a:t>
            </a:r>
          </a:p>
          <a:p>
            <a:pPr marL="742950" lvl="1" indent="-285750">
              <a:buFont typeface="+mj-lt"/>
              <a:buAutoNum type="arabicPeriod"/>
            </a:pPr>
            <a:r>
              <a:rPr lang="en-US" b="1" dirty="0"/>
              <a:t>Enhanced Data Integrity</a:t>
            </a:r>
            <a:r>
              <a:rPr lang="en-US" dirty="0"/>
              <a:t>: The use of primary and foreign keys ensures data consistency and accuracy across all related tables.</a:t>
            </a:r>
          </a:p>
          <a:p>
            <a:pPr>
              <a:buFont typeface="+mj-lt"/>
              <a:buAutoNum type="arabicPeriod"/>
            </a:pPr>
            <a:r>
              <a:rPr lang="en-US" b="1" dirty="0"/>
              <a:t>Increased Efficiency and Productivity</a:t>
            </a:r>
            <a:r>
              <a:rPr lang="en-US" dirty="0"/>
              <a:t>:</a:t>
            </a:r>
          </a:p>
          <a:p>
            <a:pPr marL="742950" lvl="1" indent="-285750">
              <a:buFont typeface="+mj-lt"/>
              <a:buAutoNum type="arabicPeriod"/>
            </a:pPr>
            <a:r>
              <a:rPr lang="en-US" b="1" dirty="0"/>
              <a:t>Automated Data Entry and Updates</a:t>
            </a:r>
            <a:r>
              <a:rPr lang="en-US" dirty="0"/>
              <a:t>: Data can be entered, updated, and retrieved quickly, reducing manual entry errors and saving time.</a:t>
            </a:r>
          </a:p>
          <a:p>
            <a:pPr marL="742950" lvl="1" indent="-285750">
              <a:buFont typeface="+mj-lt"/>
              <a:buAutoNum type="arabicPeriod"/>
            </a:pPr>
            <a:r>
              <a:rPr lang="en-US" b="1" dirty="0"/>
              <a:t>Streamlined Operations</a:t>
            </a:r>
            <a:r>
              <a:rPr lang="en-US" dirty="0"/>
              <a:t>: Automated processes and queries allow for faster decision-making and streamlined daily operations.</a:t>
            </a:r>
          </a:p>
          <a:p>
            <a:pPr>
              <a:buFont typeface="+mj-lt"/>
              <a:buAutoNum type="arabicPeriod"/>
            </a:pPr>
            <a:r>
              <a:rPr lang="en-US" b="1" dirty="0"/>
              <a:t>Enhanced Data Security</a:t>
            </a:r>
            <a:r>
              <a:rPr lang="en-US" dirty="0"/>
              <a:t>:</a:t>
            </a:r>
          </a:p>
          <a:p>
            <a:pPr marL="742950" lvl="1" indent="-285750">
              <a:buFont typeface="+mj-lt"/>
              <a:buAutoNum type="arabicPeriod"/>
            </a:pPr>
            <a:r>
              <a:rPr lang="en-US" b="1" dirty="0"/>
              <a:t>Controlled Access</a:t>
            </a:r>
            <a:r>
              <a:rPr lang="en-US" dirty="0"/>
              <a:t>: An RDBMS provides robust security features, including user authentication and authorization, ensuring that only authorized personnel can access sensitive data.</a:t>
            </a:r>
          </a:p>
          <a:p>
            <a:pPr marL="742950" lvl="1" indent="-285750">
              <a:buFont typeface="+mj-lt"/>
              <a:buAutoNum type="arabicPeriod"/>
            </a:pPr>
            <a:r>
              <a:rPr lang="en-US" b="1" dirty="0"/>
              <a:t>Data Encryption</a:t>
            </a:r>
            <a:r>
              <a:rPr lang="en-US" dirty="0"/>
              <a:t>: Sensitive information can be encrypted to protect it from unauthorized access and breaches.</a:t>
            </a:r>
          </a:p>
          <a:p>
            <a:pPr>
              <a:buFont typeface="+mj-lt"/>
              <a:buAutoNum type="arabicPeriod"/>
            </a:pPr>
            <a:r>
              <a:rPr lang="en-US" b="1" dirty="0"/>
              <a:t>Scalability and Flexibility</a:t>
            </a:r>
            <a:r>
              <a:rPr lang="en-US" dirty="0"/>
              <a:t>:</a:t>
            </a:r>
          </a:p>
          <a:p>
            <a:pPr marL="742950" lvl="1" indent="-285750">
              <a:buFont typeface="+mj-lt"/>
              <a:buAutoNum type="arabicPeriod"/>
            </a:pPr>
            <a:r>
              <a:rPr lang="en-US" b="1" dirty="0"/>
              <a:t>Scalable Solutions</a:t>
            </a:r>
            <a:r>
              <a:rPr lang="en-US" dirty="0"/>
              <a:t>: As the business grows, an RDBMS can easily scale to handle increased data volumes and user load without compromising performance.</a:t>
            </a:r>
          </a:p>
          <a:p>
            <a:pPr marL="742950" lvl="1" indent="-285750">
              <a:buFont typeface="+mj-lt"/>
              <a:buAutoNum type="arabicPeriod"/>
            </a:pPr>
            <a:r>
              <a:rPr lang="en-US" b="1" dirty="0"/>
              <a:t>Flexible Data Models</a:t>
            </a:r>
            <a:r>
              <a:rPr lang="en-US" dirty="0"/>
              <a:t>: The relational model allows for flexible data structures that can adapt to changing business requirements.</a:t>
            </a:r>
          </a:p>
          <a:p>
            <a:pPr>
              <a:buFont typeface="+mj-lt"/>
              <a:buAutoNum type="arabicPeriod"/>
            </a:pPr>
            <a:r>
              <a:rPr lang="en-US" b="1" dirty="0"/>
              <a:t>Improved Reporting and Analysis</a:t>
            </a:r>
            <a:r>
              <a:rPr lang="en-US" dirty="0"/>
              <a:t>:</a:t>
            </a:r>
          </a:p>
          <a:p>
            <a:pPr marL="742950" lvl="1" indent="-285750">
              <a:buFont typeface="+mj-lt"/>
              <a:buAutoNum type="arabicPeriod"/>
            </a:pPr>
            <a:r>
              <a:rPr lang="en-US" b="1" dirty="0"/>
              <a:t>Comprehensive Reporting</a:t>
            </a:r>
            <a:r>
              <a:rPr lang="en-US" dirty="0"/>
              <a:t>: Advanced querying capabilities enable the generation of detailed reports and insights, facilitating better business decisions.</a:t>
            </a:r>
          </a:p>
          <a:p>
            <a:pPr marL="742950" lvl="1" indent="-285750">
              <a:buFont typeface="+mj-lt"/>
              <a:buAutoNum type="arabicPeriod"/>
            </a:pPr>
            <a:r>
              <a:rPr lang="en-US" b="1" dirty="0"/>
              <a:t>Data Analysis Tools</a:t>
            </a:r>
            <a:r>
              <a:rPr lang="en-US" dirty="0"/>
              <a:t>: Integration with data analysis tools allows for deeper insights into business trends and performance metrics.</a:t>
            </a:r>
          </a:p>
          <a:p>
            <a:pPr>
              <a:buFont typeface="+mj-lt"/>
              <a:buAutoNum type="arabicPeriod"/>
            </a:pPr>
            <a:r>
              <a:rPr lang="en-US" b="1" dirty="0"/>
              <a:t>Better Customer Relationship Management</a:t>
            </a:r>
            <a:r>
              <a:rPr lang="en-US" dirty="0"/>
              <a:t>:</a:t>
            </a:r>
          </a:p>
          <a:p>
            <a:pPr marL="742950" lvl="1" indent="-285750">
              <a:buFont typeface="+mj-lt"/>
              <a:buAutoNum type="arabicPeriod"/>
            </a:pPr>
            <a:r>
              <a:rPr lang="en-US" b="1" dirty="0"/>
              <a:t>Personalized Services</a:t>
            </a:r>
            <a:r>
              <a:rPr lang="en-US" dirty="0"/>
              <a:t>: Centralized customer data enables personalized interactions and services, improving customer satisfaction and loyalty.</a:t>
            </a:r>
          </a:p>
          <a:p>
            <a:pPr marL="742950" lvl="1" indent="-285750">
              <a:buFont typeface="+mj-lt"/>
              <a:buAutoNum type="arabicPeriod"/>
            </a:pPr>
            <a:r>
              <a:rPr lang="en-US" b="1" dirty="0"/>
              <a:t>Efficient Communication</a:t>
            </a:r>
            <a:r>
              <a:rPr lang="en-US" dirty="0"/>
              <a:t>: Quick access to customer information allows for more efficient and effective communication with clients.</a:t>
            </a:r>
          </a:p>
          <a:p>
            <a:pPr>
              <a:buFont typeface="+mj-lt"/>
              <a:buAutoNum type="arabicPeriod"/>
            </a:pPr>
            <a:r>
              <a:rPr lang="en-US" b="1" dirty="0"/>
              <a:t>Enhanced Collaboration and Accessibility</a:t>
            </a:r>
            <a:r>
              <a:rPr lang="en-US" dirty="0"/>
              <a:t>:</a:t>
            </a:r>
          </a:p>
          <a:p>
            <a:pPr marL="742950" lvl="1" indent="-285750">
              <a:buFont typeface="+mj-lt"/>
              <a:buAutoNum type="arabicPeriod"/>
            </a:pPr>
            <a:r>
              <a:rPr lang="en-US" b="1" dirty="0"/>
              <a:t>Multi-User Access</a:t>
            </a:r>
            <a:r>
              <a:rPr lang="en-US" dirty="0"/>
              <a:t>: Multiple users can access and work on the database simultaneously, promoting collaboration and teamwork.</a:t>
            </a:r>
          </a:p>
          <a:p>
            <a:pPr marL="742950" lvl="1" indent="-285750">
              <a:buFont typeface="+mj-lt"/>
              <a:buAutoNum type="arabicPeriod"/>
            </a:pPr>
            <a:r>
              <a:rPr lang="en-US" b="1" dirty="0"/>
              <a:t>Remote Access</a:t>
            </a:r>
            <a:r>
              <a:rPr lang="en-US" dirty="0"/>
              <a:t>: With proper security measures, data can be accessed remotely, enabling flexible work environments and mobile workforce support.</a:t>
            </a:r>
          </a:p>
          <a:p>
            <a:pPr>
              <a:buFont typeface="+mj-lt"/>
              <a:buAutoNum type="arabicPeriod"/>
            </a:pPr>
            <a:r>
              <a:rPr lang="en-US" b="1" dirty="0"/>
              <a:t>Cost Savings and Environmental Benefits</a:t>
            </a:r>
            <a:r>
              <a:rPr lang="en-US" dirty="0"/>
              <a:t>:</a:t>
            </a:r>
          </a:p>
          <a:p>
            <a:pPr marL="742950" lvl="1" indent="-285750">
              <a:buFont typeface="+mj-lt"/>
              <a:buAutoNum type="arabicPeriod"/>
            </a:pPr>
            <a:r>
              <a:rPr lang="en-US" b="1" dirty="0"/>
              <a:t>Reduced Paper Usage</a:t>
            </a:r>
            <a:r>
              <a:rPr lang="en-US" dirty="0"/>
              <a:t>: Moving to a digital system reduces the need for paper, contributing to cost savings and environmental sustainability.</a:t>
            </a:r>
          </a:p>
          <a:p>
            <a:pPr marL="742950" lvl="1" indent="-285750">
              <a:buFont typeface="+mj-lt"/>
              <a:buAutoNum type="arabicPeriod"/>
            </a:pPr>
            <a:r>
              <a:rPr lang="en-US" b="1" dirty="0"/>
              <a:t>Lower Storage Costs</a:t>
            </a:r>
            <a:r>
              <a:rPr lang="en-US" dirty="0"/>
              <a:t>: Digital data storage eliminates the need for physical storage space and reduces associated costs.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33A89FA-4D79-4DF9-AD61-CEEA0DBDF4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0168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Benefits of Moving from a Paper-Based System to a Relational Database Management System (RDBMS)</a:t>
            </a:r>
          </a:p>
          <a:p>
            <a:pPr>
              <a:buFont typeface="+mj-lt"/>
              <a:buAutoNum type="arabicPeriod"/>
            </a:pPr>
            <a:r>
              <a:rPr lang="en-US" b="1" dirty="0"/>
              <a:t>Improved Data Management and Accuracy</a:t>
            </a:r>
            <a:r>
              <a:rPr lang="en-US" dirty="0"/>
              <a:t>:</a:t>
            </a:r>
          </a:p>
          <a:p>
            <a:pPr marL="742950" lvl="1" indent="-285750">
              <a:buFont typeface="+mj-lt"/>
              <a:buAutoNum type="arabicPeriod"/>
            </a:pPr>
            <a:r>
              <a:rPr lang="en-US" b="1" dirty="0"/>
              <a:t>Elimination of Redundancy</a:t>
            </a:r>
            <a:r>
              <a:rPr lang="en-US" dirty="0"/>
              <a:t>: An RDBMS helps reduce data redundancy by ensuring data is stored in a structured and centralized manner.</a:t>
            </a:r>
          </a:p>
          <a:p>
            <a:pPr marL="742950" lvl="1" indent="-285750">
              <a:buFont typeface="+mj-lt"/>
              <a:buAutoNum type="arabicPeriod"/>
            </a:pPr>
            <a:r>
              <a:rPr lang="en-US" b="1" dirty="0"/>
              <a:t>Enhanced Data Integrity</a:t>
            </a:r>
            <a:r>
              <a:rPr lang="en-US" dirty="0"/>
              <a:t>: The use of primary and foreign keys ensures data consistency and accuracy across all related tables.</a:t>
            </a:r>
          </a:p>
          <a:p>
            <a:pPr>
              <a:buFont typeface="+mj-lt"/>
              <a:buAutoNum type="arabicPeriod"/>
            </a:pPr>
            <a:r>
              <a:rPr lang="en-US" b="1" dirty="0"/>
              <a:t>Increased Efficiency and Productivity</a:t>
            </a:r>
            <a:r>
              <a:rPr lang="en-US" dirty="0"/>
              <a:t>:</a:t>
            </a:r>
          </a:p>
          <a:p>
            <a:pPr marL="742950" lvl="1" indent="-285750">
              <a:buFont typeface="+mj-lt"/>
              <a:buAutoNum type="arabicPeriod"/>
            </a:pPr>
            <a:r>
              <a:rPr lang="en-US" b="1" dirty="0"/>
              <a:t>Automated Data Entry and Updates</a:t>
            </a:r>
            <a:r>
              <a:rPr lang="en-US" dirty="0"/>
              <a:t>: Data can be entered, updated, and retrieved quickly, reducing manual entry errors and saving time.</a:t>
            </a:r>
          </a:p>
          <a:p>
            <a:pPr marL="742950" lvl="1" indent="-285750">
              <a:buFont typeface="+mj-lt"/>
              <a:buAutoNum type="arabicPeriod"/>
            </a:pPr>
            <a:r>
              <a:rPr lang="en-US" b="1" dirty="0"/>
              <a:t>Streamlined Operations</a:t>
            </a:r>
            <a:r>
              <a:rPr lang="en-US" dirty="0"/>
              <a:t>: Automated processes and queries allow for faster decision-making and streamlined daily operations.</a:t>
            </a:r>
          </a:p>
          <a:p>
            <a:pPr>
              <a:buFont typeface="+mj-lt"/>
              <a:buAutoNum type="arabicPeriod"/>
            </a:pPr>
            <a:r>
              <a:rPr lang="en-US" b="1" dirty="0"/>
              <a:t>Enhanced Data Security</a:t>
            </a:r>
            <a:r>
              <a:rPr lang="en-US" dirty="0"/>
              <a:t>:</a:t>
            </a:r>
          </a:p>
          <a:p>
            <a:pPr marL="742950" lvl="1" indent="-285750">
              <a:buFont typeface="+mj-lt"/>
              <a:buAutoNum type="arabicPeriod"/>
            </a:pPr>
            <a:r>
              <a:rPr lang="en-US" b="1" dirty="0"/>
              <a:t>Controlled Access</a:t>
            </a:r>
            <a:r>
              <a:rPr lang="en-US" dirty="0"/>
              <a:t>: An RDBMS provides robust security features, including user authentication and authorization, ensuring that only authorized personnel can access sensitive data.</a:t>
            </a:r>
          </a:p>
          <a:p>
            <a:pPr marL="742950" lvl="1" indent="-285750">
              <a:buFont typeface="+mj-lt"/>
              <a:buAutoNum type="arabicPeriod"/>
            </a:pPr>
            <a:r>
              <a:rPr lang="en-US" b="1" dirty="0"/>
              <a:t>Data Encryption</a:t>
            </a:r>
            <a:r>
              <a:rPr lang="en-US" dirty="0"/>
              <a:t>: Sensitive information can be encrypted to protect it from unauthorized access and breaches.</a:t>
            </a:r>
          </a:p>
          <a:p>
            <a:pPr>
              <a:buFont typeface="+mj-lt"/>
              <a:buAutoNum type="arabicPeriod"/>
            </a:pPr>
            <a:r>
              <a:rPr lang="en-US" b="1" dirty="0"/>
              <a:t>Scalability and Flexibility</a:t>
            </a:r>
            <a:r>
              <a:rPr lang="en-US" dirty="0"/>
              <a:t>:</a:t>
            </a:r>
          </a:p>
          <a:p>
            <a:pPr marL="742950" lvl="1" indent="-285750">
              <a:buFont typeface="+mj-lt"/>
              <a:buAutoNum type="arabicPeriod"/>
            </a:pPr>
            <a:r>
              <a:rPr lang="en-US" b="1" dirty="0"/>
              <a:t>Scalable Solutions</a:t>
            </a:r>
            <a:r>
              <a:rPr lang="en-US" dirty="0"/>
              <a:t>: As the business grows, an RDBMS can easily scale to handle increased data volumes and user load without compromising performance.</a:t>
            </a:r>
          </a:p>
          <a:p>
            <a:pPr marL="742950" lvl="1" indent="-285750">
              <a:buFont typeface="+mj-lt"/>
              <a:buAutoNum type="arabicPeriod"/>
            </a:pPr>
            <a:r>
              <a:rPr lang="en-US" b="1" dirty="0"/>
              <a:t>Flexible Data Models</a:t>
            </a:r>
            <a:r>
              <a:rPr lang="en-US" dirty="0"/>
              <a:t>: The relational model allows for flexible data structures that can adapt to changing business requirements.</a:t>
            </a:r>
          </a:p>
          <a:p>
            <a:pPr>
              <a:buFont typeface="+mj-lt"/>
              <a:buAutoNum type="arabicPeriod"/>
            </a:pPr>
            <a:r>
              <a:rPr lang="en-US" b="1" dirty="0"/>
              <a:t>Improved Reporting and Analysis</a:t>
            </a:r>
            <a:r>
              <a:rPr lang="en-US" dirty="0"/>
              <a:t>:</a:t>
            </a:r>
          </a:p>
          <a:p>
            <a:pPr marL="742950" lvl="1" indent="-285750">
              <a:buFont typeface="+mj-lt"/>
              <a:buAutoNum type="arabicPeriod"/>
            </a:pPr>
            <a:r>
              <a:rPr lang="en-US" b="1" dirty="0"/>
              <a:t>Comprehensive Reporting</a:t>
            </a:r>
            <a:r>
              <a:rPr lang="en-US" dirty="0"/>
              <a:t>: Advanced querying capabilities enable the generation of detailed reports and insights, facilitating better business decisions.</a:t>
            </a:r>
          </a:p>
          <a:p>
            <a:pPr marL="742950" lvl="1" indent="-285750">
              <a:buFont typeface="+mj-lt"/>
              <a:buAutoNum type="arabicPeriod"/>
            </a:pPr>
            <a:r>
              <a:rPr lang="en-US" b="1" dirty="0"/>
              <a:t>Data Analysis Tools</a:t>
            </a:r>
            <a:r>
              <a:rPr lang="en-US" dirty="0"/>
              <a:t>: Integration with data analysis tools allows for deeper insights into business trends and performance metrics.</a:t>
            </a:r>
          </a:p>
          <a:p>
            <a:pPr>
              <a:buFont typeface="+mj-lt"/>
              <a:buAutoNum type="arabicPeriod"/>
            </a:pPr>
            <a:r>
              <a:rPr lang="en-US" b="1" dirty="0"/>
              <a:t>Better Customer Relationship Management</a:t>
            </a:r>
            <a:r>
              <a:rPr lang="en-US" dirty="0"/>
              <a:t>:</a:t>
            </a:r>
          </a:p>
          <a:p>
            <a:pPr marL="742950" lvl="1" indent="-285750">
              <a:buFont typeface="+mj-lt"/>
              <a:buAutoNum type="arabicPeriod"/>
            </a:pPr>
            <a:r>
              <a:rPr lang="en-US" b="1" dirty="0"/>
              <a:t>Personalized Services</a:t>
            </a:r>
            <a:r>
              <a:rPr lang="en-US" dirty="0"/>
              <a:t>: Centralized customer data enables personalized interactions and services, improving customer satisfaction and loyalty.</a:t>
            </a:r>
          </a:p>
          <a:p>
            <a:pPr marL="742950" lvl="1" indent="-285750">
              <a:buFont typeface="+mj-lt"/>
              <a:buAutoNum type="arabicPeriod"/>
            </a:pPr>
            <a:r>
              <a:rPr lang="en-US" b="1" dirty="0"/>
              <a:t>Efficient Communication</a:t>
            </a:r>
            <a:r>
              <a:rPr lang="en-US" dirty="0"/>
              <a:t>: Quick access to customer information allows for more efficient and effective communication with clients.</a:t>
            </a:r>
          </a:p>
          <a:p>
            <a:pPr>
              <a:buFont typeface="+mj-lt"/>
              <a:buAutoNum type="arabicPeriod"/>
            </a:pPr>
            <a:r>
              <a:rPr lang="en-US" b="1" dirty="0"/>
              <a:t>Enhanced Collaboration and Accessibility</a:t>
            </a:r>
            <a:r>
              <a:rPr lang="en-US" dirty="0"/>
              <a:t>:</a:t>
            </a:r>
          </a:p>
          <a:p>
            <a:pPr marL="742950" lvl="1" indent="-285750">
              <a:buFont typeface="+mj-lt"/>
              <a:buAutoNum type="arabicPeriod"/>
            </a:pPr>
            <a:r>
              <a:rPr lang="en-US" b="1" dirty="0"/>
              <a:t>Multi-User Access</a:t>
            </a:r>
            <a:r>
              <a:rPr lang="en-US" dirty="0"/>
              <a:t>: Multiple users can access and work on the database simultaneously, promoting collaboration and teamwork.</a:t>
            </a:r>
          </a:p>
          <a:p>
            <a:pPr marL="742950" lvl="1" indent="-285750">
              <a:buFont typeface="+mj-lt"/>
              <a:buAutoNum type="arabicPeriod"/>
            </a:pPr>
            <a:r>
              <a:rPr lang="en-US" b="1" dirty="0"/>
              <a:t>Remote Access</a:t>
            </a:r>
            <a:r>
              <a:rPr lang="en-US" dirty="0"/>
              <a:t>: With proper security measures, data can be accessed remotely, enabling flexible work environments and mobile workforce support.</a:t>
            </a:r>
          </a:p>
          <a:p>
            <a:pPr>
              <a:buFont typeface="+mj-lt"/>
              <a:buAutoNum type="arabicPeriod"/>
            </a:pPr>
            <a:r>
              <a:rPr lang="en-US" b="1" dirty="0"/>
              <a:t>Cost Savings and Environmental Benefits</a:t>
            </a:r>
            <a:r>
              <a:rPr lang="en-US" dirty="0"/>
              <a:t>:</a:t>
            </a:r>
          </a:p>
          <a:p>
            <a:pPr marL="742950" lvl="1" indent="-285750">
              <a:buFont typeface="+mj-lt"/>
              <a:buAutoNum type="arabicPeriod"/>
            </a:pPr>
            <a:r>
              <a:rPr lang="en-US" b="1" dirty="0"/>
              <a:t>Reduced Paper Usage</a:t>
            </a:r>
            <a:r>
              <a:rPr lang="en-US" dirty="0"/>
              <a:t>: Moving to a digital system reduces the need for paper, contributing to cost savings and environmental sustainability.</a:t>
            </a:r>
          </a:p>
          <a:p>
            <a:pPr marL="742950" lvl="1" indent="-285750">
              <a:buFont typeface="+mj-lt"/>
              <a:buAutoNum type="arabicPeriod"/>
            </a:pPr>
            <a:r>
              <a:rPr lang="en-US" b="1" dirty="0"/>
              <a:t>Lower Storage Costs</a:t>
            </a:r>
            <a:r>
              <a:rPr lang="en-US" dirty="0"/>
              <a:t>: Digital data storage eliminates the need for physical storage space and reduces associated costs.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33A89FA-4D79-4DF9-AD61-CEEA0DBDF4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967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in a Relational Database Management System to Transform Your Business Operations and Secure a Competitive Edge.</a:t>
            </a:r>
          </a:p>
          <a:p>
            <a:endParaRPr lang="en-US" dirty="0"/>
          </a:p>
          <a:p>
            <a:r>
              <a:rPr lang="en-US" dirty="0"/>
              <a:t>By making this investment, you are not only upgrading your data management capabilities but also positioning your business for greater success and resilience in the years to come.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33A89FA-4D79-4DF9-AD61-CEEA0DBDF4D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493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88633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05360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198010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09176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88AAE-C86C-1E44-B69A-7594543F44FA}"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76654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88AAE-C86C-1E44-B69A-7594543F44FA}"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89068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88AAE-C86C-1E44-B69A-7594543F44FA}"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70477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88AAE-C86C-1E44-B69A-7594543F44FA}"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91124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88AAE-C86C-1E44-B69A-7594543F44FA}"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7107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88AAE-C86C-1E44-B69A-7594543F44FA}"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10051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88AAE-C86C-1E44-B69A-7594543F44FA}"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18964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88AAE-C86C-1E44-B69A-7594543F44FA}" type="datetimeFigureOut">
              <a:rPr lang="en-US" smtClean="0"/>
              <a:t>7/23/2024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E8EB3-C288-DB4A-B5B6-ACB5C15BF4C9}" type="slidenum">
              <a:rPr lang="en-US" smtClean="0"/>
              <a:t>‹#›</a:t>
            </a:fld>
            <a:endParaRPr lang="en-US"/>
          </a:p>
        </p:txBody>
      </p:sp>
    </p:spTree>
    <p:extLst>
      <p:ext uri="{BB962C8B-B14F-4D97-AF65-F5344CB8AC3E}">
        <p14:creationId xmlns:p14="http://schemas.microsoft.com/office/powerpoint/2010/main" val="7921997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 name="Picture 8" descr="A building surrounded by trees and mountains&#10;&#10;Description automatically generated">
            <a:extLst>
              <a:ext uri="{FF2B5EF4-FFF2-40B4-BE49-F238E27FC236}">
                <a16:creationId xmlns:a16="http://schemas.microsoft.com/office/drawing/2014/main" id="{EE41530B-62C5-17E1-B407-0183B513602C}"/>
              </a:ext>
            </a:extLst>
          </p:cNvPr>
          <p:cNvPicPr>
            <a:picLocks noChangeAspect="1"/>
          </p:cNvPicPr>
          <p:nvPr/>
        </p:nvPicPr>
        <p:blipFill rotWithShape="1">
          <a:blip r:embed="rId4"/>
          <a:srcRect t="12500" b="22500"/>
          <a:stretch/>
        </p:blipFill>
        <p:spPr>
          <a:xfrm>
            <a:off x="0" y="0"/>
            <a:ext cx="12192000" cy="5943600"/>
          </a:xfrm>
          <a:prstGeom prst="rect">
            <a:avLst/>
          </a:prstGeom>
        </p:spPr>
      </p:pic>
      <p:sp>
        <p:nvSpPr>
          <p:cNvPr id="5" name="Rectangle 4"/>
          <p:cNvSpPr>
            <a:spLocks noChangeArrowheads="1"/>
          </p:cNvSpPr>
          <p:nvPr/>
        </p:nvSpPr>
        <p:spPr bwMode="auto">
          <a:xfrm>
            <a:off x="672472" y="4327109"/>
            <a:ext cx="8085991" cy="883078"/>
          </a:xfrm>
          <a:prstGeom prst="rect">
            <a:avLst/>
          </a:prstGeom>
          <a:noFill/>
          <a:ln w="9525">
            <a:noFill/>
            <a:miter lim="800000"/>
            <a:headEnd/>
            <a:tailEnd/>
          </a:ln>
          <a:effectLst/>
        </p:spPr>
        <p:txBody>
          <a:bodyPr wrap="square" lIns="82058" tIns="41029" rIns="82058" bIns="41029">
            <a:spAutoFit/>
          </a:bodyPr>
          <a:lstStyle/>
          <a:p>
            <a:pPr>
              <a:defRPr/>
            </a:pPr>
            <a:r>
              <a:rPr lang="en-US" sz="2000" dirty="0">
                <a:latin typeface="Arial" charset="0"/>
                <a:ea typeface="Arial" charset="0"/>
                <a:cs typeface="Arial" charset="0"/>
              </a:rPr>
              <a:t>Presenter name</a:t>
            </a:r>
          </a:p>
          <a:p>
            <a:pPr>
              <a:defRPr/>
            </a:pPr>
            <a:r>
              <a:rPr lang="en-US" sz="1600" i="1" dirty="0">
                <a:latin typeface="Arial" charset="0"/>
                <a:ea typeface="Arial" charset="0"/>
                <a:cs typeface="Arial" charset="0"/>
              </a:rPr>
              <a:t>Title</a:t>
            </a:r>
          </a:p>
          <a:p>
            <a:pPr>
              <a:defRPr/>
            </a:pPr>
            <a:r>
              <a:rPr lang="en-US" sz="1600" dirty="0">
                <a:latin typeface="Arial" charset="0"/>
                <a:ea typeface="Arial" charset="0"/>
                <a:cs typeface="Arial" charset="0"/>
              </a:rPr>
              <a:t>University of Colorado Boulder</a:t>
            </a:r>
          </a:p>
        </p:txBody>
      </p:sp>
      <p:sp>
        <p:nvSpPr>
          <p:cNvPr id="6" name="TextBox 5"/>
          <p:cNvSpPr txBox="1"/>
          <p:nvPr/>
        </p:nvSpPr>
        <p:spPr>
          <a:xfrm>
            <a:off x="427892" y="2469113"/>
            <a:ext cx="11336215" cy="1446550"/>
          </a:xfrm>
          <a:prstGeom prst="rect">
            <a:avLst/>
          </a:prstGeom>
          <a:noFill/>
        </p:spPr>
        <p:txBody>
          <a:bodyPr wrap="square" rtlCol="0">
            <a:spAutoFit/>
          </a:bodyPr>
          <a:lstStyle/>
          <a:p>
            <a:pPr algn="ctr"/>
            <a:r>
              <a:rPr lang="en-US" sz="4400" b="1" dirty="0">
                <a:latin typeface="Arial" charset="0"/>
                <a:ea typeface="Arial" charset="0"/>
                <a:cs typeface="Arial" charset="0"/>
              </a:rPr>
              <a:t>Relational Database For Rocky Top Climbing Gym</a:t>
            </a:r>
          </a:p>
        </p:txBody>
      </p:sp>
      <p:sp>
        <p:nvSpPr>
          <p:cNvPr id="7" name="TextBox 6">
            <a:extLst>
              <a:ext uri="{FF2B5EF4-FFF2-40B4-BE49-F238E27FC236}">
                <a16:creationId xmlns:a16="http://schemas.microsoft.com/office/drawing/2014/main" id="{8FC14437-7530-26F9-EA05-A3C3183923D3}"/>
              </a:ext>
            </a:extLst>
          </p:cNvPr>
          <p:cNvSpPr txBox="1"/>
          <p:nvPr/>
        </p:nvSpPr>
        <p:spPr>
          <a:xfrm>
            <a:off x="781664" y="6191587"/>
            <a:ext cx="2984091" cy="307777"/>
          </a:xfrm>
          <a:prstGeom prst="rect">
            <a:avLst/>
          </a:prstGeom>
          <a:solidFill>
            <a:srgbClr val="010101"/>
          </a:solidFill>
        </p:spPr>
        <p:txBody>
          <a:bodyPr wrap="square" rtlCol="0">
            <a:spAutoFit/>
          </a:bodyPr>
          <a:lstStyle/>
          <a:p>
            <a:r>
              <a:rPr lang="en-US" sz="1400" dirty="0">
                <a:solidFill>
                  <a:srgbClr val="B1B1B1"/>
                </a:solidFill>
                <a:latin typeface="Arial Nova Cond Light" panose="020B0306020202020204" pitchFamily="34" charset="0"/>
                <a:cs typeface="Helvetica" panose="020B0604020202020204" pitchFamily="34" charset="0"/>
              </a:rPr>
              <a:t>DATA SCIENCE</a:t>
            </a:r>
          </a:p>
        </p:txBody>
      </p:sp>
    </p:spTree>
    <p:extLst>
      <p:ext uri="{BB962C8B-B14F-4D97-AF65-F5344CB8AC3E}">
        <p14:creationId xmlns:p14="http://schemas.microsoft.com/office/powerpoint/2010/main" val="7691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r>
              <a:rPr lang="en-US" sz="4500" dirty="0">
                <a:solidFill>
                  <a:srgbClr val="CFB87C"/>
                </a:solidFill>
                <a:latin typeface="Arial" charset="0"/>
                <a:ea typeface="Arial" charset="0"/>
                <a:cs typeface="Arial" charset="0"/>
              </a:rPr>
              <a:t>How Will RDBMS Help Rocky Top?</a:t>
            </a:r>
          </a:p>
        </p:txBody>
      </p:sp>
      <p:sp>
        <p:nvSpPr>
          <p:cNvPr id="8" name="TextBox 7"/>
          <p:cNvSpPr txBox="1"/>
          <p:nvPr/>
        </p:nvSpPr>
        <p:spPr>
          <a:xfrm>
            <a:off x="530874" y="1383408"/>
            <a:ext cx="10626410" cy="4190314"/>
          </a:xfrm>
          <a:prstGeom prst="rect">
            <a:avLst/>
          </a:prstGeom>
          <a:noFill/>
        </p:spPr>
        <p:txBody>
          <a:bodyPr wrap="square" numCol="1" rtlCol="0">
            <a:spAutoFit/>
          </a:bodyPr>
          <a:lstStyle/>
          <a:p>
            <a:pPr marL="342900" indent="-342900">
              <a:lnSpc>
                <a:spcPct val="150000"/>
              </a:lnSpc>
              <a:buSzPct val="80000"/>
              <a:buFont typeface="Arial" charset="0"/>
              <a:buChar char="•"/>
            </a:pPr>
            <a:endParaRPr lang="en-US" sz="2000" b="1" dirty="0">
              <a:solidFill>
                <a:schemeClr val="bg2">
                  <a:lumMod val="10000"/>
                </a:schemeClr>
              </a:solidFill>
              <a:latin typeface="Arial" charset="0"/>
              <a:ea typeface="Arial" charset="0"/>
              <a:cs typeface="Arial" charset="0"/>
            </a:endParaRP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Improved Data Management and Accuracy</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Increased Efficiency and Productivity</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Enhanced Data Security</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Scalability and Flexibility</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Improved Reporting and Analysis</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Better Customer Relationship Management</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Enhanced Collaboration and Accessibility</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Cost Savings and Environmental Benefits</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r>
              <a:rPr lang="en-US" sz="1400" dirty="0">
                <a:solidFill>
                  <a:srgbClr val="B1B1B1"/>
                </a:solidFill>
                <a:latin typeface="Arial Nova Cond Light" panose="020B0306020202020204" pitchFamily="34" charset="0"/>
                <a:cs typeface="Helvetica" panose="020B0604020202020204" pitchFamily="34" charset="0"/>
              </a:rPr>
              <a:t>DATA SCIENCE</a:t>
            </a:r>
          </a:p>
        </p:txBody>
      </p:sp>
      <p:pic>
        <p:nvPicPr>
          <p:cNvPr id="1026" name="Picture 2" descr="RDBMS Full Form - GeeksforGeeks">
            <a:extLst>
              <a:ext uri="{FF2B5EF4-FFF2-40B4-BE49-F238E27FC236}">
                <a16:creationId xmlns:a16="http://schemas.microsoft.com/office/drawing/2014/main" id="{0569A6CE-512F-145F-0F2A-C05DA26248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634" y="1520465"/>
            <a:ext cx="5701866" cy="2445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01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Our ER Model</a:t>
            </a:r>
          </a:p>
        </p:txBody>
      </p:sp>
      <p:sp>
        <p:nvSpPr>
          <p:cNvPr id="8" name="TextBox 7"/>
          <p:cNvSpPr txBox="1"/>
          <p:nvPr/>
        </p:nvSpPr>
        <p:spPr>
          <a:xfrm>
            <a:off x="530874" y="1383408"/>
            <a:ext cx="10626410" cy="3969163"/>
          </a:xfrm>
          <a:prstGeom prst="rect">
            <a:avLst/>
          </a:prstGeom>
          <a:noFill/>
        </p:spPr>
        <p:txBody>
          <a:bodyPr wrap="square" numCol="1" rtlCol="0">
            <a:spAutoFit/>
          </a:bodyPr>
          <a:lstStyle/>
          <a:p>
            <a:pPr marL="0" marR="0">
              <a:lnSpc>
                <a:spcPct val="107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Entities:</a:t>
            </a:r>
          </a:p>
          <a:p>
            <a:pPr marL="342900" marR="0" lvl="0" indent="-342900">
              <a:lnSpc>
                <a:spcPct val="107000"/>
              </a:lnSpc>
              <a:spcBef>
                <a:spcPts val="0"/>
              </a:spcBef>
              <a:spcAft>
                <a:spcPts val="800"/>
              </a:spcAft>
              <a:buFont typeface="+mj-lt"/>
              <a:buAutoNum type="arabicPeriod"/>
              <a:tabLst>
                <a:tab pos="457200" algn="l"/>
              </a:tabLst>
            </a:pPr>
            <a:r>
              <a:rPr lang="en-US"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Member</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MemberID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Name,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ContactInfo</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MembershipType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ExpirationDate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Class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ClassID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Name, Date, Time, Instructor)</a:t>
            </a:r>
          </a:p>
          <a:p>
            <a:pPr marL="342900" marR="0" lvl="0" indent="-342900">
              <a:lnSpc>
                <a:spcPct val="107000"/>
              </a:lnSpc>
              <a:spcBef>
                <a:spcPts val="0"/>
              </a:spcBef>
              <a:spcAft>
                <a:spcPts val="800"/>
              </a:spcAft>
              <a:buFont typeface="+mj-lt"/>
              <a:buAutoNum type="arabicPeriod"/>
              <a:tabLst>
                <a:tab pos="457200" algn="l"/>
              </a:tabLst>
            </a:pPr>
            <a:r>
              <a:rPr lang="en-US" sz="18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ClassRegistration</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RegistrationID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MemberID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ClassID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EquipmentRental</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RentalID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MemberID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EquipmentType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RentalDate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ReturnDate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Event</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EventName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Date, Time, Description)</a:t>
            </a:r>
          </a:p>
          <a:p>
            <a:pPr marL="0" marR="0">
              <a:lnSpc>
                <a:spcPct val="107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Relationships:</a:t>
            </a:r>
          </a:p>
          <a:p>
            <a:pPr marL="342900" marR="0" lvl="0" indent="-342900">
              <a:lnSpc>
                <a:spcPct val="107000"/>
              </a:lnSpc>
              <a:spcBef>
                <a:spcPts val="0"/>
              </a:spcBef>
              <a:spcAft>
                <a:spcPts val="800"/>
              </a:spcAft>
              <a:buFont typeface="+mj-lt"/>
              <a:buAutoNum type="arabicPeriod"/>
              <a:tabLst>
                <a:tab pos="457200" algn="l"/>
              </a:tabLst>
            </a:pPr>
            <a:r>
              <a:rPr lang="en-US"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Member</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registers for - </a:t>
            </a:r>
            <a:r>
              <a:rPr lang="en-US"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Class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(Many-to-Many through </a:t>
            </a:r>
            <a:r>
              <a:rPr lang="en-US" sz="18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ClassRegistration</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Member</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rents - </a:t>
            </a:r>
            <a:r>
              <a:rPr lang="en-US"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Equipment</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(One-to-Many through </a:t>
            </a:r>
            <a:r>
              <a:rPr lang="en-US" sz="18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EquipmentRental</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Member</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attends - </a:t>
            </a:r>
            <a:r>
              <a:rPr lang="en-US"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Event</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(Many-to-Many through </a:t>
            </a:r>
            <a:r>
              <a:rPr lang="en-US" sz="18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EventRegistration</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spTree>
    <p:extLst>
      <p:ext uri="{BB962C8B-B14F-4D97-AF65-F5344CB8AC3E}">
        <p14:creationId xmlns:p14="http://schemas.microsoft.com/office/powerpoint/2010/main" val="63491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The ERD</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3" name="Picture 2" descr="A screenshot of a computer&#10;&#10;Description automatically generated">
            <a:extLst>
              <a:ext uri="{FF2B5EF4-FFF2-40B4-BE49-F238E27FC236}">
                <a16:creationId xmlns:a16="http://schemas.microsoft.com/office/drawing/2014/main" id="{B76B2C9A-826D-C629-D88E-FF05C94F6F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7280" y="213360"/>
            <a:ext cx="9541715" cy="5626145"/>
          </a:xfrm>
          <a:prstGeom prst="rect">
            <a:avLst/>
          </a:prstGeom>
          <a:noFill/>
          <a:ln>
            <a:solidFill>
              <a:schemeClr val="tx1"/>
            </a:solidFill>
          </a:ln>
        </p:spPr>
      </p:pic>
    </p:spTree>
    <p:extLst>
      <p:ext uri="{BB962C8B-B14F-4D97-AF65-F5344CB8AC3E}">
        <p14:creationId xmlns:p14="http://schemas.microsoft.com/office/powerpoint/2010/main" val="320329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Welcome to the Future</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4" name="Picture 2" descr="Welcome to the Future - Download Whitepaper (PDF) » OnlineWhitePapers.com">
            <a:extLst>
              <a:ext uri="{FF2B5EF4-FFF2-40B4-BE49-F238E27FC236}">
                <a16:creationId xmlns:a16="http://schemas.microsoft.com/office/drawing/2014/main" id="{2C9C790B-B179-D906-0CB0-64038AD04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8036" y="1733777"/>
            <a:ext cx="762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35FADA-5AAD-F442-2B27-E42F5AC3A333}"/>
              </a:ext>
            </a:extLst>
          </p:cNvPr>
          <p:cNvSpPr txBox="1"/>
          <p:nvPr/>
        </p:nvSpPr>
        <p:spPr>
          <a:xfrm>
            <a:off x="530874" y="1383408"/>
            <a:ext cx="3147046" cy="1563313"/>
          </a:xfrm>
          <a:prstGeom prst="rect">
            <a:avLst/>
          </a:prstGeom>
          <a:noFill/>
        </p:spPr>
        <p:txBody>
          <a:bodyPr wrap="square" numCol="1" rtlCol="0">
            <a:spAutoFit/>
          </a:bodyPr>
          <a:lstStyle/>
          <a:p>
            <a:pPr marL="0" marR="0">
              <a:lnSpc>
                <a:spcPct val="107000"/>
              </a:lnSpc>
              <a:spcBef>
                <a:spcPts val="0"/>
              </a:spcBef>
              <a:spcAft>
                <a:spcPts val="800"/>
              </a:spcAft>
            </a:pPr>
            <a:r>
              <a:rPr lang="en-US" dirty="0">
                <a:solidFill>
                  <a:schemeClr val="bg1"/>
                </a:solidFill>
              </a:rPr>
              <a:t>Invest in a relational database management system to transform your business operations and secure a competitive edge.</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28937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170</TotalTime>
  <Words>1519</Words>
  <Application>Microsoft Office PowerPoint</Application>
  <PresentationFormat>Widescreen</PresentationFormat>
  <Paragraphs>118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Arial Nova Cond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Wiese</dc:creator>
  <cp:lastModifiedBy>Dustin Baellow</cp:lastModifiedBy>
  <cp:revision>7</cp:revision>
  <dcterms:created xsi:type="dcterms:W3CDTF">2017-09-08T18:27:12Z</dcterms:created>
  <dcterms:modified xsi:type="dcterms:W3CDTF">2024-07-23T19:58:24Z</dcterms:modified>
</cp:coreProperties>
</file>