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2"/>
  </p:notes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8" r:id="rId9"/>
    <p:sldId id="269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101"/>
    <a:srgbClr val="B1B1B1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01"/>
    <p:restoredTop sz="94615"/>
  </p:normalViewPr>
  <p:slideViewPr>
    <p:cSldViewPr snapToGrid="0" snapToObjects="1">
      <p:cViewPr varScale="1">
        <p:scale>
          <a:sx n="105" d="100"/>
          <a:sy n="105" d="100"/>
        </p:scale>
        <p:origin x="4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8D53F9-F4A4-4574-A8EF-ACCCCF66CE64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3A89FA-4D79-4DF9-AD61-CEEA0DBDF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67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32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01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00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65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45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87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73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42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1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11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88AAE-C86C-1E44-B69A-7594543F44FA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8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88AAE-C86C-1E44-B69A-7594543F44FA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E8EB3-C288-DB4A-B5B6-ACB5C15BF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997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uilding surrounded by trees and mountains&#10;&#10;Description automatically generated">
            <a:extLst>
              <a:ext uri="{FF2B5EF4-FFF2-40B4-BE49-F238E27FC236}">
                <a16:creationId xmlns:a16="http://schemas.microsoft.com/office/drawing/2014/main" id="{EE41530B-62C5-17E1-B407-0183B51360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500" b="22500"/>
          <a:stretch/>
        </p:blipFill>
        <p:spPr>
          <a:xfrm>
            <a:off x="0" y="0"/>
            <a:ext cx="12192000" cy="5943600"/>
          </a:xfrm>
          <a:prstGeom prst="rect">
            <a:avLst/>
          </a:prstGeom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72472" y="4840758"/>
            <a:ext cx="8085991" cy="636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058" tIns="41029" rIns="82058" bIns="41029">
            <a:spAutoFit/>
          </a:bodyPr>
          <a:lstStyle/>
          <a:p>
            <a:pPr>
              <a:defRPr/>
            </a:pP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Presenter name</a:t>
            </a:r>
          </a:p>
          <a:p>
            <a:pPr>
              <a:defRPr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University of Colorado Boulder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7892" y="2469113"/>
            <a:ext cx="1133621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CFB87C"/>
                </a:solidFill>
                <a:highlight>
                  <a:srgbClr val="010101"/>
                </a:highlight>
                <a:latin typeface="Arial" charset="0"/>
                <a:ea typeface="Arial" charset="0"/>
                <a:cs typeface="Arial" charset="0"/>
              </a:rPr>
              <a:t>Predicting Postnatal Depression During the COVID-19 Pandemic: A Data Mining Approach</a:t>
            </a:r>
            <a:endParaRPr lang="en-US" sz="4400" b="1" dirty="0">
              <a:highlight>
                <a:srgbClr val="010101"/>
              </a:highlight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C14437-7530-26F9-EA05-A3C3183923D3}"/>
              </a:ext>
            </a:extLst>
          </p:cNvPr>
          <p:cNvSpPr txBox="1"/>
          <p:nvPr/>
        </p:nvSpPr>
        <p:spPr>
          <a:xfrm>
            <a:off x="781664" y="6191587"/>
            <a:ext cx="2984091" cy="307777"/>
          </a:xfrm>
          <a:prstGeom prst="rect">
            <a:avLst/>
          </a:prstGeom>
          <a:solidFill>
            <a:srgbClr val="01010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B1B1B1"/>
                </a:solidFill>
                <a:latin typeface="Arial Nova Cond Light" panose="020B0306020202020204" pitchFamily="34" charset="0"/>
                <a:cs typeface="Helvetica" panose="020B0604020202020204" pitchFamily="34" charset="0"/>
              </a:rPr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2180" y="406073"/>
            <a:ext cx="115593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none" strike="noStrike" kern="1200" cap="none" spc="0" normalizeH="0" baseline="0" noProof="0" dirty="0">
                <a:ln>
                  <a:noFill/>
                </a:ln>
                <a:solidFill>
                  <a:srgbClr val="CFB87C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References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0874" y="1383408"/>
            <a:ext cx="10626410" cy="294952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Gao, W., Jalal, Z., Taylor, B. K., Qian, H., Reichert, A. R., &amp; Blank, P. R. (2023). The impact of COVID-19 pandemic on mental health in pregnant individuals. The Lancet Regional Health – Europe, 24. https://doi.org/10.1016/j.lanepe.2023.100473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10000"/>
                </a:srgbClr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Huang, Y.,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Alvernaz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S., Kim, S. J., Maki, P., Dai, Y., &amp;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Peñalver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Bernabé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, B. (2023). Predicting prenatal depression and assessing model bias using machine learning models.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medRxiv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. https://doi.org/10.1101/2023.07.17.23292587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57DD80-BCB7-ACDE-8C0E-4E085BAE3BE2}"/>
              </a:ext>
            </a:extLst>
          </p:cNvPr>
          <p:cNvSpPr txBox="1"/>
          <p:nvPr/>
        </p:nvSpPr>
        <p:spPr>
          <a:xfrm>
            <a:off x="781664" y="6191587"/>
            <a:ext cx="2984091" cy="307777"/>
          </a:xfrm>
          <a:prstGeom prst="rect">
            <a:avLst/>
          </a:prstGeom>
          <a:solidFill>
            <a:srgbClr val="01010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B1B1B1"/>
                </a:solidFill>
                <a:effectLst/>
                <a:uLnTx/>
                <a:uFillTx/>
                <a:latin typeface="Arial Nova Cond Light" panose="020B0306020202020204" pitchFamily="34" charset="0"/>
                <a:ea typeface="+mn-ea"/>
                <a:cs typeface="Helvetica" panose="020B0604020202020204" pitchFamily="34" charset="0"/>
              </a:rPr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4081964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2180" y="406073"/>
            <a:ext cx="115593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rgbClr val="CFB87C"/>
                </a:solidFill>
                <a:latin typeface="Arial" charset="0"/>
                <a:ea typeface="Arial" charset="0"/>
                <a:cs typeface="Arial" charset="0"/>
              </a:rPr>
              <a:t>Abstract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0874" y="1383408"/>
            <a:ext cx="10626410" cy="224676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lnSpc>
                <a:spcPct val="150000"/>
              </a:lnSpc>
              <a:buSzPct val="80000"/>
              <a:buFont typeface="Arial" charset="0"/>
              <a:buChar char="•"/>
            </a:pPr>
            <a:endParaRPr lang="en-US" sz="2000" b="1" dirty="0">
              <a:solidFill>
                <a:schemeClr val="bg2">
                  <a:lumMod val="1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150000"/>
              </a:lnSpc>
              <a:buSzPct val="80000"/>
            </a:pPr>
            <a:r>
              <a:rPr lang="en-US" sz="2000" dirty="0">
                <a:solidFill>
                  <a:schemeClr val="bg2">
                    <a:lumMod val="10000"/>
                  </a:schemeClr>
                </a:solidFill>
                <a:latin typeface="Arial" charset="0"/>
                <a:ea typeface="Arial" charset="0"/>
                <a:cs typeface="Arial" charset="0"/>
              </a:rPr>
              <a:t>This project aims to develop a predictive model for identifying individuals at high risk of postnatal depression using data collected during the COVID-19 pandemic, highlighting the use of data mining techniques and the potential impact on healthcare interventions.</a:t>
            </a:r>
          </a:p>
          <a:p>
            <a:pPr marL="342900" indent="-342900">
              <a:buSzPct val="80000"/>
              <a:buFont typeface="Arial" charset="0"/>
              <a:buChar char="•"/>
            </a:pPr>
            <a:endParaRPr lang="en-US" sz="2000" dirty="0">
              <a:solidFill>
                <a:schemeClr val="bg2">
                  <a:lumMod val="1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57DD80-BCB7-ACDE-8C0E-4E085BAE3BE2}"/>
              </a:ext>
            </a:extLst>
          </p:cNvPr>
          <p:cNvSpPr txBox="1"/>
          <p:nvPr/>
        </p:nvSpPr>
        <p:spPr>
          <a:xfrm>
            <a:off x="781664" y="6191587"/>
            <a:ext cx="2984091" cy="307777"/>
          </a:xfrm>
          <a:prstGeom prst="rect">
            <a:avLst/>
          </a:prstGeom>
          <a:solidFill>
            <a:srgbClr val="01010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B1B1B1"/>
                </a:solidFill>
                <a:latin typeface="Arial Nova Cond Light" panose="020B0306020202020204" pitchFamily="34" charset="0"/>
                <a:cs typeface="Helvetica" panose="020B0604020202020204" pitchFamily="34" charset="0"/>
              </a:rPr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1562015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2180" y="406073"/>
            <a:ext cx="115593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none" strike="noStrike" kern="1200" cap="none" spc="0" normalizeH="0" baseline="0" noProof="0" dirty="0">
                <a:ln>
                  <a:noFill/>
                </a:ln>
                <a:solidFill>
                  <a:srgbClr val="CFB87C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Introduction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0874" y="1383408"/>
            <a:ext cx="10626410" cy="378052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lnSpc>
                <a:spcPct val="150000"/>
              </a:lnSpc>
              <a:buSzPct val="80000"/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The COVID-19 pandemic has heightened anxiety and stress among pregnant individuals, leading to increased mental health challenges due to social isolation and healthcare disruptions.</a:t>
            </a:r>
          </a:p>
          <a:p>
            <a:pPr marL="342900" indent="-342900">
              <a:lnSpc>
                <a:spcPct val="150000"/>
              </a:lnSpc>
              <a:buSzPct val="80000"/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Early detection of postnatal depression is vital for the health of both mothers and infants. Timely intervention can prevent long-term psychological issues and improve overall outcomes.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Objectives:</a:t>
            </a:r>
          </a:p>
          <a:p>
            <a:pPr marL="800100" lvl="1" indent="-342900">
              <a:lnSpc>
                <a:spcPct val="150000"/>
              </a:lnSpc>
              <a:buSzPct val="80000"/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Develop a predictive model for postnatal depression.</a:t>
            </a:r>
          </a:p>
          <a:p>
            <a:pPr marL="800100" lvl="1" indent="-342900">
              <a:lnSpc>
                <a:spcPct val="150000"/>
              </a:lnSpc>
              <a:buSzPct val="80000"/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Identify key predictors from demographic, mental health, and perceived threat data.</a:t>
            </a:r>
          </a:p>
          <a:p>
            <a:pPr marL="800100" lvl="1" indent="-342900">
              <a:lnSpc>
                <a:spcPct val="150000"/>
              </a:lnSpc>
              <a:buSzPct val="80000"/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Support healthcare interventions by providing actionable insights.</a:t>
            </a:r>
          </a:p>
          <a:p>
            <a:pPr marL="800100" lvl="1" indent="-342900">
              <a:lnSpc>
                <a:spcPct val="150000"/>
              </a:lnSpc>
              <a:buSzPct val="80000"/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Enhance maternal and infant health through early detection and support.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57DD80-BCB7-ACDE-8C0E-4E085BAE3BE2}"/>
              </a:ext>
            </a:extLst>
          </p:cNvPr>
          <p:cNvSpPr txBox="1"/>
          <p:nvPr/>
        </p:nvSpPr>
        <p:spPr>
          <a:xfrm>
            <a:off x="781664" y="6191587"/>
            <a:ext cx="2984091" cy="307777"/>
          </a:xfrm>
          <a:prstGeom prst="rect">
            <a:avLst/>
          </a:prstGeom>
          <a:solidFill>
            <a:srgbClr val="01010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B1B1B1"/>
                </a:solidFill>
                <a:effectLst/>
                <a:uLnTx/>
                <a:uFillTx/>
                <a:latin typeface="Arial Nova Cond Light" panose="020B0306020202020204" pitchFamily="34" charset="0"/>
                <a:ea typeface="+mn-ea"/>
                <a:cs typeface="Helvetica" panose="020B0604020202020204" pitchFamily="34" charset="0"/>
              </a:rPr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4290540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2180" y="406073"/>
            <a:ext cx="115593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none" strike="noStrike" kern="1200" cap="none" spc="0" normalizeH="0" baseline="0" noProof="0" dirty="0">
                <a:ln>
                  <a:noFill/>
                </a:ln>
                <a:solidFill>
                  <a:srgbClr val="CFB87C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Problem Statement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0874" y="1383408"/>
            <a:ext cx="10626410" cy="378052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Increased Stress During Pregnancy Due to COVID-19:</a:t>
            </a:r>
          </a:p>
          <a:p>
            <a:pPr marL="800100" lvl="1" indent="-342900">
              <a:lnSpc>
                <a:spcPct val="150000"/>
              </a:lnSpc>
              <a:buSzPct val="80000"/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The pandemic has significantly elevated stress levels in pregnant individuals, contributing to mental health challenges.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10000"/>
                </a:srgbClr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Goal of Predicting Postnatal Depression:</a:t>
            </a:r>
          </a:p>
          <a:p>
            <a:pPr marL="800100" lvl="1" indent="-342900">
              <a:lnSpc>
                <a:spcPct val="150000"/>
              </a:lnSpc>
              <a:buSzPct val="80000"/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Develop a model to predict postnatal depression using the Edinburgh Postnatal Depression Scale (EPDS), incorporating pandemic-specific stress factors.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10000"/>
                </a:srgbClr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Importance of Early Identification:</a:t>
            </a:r>
          </a:p>
          <a:p>
            <a:pPr marL="800100" lvl="1" indent="-342900">
              <a:lnSpc>
                <a:spcPct val="150000"/>
              </a:lnSpc>
              <a:buSzPct val="80000"/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Early identification of at-risk individuals is crucial for timely intervention, reducing the risk of long-term mental health issues for both mothers and infants.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57DD80-BCB7-ACDE-8C0E-4E085BAE3BE2}"/>
              </a:ext>
            </a:extLst>
          </p:cNvPr>
          <p:cNvSpPr txBox="1"/>
          <p:nvPr/>
        </p:nvSpPr>
        <p:spPr>
          <a:xfrm>
            <a:off x="781664" y="6191587"/>
            <a:ext cx="2984091" cy="307777"/>
          </a:xfrm>
          <a:prstGeom prst="rect">
            <a:avLst/>
          </a:prstGeom>
          <a:solidFill>
            <a:srgbClr val="01010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B1B1B1"/>
                </a:solidFill>
                <a:effectLst/>
                <a:uLnTx/>
                <a:uFillTx/>
                <a:latin typeface="Arial Nova Cond Light" panose="020B0306020202020204" pitchFamily="34" charset="0"/>
                <a:ea typeface="+mn-ea"/>
                <a:cs typeface="Helvetica" panose="020B0604020202020204" pitchFamily="34" charset="0"/>
              </a:rPr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2119980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2180" y="406073"/>
            <a:ext cx="115593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none" strike="noStrike" kern="1200" cap="none" spc="0" normalizeH="0" baseline="0" noProof="0" dirty="0">
                <a:ln>
                  <a:noFill/>
                </a:ln>
                <a:solidFill>
                  <a:srgbClr val="CFB87C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Proposed 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0874" y="1383408"/>
            <a:ext cx="10626410" cy="253402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Data Cleaning: Handling missing values and converting categorical variables.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EDA: Visualizing data relationships and identifying correlations.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Feature Engineering: Selecting relevant features.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Modeling: Training and evaluating regression models.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Evaluation: Using MSE and R² metrics.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Feature Importance: Identifying key features using the Random Forest model.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57DD80-BCB7-ACDE-8C0E-4E085BAE3BE2}"/>
              </a:ext>
            </a:extLst>
          </p:cNvPr>
          <p:cNvSpPr txBox="1"/>
          <p:nvPr/>
        </p:nvSpPr>
        <p:spPr>
          <a:xfrm>
            <a:off x="781664" y="6191587"/>
            <a:ext cx="2984091" cy="307777"/>
          </a:xfrm>
          <a:prstGeom prst="rect">
            <a:avLst/>
          </a:prstGeom>
          <a:solidFill>
            <a:srgbClr val="01010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B1B1B1"/>
                </a:solidFill>
                <a:effectLst/>
                <a:uLnTx/>
                <a:uFillTx/>
                <a:latin typeface="Arial Nova Cond Light" panose="020B0306020202020204" pitchFamily="34" charset="0"/>
                <a:ea typeface="+mn-ea"/>
                <a:cs typeface="Helvetica" panose="020B0604020202020204" pitchFamily="34" charset="0"/>
              </a:rPr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1831330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2180" y="406073"/>
            <a:ext cx="115593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none" strike="noStrike" kern="1200" cap="none" spc="0" normalizeH="0" baseline="0" noProof="0" dirty="0">
                <a:ln>
                  <a:noFill/>
                </a:ln>
                <a:solidFill>
                  <a:srgbClr val="CFB87C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Evaluation Plan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0874" y="1383408"/>
            <a:ext cx="10626410" cy="12875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Metrics for assessing model performance: MSE and R².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Criteria for success: low MSE, high R², and actionable insights.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Importance of feature importance analysis for refining the model.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57DD80-BCB7-ACDE-8C0E-4E085BAE3BE2}"/>
              </a:ext>
            </a:extLst>
          </p:cNvPr>
          <p:cNvSpPr txBox="1"/>
          <p:nvPr/>
        </p:nvSpPr>
        <p:spPr>
          <a:xfrm>
            <a:off x="781664" y="6191587"/>
            <a:ext cx="2984091" cy="307777"/>
          </a:xfrm>
          <a:prstGeom prst="rect">
            <a:avLst/>
          </a:prstGeom>
          <a:solidFill>
            <a:srgbClr val="01010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B1B1B1"/>
                </a:solidFill>
                <a:effectLst/>
                <a:uLnTx/>
                <a:uFillTx/>
                <a:latin typeface="Arial Nova Cond Light" panose="020B0306020202020204" pitchFamily="34" charset="0"/>
                <a:ea typeface="+mn-ea"/>
                <a:cs typeface="Helvetica" panose="020B0604020202020204" pitchFamily="34" charset="0"/>
              </a:rPr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1974734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2180" y="406073"/>
            <a:ext cx="115593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none" strike="noStrike" kern="1200" cap="none" spc="0" normalizeH="0" baseline="0" noProof="0" dirty="0">
                <a:ln>
                  <a:noFill/>
                </a:ln>
                <a:solidFill>
                  <a:srgbClr val="CFB87C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Timeline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0874" y="1383408"/>
            <a:ext cx="10626410" cy="21185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Week 3: Data Cleaning and Preparation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Week 4: Exploratory Data Analysis and Feature Engineering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Week 5: Model Training and Initial Evaluation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Week 6: Model Refinement and Feature Importance Analysis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Week 7: Final Evaluation and Report Preparation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57DD80-BCB7-ACDE-8C0E-4E085BAE3BE2}"/>
              </a:ext>
            </a:extLst>
          </p:cNvPr>
          <p:cNvSpPr txBox="1"/>
          <p:nvPr/>
        </p:nvSpPr>
        <p:spPr>
          <a:xfrm>
            <a:off x="781664" y="6191587"/>
            <a:ext cx="2984091" cy="307777"/>
          </a:xfrm>
          <a:prstGeom prst="rect">
            <a:avLst/>
          </a:prstGeom>
          <a:solidFill>
            <a:srgbClr val="01010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B1B1B1"/>
                </a:solidFill>
                <a:effectLst/>
                <a:uLnTx/>
                <a:uFillTx/>
                <a:latin typeface="Arial Nova Cond Light" panose="020B0306020202020204" pitchFamily="34" charset="0"/>
                <a:ea typeface="+mn-ea"/>
                <a:cs typeface="Helvetica" panose="020B0604020202020204" pitchFamily="34" charset="0"/>
              </a:rPr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720350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2180" y="406073"/>
            <a:ext cx="115593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none" strike="noStrike" kern="1200" cap="none" spc="0" normalizeH="0" baseline="0" noProof="0" dirty="0">
                <a:ln>
                  <a:noFill/>
                </a:ln>
                <a:solidFill>
                  <a:srgbClr val="CFB87C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Progress So Far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0874" y="1383408"/>
            <a:ext cx="10626410" cy="170303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Completed data cleaning and preprocessing.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Performed exploratory data analysis (EDA) and visualized relationships.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Trained and evaluated Linear Regression and Random Forest models.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Assessed model performance using MSE and R².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57DD80-BCB7-ACDE-8C0E-4E085BAE3BE2}"/>
              </a:ext>
            </a:extLst>
          </p:cNvPr>
          <p:cNvSpPr txBox="1"/>
          <p:nvPr/>
        </p:nvSpPr>
        <p:spPr>
          <a:xfrm>
            <a:off x="781664" y="6191587"/>
            <a:ext cx="2984091" cy="307777"/>
          </a:xfrm>
          <a:prstGeom prst="rect">
            <a:avLst/>
          </a:prstGeom>
          <a:solidFill>
            <a:srgbClr val="01010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B1B1B1"/>
                </a:solidFill>
                <a:effectLst/>
                <a:uLnTx/>
                <a:uFillTx/>
                <a:latin typeface="Arial Nova Cond Light" panose="020B0306020202020204" pitchFamily="34" charset="0"/>
                <a:ea typeface="+mn-ea"/>
                <a:cs typeface="Helvetica" panose="020B0604020202020204" pitchFamily="34" charset="0"/>
              </a:rPr>
              <a:t>DATA SCIENCE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7959CF-4EE1-FBB3-DE68-23541A24D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830" y="2604473"/>
            <a:ext cx="5306842" cy="406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121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42180" y="406073"/>
            <a:ext cx="1155932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none" strike="noStrike" kern="1200" cap="none" spc="0" normalizeH="0" baseline="0" noProof="0" dirty="0">
                <a:ln>
                  <a:noFill/>
                </a:ln>
                <a:solidFill>
                  <a:srgbClr val="CFB87C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Changes Made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0874" y="1383408"/>
            <a:ext cx="10626410" cy="12875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Updated feature selection based on initial findings from EDA.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Improved data preprocessing steps to handle missing values more effectively.</a:t>
            </a:r>
          </a:p>
          <a:p>
            <a:pPr marL="342900" marR="0" lvl="0" indent="-3429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10000"/>
                  </a:srgbClr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Enhanced model evaluation metrics to better capture performance.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57DD80-BCB7-ACDE-8C0E-4E085BAE3BE2}"/>
              </a:ext>
            </a:extLst>
          </p:cNvPr>
          <p:cNvSpPr txBox="1"/>
          <p:nvPr/>
        </p:nvSpPr>
        <p:spPr>
          <a:xfrm>
            <a:off x="781664" y="6191587"/>
            <a:ext cx="2984091" cy="307777"/>
          </a:xfrm>
          <a:prstGeom prst="rect">
            <a:avLst/>
          </a:prstGeom>
          <a:solidFill>
            <a:srgbClr val="01010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B1B1B1"/>
                </a:solidFill>
                <a:effectLst/>
                <a:uLnTx/>
                <a:uFillTx/>
                <a:latin typeface="Arial Nova Cond Light" panose="020B0306020202020204" pitchFamily="34" charset="0"/>
                <a:ea typeface="+mn-ea"/>
                <a:cs typeface="Helvetica" panose="020B0604020202020204" pitchFamily="34" charset="0"/>
              </a:rPr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436354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368</TotalTime>
  <Words>587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Nova Cond Light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Michelle Wiese</dc:creator>
  <cp:lastModifiedBy>Dustin Baellow</cp:lastModifiedBy>
  <cp:revision>9</cp:revision>
  <dcterms:created xsi:type="dcterms:W3CDTF">2017-09-08T18:27:12Z</dcterms:created>
  <dcterms:modified xsi:type="dcterms:W3CDTF">2024-07-09T00:36:23Z</dcterms:modified>
</cp:coreProperties>
</file>