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0"/>
  </p:notesMasterIdLst>
  <p:sldIdLst>
    <p:sldId id="256" r:id="rId2"/>
    <p:sldId id="257" r:id="rId3"/>
    <p:sldId id="262" r:id="rId4"/>
    <p:sldId id="263" r:id="rId5"/>
    <p:sldId id="264" r:id="rId6"/>
    <p:sldId id="265" r:id="rId7"/>
    <p:sldId id="266"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1B1"/>
    <a:srgbClr val="01010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1"/>
    <p:restoredTop sz="94510" autoAdjust="0"/>
  </p:normalViewPr>
  <p:slideViewPr>
    <p:cSldViewPr snapToGrid="0" snapToObjects="1">
      <p:cViewPr varScale="1">
        <p:scale>
          <a:sx n="78" d="100"/>
          <a:sy n="78" d="100"/>
        </p:scale>
        <p:origin x="5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D53F9-F4A4-4574-A8EF-ACCCCF66CE64}"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A89FA-4D79-4DF9-AD61-CEEA0DBDF4DA}" type="slidenum">
              <a:rPr lang="en-US" smtClean="0"/>
              <a:t>‹#›</a:t>
            </a:fld>
            <a:endParaRPr lang="en-US"/>
          </a:p>
        </p:txBody>
      </p:sp>
    </p:spTree>
    <p:extLst>
      <p:ext uri="{BB962C8B-B14F-4D97-AF65-F5344CB8AC3E}">
        <p14:creationId xmlns:p14="http://schemas.microsoft.com/office/powerpoint/2010/main" val="87346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I'll be reporting on my recent interview with </a:t>
            </a:r>
            <a:r>
              <a:rPr lang="en-US" dirty="0" err="1"/>
              <a:t>Michał</a:t>
            </a:r>
            <a:r>
              <a:rPr lang="en-US" dirty="0"/>
              <a:t> </a:t>
            </a:r>
            <a:r>
              <a:rPr lang="en-US" dirty="0" err="1"/>
              <a:t>Kałuziński</a:t>
            </a:r>
            <a:r>
              <a:rPr lang="en-US" dirty="0"/>
              <a:t>, a Senior Risk Steward in Technology and Cyber Security at HSBC. </a:t>
            </a:r>
            <a:r>
              <a:rPr lang="en-US" dirty="0" err="1"/>
              <a:t>Michał</a:t>
            </a:r>
            <a:r>
              <a:rPr lang="en-US" dirty="0"/>
              <a:t> provided valuable insights into the cybersecurity landscape, and I'm excited to share his perspectives with you. We had a great conversation and veered off the 5 questions I set out to discuss, but I’ll try to stay within the 5 question outline. Also, </a:t>
            </a:r>
            <a:r>
              <a:rPr lang="en-US" dirty="0" err="1"/>
              <a:t>michal</a:t>
            </a:r>
            <a:r>
              <a:rPr lang="en-US" dirty="0"/>
              <a:t> is in Poland so his experience as a European will be slightly different than us who are in the US.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I said, currently he is at HSBC as a Senior risk steward: </a:t>
            </a:r>
            <a:r>
              <a:rPr lang="en-US" sz="1800" dirty="0">
                <a:effectLst/>
                <a:latin typeface="Times New Roman" panose="02020603050405020304" pitchFamily="18" charset="0"/>
              </a:rPr>
              <a:t>he </a:t>
            </a:r>
            <a:r>
              <a:rPr lang="en-US" sz="1800" dirty="0">
                <a:effectLst/>
                <a:latin typeface="Times New Roman" panose="02020603050405020304" pitchFamily="18" charset="0"/>
                <a:ea typeface="Times New Roman" panose="02020603050405020304" pitchFamily="18" charset="0"/>
              </a:rPr>
              <a:t>oversees risk management strategies within an their technology and cybersecurity departments. He identifies potential risks, assesses their impact, and creates strategies to mitigate or address them effectively. He collaborate with various teams to ensure compliance with security protocols and regulatory requirements, as well as to implement measures to protect against cyber threats. Additionally, he provides guidance on security best practices and contributes to the development of security policies and procedures.</a:t>
            </a:r>
          </a:p>
          <a:p>
            <a:endParaRPr lang="en-US" dirty="0"/>
          </a:p>
          <a:p>
            <a:r>
              <a:rPr lang="en-US" dirty="0"/>
              <a:t>Previously he was at UBS as an IT risk manager. He graduated with a masters in law in 2013</a:t>
            </a:r>
          </a:p>
        </p:txBody>
      </p:sp>
      <p:sp>
        <p:nvSpPr>
          <p:cNvPr id="4" name="Slide Number Placeholder 3"/>
          <p:cNvSpPr>
            <a:spLocks noGrp="1"/>
          </p:cNvSpPr>
          <p:nvPr>
            <p:ph type="sldNum" sz="quarter" idx="5"/>
          </p:nvPr>
        </p:nvSpPr>
        <p:spPr/>
        <p:txBody>
          <a:bodyPr/>
          <a:lstStyle/>
          <a:p>
            <a:fld id="{333A89FA-4D79-4DF9-AD61-CEEA0DBDF4DA}" type="slidenum">
              <a:rPr lang="en-US" smtClean="0"/>
              <a:t>2</a:t>
            </a:fld>
            <a:endParaRPr lang="en-US"/>
          </a:p>
        </p:txBody>
      </p:sp>
    </p:spTree>
    <p:extLst>
      <p:ext uri="{BB962C8B-B14F-4D97-AF65-F5344CB8AC3E}">
        <p14:creationId xmlns:p14="http://schemas.microsoft.com/office/powerpoint/2010/main" val="301558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asked him about the biggest risks he faces on a day to day basis. According to </a:t>
            </a:r>
            <a:r>
              <a:rPr lang="en-US" dirty="0" err="1"/>
              <a:t>Michał</a:t>
            </a:r>
            <a:r>
              <a:rPr lang="en-US" dirty="0"/>
              <a:t>, one of the most significant cybersecurity risks he encounters daily is the evolving threat landscape. Threats such as ransomware, phishing attacks, and advanced persistent threats constantly challenge their defenses. He emphasized the importance of ensuring the security of critical systems and information, as the potential impact of these risks could be severe.</a:t>
            </a:r>
          </a:p>
        </p:txBody>
      </p:sp>
      <p:sp>
        <p:nvSpPr>
          <p:cNvPr id="4" name="Slide Number Placeholder 3"/>
          <p:cNvSpPr>
            <a:spLocks noGrp="1"/>
          </p:cNvSpPr>
          <p:nvPr>
            <p:ph type="sldNum" sz="quarter" idx="5"/>
          </p:nvPr>
        </p:nvSpPr>
        <p:spPr/>
        <p:txBody>
          <a:bodyPr/>
          <a:lstStyle/>
          <a:p>
            <a:fld id="{333A89FA-4D79-4DF9-AD61-CEEA0DBDF4DA}" type="slidenum">
              <a:rPr lang="en-US" smtClean="0"/>
              <a:t>3</a:t>
            </a:fld>
            <a:endParaRPr lang="en-US"/>
          </a:p>
        </p:txBody>
      </p:sp>
    </p:spTree>
    <p:extLst>
      <p:ext uri="{BB962C8B-B14F-4D97-AF65-F5344CB8AC3E}">
        <p14:creationId xmlns:p14="http://schemas.microsoft.com/office/powerpoint/2010/main" val="123559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asked how he used data science. </a:t>
            </a:r>
            <a:r>
              <a:rPr lang="en-US" dirty="0" err="1"/>
              <a:t>Michał</a:t>
            </a:r>
            <a:r>
              <a:rPr lang="en-US" dirty="0"/>
              <a:t> highlighted the crucial role of data science in their cybersecurity efforts. They leverage advanced analytics and machine learning algorithms to analyze vast amounts of data in real-time. This enables them to detect anomalies and potential security breaches more effectively, enhancing their threat detection capabilities and allowing for proactive responses to emerging threats.</a:t>
            </a:r>
          </a:p>
        </p:txBody>
      </p:sp>
      <p:sp>
        <p:nvSpPr>
          <p:cNvPr id="4" name="Slide Number Placeholder 3"/>
          <p:cNvSpPr>
            <a:spLocks noGrp="1"/>
          </p:cNvSpPr>
          <p:nvPr>
            <p:ph type="sldNum" sz="quarter" idx="5"/>
          </p:nvPr>
        </p:nvSpPr>
        <p:spPr/>
        <p:txBody>
          <a:bodyPr/>
          <a:lstStyle/>
          <a:p>
            <a:fld id="{333A89FA-4D79-4DF9-AD61-CEEA0DBDF4DA}" type="slidenum">
              <a:rPr lang="en-US" smtClean="0"/>
              <a:t>4</a:t>
            </a:fld>
            <a:endParaRPr lang="en-US"/>
          </a:p>
        </p:txBody>
      </p:sp>
    </p:spTree>
    <p:extLst>
      <p:ext uri="{BB962C8B-B14F-4D97-AF65-F5344CB8AC3E}">
        <p14:creationId xmlns:p14="http://schemas.microsoft.com/office/powerpoint/2010/main" val="139308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asked about the fundamental skills he needs. According to </a:t>
            </a:r>
            <a:r>
              <a:rPr lang="en-US" dirty="0" err="1"/>
              <a:t>Michał</a:t>
            </a:r>
            <a:r>
              <a:rPr lang="en-US" dirty="0"/>
              <a:t>, the role of a Senior Risk Steward requires a diverse skill set. Technical expertise in cybersecurity principles and best practices is essential, along with a deep understanding of regulatory requirements such as GDPR and ISO 27001. Strong analytical capabilities, coupled with communication and collaboration skills, are also critical for engaging with stakeholders and implementing robust risk mitigation strategies.</a:t>
            </a:r>
          </a:p>
        </p:txBody>
      </p:sp>
      <p:sp>
        <p:nvSpPr>
          <p:cNvPr id="4" name="Slide Number Placeholder 3"/>
          <p:cNvSpPr>
            <a:spLocks noGrp="1"/>
          </p:cNvSpPr>
          <p:nvPr>
            <p:ph type="sldNum" sz="quarter" idx="5"/>
          </p:nvPr>
        </p:nvSpPr>
        <p:spPr/>
        <p:txBody>
          <a:bodyPr/>
          <a:lstStyle/>
          <a:p>
            <a:fld id="{333A89FA-4D79-4DF9-AD61-CEEA0DBDF4DA}" type="slidenum">
              <a:rPr lang="en-US" smtClean="0"/>
              <a:t>5</a:t>
            </a:fld>
            <a:endParaRPr lang="en-US"/>
          </a:p>
        </p:txBody>
      </p:sp>
    </p:spTree>
    <p:extLst>
      <p:ext uri="{BB962C8B-B14F-4D97-AF65-F5344CB8AC3E}">
        <p14:creationId xmlns:p14="http://schemas.microsoft.com/office/powerpoint/2010/main" val="182953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Michal has been in the industry since 2013, so I wanted to see how the industry has changed. Since graduating in 2013, </a:t>
            </a:r>
            <a:r>
              <a:rPr lang="en-US" dirty="0" err="1"/>
              <a:t>Michał</a:t>
            </a:r>
            <a:r>
              <a:rPr lang="en-US" dirty="0"/>
              <a:t> noted significant transformations in the cybersecurity landscape. Technological advancements have expanded the attack surface, with the rise of cloud computing, mobile technologies, and the Internet of Things (IoT). Cyber threats have become more sophisticated and pervasive, driving the need for organizations to adapt their cybersecurity strategies accordingly.</a:t>
            </a:r>
          </a:p>
        </p:txBody>
      </p:sp>
      <p:sp>
        <p:nvSpPr>
          <p:cNvPr id="4" name="Slide Number Placeholder 3"/>
          <p:cNvSpPr>
            <a:spLocks noGrp="1"/>
          </p:cNvSpPr>
          <p:nvPr>
            <p:ph type="sldNum" sz="quarter" idx="5"/>
          </p:nvPr>
        </p:nvSpPr>
        <p:spPr/>
        <p:txBody>
          <a:bodyPr/>
          <a:lstStyle/>
          <a:p>
            <a:fld id="{333A89FA-4D79-4DF9-AD61-CEEA0DBDF4DA}" type="slidenum">
              <a:rPr lang="en-US" smtClean="0"/>
              <a:t>6</a:t>
            </a:fld>
            <a:endParaRPr lang="en-US"/>
          </a:p>
        </p:txBody>
      </p:sp>
    </p:spTree>
    <p:extLst>
      <p:ext uri="{BB962C8B-B14F-4D97-AF65-F5344CB8AC3E}">
        <p14:creationId xmlns:p14="http://schemas.microsoft.com/office/powerpoint/2010/main" val="411602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asked where he saw the industry going. Looking ahead, </a:t>
            </a:r>
            <a:r>
              <a:rPr lang="en-US" dirty="0" err="1"/>
              <a:t>Michał</a:t>
            </a:r>
            <a:r>
              <a:rPr lang="en-US" dirty="0"/>
              <a:t> envisions further evolution and innovation in the cybersecurity industry. He anticipates increased convergence between cybersecurity and emerging technologies such as artificial intelligence, quantum computing, and blockchain. Additionally, he emphasized the importance of a holistic and collaborative approach to cybersecurity, with an emphasis on information sharing and collective defense mechanisms.</a:t>
            </a:r>
          </a:p>
        </p:txBody>
      </p:sp>
      <p:sp>
        <p:nvSpPr>
          <p:cNvPr id="4" name="Slide Number Placeholder 3"/>
          <p:cNvSpPr>
            <a:spLocks noGrp="1"/>
          </p:cNvSpPr>
          <p:nvPr>
            <p:ph type="sldNum" sz="quarter" idx="5"/>
          </p:nvPr>
        </p:nvSpPr>
        <p:spPr/>
        <p:txBody>
          <a:bodyPr/>
          <a:lstStyle/>
          <a:p>
            <a:fld id="{333A89FA-4D79-4DF9-AD61-CEEA0DBDF4DA}" type="slidenum">
              <a:rPr lang="en-US" smtClean="0"/>
              <a:t>7</a:t>
            </a:fld>
            <a:endParaRPr lang="en-US"/>
          </a:p>
        </p:txBody>
      </p:sp>
    </p:spTree>
    <p:extLst>
      <p:ext uri="{BB962C8B-B14F-4D97-AF65-F5344CB8AC3E}">
        <p14:creationId xmlns:p14="http://schemas.microsoft.com/office/powerpoint/2010/main" val="334970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8633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05360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98010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09176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88AAE-C86C-1E44-B69A-7594543F44F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6654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88AAE-C86C-1E44-B69A-7594543F44FA}"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9068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88AAE-C86C-1E44-B69A-7594543F44FA}"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70477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88AAE-C86C-1E44-B69A-7594543F44FA}"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91124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88AAE-C86C-1E44-B69A-7594543F44FA}"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10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10051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8964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88AAE-C86C-1E44-B69A-7594543F44FA}" type="datetimeFigureOut">
              <a:rPr lang="en-US" smtClean="0"/>
              <a:t>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E8EB3-C288-DB4A-B5B6-ACB5C15BF4C9}" type="slidenum">
              <a:rPr lang="en-US" smtClean="0"/>
              <a:t>‹#›</a:t>
            </a:fld>
            <a:endParaRPr lang="en-US"/>
          </a:p>
        </p:txBody>
      </p:sp>
    </p:spTree>
    <p:extLst>
      <p:ext uri="{BB962C8B-B14F-4D97-AF65-F5344CB8AC3E}">
        <p14:creationId xmlns:p14="http://schemas.microsoft.com/office/powerpoint/2010/main" val="7921997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A building surrounded by trees and mountains&#10;&#10;Description automatically generated">
            <a:extLst>
              <a:ext uri="{FF2B5EF4-FFF2-40B4-BE49-F238E27FC236}">
                <a16:creationId xmlns:a16="http://schemas.microsoft.com/office/drawing/2014/main" id="{EE41530B-62C5-17E1-B407-0183B513602C}"/>
              </a:ext>
            </a:extLst>
          </p:cNvPr>
          <p:cNvPicPr>
            <a:picLocks noChangeAspect="1"/>
          </p:cNvPicPr>
          <p:nvPr/>
        </p:nvPicPr>
        <p:blipFill rotWithShape="1">
          <a:blip r:embed="rId3"/>
          <a:srcRect t="12500" b="22500"/>
          <a:stretch/>
        </p:blipFill>
        <p:spPr>
          <a:xfrm>
            <a:off x="0" y="0"/>
            <a:ext cx="12192000" cy="5943600"/>
          </a:xfrm>
          <a:prstGeom prst="rect">
            <a:avLst/>
          </a:prstGeom>
        </p:spPr>
      </p:pic>
      <p:sp>
        <p:nvSpPr>
          <p:cNvPr id="5" name="Rectangle 4"/>
          <p:cNvSpPr>
            <a:spLocks noChangeArrowheads="1"/>
          </p:cNvSpPr>
          <p:nvPr/>
        </p:nvSpPr>
        <p:spPr bwMode="auto">
          <a:xfrm>
            <a:off x="672472" y="5221845"/>
            <a:ext cx="8085991" cy="329081"/>
          </a:xfrm>
          <a:prstGeom prst="rect">
            <a:avLst/>
          </a:prstGeom>
          <a:noFill/>
          <a:ln w="9525">
            <a:noFill/>
            <a:miter lim="800000"/>
            <a:headEnd/>
            <a:tailEnd/>
          </a:ln>
          <a:effectLst/>
        </p:spPr>
        <p:txBody>
          <a:bodyPr wrap="square" lIns="82058" tIns="41029" rIns="82058" bIns="41029">
            <a:spAutoFit/>
          </a:bodyPr>
          <a:lstStyle/>
          <a:p>
            <a:pPr>
              <a:defRPr/>
            </a:pPr>
            <a:r>
              <a:rPr lang="en-US" sz="1600" dirty="0">
                <a:latin typeface="Arial" charset="0"/>
                <a:ea typeface="Arial" charset="0"/>
                <a:cs typeface="Arial" charset="0"/>
              </a:rPr>
              <a:t>University of Colorado Boulder</a:t>
            </a:r>
          </a:p>
        </p:txBody>
      </p:sp>
      <p:sp>
        <p:nvSpPr>
          <p:cNvPr id="6" name="TextBox 5"/>
          <p:cNvSpPr txBox="1"/>
          <p:nvPr/>
        </p:nvSpPr>
        <p:spPr>
          <a:xfrm>
            <a:off x="427892" y="2469113"/>
            <a:ext cx="11336215" cy="1446550"/>
          </a:xfrm>
          <a:prstGeom prst="rect">
            <a:avLst/>
          </a:prstGeom>
          <a:noFill/>
        </p:spPr>
        <p:txBody>
          <a:bodyPr wrap="square" rtlCol="0">
            <a:spAutoFit/>
          </a:bodyPr>
          <a:lstStyle/>
          <a:p>
            <a:pPr algn="ctr"/>
            <a:r>
              <a:rPr lang="en-US" sz="4400" b="1" dirty="0">
                <a:latin typeface="Arial" charset="0"/>
                <a:ea typeface="Arial" charset="0"/>
                <a:cs typeface="Arial" charset="0"/>
              </a:rPr>
              <a:t>Cybersecurity Expert Interview Flipgrid Reflection</a:t>
            </a:r>
          </a:p>
        </p:txBody>
      </p:sp>
      <p:sp>
        <p:nvSpPr>
          <p:cNvPr id="7" name="TextBox 6">
            <a:extLst>
              <a:ext uri="{FF2B5EF4-FFF2-40B4-BE49-F238E27FC236}">
                <a16:creationId xmlns:a16="http://schemas.microsoft.com/office/drawing/2014/main" id="{8FC14437-7530-26F9-EA05-A3C3183923D3}"/>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spTree>
    <p:extLst>
      <p:ext uri="{BB962C8B-B14F-4D97-AF65-F5344CB8AC3E}">
        <p14:creationId xmlns:p14="http://schemas.microsoft.com/office/powerpoint/2010/main" val="769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r>
              <a:rPr lang="en-US" sz="4500" dirty="0" err="1">
                <a:solidFill>
                  <a:srgbClr val="CFB87C"/>
                </a:solidFill>
                <a:latin typeface="Arial" charset="0"/>
                <a:ea typeface="Arial" charset="0"/>
                <a:cs typeface="Arial" charset="0"/>
              </a:rPr>
              <a:t>Michał</a:t>
            </a:r>
            <a:r>
              <a:rPr lang="en-US" sz="4500" dirty="0">
                <a:solidFill>
                  <a:srgbClr val="CFB87C"/>
                </a:solidFill>
                <a:latin typeface="Arial" charset="0"/>
                <a:ea typeface="Arial" charset="0"/>
                <a:cs typeface="Arial" charset="0"/>
              </a:rPr>
              <a:t> </a:t>
            </a:r>
            <a:r>
              <a:rPr lang="en-US" sz="4500" dirty="0" err="1">
                <a:solidFill>
                  <a:srgbClr val="CFB87C"/>
                </a:solidFill>
                <a:latin typeface="Arial" charset="0"/>
                <a:ea typeface="Arial" charset="0"/>
                <a:cs typeface="Arial" charset="0"/>
              </a:rPr>
              <a:t>Kałuziński</a:t>
            </a:r>
            <a:endParaRPr lang="en-US" sz="4500" dirty="0">
              <a:solidFill>
                <a:srgbClr val="CFB87C"/>
              </a:solidFill>
              <a:latin typeface="Arial" charset="0"/>
              <a:ea typeface="Arial" charset="0"/>
              <a:cs typeface="Arial" charset="0"/>
            </a:endParaRPr>
          </a:p>
        </p:txBody>
      </p:sp>
      <p:sp>
        <p:nvSpPr>
          <p:cNvPr id="8" name="TextBox 7"/>
          <p:cNvSpPr txBox="1"/>
          <p:nvPr/>
        </p:nvSpPr>
        <p:spPr>
          <a:xfrm>
            <a:off x="530874" y="1383408"/>
            <a:ext cx="10626410" cy="2805320"/>
          </a:xfrm>
          <a:prstGeom prst="rect">
            <a:avLst/>
          </a:prstGeom>
          <a:noFill/>
        </p:spPr>
        <p:txBody>
          <a:bodyPr wrap="square" numCol="1" rtlCol="0">
            <a:spAutoFit/>
          </a:bodyPr>
          <a:lstStyle/>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Currently</a:t>
            </a:r>
          </a:p>
          <a:p>
            <a:pPr marL="800100" lvl="1"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HSBC: Senior Risk Steward - Technology and Cyber Security Risk</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Previously</a:t>
            </a:r>
          </a:p>
          <a:p>
            <a:pPr marL="800100" lvl="1"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UBS: IT Risk Manager, Associate Director</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Masters in Law from Jagiellonian University in Krakow in 2013</a:t>
            </a:r>
          </a:p>
          <a:p>
            <a:pPr marL="342900" indent="-342900">
              <a:lnSpc>
                <a:spcPct val="150000"/>
              </a:lnSpc>
              <a:buSzPct val="80000"/>
              <a:buFont typeface="Arial" charset="0"/>
              <a:buChar char="•"/>
            </a:pPr>
            <a:endParaRPr lang="en-US" sz="2000" dirty="0">
              <a:solidFill>
                <a:schemeClr val="bg2">
                  <a:lumMod val="10000"/>
                </a:schemeClr>
              </a:solidFill>
              <a:latin typeface="Arial" charset="0"/>
              <a:ea typeface="Arial" charset="0"/>
              <a:cs typeface="Arial" charset="0"/>
            </a:endParaRP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pic>
        <p:nvPicPr>
          <p:cNvPr id="1026" name="Picture 2" descr="Profile photo of Michał Kałuziński">
            <a:extLst>
              <a:ext uri="{FF2B5EF4-FFF2-40B4-BE49-F238E27FC236}">
                <a16:creationId xmlns:a16="http://schemas.microsoft.com/office/drawing/2014/main" id="{F89B1ECB-1EDA-DB45-69D1-F11A1FF58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281" y="3910062"/>
            <a:ext cx="1858121" cy="18581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954E6C-95C5-00AD-BE14-3500FC68DD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4425" y="4053319"/>
            <a:ext cx="4670323" cy="125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01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1F8FC78-639D-5AB9-EC22-B062CFE5B6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50959D6-B682-521F-F47B-8F91E56390E3}"/>
              </a:ext>
            </a:extLst>
          </p:cNvPr>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Question 1</a:t>
            </a:r>
          </a:p>
        </p:txBody>
      </p:sp>
      <p:sp>
        <p:nvSpPr>
          <p:cNvPr id="8" name="TextBox 7">
            <a:extLst>
              <a:ext uri="{FF2B5EF4-FFF2-40B4-BE49-F238E27FC236}">
                <a16:creationId xmlns:a16="http://schemas.microsoft.com/office/drawing/2014/main" id="{7292AF3B-1510-0605-D590-238835E25DB8}"/>
              </a:ext>
            </a:extLst>
          </p:cNvPr>
          <p:cNvSpPr txBox="1"/>
          <p:nvPr/>
        </p:nvSpPr>
        <p:spPr>
          <a:xfrm>
            <a:off x="530874" y="1383408"/>
            <a:ext cx="10626410" cy="3728649"/>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What are the biggest cybersecurity risks you face on a day-to-day basis, or what keeps you up at night?</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Ever-evolving threat landscape</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Ransomware attacks</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Phishing attacks</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Advanced persistent threats</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Ensuring security of critical systems and information</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Potential impact on confidentiality, integrity, and availability of data</a:t>
            </a:r>
          </a:p>
        </p:txBody>
      </p:sp>
      <p:sp>
        <p:nvSpPr>
          <p:cNvPr id="2" name="TextBox 1">
            <a:extLst>
              <a:ext uri="{FF2B5EF4-FFF2-40B4-BE49-F238E27FC236}">
                <a16:creationId xmlns:a16="http://schemas.microsoft.com/office/drawing/2014/main" id="{A9168343-A0AE-BBC8-5849-BCF59FE3C7DC}"/>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39945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806A49D-746E-4C0B-307C-A851C630FA4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561341-9359-B98E-B29D-9E371C7C5F3D}"/>
              </a:ext>
            </a:extLst>
          </p:cNvPr>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Question 2</a:t>
            </a:r>
          </a:p>
        </p:txBody>
      </p:sp>
      <p:sp>
        <p:nvSpPr>
          <p:cNvPr id="8" name="TextBox 7">
            <a:extLst>
              <a:ext uri="{FF2B5EF4-FFF2-40B4-BE49-F238E27FC236}">
                <a16:creationId xmlns:a16="http://schemas.microsoft.com/office/drawing/2014/main" id="{E57A1025-29DE-8163-2762-DC4942163AFC}"/>
              </a:ext>
            </a:extLst>
          </p:cNvPr>
          <p:cNvSpPr txBox="1"/>
          <p:nvPr/>
        </p:nvSpPr>
        <p:spPr>
          <a:xfrm>
            <a:off x="530874" y="1383408"/>
            <a:ext cx="10626410" cy="2805320"/>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How do you use data science to help you solve your issues?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Utilize advanced analytics and machine learning algorithms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Analyze vast amounts of data in real-time</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Detect anomalies and potential security breaches more effectively</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Enhance threat detection capabilities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Proactively respond to emerging threats</a:t>
            </a:r>
          </a:p>
        </p:txBody>
      </p:sp>
      <p:sp>
        <p:nvSpPr>
          <p:cNvPr id="2" name="TextBox 1">
            <a:extLst>
              <a:ext uri="{FF2B5EF4-FFF2-40B4-BE49-F238E27FC236}">
                <a16:creationId xmlns:a16="http://schemas.microsoft.com/office/drawing/2014/main" id="{98D37B3C-930E-BE5D-58CF-BA47EF1F8A14}"/>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50363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0199CBD-AE8F-4616-1C98-31B851C1F02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64A55C9-DA6B-E253-7A9E-DA6AE792651B}"/>
              </a:ext>
            </a:extLst>
          </p:cNvPr>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Question 3</a:t>
            </a:r>
          </a:p>
        </p:txBody>
      </p:sp>
      <p:sp>
        <p:nvSpPr>
          <p:cNvPr id="8" name="TextBox 7">
            <a:extLst>
              <a:ext uri="{FF2B5EF4-FFF2-40B4-BE49-F238E27FC236}">
                <a16:creationId xmlns:a16="http://schemas.microsoft.com/office/drawing/2014/main" id="{FA9C0B78-4223-62FD-26A2-96ECB2EFA36E}"/>
              </a:ext>
            </a:extLst>
          </p:cNvPr>
          <p:cNvSpPr txBox="1"/>
          <p:nvPr/>
        </p:nvSpPr>
        <p:spPr>
          <a:xfrm>
            <a:off x="530874" y="1383408"/>
            <a:ext cx="10626410" cy="3266985"/>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What are the fundamental skills you need to know to do your job appropriately?</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Technical expertise in cybersecurity principles and best practices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Knowledge of network security, encryption protocols, and vulnerability assessment 	   techniques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Understanding of regulatory requirements such as GDPR and ISO 27001</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Strong analytical capabilities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Communication and collaboration skills for engaging with stakeholders</a:t>
            </a:r>
          </a:p>
        </p:txBody>
      </p:sp>
      <p:sp>
        <p:nvSpPr>
          <p:cNvPr id="2" name="TextBox 1">
            <a:extLst>
              <a:ext uri="{FF2B5EF4-FFF2-40B4-BE49-F238E27FC236}">
                <a16:creationId xmlns:a16="http://schemas.microsoft.com/office/drawing/2014/main" id="{90C2ECCF-0157-E724-9EB3-CF5AE72364EC}"/>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40718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E9052678-A14F-B00A-D689-D8231D7CE4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D7C5FCB-8EDC-18CA-B4DE-430BBB8CE825}"/>
              </a:ext>
            </a:extLst>
          </p:cNvPr>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Question 4</a:t>
            </a:r>
          </a:p>
        </p:txBody>
      </p:sp>
      <p:sp>
        <p:nvSpPr>
          <p:cNvPr id="8" name="TextBox 7">
            <a:extLst>
              <a:ext uri="{FF2B5EF4-FFF2-40B4-BE49-F238E27FC236}">
                <a16:creationId xmlns:a16="http://schemas.microsoft.com/office/drawing/2014/main" id="{CCF52EC2-F513-AA3E-B33A-211BFA1C8287}"/>
              </a:ext>
            </a:extLst>
          </p:cNvPr>
          <p:cNvSpPr txBox="1"/>
          <p:nvPr/>
        </p:nvSpPr>
        <p:spPr>
          <a:xfrm>
            <a:off x="530874" y="1383408"/>
            <a:ext cx="10626410" cy="2805320"/>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How has the landscape changed since you graduated in 2013?</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Technological advancements expanding the attack surface</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Rise of cloud computing, mobile technologies, and IoT</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Cyber threats becoming more sophisticated and pervasive</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Evolution of regulatory landscape with stricter data protection regulations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Need for organizations to adapt cybersecurity strategies accordingly</a:t>
            </a:r>
          </a:p>
        </p:txBody>
      </p:sp>
      <p:sp>
        <p:nvSpPr>
          <p:cNvPr id="2" name="TextBox 1">
            <a:extLst>
              <a:ext uri="{FF2B5EF4-FFF2-40B4-BE49-F238E27FC236}">
                <a16:creationId xmlns:a16="http://schemas.microsoft.com/office/drawing/2014/main" id="{1AE7E321-5942-3351-04C3-295089C28281}"/>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331198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036A6DC2-83A7-DF8E-C059-9FA98D77B8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716412-C4D7-87C3-C17A-41B6D9489BCE}"/>
              </a:ext>
            </a:extLst>
          </p:cNvPr>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Question 5</a:t>
            </a:r>
          </a:p>
        </p:txBody>
      </p:sp>
      <p:sp>
        <p:nvSpPr>
          <p:cNvPr id="8" name="TextBox 7">
            <a:extLst>
              <a:ext uri="{FF2B5EF4-FFF2-40B4-BE49-F238E27FC236}">
                <a16:creationId xmlns:a16="http://schemas.microsoft.com/office/drawing/2014/main" id="{CE1DF510-4140-B720-1069-DA3BC0CE943A}"/>
              </a:ext>
            </a:extLst>
          </p:cNvPr>
          <p:cNvSpPr txBox="1"/>
          <p:nvPr/>
        </p:nvSpPr>
        <p:spPr>
          <a:xfrm>
            <a:off x="530874" y="1383408"/>
            <a:ext cx="10626410" cy="2805320"/>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Where do you see the industry in 10 years?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Further evolution and innovation in the cybersecurity industry</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Increased convergence between cybersecurity and emerging technologies</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Opportunities and challenges presented by AI, quantum computing, and blockchain</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Emphasis on holistic and collaborative approach to cybersecurity</a:t>
            </a:r>
          </a:p>
          <a:p>
            <a:pPr marL="800100" marR="0" lvl="1"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Importance of information sharing and collective defense mechanisms</a:t>
            </a:r>
          </a:p>
        </p:txBody>
      </p:sp>
      <p:sp>
        <p:nvSpPr>
          <p:cNvPr id="2" name="TextBox 1">
            <a:extLst>
              <a:ext uri="{FF2B5EF4-FFF2-40B4-BE49-F238E27FC236}">
                <a16:creationId xmlns:a16="http://schemas.microsoft.com/office/drawing/2014/main" id="{BA552021-65D7-FD80-6A52-2DB319453EE6}"/>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44882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016692"/>
          </a:xfrm>
          <a:prstGeom prst="rect">
            <a:avLst/>
          </a:prstGeom>
          <a:solidFill>
            <a:schemeClr val="accent1">
              <a:lumMod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442180" y="406073"/>
            <a:ext cx="11559320" cy="784830"/>
          </a:xfrm>
          <a:prstGeom prst="rect">
            <a:avLst/>
          </a:prstGeom>
          <a:noFill/>
        </p:spPr>
        <p:txBody>
          <a:bodyPr wrap="square" rtlCol="0">
            <a:spAutoFit/>
          </a:bodyPr>
          <a:lstStyle/>
          <a:p>
            <a:r>
              <a:rPr lang="en-US" sz="4500" dirty="0">
                <a:solidFill>
                  <a:srgbClr val="CFB87C"/>
                </a:solidFill>
                <a:latin typeface="Arial" charset="0"/>
                <a:ea typeface="Arial" charset="0"/>
                <a:cs typeface="Arial" charset="0"/>
              </a:rPr>
              <a:t>Thank You!</a:t>
            </a:r>
          </a:p>
        </p:txBody>
      </p:sp>
      <p:sp>
        <p:nvSpPr>
          <p:cNvPr id="8" name="TextBox 7"/>
          <p:cNvSpPr txBox="1"/>
          <p:nvPr/>
        </p:nvSpPr>
        <p:spPr>
          <a:xfrm>
            <a:off x="530874" y="1383408"/>
            <a:ext cx="10626410" cy="2400657"/>
          </a:xfrm>
          <a:prstGeom prst="rect">
            <a:avLst/>
          </a:prstGeom>
          <a:noFill/>
        </p:spPr>
        <p:txBody>
          <a:bodyPr wrap="square" numCol="1" rtlCol="0">
            <a:spAutoFit/>
          </a:bodyPr>
          <a:lstStyle/>
          <a:p>
            <a:pPr marL="342900" indent="-342900">
              <a:lnSpc>
                <a:spcPct val="150000"/>
              </a:lnSpc>
              <a:buSzPct val="80000"/>
              <a:buFont typeface="Arial" charset="0"/>
              <a:buChar char="•"/>
            </a:pPr>
            <a:endParaRPr lang="en-US" sz="2000" b="1" dirty="0">
              <a:solidFill>
                <a:schemeClr val="bg1"/>
              </a:solidFill>
              <a:latin typeface="Arial" charset="0"/>
              <a:ea typeface="Arial" charset="0"/>
              <a:cs typeface="Arial" charset="0"/>
            </a:endParaRPr>
          </a:p>
          <a:p>
            <a:pPr marL="342900" indent="-342900">
              <a:lnSpc>
                <a:spcPct val="150000"/>
              </a:lnSpc>
              <a:buSzPct val="80000"/>
              <a:buFont typeface="Arial" charset="0"/>
              <a:buChar char="•"/>
            </a:pPr>
            <a:r>
              <a:rPr lang="en-US" sz="2000" dirty="0">
                <a:solidFill>
                  <a:schemeClr val="bg1"/>
                </a:solidFill>
                <a:latin typeface="Arial" charset="0"/>
                <a:ea typeface="Arial" charset="0"/>
                <a:cs typeface="Arial" charset="0"/>
              </a:rPr>
              <a:t>Bullet 1</a:t>
            </a:r>
          </a:p>
          <a:p>
            <a:pPr marL="342900" indent="-342900">
              <a:lnSpc>
                <a:spcPct val="150000"/>
              </a:lnSpc>
              <a:buSzPct val="80000"/>
              <a:buFont typeface="Arial" charset="0"/>
              <a:buChar char="•"/>
            </a:pPr>
            <a:r>
              <a:rPr lang="en-US" sz="2000" dirty="0">
                <a:solidFill>
                  <a:schemeClr val="bg1"/>
                </a:solidFill>
                <a:latin typeface="Arial" charset="0"/>
                <a:ea typeface="Arial" charset="0"/>
                <a:cs typeface="Arial" charset="0"/>
              </a:rPr>
              <a:t>Bullet 2</a:t>
            </a:r>
          </a:p>
          <a:p>
            <a:pPr marL="342900" indent="-342900">
              <a:lnSpc>
                <a:spcPct val="150000"/>
              </a:lnSpc>
              <a:buSzPct val="80000"/>
              <a:buFont typeface="Arial" charset="0"/>
              <a:buChar char="•"/>
            </a:pPr>
            <a:r>
              <a:rPr lang="en-US" sz="2000" dirty="0">
                <a:solidFill>
                  <a:schemeClr val="bg1"/>
                </a:solidFill>
                <a:latin typeface="Arial" charset="0"/>
                <a:ea typeface="Arial" charset="0"/>
                <a:cs typeface="Arial" charset="0"/>
              </a:rPr>
              <a:t>Bullet 3</a:t>
            </a:r>
          </a:p>
          <a:p>
            <a:pPr marL="342900" indent="-342900">
              <a:lnSpc>
                <a:spcPct val="150000"/>
              </a:lnSpc>
              <a:buSzPct val="80000"/>
              <a:buFont typeface="Arial" charset="0"/>
              <a:buChar char="•"/>
            </a:pPr>
            <a:endParaRPr lang="en-US" sz="2000" dirty="0">
              <a:solidFill>
                <a:schemeClr val="bg1"/>
              </a:solidFill>
              <a:latin typeface="Arial" charset="0"/>
              <a:ea typeface="Arial" charset="0"/>
              <a:cs typeface="Arial" charset="0"/>
            </a:endParaRPr>
          </a:p>
        </p:txBody>
      </p:sp>
      <p:sp>
        <p:nvSpPr>
          <p:cNvPr id="2" name="TextBox 1">
            <a:extLst>
              <a:ext uri="{FF2B5EF4-FFF2-40B4-BE49-F238E27FC236}">
                <a16:creationId xmlns:a16="http://schemas.microsoft.com/office/drawing/2014/main" id="{5FA151F2-9B88-46CC-14B6-039381EDA9A0}"/>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spTree>
    <p:extLst>
      <p:ext uri="{BB962C8B-B14F-4D97-AF65-F5344CB8AC3E}">
        <p14:creationId xmlns:p14="http://schemas.microsoft.com/office/powerpoint/2010/main" val="13814847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150</TotalTime>
  <Words>952</Words>
  <Application>Microsoft Office PowerPoint</Application>
  <PresentationFormat>Widescreen</PresentationFormat>
  <Paragraphs>73</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Nova Cond Light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Wiese</dc:creator>
  <cp:lastModifiedBy>Dustin Baellow</cp:lastModifiedBy>
  <cp:revision>7</cp:revision>
  <dcterms:created xsi:type="dcterms:W3CDTF">2017-09-08T18:27:12Z</dcterms:created>
  <dcterms:modified xsi:type="dcterms:W3CDTF">2024-02-06T20:46:22Z</dcterms:modified>
</cp:coreProperties>
</file>