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6" r:id="rId30"/>
  </p:sldMasterIdLst>
  <p:notesMasterIdLst>
    <p:notesMasterId r:id="rId41"/>
  </p:notesMasterIdLst>
  <p:handoutMasterIdLst>
    <p:handoutMasterId r:id="rId42"/>
  </p:handoutMasterIdLst>
  <p:sldIdLst>
    <p:sldId id="311" r:id="rId31"/>
    <p:sldId id="333" r:id="rId32"/>
    <p:sldId id="337" r:id="rId33"/>
    <p:sldId id="332" r:id="rId34"/>
    <p:sldId id="322" r:id="rId35"/>
    <p:sldId id="323" r:id="rId36"/>
    <p:sldId id="334" r:id="rId37"/>
    <p:sldId id="309" r:id="rId38"/>
    <p:sldId id="339" r:id="rId39"/>
    <p:sldId id="338" r:id="rId40"/>
  </p:sldIdLst>
  <p:sldSz cx="9144000" cy="5143500" type="screen16x9"/>
  <p:notesSz cx="6797675" cy="9928225"/>
  <p:custDataLst>
    <p:tags r:id="rId4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+mn-ea"/>
        <a:cs typeface="+mn-cs"/>
      </a:defRPr>
    </a:lvl1pPr>
    <a:lvl2pPr marL="457102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+mn-ea"/>
        <a:cs typeface="+mn-cs"/>
      </a:defRPr>
    </a:lvl2pPr>
    <a:lvl3pPr marL="914205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+mn-ea"/>
        <a:cs typeface="+mn-cs"/>
      </a:defRPr>
    </a:lvl3pPr>
    <a:lvl4pPr marL="1371306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+mn-ea"/>
        <a:cs typeface="+mn-cs"/>
      </a:defRPr>
    </a:lvl4pPr>
    <a:lvl5pPr marL="1828409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+mn-ea"/>
        <a:cs typeface="+mn-cs"/>
      </a:defRPr>
    </a:lvl5pPr>
    <a:lvl6pPr marL="2285511" algn="l" defTabSz="914205" rtl="0" eaLnBrk="1" latinLnBrk="0" hangingPunct="1">
      <a:defRPr sz="3600" kern="1200">
        <a:solidFill>
          <a:schemeClr val="tx1"/>
        </a:solidFill>
        <a:latin typeface="Tahoma" charset="0"/>
        <a:ea typeface="+mn-ea"/>
        <a:cs typeface="+mn-cs"/>
      </a:defRPr>
    </a:lvl6pPr>
    <a:lvl7pPr marL="2742614" algn="l" defTabSz="914205" rtl="0" eaLnBrk="1" latinLnBrk="0" hangingPunct="1">
      <a:defRPr sz="3600" kern="1200">
        <a:solidFill>
          <a:schemeClr val="tx1"/>
        </a:solidFill>
        <a:latin typeface="Tahoma" charset="0"/>
        <a:ea typeface="+mn-ea"/>
        <a:cs typeface="+mn-cs"/>
      </a:defRPr>
    </a:lvl7pPr>
    <a:lvl8pPr marL="3199716" algn="l" defTabSz="914205" rtl="0" eaLnBrk="1" latinLnBrk="0" hangingPunct="1">
      <a:defRPr sz="3600" kern="1200">
        <a:solidFill>
          <a:schemeClr val="tx1"/>
        </a:solidFill>
        <a:latin typeface="Tahoma" charset="0"/>
        <a:ea typeface="+mn-ea"/>
        <a:cs typeface="+mn-cs"/>
      </a:defRPr>
    </a:lvl8pPr>
    <a:lvl9pPr marL="3656818" algn="l" defTabSz="914205" rtl="0" eaLnBrk="1" latinLnBrk="0" hangingPunct="1">
      <a:defRPr sz="3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orient="horz" pos="552">
          <p15:clr>
            <a:srgbClr val="A4A3A4"/>
          </p15:clr>
        </p15:guide>
        <p15:guide id="3" orient="horz" pos="1686">
          <p15:clr>
            <a:srgbClr val="A4A3A4"/>
          </p15:clr>
        </p15:guide>
        <p15:guide id="4" orient="horz" pos="1800">
          <p15:clr>
            <a:srgbClr val="A4A3A4"/>
          </p15:clr>
        </p15:guide>
        <p15:guide id="5" pos="5540">
          <p15:clr>
            <a:srgbClr val="A4A3A4"/>
          </p15:clr>
        </p15:guide>
        <p15:guide id="6" pos="232">
          <p15:clr>
            <a:srgbClr val="A4A3A4"/>
          </p15:clr>
        </p15:guide>
        <p15:guide id="7" pos="2830">
          <p15:clr>
            <a:srgbClr val="A4A3A4"/>
          </p15:clr>
        </p15:guide>
        <p15:guide id="8" pos="29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">
          <p15:clr>
            <a:srgbClr val="A4A3A4"/>
          </p15:clr>
        </p15:guide>
        <p15:guide id="2" orient="horz" pos="5961">
          <p15:clr>
            <a:srgbClr val="A4A3A4"/>
          </p15:clr>
        </p15:guide>
        <p15:guide id="3" pos="439">
          <p15:clr>
            <a:srgbClr val="A4A3A4"/>
          </p15:clr>
        </p15:guide>
        <p15:guide id="4" pos="40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E5F6FD"/>
    <a:srgbClr val="1179BF"/>
    <a:srgbClr val="81BCDF"/>
    <a:srgbClr val="C0DEEF"/>
    <a:srgbClr val="DC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9200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08" y="180"/>
      </p:cViewPr>
      <p:guideLst>
        <p:guide orient="horz" pos="2931"/>
        <p:guide orient="horz" pos="552"/>
        <p:guide orient="horz" pos="1686"/>
        <p:guide orient="horz" pos="1800"/>
        <p:guide pos="5540"/>
        <p:guide pos="232"/>
        <p:guide pos="2830"/>
        <p:guide pos="2942"/>
      </p:guideLst>
    </p:cSldViewPr>
  </p:slideViewPr>
  <p:outlineViewPr>
    <p:cViewPr>
      <p:scale>
        <a:sx n="33" d="100"/>
        <a:sy n="33" d="100"/>
      </p:scale>
      <p:origin x="0" y="6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936" y="-84"/>
      </p:cViewPr>
      <p:guideLst>
        <p:guide orient="horz" pos="293"/>
        <p:guide orient="horz" pos="5961"/>
        <p:guide pos="439"/>
        <p:guide pos="40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" Target="slides/slide5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25" cy="49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>
              <a:latin typeface="Tahoma" panose="020B0604030504040204" pitchFamily="34" charset="0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949" y="0"/>
            <a:ext cx="2945125" cy="49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>
              <a:latin typeface="Tahoma" panose="020B0604030504040204" pitchFamily="34" charset="0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555"/>
            <a:ext cx="2945125" cy="49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>
              <a:latin typeface="Tahoma" panose="020B0604030504040204" pitchFamily="34" charset="0"/>
            </a:endParaRP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949" y="9430555"/>
            <a:ext cx="2945125" cy="49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9E995C-A1C3-4891-826F-B58323B5BAF0}" type="slidenum">
              <a:rPr lang="de-DE">
                <a:latin typeface="Tahoma" panose="020B0604030504040204" pitchFamily="34" charset="0"/>
              </a:rPr>
              <a:pPr/>
              <a:t>‹#›</a:t>
            </a:fld>
            <a:endParaRPr lang="de-DE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6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466725"/>
            <a:ext cx="5757863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000" y="3960633"/>
            <a:ext cx="5760000" cy="5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64460" y="9475114"/>
            <a:ext cx="2880000" cy="25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33168">
              <a:defRPr sz="900">
                <a:latin typeface="Tahoma" panose="020B0604030504040204" pitchFamily="34" charset="0"/>
              </a:defRPr>
            </a:lvl1pPr>
          </a:lstStyle>
          <a:p>
            <a:fld id="{17D2E66F-F39D-431A-92B9-38BCB45B539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41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180957" indent="-180957" algn="l" rtl="0" fontAlgn="base">
      <a:spcBef>
        <a:spcPct val="0"/>
      </a:spcBef>
      <a:spcAft>
        <a:spcPct val="0"/>
      </a:spcAft>
      <a:buClr>
        <a:schemeClr val="tx2"/>
      </a:buClr>
      <a:buSzPct val="100000"/>
      <a:buFont typeface="Arial" panose="020B0604020202020204" pitchFamily="34" charset="0"/>
      <a:buChar char="•"/>
      <a:defRPr sz="1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361913" indent="-180957" algn="l" rtl="0" fontAlgn="base">
      <a:spcBef>
        <a:spcPct val="0"/>
      </a:spcBef>
      <a:spcAft>
        <a:spcPct val="0"/>
      </a:spcAft>
      <a:buClr>
        <a:schemeClr val="tx2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533364" indent="-171450" algn="l" rtl="0" fontAlgn="base">
      <a:spcBef>
        <a:spcPct val="0"/>
      </a:spcBef>
      <a:spcAft>
        <a:spcPct val="0"/>
      </a:spcAft>
      <a:buClr>
        <a:schemeClr val="tx2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714321" indent="-171450" algn="l" rtl="0" fontAlgn="base">
      <a:spcBef>
        <a:spcPct val="0"/>
      </a:spcBef>
      <a:spcAft>
        <a:spcPct val="0"/>
      </a:spcAft>
      <a:buClr>
        <a:schemeClr val="tx2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5511" algn="l" defTabSz="9142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4" algn="l" defTabSz="9142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16" algn="l" defTabSz="9142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18" algn="l" defTabSz="9142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66725"/>
            <a:ext cx="5757863" cy="32400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2E66F-F39D-431A-92B9-38BCB45B539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6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>
          <a:gsLst>
            <a:gs pos="0">
              <a:srgbClr val="1179C5"/>
            </a:gs>
            <a:gs pos="50000">
              <a:srgbClr val="004D7A"/>
            </a:gs>
            <a:gs pos="100000">
              <a:srgbClr val="00102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4884"/>
            <a:ext cx="6120000" cy="1057982"/>
          </a:xfrm>
        </p:spPr>
        <p:txBody>
          <a:bodyPr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" y="-345"/>
            <a:ext cx="36000" cy="36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accent4"/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59999" y="2729932"/>
            <a:ext cx="6120000" cy="25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noAutofit/>
          </a:bodyPr>
          <a:lstStyle>
            <a:lvl1pPr>
              <a:defRPr lang="de-DE" sz="12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150"/>
            <a:ext cx="864000" cy="864000"/>
          </a:xfrm>
          <a:prstGeom prst="rect">
            <a:avLst/>
          </a:prstGeom>
        </p:spPr>
      </p:pic>
      <p:sp>
        <p:nvSpPr>
          <p:cNvPr id="5" name="novaPathPPTBox"/>
          <p:cNvSpPr txBox="1"/>
          <p:nvPr userDrawn="1"/>
        </p:nvSpPr>
        <p:spPr>
          <a:xfrm>
            <a:off x="5969000" y="5054600"/>
            <a:ext cx="67646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t">
              <a:lnSpc>
                <a:spcPts val="0"/>
              </a:lnSpc>
              <a:spcBef>
                <a:spcPts val="0"/>
              </a:spcBef>
            </a:pPr>
            <a:r>
              <a:rPr lang="de-DE" sz="800">
                <a:solidFill>
                  <a:srgbClr val="666666"/>
                </a:solidFill>
                <a:latin typeface="Arial"/>
              </a:rPr>
              <a:t>ZF confidential</a:t>
            </a:r>
            <a:endParaRPr lang="de-DE" sz="800" dirty="0" err="1">
              <a:solidFill>
                <a:srgbClr val="6666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02600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058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7327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ndiviua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 dirty="0"/>
          </a:p>
        </p:txBody>
      </p:sp>
      <p:sp>
        <p:nvSpPr>
          <p:cNvPr id="18" name="Textplatzhalter 12"/>
          <p:cNvSpPr>
            <a:spLocks noGrp="1"/>
          </p:cNvSpPr>
          <p:nvPr userDrawn="1">
            <p:ph type="body" sz="quarter" idx="12"/>
          </p:nvPr>
        </p:nvSpPr>
        <p:spPr>
          <a:xfrm>
            <a:off x="360000" y="324642"/>
            <a:ext cx="1279615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12"/>
          <p:cNvSpPr>
            <a:spLocks noGrp="1"/>
          </p:cNvSpPr>
          <p:nvPr userDrawn="1">
            <p:ph type="body" sz="quarter" idx="13"/>
          </p:nvPr>
        </p:nvSpPr>
        <p:spPr>
          <a:xfrm>
            <a:off x="359999" y="1338592"/>
            <a:ext cx="5580000" cy="461665"/>
          </a:xfrm>
          <a:noFill/>
        </p:spPr>
        <p:txBody>
          <a:bodyPr wrap="non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Textmasterformat bearbeiten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360002" y="4722300"/>
            <a:ext cx="8424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>
                <a:lnSpc>
                  <a:spcPts val="800"/>
                </a:lnSpc>
              </a:pPr>
              <a:r>
                <a:rPr lang="de-DE" sz="600" dirty="0">
                  <a:solidFill>
                    <a:schemeClr val="bg1"/>
                  </a:solidFill>
                  <a:latin typeface="Tahoma" panose="020B0604030504040204" pitchFamily="34" charset="0"/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 userDrawn="1"/>
        </p:nvGrpSpPr>
        <p:grpSpPr>
          <a:xfrm>
            <a:off x="-2188873" y="0"/>
            <a:ext cx="2103150" cy="2448000"/>
            <a:chOff x="-2188874" y="0"/>
            <a:chExt cx="2103150" cy="2448000"/>
          </a:xfrm>
        </p:grpSpPr>
        <p:sp>
          <p:nvSpPr>
            <p:cNvPr id="13" name="Textfeld 12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448000"/>
            </a:xfrm>
            <a:prstGeom prst="rect">
              <a:avLst/>
            </a:prstGeom>
            <a:solidFill>
              <a:srgbClr val="DC0525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de-DE" sz="1000" b="1" dirty="0">
                  <a:solidFill>
                    <a:schemeClr val="bg1"/>
                  </a:solidFill>
                  <a:cs typeface="Arial" charset="0"/>
                </a:rPr>
                <a:t>Bearbeitungshinweis: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800" b="0" dirty="0">
                  <a:solidFill>
                    <a:schemeClr val="bg1"/>
                  </a:solidFill>
                  <a:cs typeface="Arial" charset="0"/>
                </a:rPr>
                <a:t>Um das Hintergrundbild auszutauschen, klicken Sie mit der rechten</a:t>
              </a:r>
              <a:r>
                <a:rPr lang="de-DE" sz="800" b="0" baseline="0" dirty="0">
                  <a:solidFill>
                    <a:schemeClr val="bg1"/>
                  </a:solidFill>
                  <a:cs typeface="Arial" charset="0"/>
                </a:rPr>
                <a:t> Maustaste auf die Folie und anschließend auf „Hintergrund formatieren“. Wählen Sie dann das gewünschte Bild über „Einfügen aus: Datei“ ein.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800" b="1" baseline="0" dirty="0">
                  <a:solidFill>
                    <a:schemeClr val="bg1"/>
                  </a:solidFill>
                  <a:cs typeface="Arial" charset="0"/>
                </a:rPr>
                <a:t>WICHTIG:</a:t>
              </a:r>
              <a:r>
                <a:rPr lang="de-DE" sz="800" b="0" baseline="0" dirty="0">
                  <a:solidFill>
                    <a:schemeClr val="bg1"/>
                  </a:solidFill>
                  <a:cs typeface="Arial" charset="0"/>
                </a:rPr>
                <a:t> Wenn Sie diese Folie dann in eine andere Präsentation einfügen, müssen Sie die ursprüngliche Formatierung beibehalten, da ansonsten der Hintergrund wieder zurückgesetzt wird.  </a:t>
              </a:r>
              <a:endParaRPr lang="de-DE" sz="800" b="0" dirty="0">
                <a:solidFill>
                  <a:schemeClr val="bg1"/>
                </a:solidFill>
                <a:cs typeface="Arial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576454"/>
              <a:ext cx="1723293" cy="828155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 userDrawn="1"/>
        </p:nvGrpSpPr>
        <p:grpSpPr>
          <a:xfrm>
            <a:off x="-2188873" y="2557009"/>
            <a:ext cx="2103150" cy="2124000"/>
            <a:chOff x="-2188874" y="0"/>
            <a:chExt cx="2103150" cy="2124000"/>
          </a:xfrm>
        </p:grpSpPr>
        <p:sp>
          <p:nvSpPr>
            <p:cNvPr id="20" name="Textfeld 19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124000"/>
            </a:xfrm>
            <a:prstGeom prst="rect">
              <a:avLst/>
            </a:prstGeom>
            <a:solidFill>
              <a:srgbClr val="DC0525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de-DE" sz="1000" b="1" dirty="0">
                  <a:solidFill>
                    <a:schemeClr val="bg1"/>
                  </a:solidFill>
                  <a:cs typeface="Arial" charset="0"/>
                </a:rPr>
                <a:t>Handling </a:t>
              </a:r>
              <a:r>
                <a:rPr lang="de-DE" sz="1000" b="1" dirty="0" err="1">
                  <a:solidFill>
                    <a:schemeClr val="bg1"/>
                  </a:solidFill>
                  <a:cs typeface="Arial" charset="0"/>
                </a:rPr>
                <a:t>instructions</a:t>
              </a:r>
              <a:r>
                <a:rPr lang="de-DE" sz="1000" b="1" dirty="0">
                  <a:solidFill>
                    <a:schemeClr val="bg1"/>
                  </a:solidFill>
                  <a:cs typeface="Arial" charset="0"/>
                </a:rPr>
                <a:t>: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800" b="0" dirty="0">
                  <a:solidFill>
                    <a:schemeClr val="bg1"/>
                  </a:solidFill>
                  <a:cs typeface="Arial" charset="0"/>
                </a:rPr>
                <a:t>To change the background, right-click on the slide and select “Format Background”. Choose the requested image “Insert from: File”. 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800" b="1" dirty="0">
                  <a:solidFill>
                    <a:schemeClr val="bg1"/>
                  </a:solidFill>
                  <a:cs typeface="Arial" charset="0"/>
                </a:rPr>
                <a:t>IMPORTANT:</a:t>
              </a:r>
              <a:r>
                <a:rPr lang="en-US" sz="800" b="0" dirty="0">
                  <a:solidFill>
                    <a:schemeClr val="bg1"/>
                  </a:solidFill>
                  <a:cs typeface="Arial" charset="0"/>
                </a:rPr>
                <a:t> If you want to insert this slide into another presentation, you have to keep the original formatting. Otherwise the background will be reset.</a:t>
              </a: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231414"/>
              <a:ext cx="1723293" cy="828155"/>
            </a:xfrm>
            <a:prstGeom prst="rect">
              <a:avLst/>
            </a:prstGeom>
          </p:spPr>
        </p:pic>
      </p:grpSp>
      <p:sp>
        <p:nvSpPr>
          <p:cNvPr id="7" name="novaPathPPTBox"/>
          <p:cNvSpPr txBox="1"/>
          <p:nvPr userDrawn="1"/>
        </p:nvSpPr>
        <p:spPr>
          <a:xfrm>
            <a:off x="5969000" y="5054600"/>
            <a:ext cx="67646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t">
              <a:lnSpc>
                <a:spcPts val="0"/>
              </a:lnSpc>
              <a:spcBef>
                <a:spcPts val="0"/>
              </a:spcBef>
            </a:pPr>
            <a:r>
              <a:rPr lang="de-DE" sz="800">
                <a:solidFill>
                  <a:srgbClr val="666666"/>
                </a:solidFill>
                <a:latin typeface="Arial"/>
              </a:rPr>
              <a:t>ZF confidential</a:t>
            </a:r>
            <a:endParaRPr lang="de-DE" sz="800" dirty="0" err="1">
              <a:solidFill>
                <a:srgbClr val="6666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2540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 und Abschluss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 dirty="0"/>
          </a:p>
        </p:txBody>
      </p:sp>
      <p:sp>
        <p:nvSpPr>
          <p:cNvPr id="18" name="Textplatzhalter 12"/>
          <p:cNvSpPr>
            <a:spLocks noGrp="1"/>
          </p:cNvSpPr>
          <p:nvPr userDrawn="1">
            <p:ph type="body" sz="quarter" idx="12"/>
          </p:nvPr>
        </p:nvSpPr>
        <p:spPr>
          <a:xfrm>
            <a:off x="360000" y="438150"/>
            <a:ext cx="6706589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360002" y="4722300"/>
            <a:ext cx="8424000" cy="366353"/>
            <a:chOff x="360001" y="4722299"/>
            <a:chExt cx="8424000" cy="366353"/>
          </a:xfrm>
        </p:grpSpPr>
        <p:sp>
          <p:nvSpPr>
            <p:cNvPr id="11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>
                <a:lnSpc>
                  <a:spcPts val="800"/>
                </a:lnSpc>
              </a:pPr>
              <a:r>
                <a:rPr lang="de-DE" sz="600" dirty="0">
                  <a:solidFill>
                    <a:schemeClr val="bg1"/>
                  </a:solidFill>
                  <a:latin typeface="Tahoma" panose="020B0604030504040204" pitchFamily="34" charset="0"/>
                </a:rPr>
                <a:t>© ZF Friedrichshafen AG</a:t>
              </a:r>
            </a:p>
          </p:txBody>
        </p:sp>
        <p:cxnSp>
          <p:nvCxnSpPr>
            <p:cNvPr id="13" name="Gerade Verbindung 12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novaPathPPTBox"/>
          <p:cNvSpPr txBox="1"/>
          <p:nvPr userDrawn="1"/>
        </p:nvSpPr>
        <p:spPr>
          <a:xfrm>
            <a:off x="5969000" y="5054600"/>
            <a:ext cx="67646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t">
              <a:lnSpc>
                <a:spcPts val="0"/>
              </a:lnSpc>
              <a:spcBef>
                <a:spcPts val="0"/>
              </a:spcBef>
            </a:pPr>
            <a:r>
              <a:rPr lang="de-DE" sz="800">
                <a:solidFill>
                  <a:srgbClr val="666666"/>
                </a:solidFill>
                <a:latin typeface="Arial"/>
              </a:rPr>
              <a:t>ZF confidential</a:t>
            </a:r>
            <a:endParaRPr lang="de-DE" sz="800" dirty="0" err="1">
              <a:solidFill>
                <a:srgbClr val="6666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09249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_Slide - Do_not_use!!!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360002" y="4722300"/>
            <a:ext cx="8424000" cy="366353"/>
            <a:chOff x="360001" y="4722299"/>
            <a:chExt cx="8424000" cy="366353"/>
          </a:xfrm>
        </p:grpSpPr>
        <p:sp>
          <p:nvSpPr>
            <p:cNvPr id="10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>
                <a:lnSpc>
                  <a:spcPts val="800"/>
                </a:lnSpc>
              </a:pPr>
              <a:r>
                <a:rPr lang="de-DE" sz="600" dirty="0">
                  <a:solidFill>
                    <a:schemeClr val="bg1"/>
                  </a:solidFill>
                  <a:latin typeface="Tahoma" panose="020B0604030504040204" pitchFamily="34" charset="0"/>
                </a:rPr>
                <a:t>© ZF Friedrichshafen AG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fik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novaPathPPTBox"/>
          <p:cNvSpPr txBox="1"/>
          <p:nvPr userDrawn="1"/>
        </p:nvSpPr>
        <p:spPr>
          <a:xfrm>
            <a:off x="5969000" y="5054600"/>
            <a:ext cx="67646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t">
              <a:lnSpc>
                <a:spcPts val="0"/>
              </a:lnSpc>
              <a:spcBef>
                <a:spcPts val="0"/>
              </a:spcBef>
            </a:pPr>
            <a:r>
              <a:rPr lang="de-DE" sz="800">
                <a:solidFill>
                  <a:srgbClr val="666666"/>
                </a:solidFill>
                <a:latin typeface="Arial"/>
              </a:rPr>
              <a:t>ZF confidential</a:t>
            </a:r>
            <a:endParaRPr lang="de-DE" sz="800" dirty="0" err="1">
              <a:solidFill>
                <a:srgbClr val="6666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973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September 2017 | Department Abbreviation | Summary Presentation 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3"/>
          <p:cNvSpPr>
            <a:spLocks noGrp="1"/>
          </p:cNvSpPr>
          <p:nvPr>
            <p:ph idx="1"/>
          </p:nvPr>
        </p:nvSpPr>
        <p:spPr bwMode="gray">
          <a:xfrm>
            <a:off x="360002" y="864001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3037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864001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1096" y="864001"/>
            <a:ext cx="4122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1514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864001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1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6084002" y="864001"/>
            <a:ext cx="2700000" cy="378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7763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863999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0" y="864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360001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4660360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2137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6084002" y="864000"/>
            <a:ext cx="2700000" cy="180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360001" y="2844000"/>
            <a:ext cx="2700000" cy="180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4"/>
          <p:cNvSpPr>
            <a:spLocks noGrp="1"/>
          </p:cNvSpPr>
          <p:nvPr>
            <p:ph sz="quarter" idx="16"/>
          </p:nvPr>
        </p:nvSpPr>
        <p:spPr>
          <a:xfrm>
            <a:off x="3222002" y="2843776"/>
            <a:ext cx="2700000" cy="18002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7"/>
          </p:nvPr>
        </p:nvSpPr>
        <p:spPr>
          <a:xfrm>
            <a:off x="6084002" y="2843776"/>
            <a:ext cx="2700000" cy="18002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5693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40818" y="4707946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99"/>
              </a:lnSpc>
              <a:spcBef>
                <a:spcPts val="840"/>
              </a:spcBef>
            </a:pPr>
            <a:endParaRPr lang="de-DE" sz="1200" dirty="0" err="1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4000" cy="108000"/>
          </a:xfr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60003" y="4722300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Bearbeitungshinweis: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Klicken Sie auf das Symbol im Platzhalter und wählen Sie ein Bild aus.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Sofern das Bild nicht der Größe des Bildplatzhalters entspricht und somit nicht richtig zugeschnitten ist, gehen Sie bitte wie folgt vor: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Gehen Sie mit der Maus auf das Bild - Klicken Sie auf die rechte Maustaste und wählen Sie „Grafik formatieren“ aus.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Wählen Sie dann „Zuschneiden“. Unter „Bildposition“ – X-Offset und Y-Offset können Sie nun den gewünschten Ausschnitt bestimmen.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2403945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Handling </a:t>
            </a:r>
            <a:r>
              <a:rPr lang="de-DE" sz="1000" b="1" dirty="0" err="1">
                <a:solidFill>
                  <a:schemeClr val="bg1"/>
                </a:solidFill>
                <a:cs typeface="Arial" charset="0"/>
              </a:rPr>
              <a:t>instructions</a:t>
            </a: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6446234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40818" y="4707946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99"/>
              </a:lnSpc>
              <a:spcBef>
                <a:spcPts val="840"/>
              </a:spcBef>
            </a:pPr>
            <a:endParaRPr lang="de-DE" sz="1200" dirty="0" err="1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3234" cy="108000"/>
          </a:xfr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1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661096" y="2574001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60003" y="4722300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Bearbeitungshinweis: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Klicken Sie auf das Symbol im Platzhalter und wählen Sie ein Bild aus.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Sofern das Bild nicht der Größe des Bildplatzhalters entspricht und somit nicht richtig zugeschnitten ist, gehen Sie bitte wie folgt vor: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Gehen Sie mit der Maus auf das Bild - Klicken Sie auf die rechte Maustaste und wählen Sie „Grafik formatieren“ aus.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Wählen Sie dann „Zuschneiden“. Unter „Bildposition“ – X-Offset und Y-Offset können Sie nun den gewünschten Ausschnitt bestimmen.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2403945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Handling </a:t>
            </a:r>
            <a:r>
              <a:rPr lang="de-DE" sz="1000" b="1" dirty="0" err="1">
                <a:solidFill>
                  <a:schemeClr val="bg1"/>
                </a:solidFill>
                <a:cs typeface="Arial" charset="0"/>
              </a:rPr>
              <a:t>instructions</a:t>
            </a: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72871632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rei Blöck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1" y="1181759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222002" y="1181759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084002" y="1181759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5"/>
          </p:nvPr>
        </p:nvSpPr>
        <p:spPr>
          <a:xfrm>
            <a:off x="360001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3222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7"/>
          </p:nvPr>
        </p:nvSpPr>
        <p:spPr>
          <a:xfrm>
            <a:off x="6084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Inhaltsplatzhalter 15"/>
          <p:cNvSpPr>
            <a:spLocks noGrp="1"/>
          </p:cNvSpPr>
          <p:nvPr>
            <p:ph sz="quarter" idx="18"/>
          </p:nvPr>
        </p:nvSpPr>
        <p:spPr>
          <a:xfrm>
            <a:off x="360001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7"/>
          <p:cNvSpPr>
            <a:spLocks noGrp="1"/>
          </p:cNvSpPr>
          <p:nvPr>
            <p:ph sz="quarter" idx="19"/>
          </p:nvPr>
        </p:nvSpPr>
        <p:spPr>
          <a:xfrm>
            <a:off x="3222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9"/>
          <p:cNvSpPr>
            <a:spLocks noGrp="1"/>
          </p:cNvSpPr>
          <p:nvPr>
            <p:ph sz="quarter" idx="20"/>
          </p:nvPr>
        </p:nvSpPr>
        <p:spPr>
          <a:xfrm>
            <a:off x="6084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Bearbeitungshinweis: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Klicken Sie auf das Symbol im Platzhalter und wählen Sie ein Bild aus.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Sofern das Bild nicht der Größe des Bildplatzhalters entspricht und somit nicht richtig zugeschnitten ist, gehen Sie bitte wie folgt vor: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Gehen Sie mit der Maus auf das Bild - Klicken Sie auf die rechte Maustaste und wählen Sie „Grafik formatieren“ aus.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Wählen Sie dann „Zuschneiden“. Unter „Bildposition“ – X-Offset und Y-Offset können Sie nun den gewünschten Ausschnitt bestimmen.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lang="de-DE" sz="800" dirty="0">
                <a:solidFill>
                  <a:schemeClr val="bg1"/>
                </a:solidFill>
                <a:cs typeface="Arial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-2188873" y="2403945"/>
            <a:ext cx="2103150" cy="2340000"/>
          </a:xfrm>
          <a:prstGeom prst="rect">
            <a:avLst/>
          </a:prstGeom>
          <a:solidFill>
            <a:srgbClr val="DC0525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Handling </a:t>
            </a:r>
            <a:r>
              <a:rPr lang="de-DE" sz="1000" b="1" dirty="0" err="1">
                <a:solidFill>
                  <a:schemeClr val="bg1"/>
                </a:solidFill>
                <a:cs typeface="Arial" charset="0"/>
              </a:rPr>
              <a:t>instructions</a:t>
            </a:r>
            <a:r>
              <a:rPr lang="de-DE" sz="1000" b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4344924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60002" y="864001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black">
          <a:xfrm>
            <a:off x="7607032" y="4893356"/>
            <a:ext cx="900000" cy="10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ts val="800"/>
              </a:lnSpc>
            </a:pPr>
            <a:r>
              <a:rPr lang="de-DE" sz="600" dirty="0">
                <a:solidFill>
                  <a:schemeClr val="tx1"/>
                </a:solidFill>
                <a:latin typeface="Tahoma" panose="020B0604030504040204" pitchFamily="34" charset="0"/>
              </a:rPr>
              <a:t>© ZF Friedrichshafen AG</a:t>
            </a:r>
          </a:p>
        </p:txBody>
      </p:sp>
      <p:sp>
        <p:nvSpPr>
          <p:cNvPr id="9" name="Titelplatzhalter 2"/>
          <p:cNvSpPr>
            <a:spLocks noGrp="1"/>
          </p:cNvSpPr>
          <p:nvPr>
            <p:ph type="title"/>
          </p:nvPr>
        </p:nvSpPr>
        <p:spPr bwMode="gray">
          <a:xfrm>
            <a:off x="360363" y="144001"/>
            <a:ext cx="8424000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5" name="Gerade Verbindung 14"/>
          <p:cNvCxnSpPr/>
          <p:nvPr/>
        </p:nvCxnSpPr>
        <p:spPr>
          <a:xfrm>
            <a:off x="360002" y="4722300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29391" y="4890652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DE" sz="600" baseline="0" dirty="0">
                <a:latin typeface="Tahoma" panose="020B0604030504040204" pitchFamily="34" charset="0"/>
              </a:defRPr>
            </a:lvl1pPr>
          </a:lstStyle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04001" y="4890652"/>
            <a:ext cx="180000" cy="108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de-DE" sz="600" b="1" smtClean="0">
                <a:solidFill>
                  <a:schemeClr val="accent4"/>
                </a:solidFill>
                <a:latin typeface="Tahoma" panose="020B0604030504040204" pitchFamily="34" charset="0"/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lang="de-DE" smtClean="0"/>
              <a:pPr algn="r">
                <a:lnSpc>
                  <a:spcPts val="800"/>
                </a:lnSpc>
              </a:pPr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0652"/>
            <a:ext cx="288000" cy="288000"/>
          </a:xfrm>
          <a:prstGeom prst="rect">
            <a:avLst/>
          </a:prstGeom>
        </p:spPr>
      </p:pic>
      <p:sp>
        <p:nvSpPr>
          <p:cNvPr id="5" name="novaPathPPTBox"/>
          <p:cNvSpPr txBox="1"/>
          <p:nvPr userDrawn="1"/>
        </p:nvSpPr>
        <p:spPr>
          <a:xfrm>
            <a:off x="5969000" y="5054600"/>
            <a:ext cx="676467" cy="30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t">
              <a:lnSpc>
                <a:spcPts val="0"/>
              </a:lnSpc>
              <a:spcBef>
                <a:spcPts val="0"/>
              </a:spcBef>
            </a:pPr>
            <a:r>
              <a:rPr lang="de-DE" sz="800">
                <a:solidFill>
                  <a:srgbClr val="666666"/>
                </a:solidFill>
                <a:latin typeface="Arial"/>
              </a:rPr>
              <a:t>ZF confidential</a:t>
            </a:r>
            <a:endParaRPr lang="de-DE" sz="800" dirty="0" err="1">
              <a:solidFill>
                <a:srgbClr val="66666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5" r:id="rId7"/>
    <p:sldLayoutId id="2147483740" r:id="rId8"/>
    <p:sldLayoutId id="2147483743" r:id="rId9"/>
    <p:sldLayoutId id="2147483741" r:id="rId10"/>
    <p:sldLayoutId id="2147483742" r:id="rId11"/>
    <p:sldLayoutId id="2147483747" r:id="rId12"/>
    <p:sldLayoutId id="2147483744" r:id="rId13"/>
    <p:sldLayoutId id="2147483746" r:id="rId14"/>
  </p:sldLayoutIdLst>
  <p:transition spd="med"/>
  <p:hf sldNum="0" hdr="0" dt="0"/>
  <p:txStyles>
    <p:titleStyle>
      <a:lvl1pPr algn="l" rtl="0" eaLnBrk="1" fontAlgn="base" hangingPunct="1">
        <a:lnSpc>
          <a:spcPts val="2399"/>
        </a:lnSpc>
        <a:spcBef>
          <a:spcPct val="0"/>
        </a:spcBef>
        <a:spcAft>
          <a:spcPct val="0"/>
        </a:spcAft>
        <a:defRPr sz="2000" b="1" baseline="0">
          <a:solidFill>
            <a:schemeClr val="tx2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2pPr>
      <a:lvl3pPr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3pPr>
      <a:lvl4pPr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4pPr>
      <a:lvl5pPr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5pPr>
      <a:lvl6pPr marL="457102"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6pPr>
      <a:lvl7pPr marL="914205"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7pPr>
      <a:lvl8pPr marL="1371306"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8pPr>
      <a:lvl9pPr marL="1828409" algn="l" rtl="0" eaLnBrk="1" fontAlgn="base" hangingPunct="1">
        <a:lnSpc>
          <a:spcPts val="2799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Clr>
          <a:srgbClr val="4367C5"/>
        </a:buClr>
        <a:buFont typeface="Wingdings" pitchFamily="2" charset="2"/>
        <a:defRPr sz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215954" indent="-215954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SzPct val="100000"/>
        <a:buFont typeface="Tahoma" panose="020B0604030504040204" pitchFamily="34" charset="0"/>
        <a:buChar char="•"/>
        <a:defRPr sz="12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2pPr>
      <a:lvl3pPr marL="431907" indent="-215954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SzPct val="100000"/>
        <a:buFont typeface="Tahoma" panose="020B0604030504040204" pitchFamily="34" charset="0"/>
        <a:buChar char="•"/>
        <a:defRPr sz="12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3pPr>
      <a:lvl4pPr marL="647936" indent="-215978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SzPct val="100000"/>
        <a:buFont typeface="Tahoma" panose="020B0604030504040204" pitchFamily="34" charset="0"/>
        <a:buChar char="•"/>
        <a:defRPr sz="12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20000"/>
        <a:buFontTx/>
        <a:buNone/>
        <a:defRPr sz="16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4367C5"/>
        </a:buClr>
        <a:buFontTx/>
        <a:buNone/>
        <a:defRPr sz="1600" b="1">
          <a:solidFill>
            <a:srgbClr val="000000"/>
          </a:solidFill>
          <a:latin typeface="+mn-lt"/>
        </a:defRPr>
      </a:lvl6pPr>
      <a:lvl7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4367C5"/>
        </a:buClr>
        <a:buFontTx/>
        <a:buNone/>
        <a:defRPr sz="1600" b="1">
          <a:solidFill>
            <a:srgbClr val="000000"/>
          </a:solidFill>
          <a:latin typeface="+mn-lt"/>
        </a:defRPr>
      </a:lvl7pPr>
      <a:lvl8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4367C5"/>
        </a:buClr>
        <a:buFontTx/>
        <a:buNone/>
        <a:defRPr sz="1600" b="1">
          <a:solidFill>
            <a:srgbClr val="000000"/>
          </a:solidFill>
          <a:latin typeface="+mn-lt"/>
        </a:defRPr>
      </a:lvl8pPr>
      <a:lvl9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4367C5"/>
        </a:buClr>
        <a:buFontTx/>
        <a:buNone/>
        <a:defRPr sz="1600" b="1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5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6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9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1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4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6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8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X:\Aufträge\ZF_Bearbeitung\!CD_Change_ZF\Neuer Master ZF\FlexGrids\2D\ZF grid V1 3c PP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18005" r="3615" b="36607"/>
          <a:stretch/>
        </p:blipFill>
        <p:spPr bwMode="auto">
          <a:xfrm>
            <a:off x="422694" y="2519124"/>
            <a:ext cx="8721306" cy="26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box"/>
          <p:cNvSpPr>
            <a:spLocks noGrp="1"/>
          </p:cNvSpPr>
          <p:nvPr>
            <p:ph type="ctrTitle"/>
          </p:nvPr>
        </p:nvSpPr>
        <p:spPr>
          <a:xfrm>
            <a:off x="188843" y="1484884"/>
            <a:ext cx="8759214" cy="1057982"/>
          </a:xfrm>
        </p:spPr>
        <p:txBody>
          <a:bodyPr/>
          <a:lstStyle/>
          <a:p>
            <a:r>
              <a:rPr lang="de-DE" dirty="0"/>
              <a:t>SGM CCUV EBB Simulation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359998" y="2729932"/>
            <a:ext cx="6382879" cy="25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Global Sizing Team | Systems Engineering | Division A</a:t>
            </a:r>
          </a:p>
        </p:txBody>
      </p:sp>
    </p:spTree>
    <p:extLst>
      <p:ext uri="{BB962C8B-B14F-4D97-AF65-F5344CB8AC3E}">
        <p14:creationId xmlns:p14="http://schemas.microsoft.com/office/powerpoint/2010/main" val="15659665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50E2D-959A-4DD4-8421-3D71EC7C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Brake System Sizing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E7FD0C-0B34-4C19-B818-E043C54E7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19E0A-4766-4C7F-82BF-65C5D109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652171"/>
            <a:ext cx="69913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10C40-1F13-4448-B505-BD0D1FE8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6" y="1422278"/>
            <a:ext cx="5467350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6CC0FC-8DE1-415F-9F9D-07C8060F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56" y="2335260"/>
            <a:ext cx="3064668" cy="236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9665D-B829-47E8-85E5-D6AD2B45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42" y="2338209"/>
            <a:ext cx="2381658" cy="1841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5F1D7-BBEE-4CB5-91AE-DE7049BF0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391" y="2338209"/>
            <a:ext cx="3064668" cy="23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3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60362" y="144000"/>
            <a:ext cx="7380000" cy="594000"/>
          </a:xfrm>
        </p:spPr>
        <p:txBody>
          <a:bodyPr/>
          <a:lstStyle/>
          <a:p>
            <a:r>
              <a:rPr lang="en-US" dirty="0"/>
              <a:t>1. Sizing 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76127-B3AF-48CA-8982-7B11ADE69344}"/>
              </a:ext>
            </a:extLst>
          </p:cNvPr>
          <p:cNvSpPr/>
          <p:nvPr/>
        </p:nvSpPr>
        <p:spPr>
          <a:xfrm>
            <a:off x="2457493" y="1597460"/>
            <a:ext cx="3464336" cy="1948580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700"/>
              </a:lnSpc>
              <a:spcBef>
                <a:spcPts val="84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2995131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60362" y="144000"/>
            <a:ext cx="7380000" cy="594000"/>
          </a:xfrm>
        </p:spPr>
        <p:txBody>
          <a:bodyPr/>
          <a:lstStyle/>
          <a:p>
            <a:r>
              <a:rPr lang="en-US" dirty="0"/>
              <a:t>2. AEB simulation results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10F5E1-06BE-429D-A7D3-A969C264D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75256"/>
              </p:ext>
            </p:extLst>
          </p:nvPr>
        </p:nvGraphicFramePr>
        <p:xfrm>
          <a:off x="221817" y="738000"/>
          <a:ext cx="8700365" cy="3627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22">
                  <a:extLst>
                    <a:ext uri="{9D8B030D-6E8A-4147-A177-3AD203B41FA5}">
                      <a16:colId xmlns:a16="http://schemas.microsoft.com/office/drawing/2014/main" val="2461971792"/>
                    </a:ext>
                  </a:extLst>
                </a:gridCol>
                <a:gridCol w="822079">
                  <a:extLst>
                    <a:ext uri="{9D8B030D-6E8A-4147-A177-3AD203B41FA5}">
                      <a16:colId xmlns:a16="http://schemas.microsoft.com/office/drawing/2014/main" val="3584624166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638056249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4266951099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1063675832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1942742279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1277765996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2836037774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1965387623"/>
                    </a:ext>
                  </a:extLst>
                </a:gridCol>
                <a:gridCol w="822783">
                  <a:extLst>
                    <a:ext uri="{9D8B030D-6E8A-4147-A177-3AD203B41FA5}">
                      <a16:colId xmlns:a16="http://schemas.microsoft.com/office/drawing/2014/main" val="4188406760"/>
                    </a:ext>
                  </a:extLst>
                </a:gridCol>
              </a:tblGrid>
              <a:tr h="4158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Deceleration 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55323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EBB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78910529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Auto apply time (start from EBB receive) /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3830986225"/>
                  </a:ext>
                </a:extLst>
              </a:tr>
              <a:tr h="2722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ESC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3740369633"/>
                  </a:ext>
                </a:extLst>
              </a:tr>
              <a:tr h="272224">
                <a:tc>
                  <a:txBody>
                    <a:bodyPr/>
                    <a:lstStyle/>
                    <a:p>
                      <a:pPr marL="0" marR="0" lvl="0" indent="0" algn="ctr" defTabSz="9142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Auto apply time (start from ESC receive)  /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2179579124"/>
                  </a:ext>
                </a:extLst>
              </a:tr>
              <a:tr h="2722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Pedal travel / mm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177719255"/>
                  </a:ext>
                </a:extLst>
              </a:tr>
              <a:tr h="2722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Force to pedal (foot applying central point) / 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18399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85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AEB Simulation Parameters</a:t>
            </a:r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97CEAD46-3C3F-438B-AA92-1DF0069A0F44}"/>
              </a:ext>
            </a:extLst>
          </p:cNvPr>
          <p:cNvSpPr txBox="1"/>
          <p:nvPr/>
        </p:nvSpPr>
        <p:spPr>
          <a:xfrm>
            <a:off x="552493" y="440834"/>
            <a:ext cx="7231337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 dirty="0">
                <a:solidFill>
                  <a:schemeClr val="tx1"/>
                </a:solidFill>
              </a:rPr>
              <a:t>Vehicle:		           </a:t>
            </a:r>
            <a:r>
              <a:rPr lang="en-GB" sz="900" dirty="0"/>
              <a:t>CCUV</a:t>
            </a:r>
          </a:p>
          <a:p>
            <a:pPr algn="l">
              <a:lnSpc>
                <a:spcPct val="150000"/>
              </a:lnSpc>
            </a:pPr>
            <a:r>
              <a:rPr lang="en-GB" sz="900" dirty="0">
                <a:solidFill>
                  <a:schemeClr val="tx1"/>
                </a:solidFill>
              </a:rPr>
              <a:t>weight (GVW)	</a:t>
            </a:r>
            <a:r>
              <a:rPr lang="en-GB" sz="900" dirty="0"/>
              <a:t>                                    1920</a:t>
            </a:r>
            <a:r>
              <a:rPr lang="en-GB" sz="900" dirty="0">
                <a:solidFill>
                  <a:schemeClr val="tx1"/>
                </a:solidFill>
              </a:rPr>
              <a:t> kg </a:t>
            </a:r>
          </a:p>
          <a:p>
            <a:pPr algn="l">
              <a:lnSpc>
                <a:spcPct val="150000"/>
              </a:lnSpc>
            </a:pPr>
            <a:r>
              <a:rPr lang="en-GB" sz="900" dirty="0"/>
              <a:t>% Front weight                                        52.6%          </a:t>
            </a:r>
            <a:endParaRPr lang="en-GB" sz="9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900" dirty="0"/>
              <a:t>COG / WB:		           590 mm / 2700 mm</a:t>
            </a:r>
          </a:p>
          <a:p>
            <a:pPr>
              <a:lnSpc>
                <a:spcPct val="150000"/>
              </a:lnSpc>
            </a:pPr>
            <a:r>
              <a:rPr lang="en-GB" sz="900" dirty="0" err="1">
                <a:solidFill>
                  <a:schemeClr val="tx1"/>
                </a:solidFill>
              </a:rPr>
              <a:t>r_dyn</a:t>
            </a:r>
            <a:r>
              <a:rPr lang="en-GB" sz="900" dirty="0">
                <a:solidFill>
                  <a:schemeClr val="tx1"/>
                </a:solidFill>
              </a:rPr>
              <a:t>:		           </a:t>
            </a:r>
            <a:r>
              <a:rPr lang="en-GB" sz="900" dirty="0"/>
              <a:t>343.75 mm</a:t>
            </a:r>
          </a:p>
          <a:p>
            <a:pPr>
              <a:lnSpc>
                <a:spcPct val="150000"/>
              </a:lnSpc>
            </a:pPr>
            <a:r>
              <a:rPr lang="en-GB" sz="900" dirty="0" err="1"/>
              <a:t>Hose_length</a:t>
            </a:r>
            <a:r>
              <a:rPr lang="en-GB" sz="900" dirty="0"/>
              <a:t>:                                           F:2x400/R:2x400 (assumed)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Pedal:                                                    Ratio 3.3 / max 125.4mm</a:t>
            </a:r>
            <a:endParaRPr lang="en-GB" sz="9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900" dirty="0"/>
              <a:t>Split:		           X</a:t>
            </a:r>
            <a:endParaRPr lang="en-GB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900" dirty="0">
                <a:solidFill>
                  <a:schemeClr val="tx1"/>
                </a:solidFill>
              </a:rPr>
              <a:t>FA Brake:		           </a:t>
            </a:r>
            <a:r>
              <a:rPr lang="en-GB" sz="900" dirty="0"/>
              <a:t>Ø</a:t>
            </a:r>
            <a:r>
              <a:rPr lang="en-GB" sz="900" dirty="0">
                <a:solidFill>
                  <a:schemeClr val="tx1"/>
                </a:solidFill>
              </a:rPr>
              <a:t> 60 (Disc / </a:t>
            </a:r>
            <a:r>
              <a:rPr lang="en-GB" sz="900" dirty="0" err="1">
                <a:solidFill>
                  <a:schemeClr val="tx1"/>
                </a:solidFill>
              </a:rPr>
              <a:t>r_eff</a:t>
            </a:r>
            <a:r>
              <a:rPr lang="en-GB" sz="900" dirty="0"/>
              <a:t>: 119.5 mm  / µ_nom: 0.34)</a:t>
            </a:r>
            <a:endParaRPr lang="en-GB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900" dirty="0"/>
              <a:t>RA Brake</a:t>
            </a:r>
            <a:r>
              <a:rPr lang="en-GB" sz="900" dirty="0">
                <a:solidFill>
                  <a:schemeClr val="tx1"/>
                </a:solidFill>
              </a:rPr>
              <a:t>:		</a:t>
            </a:r>
            <a:r>
              <a:rPr lang="en-GB" sz="900" dirty="0"/>
              <a:t>           Ø 42 </a:t>
            </a:r>
            <a:r>
              <a:rPr lang="en-GB" sz="900" dirty="0">
                <a:solidFill>
                  <a:sysClr val="windowText" lastClr="000000"/>
                </a:solidFill>
              </a:rPr>
              <a:t>(Disc </a:t>
            </a:r>
            <a:r>
              <a:rPr lang="en-GB" sz="900" dirty="0"/>
              <a:t>/ </a:t>
            </a:r>
            <a:r>
              <a:rPr lang="en-GB" sz="900" dirty="0" err="1"/>
              <a:t>r_eff</a:t>
            </a:r>
            <a:r>
              <a:rPr lang="en-GB" sz="900" dirty="0"/>
              <a:t>: 127 mm  / µ_nom: 0.34)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MC:                                                        23.81mm (assumed MEB strokes in calculation)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AD528-AC69-4E29-9BF4-FE3CDAA01836}"/>
              </a:ext>
            </a:extLst>
          </p:cNvPr>
          <p:cNvSpPr/>
          <p:nvPr/>
        </p:nvSpPr>
        <p:spPr>
          <a:xfrm>
            <a:off x="4278154" y="2876138"/>
            <a:ext cx="4288903" cy="172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 dirty="0"/>
              <a:t>Motor:                                               330W 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ISO:                                                  FA: Ø 0.55 / RA: Ø 0.35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DUMP:		           FA: Ø 0.65 / RA: Ø 0.5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U_BAT:		          13.5 V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Harness:		          30 </a:t>
            </a:r>
            <a:r>
              <a:rPr lang="en-GB" sz="900" dirty="0" err="1"/>
              <a:t>mOhm</a:t>
            </a:r>
            <a:r>
              <a:rPr lang="en-GB" sz="900" dirty="0"/>
              <a:t> Cable tree + 8 </a:t>
            </a:r>
            <a:r>
              <a:rPr lang="en-GB" sz="900" dirty="0" err="1"/>
              <a:t>mOhm</a:t>
            </a:r>
            <a:r>
              <a:rPr lang="en-GB" sz="900" dirty="0"/>
              <a:t> ECU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Fluid:		           HN 404 at 23°C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Current Limitation:	           80A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ECU Delay:                                         20ms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119EA-FEC4-41A7-9166-7F3B5FC97F9C}"/>
              </a:ext>
            </a:extLst>
          </p:cNvPr>
          <p:cNvSpPr/>
          <p:nvPr/>
        </p:nvSpPr>
        <p:spPr>
          <a:xfrm>
            <a:off x="552493" y="2754086"/>
            <a:ext cx="3464336" cy="1948580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700"/>
              </a:lnSpc>
              <a:spcBef>
                <a:spcPts val="84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EBB parameters to be added</a:t>
            </a:r>
          </a:p>
          <a:p>
            <a:pPr marL="228600" indent="-228600" algn="ctr">
              <a:lnSpc>
                <a:spcPts val="1700"/>
              </a:lnSpc>
              <a:spcBef>
                <a:spcPts val="840"/>
              </a:spcBef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80A as current limit</a:t>
            </a:r>
          </a:p>
          <a:p>
            <a:pPr marL="228600" indent="-228600" algn="ctr">
              <a:lnSpc>
                <a:spcPts val="1700"/>
              </a:lnSpc>
              <a:spcBef>
                <a:spcPts val="840"/>
              </a:spcBef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Other parameters to be assumed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8C10A-F136-4E19-94B9-5D715EF8DBFA}"/>
              </a:ext>
            </a:extLst>
          </p:cNvPr>
          <p:cNvSpPr/>
          <p:nvPr/>
        </p:nvSpPr>
        <p:spPr>
          <a:xfrm>
            <a:off x="4278153" y="2754086"/>
            <a:ext cx="4593703" cy="1948580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700"/>
              </a:lnSpc>
              <a:spcBef>
                <a:spcPts val="84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EBC470 parameters to be UPDATED</a:t>
            </a:r>
          </a:p>
          <a:p>
            <a:pPr marL="228600" indent="-228600" algn="ctr">
              <a:lnSpc>
                <a:spcPts val="1700"/>
              </a:lnSpc>
              <a:spcBef>
                <a:spcPts val="840"/>
              </a:spcBef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80A as current limit</a:t>
            </a:r>
          </a:p>
          <a:p>
            <a:pPr marL="228600" indent="-228600" algn="ctr">
              <a:lnSpc>
                <a:spcPts val="1700"/>
              </a:lnSpc>
              <a:spcBef>
                <a:spcPts val="840"/>
              </a:spcBef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Other parameters to be assumed</a:t>
            </a:r>
          </a:p>
        </p:txBody>
      </p:sp>
    </p:spTree>
    <p:extLst>
      <p:ext uri="{BB962C8B-B14F-4D97-AF65-F5344CB8AC3E}">
        <p14:creationId xmlns:p14="http://schemas.microsoft.com/office/powerpoint/2010/main" val="38776142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PV (w/o hose)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6C913-F859-4D0F-9C27-44E4CB924410}"/>
              </a:ext>
            </a:extLst>
          </p:cNvPr>
          <p:cNvSpPr txBox="1"/>
          <p:nvPr/>
        </p:nvSpPr>
        <p:spPr>
          <a:xfrm>
            <a:off x="585748" y="818466"/>
            <a:ext cx="1014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Front brake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461F1-F18A-4B28-A9D9-9B2FAF191968}"/>
              </a:ext>
            </a:extLst>
          </p:cNvPr>
          <p:cNvSpPr txBox="1"/>
          <p:nvPr/>
        </p:nvSpPr>
        <p:spPr>
          <a:xfrm>
            <a:off x="4800600" y="826086"/>
            <a:ext cx="1014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Rear brake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2F6CE-DFC8-4859-99CF-DC172B3E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38" y="1114376"/>
            <a:ext cx="3688269" cy="2589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CEDE0A-B544-485C-A5CF-965DA02B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8" y="1114375"/>
            <a:ext cx="3688269" cy="25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894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60362" y="144000"/>
            <a:ext cx="7380000" cy="594000"/>
          </a:xfrm>
        </p:spPr>
        <p:txBody>
          <a:bodyPr/>
          <a:lstStyle/>
          <a:p>
            <a:r>
              <a:rPr lang="en-US" dirty="0"/>
              <a:t>5. Brake force Distribution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9BFA-8A6E-4F81-B4C9-0714D1F2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738000"/>
            <a:ext cx="5584371" cy="3964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18F0B-9DC6-40A0-B11D-4E631804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14" y="968829"/>
            <a:ext cx="3048215" cy="20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18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60362" y="144000"/>
            <a:ext cx="7380000" cy="594000"/>
          </a:xfrm>
        </p:spPr>
        <p:txBody>
          <a:bodyPr/>
          <a:lstStyle/>
          <a:p>
            <a:r>
              <a:rPr lang="en-US" dirty="0"/>
              <a:t>6. Brake Control performances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598B3-8250-4511-8B70-C6E125433E3D}"/>
              </a:ext>
            </a:extLst>
          </p:cNvPr>
          <p:cNvSpPr/>
          <p:nvPr/>
        </p:nvSpPr>
        <p:spPr>
          <a:xfrm>
            <a:off x="2457493" y="1597460"/>
            <a:ext cx="3464336" cy="1948580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700"/>
              </a:lnSpc>
              <a:spcBef>
                <a:spcPts val="84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EBB and / or ESC pressure building up curves to be added on this page and next pages</a:t>
            </a:r>
          </a:p>
        </p:txBody>
      </p:sp>
    </p:spTree>
    <p:extLst>
      <p:ext uri="{BB962C8B-B14F-4D97-AF65-F5344CB8AC3E}">
        <p14:creationId xmlns:p14="http://schemas.microsoft.com/office/powerpoint/2010/main" val="8211255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Dec 2017 | Systems Engineering | SAIC SK81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5758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12687D-9C46-4B72-861C-9574D16FD3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/>
              <a:t>August 2017 | Department Abbreviation | Summary Presentation Title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85C53-4485-4F0D-991D-504715043EFF}"/>
              </a:ext>
            </a:extLst>
          </p:cNvPr>
          <p:cNvSpPr txBox="1"/>
          <p:nvPr/>
        </p:nvSpPr>
        <p:spPr>
          <a:xfrm>
            <a:off x="2491273" y="2052735"/>
            <a:ext cx="403082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8299003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TW_CP"/>
  <p:tag name="MASTER" val="master_zf.potx"/>
  <p:tag name="LANGUAGE" val="germa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heme/theme1.xml><?xml version="1.0" encoding="utf-8"?>
<a:theme xmlns:a="http://schemas.openxmlformats.org/drawingml/2006/main" name="ZF Friedrichshafen AG_Master 2017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E5E5E5"/>
      </a:lt2>
      <a:accent1>
        <a:srgbClr val="7FD5F3"/>
      </a:accent1>
      <a:accent2>
        <a:srgbClr val="BFEAF9"/>
      </a:accent2>
      <a:accent3>
        <a:srgbClr val="E5F6FD"/>
      </a:accent3>
      <a:accent4>
        <a:srgbClr val="1179BF"/>
      </a:accent4>
      <a:accent5>
        <a:srgbClr val="81BCDF"/>
      </a:accent5>
      <a:accent6>
        <a:srgbClr val="C0DEE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 cmpd="sng" algn="ctr">
          <a:noFill/>
          <a:prstDash val="solid"/>
        </a:ln>
        <a:effectLst/>
        <a:ex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700"/>
          </a:lnSpc>
          <a:spcBef>
            <a:spcPts val="840"/>
          </a:spcBef>
          <a:defRPr sz="1200" dirty="0" err="1" smtClean="0"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tx2"/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0"/>
          </a:spcBef>
          <a:defRPr sz="1400" dirty="0" err="1" smtClean="0"/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 name="ZF Cyan 10%">
      <a:srgbClr val="E5F6FD"/>
    </a:custClr>
    <a:custClr>
      <a:srgbClr val="FFFFFF"/>
    </a:custClr>
    <a:custClr name="ZF Blue 100%">
      <a:srgbClr val="1179C5"/>
    </a:custClr>
    <a:custClr name="ZF Blue 50%">
      <a:srgbClr val="81BCDF"/>
    </a:custClr>
    <a:custClr name="ZF Blue 25%">
      <a:srgbClr val="C0DEEF"/>
    </a:custClr>
    <a:custClr>
      <a:srgbClr val="FFFFFF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 name="Black 10%">
      <a:srgbClr val="E5E5E5"/>
    </a:custClr>
    <a:custClr>
      <a:srgbClr val="FFFFFF"/>
    </a:custClr>
    <a:custClr name="1. Step color gradient">
      <a:srgbClr val="1179C5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C0525"/>
    </a:custClr>
  </a:custClr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E5E5E5"/>
      </a:lt2>
      <a:accent1>
        <a:srgbClr val="7FD5F3"/>
      </a:accent1>
      <a:accent2>
        <a:srgbClr val="BFEAF9"/>
      </a:accent2>
      <a:accent3>
        <a:srgbClr val="E5F6FD"/>
      </a:accent3>
      <a:accent4>
        <a:srgbClr val="1179BF"/>
      </a:accent4>
      <a:accent5>
        <a:srgbClr val="81BCDF"/>
      </a:accent5>
      <a:accent6>
        <a:srgbClr val="C0DEEF"/>
      </a:accent6>
      <a:hlink>
        <a:srgbClr val="1179BF"/>
      </a:hlink>
      <a:folHlink>
        <a:srgbClr val="7FD5F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E5E5E5"/>
      </a:lt2>
      <a:accent1>
        <a:srgbClr val="7FD5F3"/>
      </a:accent1>
      <a:accent2>
        <a:srgbClr val="BFEAF9"/>
      </a:accent2>
      <a:accent3>
        <a:srgbClr val="E5F6FD"/>
      </a:accent3>
      <a:accent4>
        <a:srgbClr val="1179BF"/>
      </a:accent4>
      <a:accent5>
        <a:srgbClr val="81BCDF"/>
      </a:accent5>
      <a:accent6>
        <a:srgbClr val="C0DEEF"/>
      </a:accent6>
      <a:hlink>
        <a:srgbClr val="1179BF"/>
      </a:hlink>
      <a:folHlink>
        <a:srgbClr val="7FD5F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ovaPath_tenantID>8BC9BD9B-31E2-4E97-ABE0-B03814292429</NovaPath_tenantID>
</file>

<file path=customXml/item10.xml><?xml version="1.0" encoding="utf-8"?>
<NovaPath_docPath>Z:\Com\70_MarComms\CD\Marke\Markenauftritt\Neuer Markenauftritt\08_Guidelines\PowerPoint\1_Dokumente CI-Portal\Englisch</NovaPath_docPath>
</file>

<file path=customXml/item11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2.xml><?xml version="1.0" encoding="utf-8"?>
<nXeGKudETKPeaCNGFh5i8sltj09I1nJ8AlBUytNZ1Ehih9jnZMZtoeNI9UMZ5>w0PIIyGfD5VLc1zoJj+TuoFY4ueCTbMjhBax3Xd7TB8=</nXeGKudETKPeaCNGFh5i8sltj09I1nJ8AlBUytNZ1Ehih9jnZMZtoeNI9UMZ5>
</file>

<file path=customXml/item13.xml><?xml version="1.0" encoding="utf-8"?>
<nXeGKudETKPeaCNGFh5ix5fP7fSWtl37NIroXmZN38TajkfZeW3Vf6bvmNn8>gta4gVzLYTOanyUhQqo1kB2Mw6yADTDTWplLFM+iPzO9/apxZ2VkG5+mWRcPVHyQ</nXeGKudETKPeaCNGFh5ix5fP7fSWtl37NIroXmZN38TajkfZeW3Vf6bvmNn8>
</file>

<file path=customXml/item14.xml><?xml version="1.0" encoding="utf-8"?>
<nXeGKudETKPeaCNGFh5i2aVdoOsLYjULCdH7T707tDyRRmguot4fEcJ2iD6f9>KIVwNfXVORo1fEyQhgLGBA==</nXeGKudETKPeaCNGFh5i2aVdoOsLYjULCdH7T707tDyRRmguot4fEcJ2iD6f9>
</file>

<file path=customXml/item15.xml><?xml version="1.0" encoding="utf-8"?>
<nXeGKudETKPeaCNGFh5iy53cs4YTjZQd4Re9Stbph13fJwq3N1dxRUwfkxNCzGbktJIbKf2q8mQyY814Q>GoBUcRQBOiWNv9cnqy33XA==</nXeGKudETKPeaCNGFh5iy53cs4YTjZQd4Re9Stbph13fJwq3N1dxRUwfkxNCzGbktJIbKf2q8mQyY814Q>
</file>

<file path=customXml/item16.xml><?xml version="1.0" encoding="utf-8"?>
<NovaPath_docAuthor>Dick Marike FRD VCMA</NovaPath_docAuthor>
</file>

<file path=customXml/item17.xml><?xml version="1.0" encoding="utf-8"?>
<nXeGKudETKPeaCNGFh5ix5fP7fSWtl37NIroXmYBQsS1cecqKZfGozr8W9iy>WiMggDMp8sF8kWg6qqYyqg==</nXeGKudETKPeaCNGFh5ix5fP7fSWtl37NIroXmYBQsS1cecqKZfGozr8W9iy>
</file>

<file path=customXml/item18.xml><?xml version="1.0" encoding="utf-8"?>
<NovaPath_docID>ALY4WYWRD7NWL44XD4WYSXJ2RR</NovaPath_docID>
</file>

<file path=customXml/item19.xml><?xml version="1.0" encoding="utf-8"?>
<nXeGKudETKPeaCNGFh5iyLk1gcWWJqTgFQk8wGFUmjFC0m6hdwbr2zDsrBNVqK>Kzzd2pWBtImcGvgC4ner3gxeeWs5hnlYsA54t7fnddfGGmjGJI2cJSOHsiHZSiRq</nXeGKudETKPeaCNGFh5iyLk1gcWWJqTgFQk8wGFUmjFC0m6hdwbr2zDsrBNVqK>
</file>

<file path=customXml/item2.xml><?xml version="1.0" encoding="utf-8"?>
<NovaPath_docOwner>Z604449</NovaPath_docOwner>
</file>

<file path=customXml/item20.xml><?xml version="1.0" encoding="utf-8"?>
<nXeGKudETKPeaCNGFh5i5JKJLOqxkMZWB6LsYfMaI9RtbpE1WkCpXazESWus5B>Ty6KAWMODwOl03LTekBAathLXdUn/0GPIrGDIKPX3+pYGfZcvI9lH/7Xainwtyc1U75BY+dNXTTvvgLwh3YtYg==</nXeGKudETKPeaCNGFh5i5JKJLOqxkMZWB6LsYfMaI9RtbpE1WkCpXazESWus5B>
</file>

<file path=customXml/item21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22.xml><?xml version="1.0" encoding="utf-8"?>
<NovaPath_docClassDate>08/02/2017 15:05:14</NovaPath_docClassDate>
</file>

<file path=customXml/item23.xml><?xml version="1.0" encoding="utf-8"?>
<NovaPath_docName>Z:\Com\70_MarComms\CD\Marke\Markenauftritt\Neuer Markenauftritt\08_Guidelines\PowerPoint\1_Dokumente CI-Portal\Englisch\ZF Friedrichshafen AG_Master 2017_EN.pptx</NovaPath_docName>
</file>

<file path=customXml/item24.xml><?xml version="1.0" encoding="utf-8"?>
<NovaPath_baseApplication>Microsoft PowerPoint</NovaPath_baseApplication>
</file>

<file path=customXml/item25.xml><?xml version="1.0" encoding="utf-8"?>
<nXeGKudETKPeaCNGFh5i7cKyawAjgyQn9gyiebCxx1jD9eHXSWW9Lib2F1j9>XfyMTrKCWBi+2mFJ31fEUcqECsjPP9PDM7vvx8dDTL0DmGVdMSicDs4feaP2WWIdwY7N8oc1msVMflSy7CshS77PS8duqAwUZmPp7RJXU2qt4OV4PREXhTREZ+gTQmv+24ZE3VyaXL5iXXggCJCOIHfhGXvCMijTTHNsTFEEukBbyBGpKiRIOnF4aDiFOCgQTt60Kqxra2B0QW/kKGI2IavI9fSQF7U0netZTPevLcdiGeT9hJvFKE3KX+m23er83KSl4Oel3CdzY5Yns8TWEenUBOvpkc6XugpLdxqjTXanmbDoUWpdMrz0q8ZAefA/ppifu56WbaAfvvdbPdCge5YqxjyzihQHlr0hMXRkZjo95iL/APQ6g6TUZt+tBD1x6767J2dnWofZubRXU5lTcyV6gybdTqtWfNcLMB5pcYtyEPUYKP9BtA/sIxwWiuNO</nXeGKudETKPeaCNGFh5i7cKyawAjgyQn9gyiebCxx1jD9eHXSWW9Lib2F1j9>
</file>

<file path=customXml/item26.xml><?xml version="1.0" encoding="utf-8"?>
<nXeGKudETKPeaCNGFh5ix5fP7fSWtl37NIroXmZyHIynb9qBde2n67FOJFV2>vc0QNNiEy8wlifPvO4zZy5vHsirDHlQQ7pY2VLgNOd8=</nXeGKudETKPeaCNGFh5ix5fP7fSWtl37NIroXmZyHIynb9qBde2n67FOJFV2>
</file>

<file path=customXml/item27.xml><?xml version="1.0" encoding="utf-8"?>
<NovaPath_versionInfo>3.4.10.11016</NovaPath_versionInfo>
</file>

<file path=customXml/item28.xml><?xml version="1.0" encoding="utf-8"?>
<NovaPath_docClassID>1040</NovaPath_docClassID>
</file>

<file path=customXml/item2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nXeGKudETKPeaCNGFh5i0BGlH9ci87cLWvMx3DlPzuAPh2gY9s703zKUS7uW>XfyMTrKCWBi+2mFJ31fEUcqECsjPP9PDM7vvx8dDTL0DmGVdMSicDs4feaP2WWIdwY7N8oc1msVMflSy7CshS77PS8duqAwUZmPp7RJXU2qt4OV4PREXhTREZ+gTQmv+24ZE3VyaXL5iXXggCJCOIHfhGXvCMijTTHNsTFEEukBbyBGpKiRIOnF4aDiFOCgQTt60Kqxra2B0QW/kKGI2IavI9fSQF7U0netZTPevLcdiGeT9hJvFKE3KX+m23er83KSl4Oel3CdzY5Yns8TWEenUBOvpkc6XugpLdxqjTXY3RG75VvMFesKJteztVlmz</nXeGKudETKPeaCNGFh5i0BGlH9ci87cLWvMx3DlPzuAPh2gY9s703zKUS7uW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NovaPath_docIDOld>0PAIK1WANRXD9FD1KX6JGJV2K0</NovaPath_docIDOld>
</file>

<file path=customXml/item6.xml><?xml version="1.0" encoding="utf-8"?>
<NovaPath_DocInfoFromAfterSave>False</NovaPath_DocInfoFromAfterSave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0FB74338EE3343902A51E0ECCDC7F2" ma:contentTypeVersion="6" ma:contentTypeDescription="Create a new document." ma:contentTypeScope="" ma:versionID="643cc4fa1f9eeacfb592a17dce6b5e44">
  <xsd:schema xmlns:xsd="http://www.w3.org/2001/XMLSchema" xmlns:xs="http://www.w3.org/2001/XMLSchema" xmlns:p="http://schemas.microsoft.com/office/2006/metadata/properties" xmlns:ns2="ac0704d9-be96-4205-a868-2e8833226b4c" xmlns:ns3="d61395f5-30b3-4f13-ad6b-a9726300ee8b" targetNamespace="http://schemas.microsoft.com/office/2006/metadata/properties" ma:root="true" ma:fieldsID="09657ebb4fc625ae88104afe5593a8af" ns2:_="" ns3:_="">
    <xsd:import namespace="ac0704d9-be96-4205-a868-2e8833226b4c"/>
    <xsd:import namespace="d61395f5-30b3-4f13-ad6b-a9726300ee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704d9-be96-4205-a868-2e8833226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1395f5-30b3-4f13-ad6b-a9726300ee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NovaPath_docClass>ZF confidential</NovaPath_docClass>
</file>

<file path=customXml/item9.xml><?xml version="1.0" encoding="utf-8"?>
<nXeGKudETKPeaCNGFh5iTSI5UodjD94nh7U7VklxY>2/FBgy2VeBSP9239XtkTx0n3bV4ocvQjXJef16UeZOYjYNBhxD4xBR6Q/GdyulUDOuVhSGQ/not0aALl/PPO7w==</nXeGKudETKPeaCNGFh5iTSI5UodjD94nh7U7VklxY>
</file>

<file path=customXml/itemProps1.xml><?xml version="1.0" encoding="utf-8"?>
<ds:datastoreItem xmlns:ds="http://schemas.openxmlformats.org/officeDocument/2006/customXml" ds:itemID="{2A8B8FB8-C8BB-4E71-8BED-34630E2BB13E}">
  <ds:schemaRefs/>
</ds:datastoreItem>
</file>

<file path=customXml/itemProps10.xml><?xml version="1.0" encoding="utf-8"?>
<ds:datastoreItem xmlns:ds="http://schemas.openxmlformats.org/officeDocument/2006/customXml" ds:itemID="{115796FD-B59C-4FB7-9B3D-11F693C582C5}">
  <ds:schemaRefs/>
</ds:datastoreItem>
</file>

<file path=customXml/itemProps11.xml><?xml version="1.0" encoding="utf-8"?>
<ds:datastoreItem xmlns:ds="http://schemas.openxmlformats.org/officeDocument/2006/customXml" ds:itemID="{8A6D048C-8DED-471E-A753-DB006952BFF9}">
  <ds:schemaRefs/>
</ds:datastoreItem>
</file>

<file path=customXml/itemProps12.xml><?xml version="1.0" encoding="utf-8"?>
<ds:datastoreItem xmlns:ds="http://schemas.openxmlformats.org/officeDocument/2006/customXml" ds:itemID="{4FB25F56-B827-4F59-90B2-5F5850C03F1C}">
  <ds:schemaRefs/>
</ds:datastoreItem>
</file>

<file path=customXml/itemProps13.xml><?xml version="1.0" encoding="utf-8"?>
<ds:datastoreItem xmlns:ds="http://schemas.openxmlformats.org/officeDocument/2006/customXml" ds:itemID="{A4A519E6-D8DE-4D59-814F-14232C1E87FA}">
  <ds:schemaRefs/>
</ds:datastoreItem>
</file>

<file path=customXml/itemProps14.xml><?xml version="1.0" encoding="utf-8"?>
<ds:datastoreItem xmlns:ds="http://schemas.openxmlformats.org/officeDocument/2006/customXml" ds:itemID="{8371AD39-18F6-4E3B-AAF0-9B6A79F3755C}">
  <ds:schemaRefs/>
</ds:datastoreItem>
</file>

<file path=customXml/itemProps15.xml><?xml version="1.0" encoding="utf-8"?>
<ds:datastoreItem xmlns:ds="http://schemas.openxmlformats.org/officeDocument/2006/customXml" ds:itemID="{62F203D3-947F-4C37-9F7D-A76F560C912D}">
  <ds:schemaRefs/>
</ds:datastoreItem>
</file>

<file path=customXml/itemProps16.xml><?xml version="1.0" encoding="utf-8"?>
<ds:datastoreItem xmlns:ds="http://schemas.openxmlformats.org/officeDocument/2006/customXml" ds:itemID="{A8301AF2-2F87-4C11-BED6-4F2198BB8CBB}">
  <ds:schemaRefs/>
</ds:datastoreItem>
</file>

<file path=customXml/itemProps17.xml><?xml version="1.0" encoding="utf-8"?>
<ds:datastoreItem xmlns:ds="http://schemas.openxmlformats.org/officeDocument/2006/customXml" ds:itemID="{56CA2F8D-D80F-43CD-B1EE-A81BA9F53473}">
  <ds:schemaRefs/>
</ds:datastoreItem>
</file>

<file path=customXml/itemProps18.xml><?xml version="1.0" encoding="utf-8"?>
<ds:datastoreItem xmlns:ds="http://schemas.openxmlformats.org/officeDocument/2006/customXml" ds:itemID="{F6E57FF9-A438-46A3-93F4-B205F77CF647}">
  <ds:schemaRefs/>
</ds:datastoreItem>
</file>

<file path=customXml/itemProps19.xml><?xml version="1.0" encoding="utf-8"?>
<ds:datastoreItem xmlns:ds="http://schemas.openxmlformats.org/officeDocument/2006/customXml" ds:itemID="{9A55C1A1-EB62-4C72-A0C7-2B5633DDA943}">
  <ds:schemaRefs/>
</ds:datastoreItem>
</file>

<file path=customXml/itemProps2.xml><?xml version="1.0" encoding="utf-8"?>
<ds:datastoreItem xmlns:ds="http://schemas.openxmlformats.org/officeDocument/2006/customXml" ds:itemID="{E43704B5-269D-4DC9-8949-0952D336111C}">
  <ds:schemaRefs/>
</ds:datastoreItem>
</file>

<file path=customXml/itemProps20.xml><?xml version="1.0" encoding="utf-8"?>
<ds:datastoreItem xmlns:ds="http://schemas.openxmlformats.org/officeDocument/2006/customXml" ds:itemID="{F0E56FC6-4392-4450-9183-B547C0C6690B}">
  <ds:schemaRefs/>
</ds:datastoreItem>
</file>

<file path=customXml/itemProps21.xml><?xml version="1.0" encoding="utf-8"?>
<ds:datastoreItem xmlns:ds="http://schemas.openxmlformats.org/officeDocument/2006/customXml" ds:itemID="{0135039B-C43E-4632-9F40-19D86B3F1617}">
  <ds:schemaRefs/>
</ds:datastoreItem>
</file>

<file path=customXml/itemProps22.xml><?xml version="1.0" encoding="utf-8"?>
<ds:datastoreItem xmlns:ds="http://schemas.openxmlformats.org/officeDocument/2006/customXml" ds:itemID="{A7A11297-8B48-4C11-B8A6-A2D0C2957BA7}">
  <ds:schemaRefs/>
</ds:datastoreItem>
</file>

<file path=customXml/itemProps23.xml><?xml version="1.0" encoding="utf-8"?>
<ds:datastoreItem xmlns:ds="http://schemas.openxmlformats.org/officeDocument/2006/customXml" ds:itemID="{CACE681A-71B9-4322-B165-E8BA7AEBA363}">
  <ds:schemaRefs/>
</ds:datastoreItem>
</file>

<file path=customXml/itemProps24.xml><?xml version="1.0" encoding="utf-8"?>
<ds:datastoreItem xmlns:ds="http://schemas.openxmlformats.org/officeDocument/2006/customXml" ds:itemID="{9FB46C9E-0947-4ED7-B60B-C8A44D197C27}">
  <ds:schemaRefs/>
</ds:datastoreItem>
</file>

<file path=customXml/itemProps25.xml><?xml version="1.0" encoding="utf-8"?>
<ds:datastoreItem xmlns:ds="http://schemas.openxmlformats.org/officeDocument/2006/customXml" ds:itemID="{087BD758-A8C8-4BB0-BE14-0396E6CBA62F}">
  <ds:schemaRefs/>
</ds:datastoreItem>
</file>

<file path=customXml/itemProps26.xml><?xml version="1.0" encoding="utf-8"?>
<ds:datastoreItem xmlns:ds="http://schemas.openxmlformats.org/officeDocument/2006/customXml" ds:itemID="{CC500866-A834-44A9-85AC-798BB31F5747}">
  <ds:schemaRefs/>
</ds:datastoreItem>
</file>

<file path=customXml/itemProps27.xml><?xml version="1.0" encoding="utf-8"?>
<ds:datastoreItem xmlns:ds="http://schemas.openxmlformats.org/officeDocument/2006/customXml" ds:itemID="{785DF1F6-BBB1-44B0-B5AE-CF727A1D290F}">
  <ds:schemaRefs/>
</ds:datastoreItem>
</file>

<file path=customXml/itemProps28.xml><?xml version="1.0" encoding="utf-8"?>
<ds:datastoreItem xmlns:ds="http://schemas.openxmlformats.org/officeDocument/2006/customXml" ds:itemID="{F9A83F72-EEB4-4AE2-A9EE-EA736D3D40D3}">
  <ds:schemaRefs/>
</ds:datastoreItem>
</file>

<file path=customXml/itemProps29.xml><?xml version="1.0" encoding="utf-8"?>
<ds:datastoreItem xmlns:ds="http://schemas.openxmlformats.org/officeDocument/2006/customXml" ds:itemID="{608037BA-C216-4CE3-B28F-0DCA16A695BB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B16738-51C8-4A9D-8F96-2296DB8D9231}">
  <ds:schemaRefs/>
</ds:datastoreItem>
</file>

<file path=customXml/itemProps4.xml><?xml version="1.0" encoding="utf-8"?>
<ds:datastoreItem xmlns:ds="http://schemas.openxmlformats.org/officeDocument/2006/customXml" ds:itemID="{A282D862-55C5-498B-9F93-1CBF075DFEB3}"/>
</file>

<file path=customXml/itemProps5.xml><?xml version="1.0" encoding="utf-8"?>
<ds:datastoreItem xmlns:ds="http://schemas.openxmlformats.org/officeDocument/2006/customXml" ds:itemID="{03DD3D93-7761-49D2-A558-8830447ED83A}">
  <ds:schemaRefs/>
</ds:datastoreItem>
</file>

<file path=customXml/itemProps6.xml><?xml version="1.0" encoding="utf-8"?>
<ds:datastoreItem xmlns:ds="http://schemas.openxmlformats.org/officeDocument/2006/customXml" ds:itemID="{87050359-CD0A-4FA5-86EE-3535CF92D03A}">
  <ds:schemaRefs/>
</ds:datastoreItem>
</file>

<file path=customXml/itemProps7.xml><?xml version="1.0" encoding="utf-8"?>
<ds:datastoreItem xmlns:ds="http://schemas.openxmlformats.org/officeDocument/2006/customXml" ds:itemID="{A452361A-1B59-4049-8B75-E482E0E4B59E}"/>
</file>

<file path=customXml/itemProps8.xml><?xml version="1.0" encoding="utf-8"?>
<ds:datastoreItem xmlns:ds="http://schemas.openxmlformats.org/officeDocument/2006/customXml" ds:itemID="{F576BF1C-519D-49F2-B494-6A017DFD8326}">
  <ds:schemaRefs/>
</ds:datastoreItem>
</file>

<file path=customXml/itemProps9.xml><?xml version="1.0" encoding="utf-8"?>
<ds:datastoreItem xmlns:ds="http://schemas.openxmlformats.org/officeDocument/2006/customXml" ds:itemID="{4A1A7B8C-6775-44A0-8E6B-9E8513EEFC8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ZF Friedrichshafen AG_Master 2017</Template>
  <TotalTime>0</TotalTime>
  <Words>209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Arial</vt:lpstr>
      <vt:lpstr>Calibri</vt:lpstr>
      <vt:lpstr>Tahoma</vt:lpstr>
      <vt:lpstr>Wingdings</vt:lpstr>
      <vt:lpstr>ZF Friedrichshafen AG_Master 2017</vt:lpstr>
      <vt:lpstr>SGM CCUV EBB Simulation</vt:lpstr>
      <vt:lpstr>1. Sizing Summary</vt:lpstr>
      <vt:lpstr>2. AEB simulation results</vt:lpstr>
      <vt:lpstr>3. AEB Simulation Parameters</vt:lpstr>
      <vt:lpstr>4. PV (w/o hose)</vt:lpstr>
      <vt:lpstr>5. Brake force Distribution</vt:lpstr>
      <vt:lpstr>6. Brake Control performances</vt:lpstr>
      <vt:lpstr>PowerPoint Presentation</vt:lpstr>
      <vt:lpstr>PowerPoint Presentation</vt:lpstr>
      <vt:lpstr>Foundation Brake System Sizing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ZF confidential</cp:keywords>
  <cp:lastModifiedBy/>
  <cp:revision>1</cp:revision>
  <dcterms:created xsi:type="dcterms:W3CDTF">2017-08-02T13:05:50Z</dcterms:created>
  <dcterms:modified xsi:type="dcterms:W3CDTF">2018-08-13T07:09:44Z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/>
  </property>
  <property fmtid="{D5CDD505-2E9C-101B-9397-08002B2CF9AE}" pid="3" name="tw_theme">
    <vt:lpwstr/>
  </property>
  <property fmtid="{D5CDD505-2E9C-101B-9397-08002B2CF9AE}" pid="4" name="tw_company">
    <vt:lpwstr/>
  </property>
  <property fmtid="{D5CDD505-2E9C-101B-9397-08002B2CF9AE}" pid="5" name="tw_unit">
    <vt:lpwstr/>
  </property>
  <property fmtid="{D5CDD505-2E9C-101B-9397-08002B2CF9AE}" pid="6" name="tw_speaker">
    <vt:lpwstr/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/>
  </property>
  <property fmtid="{D5CDD505-2E9C-101B-9397-08002B2CF9AE}" pid="10" name="Dokumenten-ID">
    <vt:lpwstr>ALY4WYWRD7NWL44XD4WYSXJ2RR</vt:lpwstr>
  </property>
  <property fmtid="{D5CDD505-2E9C-101B-9397-08002B2CF9AE}" pid="11" name="NovaPath-Version">
    <vt:lpwstr>3.4.10.11016</vt:lpwstr>
  </property>
  <property fmtid="{D5CDD505-2E9C-101B-9397-08002B2CF9AE}" pid="12" name="Klassifizierung">
    <vt:lpwstr>ZF confidential</vt:lpwstr>
  </property>
  <property fmtid="{D5CDD505-2E9C-101B-9397-08002B2CF9AE}" pid="13" name="Klassifizierungs-Id">
    <vt:lpwstr>1040</vt:lpwstr>
  </property>
  <property fmtid="{D5CDD505-2E9C-101B-9397-08002B2CF9AE}" pid="14" name="Klassifizierungs-Datum">
    <vt:lpwstr>08/02/2017 15:05:14</vt:lpwstr>
  </property>
  <property fmtid="{D5CDD505-2E9C-101B-9397-08002B2CF9AE}" pid="15" name="ContentTypeId">
    <vt:lpwstr>0x010100F20FB74338EE3343902A51E0ECCDC7F2</vt:lpwstr>
  </property>
</Properties>
</file>