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1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7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7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919063" cy="29334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Политика информационной безопасности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892730"/>
            <a:ext cx="8791575" cy="136506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Консалтинговая компания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3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Цель и задачи информационной </a:t>
            </a:r>
            <a:r>
              <a:rPr lang="ru-RU" dirty="0"/>
              <a:t>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06880"/>
            <a:ext cx="10171021" cy="467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Целью информационной безопасности является разработка политики информационной безопасности для компании. Задачами для информационной безопасности являются обеспечение конфиденциальности, целостности доступности, </a:t>
            </a:r>
            <a:r>
              <a:rPr lang="ru-RU" dirty="0" smtClean="0"/>
              <a:t>подлинности</a:t>
            </a:r>
            <a:r>
              <a:rPr lang="en-US" dirty="0" smtClean="0"/>
              <a:t> </a:t>
            </a:r>
            <a:r>
              <a:rPr lang="ru-RU" dirty="0" smtClean="0"/>
              <a:t>информации</a:t>
            </a:r>
            <a:r>
              <a:rPr lang="ru-RU" dirty="0" smtClean="0"/>
              <a:t>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Целостность информации </a:t>
            </a:r>
            <a:r>
              <a:rPr lang="ru-RU" dirty="0" smtClean="0"/>
              <a:t>-это отсутствие неправомочных искажений, добавлений или уничтожения информации. </a:t>
            </a:r>
          </a:p>
          <a:p>
            <a:pPr marL="0" indent="0">
              <a:buNone/>
            </a:pPr>
            <a:r>
              <a:rPr lang="ru-RU" b="1" dirty="0" smtClean="0"/>
              <a:t>Доступность</a:t>
            </a:r>
            <a:r>
              <a:rPr lang="ru-RU" dirty="0" smtClean="0"/>
              <a:t> – это обеспечение своевременного и надежного доступа к информации и информационным сервисам. </a:t>
            </a:r>
            <a:r>
              <a:rPr lang="ru-RU" b="1" dirty="0" smtClean="0"/>
              <a:t>Подлинность информации </a:t>
            </a:r>
            <a:r>
              <a:rPr lang="ru-RU" dirty="0" smtClean="0"/>
              <a:t>-возможность однозначно идентифицировать автора/источник информации. Подлинность электронных данных часто удостоверяется таким средством, как электронно-цифровая подпись.</a:t>
            </a:r>
          </a:p>
          <a:p>
            <a:pPr marL="0" indent="0">
              <a:buNone/>
            </a:pPr>
            <a:r>
              <a:rPr lang="ru-RU" b="1" dirty="0" smtClean="0"/>
              <a:t>Конфиденциальность информации- </a:t>
            </a:r>
            <a:r>
              <a:rPr lang="ru-RU" dirty="0" smtClean="0"/>
              <a:t>это состояние доступности информации только авторизованным пользователям, процессам и устройствам.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консалтинговой компании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04" y="1854971"/>
            <a:ext cx="5387794" cy="4022725"/>
          </a:xfrm>
        </p:spPr>
      </p:pic>
    </p:spTree>
    <p:extLst>
      <p:ext uri="{BB962C8B-B14F-4D97-AF65-F5344CB8AC3E}">
        <p14:creationId xmlns:p14="http://schemas.microsoft.com/office/powerpoint/2010/main" val="77756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751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Угрозы, которым может подвергнуться компания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6581"/>
            <a:ext cx="4269261" cy="18026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927567"/>
            <a:ext cx="4327570" cy="12675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303" y="1866581"/>
            <a:ext cx="3912804" cy="39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074" y="862149"/>
            <a:ext cx="9836920" cy="809897"/>
          </a:xfrm>
        </p:spPr>
        <p:txBody>
          <a:bodyPr>
            <a:normAutofit/>
          </a:bodyPr>
          <a:lstStyle/>
          <a:p>
            <a:r>
              <a:rPr lang="ru-RU" dirty="0" smtClean="0"/>
              <a:t>Меры по предотвращению угроз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2114" y="1776549"/>
            <a:ext cx="10232571" cy="468521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Аутентификация пользователей.</a:t>
            </a:r>
          </a:p>
          <a:p>
            <a:r>
              <a:rPr lang="ru-RU" dirty="0"/>
              <a:t>Защита пароля</a:t>
            </a:r>
            <a:r>
              <a:rPr lang="ru-RU" dirty="0" smtClean="0"/>
              <a:t>.</a:t>
            </a:r>
          </a:p>
          <a:p>
            <a:r>
              <a:rPr lang="ru-RU" dirty="0"/>
              <a:t>Процедуры авторизации</a:t>
            </a:r>
            <a:r>
              <a:rPr lang="ru-RU" dirty="0" smtClean="0"/>
              <a:t>.</a:t>
            </a:r>
          </a:p>
          <a:p>
            <a:r>
              <a:rPr lang="ru-RU" dirty="0"/>
              <a:t>Предосторожности при работе</a:t>
            </a:r>
            <a:r>
              <a:rPr lang="ru-RU" dirty="0" smtClean="0"/>
              <a:t>.</a:t>
            </a:r>
          </a:p>
          <a:p>
            <a:r>
              <a:rPr lang="ru-RU" dirty="0"/>
              <a:t>Физическая безопасность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Защита </a:t>
            </a:r>
            <a:r>
              <a:rPr lang="ru-RU" dirty="0"/>
              <a:t>носителей информации (исходных документов, лент, картриджей, дисков, распечаток</a:t>
            </a:r>
            <a:r>
              <a:rPr lang="ru-RU" dirty="0" smtClean="0"/>
              <a:t>).</a:t>
            </a:r>
          </a:p>
          <a:p>
            <a:r>
              <a:rPr lang="ru-RU" dirty="0"/>
              <a:t>Выбор надежного оборудования.</a:t>
            </a:r>
          </a:p>
          <a:p>
            <a:r>
              <a:rPr lang="ru-RU" dirty="0"/>
              <a:t>Источники бесперебойного питания</a:t>
            </a:r>
            <a:r>
              <a:rPr lang="ru-RU" dirty="0" smtClean="0"/>
              <a:t>.</a:t>
            </a:r>
          </a:p>
          <a:p>
            <a:r>
              <a:rPr lang="ru-RU" dirty="0"/>
              <a:t>Разработка адекватных планов обеспечения непрерывной работы и восстановления</a:t>
            </a:r>
            <a:r>
              <a:rPr lang="ru-RU" dirty="0" smtClean="0"/>
              <a:t>.</a:t>
            </a:r>
          </a:p>
          <a:p>
            <a:r>
              <a:rPr lang="ru-RU" dirty="0"/>
              <a:t>Резервное копирование</a:t>
            </a:r>
            <a:r>
              <a:rPr lang="ru-RU" dirty="0" smtClean="0"/>
              <a:t>.</a:t>
            </a:r>
          </a:p>
          <a:p>
            <a:r>
              <a:rPr lang="ru-RU" dirty="0"/>
              <a:t>Дублирование, мультиплексирование и резервирование офисов</a:t>
            </a:r>
            <a:r>
              <a:rPr lang="ru-RU" dirty="0" smtClean="0"/>
              <a:t>.</a:t>
            </a:r>
          </a:p>
          <a:p>
            <a:r>
              <a:rPr lang="ru-RU" dirty="0"/>
              <a:t>Резервирование каналов связи</a:t>
            </a:r>
            <a:r>
              <a:rPr lang="ru-RU" dirty="0" smtClean="0"/>
              <a:t>.</a:t>
            </a:r>
          </a:p>
          <a:p>
            <a:r>
              <a:rPr lang="ru-RU" dirty="0"/>
              <a:t>Защита данных от перехвата.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28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по предотвращению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числе организационных мер обеспечения информационной безопасности можно назвать следующие: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различных степеней допуска сотрудников к сведениям, содержащим коммерческую тайну;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круга лиц, имеющих допуск к конфиденциальной информации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порядка использования материальных носителей, установление контроля над копированием и сканированием документов, ограничение доступа сотрудников к внешней электронной почте;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периодических проверок соблюдения регламентов;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специалистов для проведения тренингов по защите информации;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мероприятий по созданию режима коммерческой тайны;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внесение в договоры компании с клиентами норм, касающихся обязательств соблюдения последними режима коммерческой тайны в отношении переданной им информации;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к ответственности лиц, виновных в разглашении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3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по предотвращению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Технические меры безопасности включают (но не ограничены ими):</a:t>
            </a:r>
          </a:p>
          <a:p>
            <a:pPr lvl="0"/>
            <a:r>
              <a:rPr lang="ru-RU" dirty="0"/>
              <a:t>регистрацию, проверку пользователя при помощи </a:t>
            </a:r>
            <a:r>
              <a:rPr lang="ru-RU" dirty="0" err="1"/>
              <a:t>капчи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построение периметра безопасности защищаемых объектов;</a:t>
            </a:r>
          </a:p>
          <a:p>
            <a:pPr lvl="0"/>
            <a:r>
              <a:rPr lang="ru-RU" dirty="0"/>
              <a:t>организацию круглосуточной охраны охраняемых объектов, в том числе с использованием технических средств безопасности;</a:t>
            </a:r>
          </a:p>
          <a:p>
            <a:pPr lvl="0"/>
            <a:r>
              <a:rPr lang="ru-RU" dirty="0"/>
              <a:t>организацию противопожарной безопасности складов;</a:t>
            </a:r>
          </a:p>
          <a:p>
            <a:pPr lvl="0"/>
            <a:r>
              <a:rPr lang="ru-RU" dirty="0" smtClean="0"/>
              <a:t>использование </a:t>
            </a:r>
            <a:r>
              <a:rPr lang="ru-RU" dirty="0"/>
              <a:t>лицензионного программного обеспечения и сертифицированных средств защиты информации;</a:t>
            </a:r>
          </a:p>
          <a:p>
            <a:pPr lvl="0"/>
            <a:r>
              <a:rPr lang="ru-RU" dirty="0"/>
              <a:t>применение комплексной антивирусной защиты;</a:t>
            </a:r>
          </a:p>
          <a:p>
            <a:pPr lvl="0"/>
            <a:r>
              <a:rPr lang="ru-RU" dirty="0"/>
              <a:t>использование специальных комплексов ИК (как защита электронных информационных ресурсов, так и защита от утечки по электромагнитным и акустическим каналам);</a:t>
            </a:r>
          </a:p>
          <a:p>
            <a:pPr lvl="0"/>
            <a:r>
              <a:rPr lang="ru-RU" dirty="0"/>
              <a:t>обеспечение регулярного резервного копирования информации;</a:t>
            </a:r>
          </a:p>
          <a:p>
            <a:pPr lvl="0"/>
            <a:r>
              <a:rPr lang="ru-RU" dirty="0"/>
              <a:t>контроль за правами и действиями пользователей, в первую очередь, привилегированных;</a:t>
            </a:r>
          </a:p>
          <a:p>
            <a:pPr lvl="0"/>
            <a:r>
              <a:rPr lang="ru-RU" dirty="0"/>
              <a:t>применение систем криптографической защиты информации;</a:t>
            </a:r>
          </a:p>
          <a:p>
            <a:pPr lvl="0"/>
            <a:r>
              <a:rPr lang="ru-RU" dirty="0"/>
              <a:t>обеспечение безотказной работы аппаратных средств;</a:t>
            </a:r>
          </a:p>
          <a:p>
            <a:pPr lvl="0"/>
            <a:r>
              <a:rPr lang="ru-RU" dirty="0"/>
              <a:t>мониторинг состояния критичных элементов информационной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8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Конечный результат создания политики безопасности должен быть задокументирован с указанием всех проделанных действий, материальных затрат и дальнейших рекомендаций по совершенствованию. Важно, чтобы систему можно было легко модифицировать после подключения новых вычислительных ресурсов.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2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457" y="1645919"/>
            <a:ext cx="10058400" cy="1136469"/>
          </a:xfrm>
        </p:spPr>
        <p:txBody>
          <a:bodyPr>
            <a:noAutofit/>
          </a:bodyPr>
          <a:lstStyle/>
          <a:p>
            <a:r>
              <a:rPr lang="ru-RU" sz="6600" dirty="0"/>
              <a:t>СПАСИБО ЗА ВНИМАНИЕ</a:t>
            </a:r>
            <a:br>
              <a:rPr lang="ru-RU" sz="6600" dirty="0"/>
            </a:b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1995979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406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Ретро</vt:lpstr>
      <vt:lpstr>Политика информационной безопасности</vt:lpstr>
      <vt:lpstr>Цель и задачи информационной безопасности</vt:lpstr>
      <vt:lpstr>Структура консалтинговой компании</vt:lpstr>
      <vt:lpstr>Угрозы, которым может подвергнуться компания</vt:lpstr>
      <vt:lpstr>Меры по предотвращению угроз</vt:lpstr>
      <vt:lpstr>Меры по предотвращению угроз</vt:lpstr>
      <vt:lpstr>Меры по предотвращению угроз</vt:lpstr>
      <vt:lpstr>ИТОГИ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</dc:title>
  <dc:creator>Валентин Дубалеко</dc:creator>
  <cp:lastModifiedBy>Валентин Дубалеко</cp:lastModifiedBy>
  <cp:revision>11</cp:revision>
  <dcterms:created xsi:type="dcterms:W3CDTF">2020-02-25T16:56:08Z</dcterms:created>
  <dcterms:modified xsi:type="dcterms:W3CDTF">2020-03-11T07:52:29Z</dcterms:modified>
</cp:coreProperties>
</file>