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Network" initials="DN" lastIdx="1" clrIdx="0">
    <p:extLst>
      <p:ext uri="{19B8F6BF-5375-455C-9EA6-DF929625EA0E}">
        <p15:presenceInfo xmlns:p15="http://schemas.microsoft.com/office/powerpoint/2012/main" userId="a5c516e2503c6e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7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9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91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85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60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62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64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32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so2mesh.sourceforge.net/cgi-bin/index.cgi?jsonlab/savejson.m" TargetMode="External"/><Relationship Id="rId3" Type="http://schemas.openxmlformats.org/officeDocument/2006/relationships/hyperlink" Target="https://www.jyu.fi/hum/laitokset/musiikki/en/research/coe/materials/mirtoolbox/" TargetMode="External"/><Relationship Id="rId7" Type="http://schemas.openxmlformats.org/officeDocument/2006/relationships/hyperlink" Target="http://threejs.org/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eveloper.mozilla.org/en-US/docs/Web/API/WebGL_API/Tutorial/Getting_started_with_WebGL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developer.mozilla.org/en-US/docs/Web/API/Web_Audio_API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www.w3schools.com/html/html5_audio.asp" TargetMode="External"/><Relationship Id="rId9" Type="http://schemas.openxmlformats.org/officeDocument/2006/relationships/hyperlink" Target="https://github.com/dubde/cm-project-16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794025" y="3775656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4000" b="0" dirty="0">
                <a:solidFill>
                  <a:srgbClr val="003366"/>
                </a:solidFill>
              </a:rPr>
              <a:t>Progetto Computer Music 2016</a:t>
            </a:r>
            <a:endParaRPr sz="4000" b="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793462" y="4511032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Visualizzatore di </a:t>
            </a:r>
            <a:r>
              <a:rPr lang="it-IT" sz="2400" dirty="0" err="1">
                <a:solidFill>
                  <a:srgbClr val="003366"/>
                </a:solidFill>
              </a:rPr>
              <a:t>features</a:t>
            </a:r>
            <a:r>
              <a:rPr lang="it-IT" sz="2400" dirty="0">
                <a:solidFill>
                  <a:srgbClr val="003366"/>
                </a:solidFill>
              </a:rPr>
              <a:t> in HTML5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 idx="2"/>
          </p:nvPr>
        </p:nvSpPr>
        <p:spPr>
          <a:xfrm>
            <a:off x="2318680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</a:rPr>
              <a:t>Visualizzatore di Features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it-IT" sz="2400" dirty="0">
                <a:solidFill>
                  <a:srgbClr val="003366"/>
                </a:solidFill>
              </a:rPr>
              <a:t>Sincronizzazione Riproduzione – Esecuzione</a:t>
            </a: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Per sincronizzare l’audio uso il metodo «</a:t>
            </a:r>
            <a:r>
              <a:rPr lang="it-IT" sz="1400" dirty="0" err="1">
                <a:solidFill>
                  <a:schemeClr val="tx1"/>
                </a:solidFill>
              </a:rPr>
              <a:t>audio.currentTime</a:t>
            </a:r>
            <a:r>
              <a:rPr lang="it-IT" sz="1400" dirty="0">
                <a:solidFill>
                  <a:schemeClr val="tx1"/>
                </a:solidFill>
              </a:rPr>
              <a:t>()» anche se impreciso: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Il problema è che spesso lo script viene eseguito più velocemente rispetto alla precisione temporale che può avere il metodo e ciò porta a risultati ripetuti/imprecisi. Tronco alla seconda cifra significativa perché a volte può dare valori troppo estesi per essere utilizzabili, l’alto numero di cifre significative può dare risultati fuorvianti.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Dato il valore temporale attuale, ricavare il campione conoscendo la frequenza di campionamento è immediato.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Questo metodo non assicura che tutti i campioni siano rappresentati, né che vengano rappresentati una volta soltanto, né che venga visualizzato il dato relativo al campione che stiamo sentendo effettivamente: la precisione varia da browser a browser come anche le prestazioni in riproduzione. Tuttavia, non sempre siamo in grado di apprezzare la coordinazione perfetta tra audio e video, riducendo l’errore percepito.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50" y="1984975"/>
            <a:ext cx="5700713" cy="7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03045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</a:rPr>
              <a:t>Visualizzatore di Features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Problematiche di implementazione:</a:t>
            </a:r>
          </a:p>
          <a:p>
            <a:pPr marL="285750" indent="-285750" algn="just"/>
            <a:endParaRPr lang="it-IT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Scelta delle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: Audio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Wave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 Form vs Audio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Envelope</a:t>
            </a:r>
            <a:endParaRPr lang="it-IT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Scegliere le </a:t>
            </a:r>
            <a:r>
              <a:rPr lang="it-IT" sz="1400" dirty="0" err="1">
                <a:solidFill>
                  <a:schemeClr val="tx1"/>
                </a:solidFill>
              </a:rPr>
              <a:t>features</a:t>
            </a:r>
            <a:r>
              <a:rPr lang="it-IT" sz="1400" dirty="0">
                <a:solidFill>
                  <a:schemeClr val="tx1"/>
                </a:solidFill>
              </a:rPr>
              <a:t> effettivamente rappresentabili e che abbiano un significato identificabile, cosa associamo alla traccia audio? Come visualizziamo il suono?</a:t>
            </a:r>
          </a:p>
          <a:p>
            <a:pPr algn="just">
              <a:buNone/>
            </a:pPr>
            <a:endParaRPr lang="it-IT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JSON e supporto browser</a:t>
            </a:r>
          </a:p>
          <a:p>
            <a:pPr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Problemi di compatibilità con lo standard JSON e le librerie ufficiali con alcuni tipi di browser, risolto con librerie esterne ma largamente utilizzate da esser considerate standard: </a:t>
            </a:r>
            <a:r>
              <a:rPr lang="it-IT" sz="1400" dirty="0" err="1">
                <a:solidFill>
                  <a:schemeClr val="tx1"/>
                </a:solidFill>
              </a:rPr>
              <a:t>jQuery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marL="285750" indent="-285750" algn="just"/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 e la precisione</a:t>
            </a:r>
          </a:p>
          <a:p>
            <a:pPr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La precisione e le prestazioni di JavaScript sono molto piattaforma dipendenti, per cui alcuni browser gestiscono meglio le misurazioni e i calcoli associati</a:t>
            </a:r>
          </a:p>
          <a:p>
            <a:pPr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marL="285750" indent="-285750" algn="just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JSON e i tipi di dato</a:t>
            </a:r>
          </a:p>
          <a:p>
            <a:pPr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Cattiva interpretazione dei dati in alcuni contesti da parte di JavaScript con dati salvati in </a:t>
            </a:r>
            <a:r>
              <a:rPr lang="it-IT" sz="1400" dirty="0" err="1">
                <a:solidFill>
                  <a:schemeClr val="tx1"/>
                </a:solidFill>
              </a:rPr>
              <a:t>files</a:t>
            </a:r>
            <a:r>
              <a:rPr lang="it-IT" sz="1400" dirty="0">
                <a:solidFill>
                  <a:schemeClr val="tx1"/>
                </a:solidFill>
              </a:rPr>
              <a:t> JSON. Risolvibile con </a:t>
            </a:r>
            <a:r>
              <a:rPr lang="it-IT" sz="1400" dirty="0" err="1">
                <a:solidFill>
                  <a:schemeClr val="tx1"/>
                </a:solidFill>
              </a:rPr>
              <a:t>parseInt</a:t>
            </a:r>
            <a:r>
              <a:rPr lang="it-IT" sz="1400" dirty="0">
                <a:solidFill>
                  <a:schemeClr val="tx1"/>
                </a:solidFill>
              </a:rPr>
              <a:t> e </a:t>
            </a:r>
            <a:r>
              <a:rPr lang="it-IT" sz="1400" dirty="0" err="1">
                <a:solidFill>
                  <a:schemeClr val="tx1"/>
                </a:solidFill>
              </a:rPr>
              <a:t>parseFloat</a:t>
            </a:r>
            <a:r>
              <a:rPr lang="it-IT" sz="1400" dirty="0">
                <a:solidFill>
                  <a:schemeClr val="tx1"/>
                </a:solidFill>
              </a:rPr>
              <a:t> nel caso di valori numerici interpretati come stringhe.</a:t>
            </a:r>
          </a:p>
          <a:p>
            <a:pPr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marL="285750" indent="-285750" algn="just"/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Confronto con lo standard: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WebAudio</a:t>
            </a:r>
            <a:endParaRPr lang="it-IT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Analisi e visualizzazione in tempo reale confrontata con analisi offline e rappresentazione statica. Vantaggi e svantaggi, prestazioni e precisione, i tempi sono maturi per l’analisi online? I browser sono pronti?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9852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Visualizzatore di </a:t>
            </a:r>
            <a:r>
              <a:rPr lang="it-IT" sz="3000" dirty="0" err="1">
                <a:solidFill>
                  <a:srgbClr val="003366"/>
                </a:solidFill>
              </a:rPr>
              <a:t>Features</a:t>
            </a:r>
            <a:r>
              <a:rPr lang="it-IT" sz="3000" dirty="0">
                <a:solidFill>
                  <a:srgbClr val="003366"/>
                </a:solidFill>
              </a:rPr>
              <a:t>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53254" y="1465433"/>
            <a:ext cx="8229600" cy="358815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it-IT" sz="1400" dirty="0" err="1">
                <a:solidFill>
                  <a:schemeClr val="tx1"/>
                </a:solidFill>
              </a:rPr>
              <a:t>MirToolBox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dirty="0">
                <a:solidFill>
                  <a:schemeClr val="tx1"/>
                </a:solidFill>
                <a:hlinkClick r:id="rId3"/>
              </a:rPr>
              <a:t>https://www.jyu.fi/hum/laitokset/musiikki/en/research/coe/materials/mirtoolbox/</a:t>
            </a: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it-IT" sz="1400" dirty="0">
                <a:solidFill>
                  <a:schemeClr val="tx1"/>
                </a:solidFill>
              </a:rPr>
              <a:t>HTML5 Audio: </a:t>
            </a:r>
            <a:r>
              <a:rPr lang="it-IT" sz="1400" dirty="0">
                <a:solidFill>
                  <a:schemeClr val="tx1"/>
                </a:solidFill>
                <a:hlinkClick r:id="rId4"/>
              </a:rPr>
              <a:t>http://www.w3schools.com/html/html5_audio.asp</a:t>
            </a: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it-IT" sz="1400" dirty="0">
                <a:solidFill>
                  <a:schemeClr val="tx1"/>
                </a:solidFill>
              </a:rPr>
              <a:t>Web Audio: </a:t>
            </a:r>
            <a:r>
              <a:rPr lang="it-IT" sz="1400" dirty="0">
                <a:solidFill>
                  <a:schemeClr val="tx1"/>
                </a:solidFill>
                <a:hlinkClick r:id="rId5"/>
              </a:rPr>
              <a:t>https://developer.mozilla.org/en-US/docs/Web/API/Web_Audio_API</a:t>
            </a: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it-IT" sz="1400" dirty="0">
                <a:solidFill>
                  <a:schemeClr val="tx1"/>
                </a:solidFill>
              </a:rPr>
              <a:t>Web GL: </a:t>
            </a:r>
            <a:r>
              <a:rPr lang="it-IT" sz="1400" dirty="0">
                <a:solidFill>
                  <a:schemeClr val="tx1"/>
                </a:solidFill>
                <a:hlinkClick r:id="rId6"/>
              </a:rPr>
              <a:t>https://developer.mozilla.org/en-US/docs/Web/API/WebGL_API/Tutorial/Getting_started_with_WebGL</a:t>
            </a: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it-IT" sz="1400" dirty="0">
                <a:solidFill>
                  <a:schemeClr val="tx1"/>
                </a:solidFill>
              </a:rPr>
              <a:t>THREE.js: </a:t>
            </a:r>
            <a:r>
              <a:rPr lang="it-IT" sz="1400" dirty="0">
                <a:solidFill>
                  <a:schemeClr val="tx1"/>
                </a:solidFill>
                <a:hlinkClick r:id="rId7"/>
              </a:rPr>
              <a:t>http://threejs.org/</a:t>
            </a: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it-IT" sz="1400" dirty="0" err="1">
                <a:solidFill>
                  <a:schemeClr val="tx1"/>
                </a:solidFill>
              </a:rPr>
              <a:t>SaveJSON</a:t>
            </a:r>
            <a:r>
              <a:rPr lang="it-IT" sz="1400" dirty="0">
                <a:solidFill>
                  <a:schemeClr val="tx1"/>
                </a:solidFill>
              </a:rPr>
              <a:t> per </a:t>
            </a:r>
            <a:r>
              <a:rPr lang="it-IT" sz="1400" dirty="0" err="1">
                <a:solidFill>
                  <a:schemeClr val="tx1"/>
                </a:solidFill>
              </a:rPr>
              <a:t>Matlab</a:t>
            </a:r>
            <a:r>
              <a:rPr lang="it-IT" sz="1400" dirty="0">
                <a:solidFill>
                  <a:schemeClr val="tx1"/>
                </a:solidFill>
              </a:rPr>
              <a:t>: </a:t>
            </a:r>
            <a:r>
              <a:rPr lang="it-IT" sz="1400" dirty="0">
                <a:solidFill>
                  <a:schemeClr val="tx1"/>
                </a:solidFill>
                <a:hlinkClick r:id="rId8"/>
              </a:rPr>
              <a:t>http://iso2mesh.sourceforge.net/cgi-bin/index.cgi?jsonlab/savejson.m</a:t>
            </a:r>
            <a:endParaRPr lang="it-IT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it-IT" sz="1400" dirty="0" err="1">
                <a:solidFill>
                  <a:schemeClr val="tx1"/>
                </a:solidFill>
              </a:rPr>
              <a:t>GitHub</a:t>
            </a:r>
            <a:r>
              <a:rPr lang="it-IT" sz="1400" dirty="0">
                <a:solidFill>
                  <a:schemeClr val="tx1"/>
                </a:solidFill>
              </a:rPr>
              <a:t> Project: </a:t>
            </a:r>
            <a:r>
              <a:rPr lang="it-IT" sz="1400" dirty="0">
                <a:solidFill>
                  <a:schemeClr val="tx1"/>
                </a:solidFill>
                <a:hlinkClick r:id="rId9"/>
              </a:rPr>
              <a:t>https://github.com/dubde/cm-project-16/</a:t>
            </a:r>
            <a:endParaRPr lang="it-IT" sz="1400" dirty="0">
              <a:solidFill>
                <a:schemeClr val="tx1"/>
              </a:solidFill>
            </a:endParaRPr>
          </a:p>
          <a:p>
            <a:pPr marL="285750" indent="-285750"/>
            <a:endParaRPr lang="it-IT" sz="1400" dirty="0">
              <a:solidFill>
                <a:schemeClr val="tx1"/>
              </a:solidFill>
            </a:endParaRPr>
          </a:p>
          <a:p>
            <a:pPr marL="285750" indent="-285750"/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08571" y="1068512"/>
            <a:ext cx="803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chemeClr val="accent1">
                    <a:lumMod val="50000"/>
                  </a:schemeClr>
                </a:solidFill>
              </a:rPr>
              <a:t>Bibliografia e link:</a:t>
            </a:r>
          </a:p>
        </p:txBody>
      </p:sp>
    </p:spTree>
    <p:extLst>
      <p:ext uri="{BB962C8B-B14F-4D97-AF65-F5344CB8AC3E}">
        <p14:creationId xmlns:p14="http://schemas.microsoft.com/office/powerpoint/2010/main" val="119618543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Visualizzatore di </a:t>
            </a:r>
            <a:r>
              <a:rPr lang="it-IT" sz="3000" dirty="0" err="1">
                <a:solidFill>
                  <a:srgbClr val="003366"/>
                </a:solidFill>
              </a:rPr>
              <a:t>Features</a:t>
            </a:r>
            <a:r>
              <a:rPr lang="it-IT" sz="3000" dirty="0">
                <a:solidFill>
                  <a:srgbClr val="003366"/>
                </a:solidFill>
              </a:rPr>
              <a:t>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Introduzione</a:t>
            </a:r>
          </a:p>
          <a:p>
            <a:pPr lvl="0" algn="just">
              <a:buNone/>
            </a:pPr>
            <a:r>
              <a:rPr lang="it-IT" sz="1400" dirty="0"/>
              <a:t>L’idea di partenza del progetto è di realizzare un visualizzatore di </a:t>
            </a:r>
            <a:r>
              <a:rPr lang="it-IT" sz="1400" dirty="0" err="1"/>
              <a:t>features</a:t>
            </a:r>
            <a:r>
              <a:rPr lang="it-IT" sz="1400" dirty="0"/>
              <a:t> usando tecnologie web, ovvero basandosi su </a:t>
            </a:r>
            <a:r>
              <a:rPr lang="it-IT" sz="1400" dirty="0" err="1"/>
              <a:t>javascript</a:t>
            </a:r>
            <a:r>
              <a:rPr lang="it-IT" sz="1400" dirty="0"/>
              <a:t> e HTML5, possibilmente evitando librerie di terze parti e usando le risorse messe a disposizione dagli standard web sopra citati. La richiesta comprendeva 4 realizzazioni:</a:t>
            </a:r>
          </a:p>
          <a:p>
            <a:pPr marL="342900" lvl="0" indent="-342900" algn="ctr">
              <a:buFont typeface="+mj-lt"/>
              <a:buAutoNum type="arabicPeriod"/>
            </a:pPr>
            <a:r>
              <a:rPr lang="it-IT" sz="1400" dirty="0">
                <a:solidFill>
                  <a:srgbClr val="003366"/>
                </a:solidFill>
              </a:rPr>
              <a:t>Segnale Monodimensionale</a:t>
            </a: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ctr">
              <a:buFont typeface="+mj-lt"/>
              <a:buAutoNum type="arabicPeriod"/>
            </a:pPr>
            <a:r>
              <a:rPr lang="it-IT" sz="1400" dirty="0">
                <a:solidFill>
                  <a:srgbClr val="003366"/>
                </a:solidFill>
              </a:rPr>
              <a:t>Segnale Bidimensionale/Spettrogramma</a:t>
            </a: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ctr">
              <a:buFont typeface="+mj-lt"/>
              <a:buAutoNum type="arabicPeriod"/>
            </a:pPr>
            <a:r>
              <a:rPr lang="it-IT" sz="1400" dirty="0">
                <a:solidFill>
                  <a:srgbClr val="003366"/>
                </a:solidFill>
              </a:rPr>
              <a:t>Visualizzatore a Istogramma</a:t>
            </a: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it-IT" sz="1400" dirty="0">
              <a:solidFill>
                <a:srgbClr val="003366"/>
              </a:solidFill>
            </a:endParaRPr>
          </a:p>
          <a:p>
            <a:pPr marL="342900" lvl="0" indent="-342900" algn="ctr">
              <a:buFont typeface="+mj-lt"/>
              <a:buAutoNum type="arabicPeriod"/>
            </a:pPr>
            <a:r>
              <a:rPr lang="it-IT" sz="1400" dirty="0">
                <a:solidFill>
                  <a:srgbClr val="003366"/>
                </a:solidFill>
              </a:rPr>
              <a:t>Visualizzatore personalizzato</a:t>
            </a:r>
            <a:endParaRPr sz="1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642" y="2842496"/>
            <a:ext cx="2193478" cy="402421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642" y="3724192"/>
            <a:ext cx="2231875" cy="49684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3641" y="4731880"/>
            <a:ext cx="2231875" cy="42461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641" y="5667336"/>
            <a:ext cx="2231875" cy="71163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Visualizzatore di </a:t>
            </a:r>
            <a:r>
              <a:rPr lang="it-IT" sz="3000" dirty="0" err="1">
                <a:solidFill>
                  <a:srgbClr val="003366"/>
                </a:solidFill>
              </a:rPr>
              <a:t>Features</a:t>
            </a:r>
            <a:r>
              <a:rPr lang="it-IT" sz="3000" dirty="0">
                <a:solidFill>
                  <a:srgbClr val="003366"/>
                </a:solidFill>
              </a:rPr>
              <a:t>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 err="1">
                <a:solidFill>
                  <a:srgbClr val="003366"/>
                </a:solidFill>
              </a:rPr>
              <a:t>Matlab</a:t>
            </a:r>
            <a:r>
              <a:rPr lang="it-IT" sz="2200" dirty="0">
                <a:solidFill>
                  <a:srgbClr val="003366"/>
                </a:solidFill>
              </a:rPr>
              <a:t> e </a:t>
            </a:r>
            <a:r>
              <a:rPr lang="it-IT" sz="2200" dirty="0" err="1">
                <a:solidFill>
                  <a:srgbClr val="003366"/>
                </a:solidFill>
              </a:rPr>
              <a:t>MirToolBox</a:t>
            </a:r>
            <a:endParaRPr lang="it-IT" sz="2200" dirty="0">
              <a:solidFill>
                <a:srgbClr val="003366"/>
              </a:solidFill>
            </a:endParaRPr>
          </a:p>
          <a:p>
            <a:pPr algn="just">
              <a:buNone/>
            </a:pPr>
            <a:r>
              <a:rPr lang="it-IT" sz="1400" dirty="0"/>
              <a:t>La generazione delle </a:t>
            </a:r>
            <a:r>
              <a:rPr lang="it-IT" sz="1400" dirty="0" err="1"/>
              <a:t>features</a:t>
            </a:r>
            <a:r>
              <a:rPr lang="it-IT" sz="1400" dirty="0"/>
              <a:t> è offline, per cui bisogna usare </a:t>
            </a:r>
            <a:r>
              <a:rPr lang="it-IT" sz="1400" dirty="0" err="1"/>
              <a:t>Matlab</a:t>
            </a:r>
            <a:r>
              <a:rPr lang="it-IT" sz="1400" dirty="0"/>
              <a:t> e il toolbox “</a:t>
            </a:r>
            <a:r>
              <a:rPr lang="it-IT" sz="1400" dirty="0" err="1"/>
              <a:t>MirToolBox</a:t>
            </a:r>
            <a:r>
              <a:rPr lang="it-IT" sz="1400" dirty="0"/>
              <a:t>”, esportarle in JSON e importarle sulla pagina HTML. </a:t>
            </a:r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r>
              <a:rPr lang="it-IT" sz="1400" dirty="0"/>
              <a:t>La suite di </a:t>
            </a:r>
            <a:r>
              <a:rPr lang="it-IT" sz="1400" dirty="0" err="1"/>
              <a:t>tools</a:t>
            </a:r>
            <a:r>
              <a:rPr lang="it-IT" sz="1400" dirty="0"/>
              <a:t> gestisce le canzoni come oggetti «</a:t>
            </a:r>
            <a:r>
              <a:rPr lang="it-IT" sz="1400" dirty="0" err="1"/>
              <a:t>miraudio</a:t>
            </a:r>
            <a:r>
              <a:rPr lang="it-IT" sz="1400" dirty="0"/>
              <a:t>» che possono essere manipolati solo attraverso le proprie funzioni. La struttura è modulare, molte </a:t>
            </a:r>
            <a:r>
              <a:rPr lang="it-IT" sz="1400" dirty="0" err="1"/>
              <a:t>features</a:t>
            </a:r>
            <a:r>
              <a:rPr lang="it-IT" sz="1400" dirty="0"/>
              <a:t> avanzate sono ricavate da altre più di basso livello e nel manuale è spiegata la gerarchia attraverso un comodo diagramma di flusso:</a:t>
            </a:r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endParaRPr lang="it-IT" sz="1400" dirty="0"/>
          </a:p>
          <a:p>
            <a:pPr algn="just">
              <a:buNone/>
            </a:pPr>
            <a:r>
              <a:rPr lang="it-IT" sz="1400" dirty="0"/>
              <a:t>Ho estratto </a:t>
            </a:r>
            <a:r>
              <a:rPr lang="it-IT" sz="1400" dirty="0" err="1"/>
              <a:t>features</a:t>
            </a:r>
            <a:r>
              <a:rPr lang="it-IT" sz="1400" dirty="0"/>
              <a:t> come: audio </a:t>
            </a:r>
            <a:r>
              <a:rPr lang="it-IT" sz="1400" dirty="0" err="1"/>
              <a:t>waveform</a:t>
            </a:r>
            <a:r>
              <a:rPr lang="it-IT" sz="1400" dirty="0"/>
              <a:t>, audio </a:t>
            </a:r>
            <a:r>
              <a:rPr lang="it-IT" sz="1400" dirty="0" err="1"/>
              <a:t>envelope</a:t>
            </a:r>
            <a:r>
              <a:rPr lang="it-IT" sz="1400" dirty="0"/>
              <a:t>, </a:t>
            </a:r>
            <a:r>
              <a:rPr lang="it-IT" sz="1400" dirty="0" err="1"/>
              <a:t>filterbank</a:t>
            </a:r>
            <a:r>
              <a:rPr lang="it-IT" sz="1400" dirty="0"/>
              <a:t>, </a:t>
            </a:r>
            <a:r>
              <a:rPr lang="it-IT" sz="1400" dirty="0" err="1"/>
              <a:t>pitch</a:t>
            </a:r>
            <a:r>
              <a:rPr lang="it-IT" sz="1400" dirty="0"/>
              <a:t>, tempo, </a:t>
            </a:r>
            <a:r>
              <a:rPr lang="it-IT" sz="1400" dirty="0" err="1"/>
              <a:t>onsets</a:t>
            </a:r>
            <a:r>
              <a:rPr lang="it-IT" sz="1400" dirty="0"/>
              <a:t> e </a:t>
            </a:r>
            <a:r>
              <a:rPr lang="it-IT" sz="1400" dirty="0" err="1"/>
              <a:t>peaks</a:t>
            </a:r>
            <a:r>
              <a:rPr lang="it-IT" sz="1400" dirty="0"/>
              <a:t>.</a:t>
            </a:r>
          </a:p>
          <a:p>
            <a:pPr algn="just">
              <a:buNone/>
            </a:pPr>
            <a:r>
              <a:rPr lang="it-IT" sz="1400" dirty="0"/>
              <a:t>I dati vengono salvati in una struttura JSON per poter essere caricati e letti velocemente dal browser, grazie al </a:t>
            </a:r>
            <a:r>
              <a:rPr lang="it-IT" sz="1400" dirty="0" err="1"/>
              <a:t>tool</a:t>
            </a:r>
            <a:r>
              <a:rPr lang="it-IT" sz="1400" dirty="0"/>
              <a:t> «</a:t>
            </a:r>
            <a:r>
              <a:rPr lang="it-IT" sz="1400" dirty="0" err="1"/>
              <a:t>JSONlab</a:t>
            </a:r>
            <a:r>
              <a:rPr lang="it-IT" sz="1400" dirty="0"/>
              <a:t>». Usiamo JSON perché:</a:t>
            </a:r>
          </a:p>
          <a:p>
            <a:pPr marL="285750" indent="-285750" algn="just">
              <a:lnSpc>
                <a:spcPct val="150000"/>
              </a:lnSpc>
            </a:pPr>
            <a:r>
              <a:rPr lang="it-IT" sz="1400" dirty="0"/>
              <a:t>Leggibile e interpretabile facilmente dall’uomo;</a:t>
            </a:r>
          </a:p>
          <a:p>
            <a:pPr marL="285750" indent="-285750" algn="just">
              <a:lnSpc>
                <a:spcPct val="150000"/>
              </a:lnSpc>
            </a:pPr>
            <a:r>
              <a:rPr lang="it-IT" sz="1400" dirty="0"/>
              <a:t>Può rappresentare strutture complesse;</a:t>
            </a:r>
          </a:p>
          <a:p>
            <a:pPr marL="285750" indent="-285750" algn="just">
              <a:lnSpc>
                <a:spcPct val="150000"/>
              </a:lnSpc>
            </a:pPr>
            <a:r>
              <a:rPr lang="it-IT" sz="1400" dirty="0"/>
              <a:t>Quasi universalmente supportato;</a:t>
            </a:r>
          </a:p>
          <a:p>
            <a:pPr marL="285750" indent="-285750" algn="just">
              <a:lnSpc>
                <a:spcPct val="150000"/>
              </a:lnSpc>
            </a:pPr>
            <a:r>
              <a:rPr lang="it-IT" sz="1400" dirty="0"/>
              <a:t>Pieno supporto JavaScript (*);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18" y="2704001"/>
            <a:ext cx="3833813" cy="1223963"/>
          </a:xfrm>
          <a:prstGeom prst="rect">
            <a:avLst/>
          </a:prstGeom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9" y="2574131"/>
            <a:ext cx="4319588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9913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Visualizzatore di </a:t>
            </a:r>
            <a:r>
              <a:rPr lang="it-IT" sz="3000" dirty="0" err="1">
                <a:solidFill>
                  <a:srgbClr val="003366"/>
                </a:solidFill>
              </a:rPr>
              <a:t>Features</a:t>
            </a:r>
            <a:r>
              <a:rPr lang="it-IT" sz="3000" dirty="0">
                <a:solidFill>
                  <a:srgbClr val="003366"/>
                </a:solidFill>
              </a:rPr>
              <a:t>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it-IT" sz="2200" dirty="0">
                <a:solidFill>
                  <a:srgbClr val="003366"/>
                </a:solidFill>
              </a:rPr>
              <a:t>HTML5: </a:t>
            </a:r>
            <a:r>
              <a:rPr lang="it-IT" sz="2200" dirty="0" err="1">
                <a:solidFill>
                  <a:srgbClr val="003366"/>
                </a:solidFill>
              </a:rPr>
              <a:t>WebGL</a:t>
            </a:r>
            <a:r>
              <a:rPr lang="it-IT" sz="2200" dirty="0">
                <a:solidFill>
                  <a:srgbClr val="003366"/>
                </a:solidFill>
              </a:rPr>
              <a:t> e Web Audio</a:t>
            </a:r>
          </a:p>
          <a:p>
            <a:pPr algn="just">
              <a:buNone/>
            </a:pPr>
            <a:r>
              <a:rPr lang="it-IT" sz="1400" dirty="0"/>
              <a:t>Con l’ultima versione di HTML, sono stati universalmente dichiarati dei </a:t>
            </a:r>
            <a:r>
              <a:rPr lang="it-IT" sz="1400" dirty="0" err="1"/>
              <a:t>tag</a:t>
            </a:r>
            <a:r>
              <a:rPr lang="it-IT" sz="1400" dirty="0"/>
              <a:t> specifici per elementi multimediali che potessero essere interpretati direttamente dal browser senza dover passare da </a:t>
            </a:r>
            <a:r>
              <a:rPr lang="it-IT" sz="1400" dirty="0" err="1"/>
              <a:t>plugin</a:t>
            </a:r>
            <a:r>
              <a:rPr lang="it-IT" sz="1400" dirty="0"/>
              <a:t> esterni. In particolare i </a:t>
            </a:r>
            <a:r>
              <a:rPr lang="it-IT" sz="1400" dirty="0" err="1"/>
              <a:t>tag</a:t>
            </a:r>
            <a:r>
              <a:rPr lang="it-IT" sz="1400" dirty="0"/>
              <a:t>:</a:t>
            </a:r>
          </a:p>
          <a:p>
            <a:pPr algn="just">
              <a:buNone/>
            </a:pPr>
            <a:endParaRPr lang="it-IT" sz="1400" dirty="0">
              <a:solidFill>
                <a:srgbClr val="003366"/>
              </a:solidFill>
            </a:endParaRPr>
          </a:p>
          <a:p>
            <a:pPr marL="342900" indent="-342900" algn="just"/>
            <a:r>
              <a:rPr lang="it-IT" sz="1400" dirty="0"/>
              <a:t> &lt;audio&gt; che definisce un elemento audio riproducibile dal browser, il problema del formato del file audio è legato alle capacità del browser ma attualmente </a:t>
            </a:r>
            <a:r>
              <a:rPr lang="it-IT" sz="1400" dirty="0" err="1"/>
              <a:t>wav</a:t>
            </a:r>
            <a:r>
              <a:rPr lang="it-IT" sz="1400" dirty="0"/>
              <a:t> e mp3 sono pienamente supportati;</a:t>
            </a:r>
          </a:p>
          <a:p>
            <a:pPr marL="342900" indent="-342900" algn="just"/>
            <a:r>
              <a:rPr lang="it-IT" sz="1400" dirty="0"/>
              <a:t>&lt;</a:t>
            </a:r>
            <a:r>
              <a:rPr lang="it-IT" sz="1400" dirty="0" err="1"/>
              <a:t>canvas</a:t>
            </a:r>
            <a:r>
              <a:rPr lang="it-IT" sz="1400" dirty="0"/>
              <a:t>&gt; che rappresenta un area in cui ci sarà una rappresentazione </a:t>
            </a:r>
            <a:r>
              <a:rPr lang="it-IT" sz="1400" dirty="0" err="1"/>
              <a:t>webGL</a:t>
            </a:r>
            <a:r>
              <a:rPr lang="it-IT" sz="1400" dirty="0"/>
              <a:t>.</a:t>
            </a:r>
            <a:endParaRPr lang="it-IT" sz="1400" dirty="0">
              <a:solidFill>
                <a:srgbClr val="003366"/>
              </a:solidFill>
            </a:endParaRPr>
          </a:p>
          <a:p>
            <a:pPr algn="just">
              <a:buNone/>
            </a:pPr>
            <a:endParaRPr lang="it-IT" sz="2200" dirty="0">
              <a:solidFill>
                <a:srgbClr val="003366"/>
              </a:solidFill>
            </a:endParaRPr>
          </a:p>
          <a:p>
            <a:pPr>
              <a:buNone/>
            </a:pPr>
            <a:r>
              <a:rPr lang="it-IT" sz="1400" dirty="0">
                <a:solidFill>
                  <a:schemeClr val="tx1"/>
                </a:solidFill>
              </a:rPr>
              <a:t>Per l’analisi audio, non usiamo la libreria integrata chiamata web-audio, ma la citiamo per conoscenza: si tratta di un’ API per effettuare analisi ed elaborazioni complesse dei nodi &lt;audio&gt;. Per manipolare il «contesto» audio, sono state disegnate con una struttura modulare che si interpone tra l’input, o sorgente, e l’output, diffusore o file.</a:t>
            </a:r>
          </a:p>
          <a:p>
            <a:pPr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it-IT" sz="1400" dirty="0">
                <a:solidFill>
                  <a:schemeClr val="tx1"/>
                </a:solidFill>
              </a:rPr>
              <a:t>Dato che era richiesta l’analisi offline attraverso il </a:t>
            </a:r>
            <a:r>
              <a:rPr lang="it-IT" sz="1400" dirty="0" err="1">
                <a:solidFill>
                  <a:schemeClr val="tx1"/>
                </a:solidFill>
              </a:rPr>
              <a:t>MirToolBox</a:t>
            </a:r>
            <a:r>
              <a:rPr lang="it-IT" sz="1400" dirty="0">
                <a:solidFill>
                  <a:schemeClr val="tx1"/>
                </a:solidFill>
              </a:rPr>
              <a:t>, non sono state prese in considerazioni le modalità di analisi in tempo reale che queste API permettono di fare, ma solo i metodi per la riproduzione del file audio.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805" y="4282819"/>
            <a:ext cx="4862487" cy="9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7748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</a:rPr>
              <a:t>Visualizzatore di Features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it-IT" sz="2200" dirty="0">
                <a:solidFill>
                  <a:srgbClr val="003366"/>
                </a:solidFill>
              </a:rPr>
              <a:t>Struttura del programma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it-IT" sz="1800" dirty="0">
                <a:solidFill>
                  <a:schemeClr val="tx1"/>
                </a:solidFill>
              </a:rPr>
              <a:t>Il programma quindi consiste in poche sezioni: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Analisi con </a:t>
            </a:r>
            <a:r>
              <a:rPr lang="it-IT" sz="1800" b="1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it-IT" sz="1800" b="1" dirty="0" err="1">
                <a:solidFill>
                  <a:schemeClr val="accent1">
                    <a:lumMod val="75000"/>
                  </a:schemeClr>
                </a:solidFill>
              </a:rPr>
              <a:t>MirToolBox</a:t>
            </a: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800" dirty="0">
                <a:solidFill>
                  <a:schemeClr val="tx1"/>
                </a:solidFill>
              </a:rPr>
              <a:t>script che legge dalle cartelle «</a:t>
            </a:r>
            <a:r>
              <a:rPr lang="it-IT" sz="1800" dirty="0" err="1">
                <a:solidFill>
                  <a:schemeClr val="tx1"/>
                </a:solidFill>
              </a:rPr>
              <a:t>tests</a:t>
            </a:r>
            <a:r>
              <a:rPr lang="it-IT" sz="1800" dirty="0">
                <a:solidFill>
                  <a:schemeClr val="tx1"/>
                </a:solidFill>
              </a:rPr>
              <a:t>» e «audio» le tracce da analizzare (in .</a:t>
            </a:r>
            <a:r>
              <a:rPr lang="it-IT" sz="1800" dirty="0" err="1">
                <a:solidFill>
                  <a:schemeClr val="tx1"/>
                </a:solidFill>
              </a:rPr>
              <a:t>wav</a:t>
            </a:r>
            <a:r>
              <a:rPr lang="it-IT" sz="1800" dirty="0">
                <a:solidFill>
                  <a:schemeClr val="tx1"/>
                </a:solidFill>
              </a:rPr>
              <a:t> e .mp3) e crea una struttura dati salvata in diversi </a:t>
            </a:r>
            <a:r>
              <a:rPr lang="it-IT" sz="1800" dirty="0" err="1">
                <a:solidFill>
                  <a:schemeClr val="tx1"/>
                </a:solidFill>
              </a:rPr>
              <a:t>files</a:t>
            </a:r>
            <a:r>
              <a:rPr lang="it-IT" sz="1800" dirty="0">
                <a:solidFill>
                  <a:schemeClr val="tx1"/>
                </a:solidFill>
              </a:rPr>
              <a:t> .</a:t>
            </a:r>
            <a:r>
              <a:rPr lang="it-IT" sz="1800" dirty="0" err="1">
                <a:solidFill>
                  <a:schemeClr val="tx1"/>
                </a:solidFill>
              </a:rPr>
              <a:t>json</a:t>
            </a:r>
            <a:r>
              <a:rPr lang="it-IT" sz="1800" dirty="0">
                <a:solidFill>
                  <a:schemeClr val="tx1"/>
                </a:solidFill>
              </a:rPr>
              <a:t> nella rispettiva cartella «</a:t>
            </a:r>
            <a:r>
              <a:rPr lang="it-IT" sz="1800" dirty="0" err="1">
                <a:solidFill>
                  <a:schemeClr val="tx1"/>
                </a:solidFill>
              </a:rPr>
              <a:t>json</a:t>
            </a:r>
            <a:r>
              <a:rPr lang="it-IT" sz="1800" dirty="0">
                <a:solidFill>
                  <a:schemeClr val="tx1"/>
                </a:solidFill>
              </a:rPr>
              <a:t>».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Lettura delle Analisi: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una volta caricata la pagina web con i </a:t>
            </a:r>
            <a:r>
              <a:rPr lang="it-IT" sz="1800" dirty="0" err="1">
                <a:solidFill>
                  <a:schemeClr val="tx1"/>
                </a:solidFill>
              </a:rPr>
              <a:t>files</a:t>
            </a:r>
            <a:r>
              <a:rPr lang="it-IT" sz="1800" dirty="0">
                <a:solidFill>
                  <a:schemeClr val="tx1"/>
                </a:solidFill>
              </a:rPr>
              <a:t> JavaScript viene lanciato il «loader.js» che interpreta il file .</a:t>
            </a:r>
            <a:r>
              <a:rPr lang="it-IT" sz="1800" dirty="0" err="1">
                <a:solidFill>
                  <a:schemeClr val="tx1"/>
                </a:solidFill>
              </a:rPr>
              <a:t>json</a:t>
            </a:r>
            <a:r>
              <a:rPr lang="it-IT" sz="1800" dirty="0">
                <a:solidFill>
                  <a:schemeClr val="tx1"/>
                </a:solidFill>
              </a:rPr>
              <a:t> con le informazioni riguardanti le tracce analizzate, successivamente carica i dati dai </a:t>
            </a:r>
            <a:r>
              <a:rPr lang="it-IT" sz="1800" dirty="0" err="1">
                <a:solidFill>
                  <a:schemeClr val="tx1"/>
                </a:solidFill>
              </a:rPr>
              <a:t>files</a:t>
            </a:r>
            <a:r>
              <a:rPr lang="it-IT" sz="1800" dirty="0">
                <a:solidFill>
                  <a:schemeClr val="tx1"/>
                </a:solidFill>
              </a:rPr>
              <a:t> .</a:t>
            </a:r>
            <a:r>
              <a:rPr lang="it-IT" sz="1800" dirty="0" err="1">
                <a:solidFill>
                  <a:schemeClr val="tx1"/>
                </a:solidFill>
              </a:rPr>
              <a:t>json</a:t>
            </a:r>
            <a:r>
              <a:rPr lang="it-IT" sz="1800" dirty="0">
                <a:solidFill>
                  <a:schemeClr val="tx1"/>
                </a:solidFill>
              </a:rPr>
              <a:t> di ogni traccia.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Rappresentazione in pagina web:</a:t>
            </a:r>
            <a:r>
              <a:rPr lang="it-IT" sz="1800" dirty="0">
                <a:solidFill>
                  <a:schemeClr val="tx1"/>
                </a:solidFill>
              </a:rPr>
              <a:t> l’utente può lanciare le rappresentazioni selezionate delle tracce selezionate attraverso i comandi a schermo. Sono implementati i cambi di traccia, di rappresentazione e le funzioni base di start, stop, pausa e reset del brano corrente.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9847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</a:rPr>
              <a:t>Visualizzatore di Features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algn="just">
              <a:buAutoNum type="arabicParenR"/>
            </a:pPr>
            <a:r>
              <a:rPr lang="it-IT" sz="2400" dirty="0">
                <a:solidFill>
                  <a:srgbClr val="003366"/>
                </a:solidFill>
              </a:rPr>
              <a:t>Rappresentazione «Linea d’Onda»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Per questa rappresentazione ho pensato di usare una linea tra i due estremi del “</a:t>
            </a:r>
            <a:r>
              <a:rPr lang="it-IT" sz="1400" dirty="0" err="1">
                <a:solidFill>
                  <a:schemeClr val="tx1"/>
                </a:solidFill>
              </a:rPr>
              <a:t>canvas</a:t>
            </a:r>
            <a:r>
              <a:rPr lang="it-IT" sz="1400" dirty="0">
                <a:solidFill>
                  <a:schemeClr val="tx1"/>
                </a:solidFill>
              </a:rPr>
              <a:t>” e spostarne i punti intermedi a seconda del valore di </a:t>
            </a:r>
            <a:r>
              <a:rPr lang="it-IT" sz="1400" dirty="0" err="1">
                <a:solidFill>
                  <a:schemeClr val="tx1"/>
                </a:solidFill>
              </a:rPr>
              <a:t>envelope</a:t>
            </a:r>
            <a:r>
              <a:rPr lang="it-IT" sz="1400" dirty="0">
                <a:solidFill>
                  <a:schemeClr val="tx1"/>
                </a:solidFill>
              </a:rPr>
              <a:t> attuale.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059536"/>
            <a:ext cx="6799075" cy="420167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415" y="4070503"/>
            <a:ext cx="3499323" cy="15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7501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</a:rPr>
              <a:t>Visualizzatore di Features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it-IT" sz="2400" dirty="0">
                <a:solidFill>
                  <a:srgbClr val="003366"/>
                </a:solidFill>
              </a:rPr>
              <a:t>2)  Rappresentazione «Spettrogramma 2D»</a:t>
            </a: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In questo caso si tratta della </a:t>
            </a:r>
            <a:r>
              <a:rPr lang="it-IT" sz="1400" dirty="0" err="1">
                <a:solidFill>
                  <a:schemeClr val="tx1"/>
                </a:solidFill>
              </a:rPr>
              <a:t>envelope</a:t>
            </a:r>
            <a:r>
              <a:rPr lang="it-IT" sz="1400" dirty="0">
                <a:solidFill>
                  <a:schemeClr val="tx1"/>
                </a:solidFill>
              </a:rPr>
              <a:t> dei canali del </a:t>
            </a:r>
            <a:r>
              <a:rPr lang="it-IT" sz="1400" dirty="0" err="1">
                <a:solidFill>
                  <a:schemeClr val="tx1"/>
                </a:solidFill>
              </a:rPr>
              <a:t>filterbank</a:t>
            </a:r>
            <a:r>
              <a:rPr lang="it-IT" sz="1400" dirty="0">
                <a:solidFill>
                  <a:schemeClr val="tx1"/>
                </a:solidFill>
              </a:rPr>
              <a:t>, di cui ogni canale rappresenta un </a:t>
            </a:r>
            <a:r>
              <a:rPr lang="it-IT" sz="1400" dirty="0" err="1">
                <a:solidFill>
                  <a:schemeClr val="tx1"/>
                </a:solidFill>
              </a:rPr>
              <a:t>range</a:t>
            </a:r>
            <a:r>
              <a:rPr lang="it-IT" sz="1400" dirty="0">
                <a:solidFill>
                  <a:schemeClr val="tx1"/>
                </a:solidFill>
              </a:rPr>
              <a:t> di frequenze. Il colore varia a seconda dell’intensità registrata sul canale, passando dal blu in caso di bassi valori, al giallo per valori intensi.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045385"/>
            <a:ext cx="8232318" cy="356430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427" y="3503488"/>
            <a:ext cx="3110923" cy="13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84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</a:rPr>
              <a:t>Visualizzatore di Features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it-IT" sz="2400" dirty="0">
                <a:solidFill>
                  <a:srgbClr val="003366"/>
                </a:solidFill>
              </a:rPr>
              <a:t>3)  Rappresentazione «Istogramma Spettrale»</a:t>
            </a: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La terza rappresentazione richiesta segue il comportamento di un istogramma: rappresento i valori di ogni canale con un rettangolo, colorato a seconda dell’intensità.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50" y="2016200"/>
            <a:ext cx="8139450" cy="435139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107" y="1978160"/>
            <a:ext cx="3068896" cy="13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891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>
                <a:solidFill>
                  <a:srgbClr val="003366"/>
                </a:solidFill>
              </a:rPr>
              <a:t>Visualizzatore di Features in HTML5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>
              <a:buNone/>
            </a:pPr>
            <a:r>
              <a:rPr lang="it-IT" sz="2400" dirty="0">
                <a:solidFill>
                  <a:srgbClr val="003366"/>
                </a:solidFill>
              </a:rPr>
              <a:t>4)  Rappresentazione «Personalizzata»</a:t>
            </a: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Rappresentazione di libera interpretazione, utilizzo </a:t>
            </a:r>
            <a:r>
              <a:rPr lang="it-IT" sz="1400" dirty="0" err="1">
                <a:solidFill>
                  <a:schemeClr val="tx1"/>
                </a:solidFill>
              </a:rPr>
              <a:t>features</a:t>
            </a:r>
            <a:r>
              <a:rPr lang="it-IT" sz="1400" dirty="0">
                <a:solidFill>
                  <a:schemeClr val="tx1"/>
                </a:solidFill>
              </a:rPr>
              <a:t> già estratte in aggiunta di altre specifiche, quali tempo e </a:t>
            </a:r>
            <a:r>
              <a:rPr lang="it-IT" sz="1400" dirty="0" err="1">
                <a:solidFill>
                  <a:schemeClr val="tx1"/>
                </a:solidFill>
              </a:rPr>
              <a:t>pitch</a:t>
            </a:r>
            <a:r>
              <a:rPr lang="it-IT" sz="1400" dirty="0">
                <a:solidFill>
                  <a:schemeClr val="tx1"/>
                </a:solidFill>
              </a:rPr>
              <a:t>. Realizzazione con THREE.js, ambiente 3D in tempo reale.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Doppio spettrogramma 3D, </a:t>
            </a:r>
            <a:r>
              <a:rPr lang="it-IT" sz="1400" dirty="0" err="1">
                <a:solidFill>
                  <a:schemeClr val="tx1"/>
                </a:solidFill>
              </a:rPr>
              <a:t>envelope</a:t>
            </a:r>
            <a:r>
              <a:rPr lang="it-IT" sz="1400" dirty="0">
                <a:solidFill>
                  <a:schemeClr val="tx1"/>
                </a:solidFill>
              </a:rPr>
              <a:t> sul piano di fondo per effetto telo scosso con l’onda che corre verso la «camera».</a:t>
            </a:r>
          </a:p>
          <a:p>
            <a:pPr lvl="0" algn="just">
              <a:buNone/>
            </a:pPr>
            <a:r>
              <a:rPr lang="it-IT" sz="1400" dirty="0">
                <a:solidFill>
                  <a:schemeClr val="tx1"/>
                </a:solidFill>
              </a:rPr>
              <a:t>Difficoltà per trovare un senso artistico agli </a:t>
            </a:r>
            <a:r>
              <a:rPr lang="it-IT" sz="1400" dirty="0" err="1">
                <a:solidFill>
                  <a:schemeClr val="tx1"/>
                </a:solidFill>
              </a:rPr>
              <a:t>onsets</a:t>
            </a:r>
            <a:r>
              <a:rPr lang="it-IT" sz="1400" dirty="0">
                <a:solidFill>
                  <a:schemeClr val="tx1"/>
                </a:solidFill>
              </a:rPr>
              <a:t>, difficoltà di coordinazione per utilizzare i picchi:</a:t>
            </a:r>
          </a:p>
          <a:p>
            <a:pPr lvl="0" algn="just">
              <a:buNone/>
            </a:pPr>
            <a:endParaRPr lang="it-IT" sz="1400" dirty="0">
              <a:solidFill>
                <a:schemeClr val="tx1"/>
              </a:solidFill>
            </a:endParaRPr>
          </a:p>
          <a:p>
            <a:pPr lvl="0" algn="just">
              <a:buNone/>
            </a:pP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Come sincronizzare la rappresentazione video con quella sonora?</a:t>
            </a:r>
            <a:endParaRPr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331336" y="6500849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Davide Velluto, 858779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43" y="2240756"/>
            <a:ext cx="7453313" cy="2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876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1292</Words>
  <Application>Microsoft Office PowerPoint</Application>
  <PresentationFormat>Presentazione su schermo (4:3)</PresentationFormat>
  <Paragraphs>205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Wingdings</vt:lpstr>
      <vt:lpstr>Custom Theme</vt:lpstr>
      <vt:lpstr>Custom Theme</vt:lpstr>
      <vt:lpstr>Progetto Computer Music 2016</vt:lpstr>
      <vt:lpstr>Visualizzatore di Features in HTML5</vt:lpstr>
      <vt:lpstr>Visualizzatore di Features in HTML5</vt:lpstr>
      <vt:lpstr>Visualizzatore di Features in HTML5</vt:lpstr>
      <vt:lpstr>Visualizzatore di Features in HTML5</vt:lpstr>
      <vt:lpstr>Visualizzatore di Features in HTML5</vt:lpstr>
      <vt:lpstr>Visualizzatore di Features in HTML5</vt:lpstr>
      <vt:lpstr>Visualizzatore di Features in HTML5</vt:lpstr>
      <vt:lpstr>Visualizzatore di Features in HTML5</vt:lpstr>
      <vt:lpstr>Visualizzatore di Features in HTML5</vt:lpstr>
      <vt:lpstr>Visualizzatore di Features in HTML5</vt:lpstr>
      <vt:lpstr>Davide Velluto, 858779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Davide Network</cp:lastModifiedBy>
  <cp:revision>20</cp:revision>
  <dcterms:modified xsi:type="dcterms:W3CDTF">2016-09-19T21:01:31Z</dcterms:modified>
</cp:coreProperties>
</file>