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lear Sans Regular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279" autoAdjust="0"/>
    <p:restoredTop sz="73146" autoAdjust="0"/>
  </p:normalViewPr>
  <p:slideViewPr>
    <p:cSldViewPr>
      <p:cViewPr varScale="1">
        <p:scale>
          <a:sx n="40" d="100"/>
          <a:sy n="40" d="100"/>
        </p:scale>
        <p:origin x="8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22.05.2025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268E1E-0E44-426D-905E-8AD9B19D2182}" type="datetimeFigureOut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22.05.2025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1B2431-D351-4C6E-A3CF-9DFAC0E3E050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93270-FEDF-791E-F7D3-2E5FF1FD8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38CA93-4E45-56C8-51A5-9A1B360642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E3F9F-B648-03A4-6631-2BDD32AAF7F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A3A80A9-BA43-A646-D78E-F5374878AF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6D1128E-F5D4-F463-CB05-6A4B4F95F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FD0EA-57AF-1E26-AA1B-17607BEAB3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D8268-9004-CE57-8AD9-49720AF92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6781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226AE-896B-6CFE-A250-9C74F02E5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7E3518-942D-9C4E-C419-AE38F5B760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6C38E-8EB4-A3A2-1F5D-1FD2EF198E9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22.05.2025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AF9A20-FA71-0477-6DB2-E44CB4D217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BDFBAF8-0ADD-AA1C-06A6-1A00E31B5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01B9-6715-EF02-FC14-9A5CFEF666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89A7-9133-733E-EA0F-844C0E763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944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2.jpeg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rgbClr val="A100FF"/>
                </a:solidFill>
              </a:ln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2492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Top 5 Content Categories by Engagement</a:t>
            </a:r>
            <a:endParaRPr lang="en-US" sz="6000" spc="-105" dirty="0">
              <a:solidFill>
                <a:schemeClr val="bg1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001616" y="1215854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8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6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-1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1200" cap="none" spc="-2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6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00" b="0" i="0" u="none" strike="noStrike" kern="1200" cap="none" spc="-19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ts val="294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00" b="0" i="0" u="none" strike="noStrike" kern="1200" cap="none" spc="-2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51FAEB9-79F3-0A1C-BF66-767B179B06FB}"/>
              </a:ext>
            </a:extLst>
          </p:cNvPr>
          <p:cNvSpPr txBox="1"/>
          <p:nvPr/>
        </p:nvSpPr>
        <p:spPr>
          <a:xfrm>
            <a:off x="11239500" y="1843153"/>
            <a:ext cx="6019800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ANALYSIS</a:t>
            </a:r>
            <a:br>
              <a:rPr lang="en-US" sz="2000" dirty="0"/>
            </a:br>
            <a:r>
              <a:rPr lang="en-US" sz="2000" dirty="0"/>
              <a:t>Technology and travel are among the top-performing content categories, indicating that users are highly engaged with innovative and exploratory themes. This shows a clear preference for content that is both inspiring and forward-looking.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/>
              <a:t>INSIGHT</a:t>
            </a:r>
            <a:br>
              <a:rPr lang="en-US" sz="2000" dirty="0"/>
            </a:br>
            <a:r>
              <a:rPr lang="en-US" sz="2000" dirty="0"/>
              <a:t>Adventure and gadgets consistently appear in the top categories, with "Tech Reviews" drawing the most attention. This suggests your audience is curious, tech-savvy, and eager to stay updated. You could leverage this insight to collaborate with tech brands and travel influencers to increase content relevance and reach.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b="1" dirty="0"/>
              <a:t>NEXT STEPS</a:t>
            </a:r>
            <a:br>
              <a:rPr lang="en-US" sz="2000" dirty="0"/>
            </a:br>
            <a:r>
              <a:rPr lang="en-US" sz="2000" dirty="0"/>
              <a:t>This initial analysis reveals strong user trends, but scaling it into a continuous monitoring system will provide deeper, ongoing insights. We can help build a dashboard or automation pipeline to track these patterns in real-time and refine your content strategy accordingly.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6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00" b="0" i="0" u="none" strike="noStrike" kern="1200" cap="none" spc="-2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raphik Regular" panose="020B0503030202060203" pitchFamily="34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200161" y="1593140"/>
            <a:ext cx="11944839" cy="7284160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517113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397733" y="3610219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EFC4E7-3833-C623-E788-EB438166B93C}"/>
              </a:ext>
            </a:extLst>
          </p:cNvPr>
          <p:cNvSpPr txBox="1"/>
          <p:nvPr/>
        </p:nvSpPr>
        <p:spPr>
          <a:xfrm>
            <a:off x="7279556" y="3201535"/>
            <a:ext cx="942593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/>
              <a:t>Social Buzz</a:t>
            </a:r>
            <a:r>
              <a:rPr lang="en-US" sz="3200" dirty="0"/>
              <a:t> is a fast-growing technology unicorn</a:t>
            </a:r>
            <a:br>
              <a:rPr lang="en-US" sz="3200" dirty="0"/>
            </a:br>
            <a:r>
              <a:rPr lang="en-US" sz="3200" dirty="0"/>
              <a:t>that needs to adapt quickly to its global scale.</a:t>
            </a:r>
            <a:br>
              <a:rPr lang="en-US" sz="3200" dirty="0"/>
            </a:br>
            <a:r>
              <a:rPr lang="en-US" sz="3200" b="1" dirty="0"/>
              <a:t>Accenture</a:t>
            </a:r>
            <a:r>
              <a:rPr lang="en-US" sz="3200" dirty="0"/>
              <a:t> has begun a 3-month </a:t>
            </a:r>
            <a:r>
              <a:rPr lang="en-US" sz="3200" b="1" dirty="0"/>
              <a:t>POC</a:t>
            </a:r>
            <a:r>
              <a:rPr lang="en-US" sz="3200" dirty="0"/>
              <a:t> focusing on these tasks:</a:t>
            </a:r>
          </a:p>
          <a:p>
            <a:pPr>
              <a:buNone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 An audit of Social Buzz's big data practice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 Recommendations for a successful IPO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 Analysis to find Social Buzz’s top 5 most popular categories of content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2A5844-547A-BD00-9854-D8EA010FC9BF}"/>
              </a:ext>
            </a:extLst>
          </p:cNvPr>
          <p:cNvSpPr txBox="1"/>
          <p:nvPr/>
        </p:nvSpPr>
        <p:spPr>
          <a:xfrm>
            <a:off x="2253798" y="4761658"/>
            <a:ext cx="737325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bg1"/>
                </a:solidFill>
              </a:rPr>
              <a:t>Over </a:t>
            </a:r>
            <a:r>
              <a:rPr lang="en-US" sz="4000" b="1" u="sng" dirty="0">
                <a:solidFill>
                  <a:schemeClr val="bg1"/>
                </a:solidFill>
              </a:rPr>
              <a:t>100,000</a:t>
            </a:r>
            <a:r>
              <a:rPr lang="en-US" sz="4000" b="1" dirty="0">
                <a:solidFill>
                  <a:schemeClr val="bg1"/>
                </a:solidFill>
              </a:rPr>
              <a:t> posts per day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b="1" u="sng" dirty="0">
                <a:solidFill>
                  <a:schemeClr val="bg1"/>
                </a:solidFill>
              </a:rPr>
              <a:t>36,500,000</a:t>
            </a:r>
            <a:r>
              <a:rPr lang="en-US" sz="4000" b="1" dirty="0">
                <a:solidFill>
                  <a:schemeClr val="bg1"/>
                </a:solidFill>
              </a:rPr>
              <a:t> pieces of content per year!</a:t>
            </a:r>
            <a:br>
              <a:rPr lang="en-US" sz="4000" b="1" dirty="0">
                <a:solidFill>
                  <a:schemeClr val="bg1"/>
                </a:solidFill>
              </a:rPr>
            </a:b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But how to capitalize on it when there is so much?</a:t>
            </a:r>
          </a:p>
          <a:p>
            <a:r>
              <a:rPr lang="en-US" sz="3200" b="1" dirty="0">
                <a:solidFill>
                  <a:schemeClr val="bg1"/>
                </a:solidFill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Analysis to find Social Buzz's top 5 most popular categories of content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1551017" y="1454169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6904" y="4057865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2039600" y="7364351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59069" y="1071139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1829653" y="2635775"/>
            <a:ext cx="6172036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9600" b="1" dirty="0"/>
              <a:t>The Analytics Team</a:t>
            </a:r>
            <a:endParaRPr lang="en-US" sz="9600" dirty="0"/>
          </a:p>
        </p:txBody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636091" y="7166527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5253028-65E9-A215-CF5B-495CCE0A8C54}"/>
              </a:ext>
            </a:extLst>
          </p:cNvPr>
          <p:cNvSpPr txBox="1"/>
          <p:nvPr/>
        </p:nvSpPr>
        <p:spPr>
          <a:xfrm>
            <a:off x="14124737" y="1774690"/>
            <a:ext cx="4002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Andrew Fleming</a:t>
            </a:r>
          </a:p>
          <a:p>
            <a:r>
              <a:rPr lang="en-IN" sz="2800" dirty="0"/>
              <a:t>Chief Technical Architect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0874BB-CD5C-24C9-442D-920541F44274}"/>
              </a:ext>
            </a:extLst>
          </p:cNvPr>
          <p:cNvSpPr txBox="1"/>
          <p:nvPr/>
        </p:nvSpPr>
        <p:spPr>
          <a:xfrm>
            <a:off x="14105687" y="4725906"/>
            <a:ext cx="4002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Marcus Rompton</a:t>
            </a:r>
          </a:p>
          <a:p>
            <a:r>
              <a:rPr lang="en-IN" sz="2800" dirty="0"/>
              <a:t>Senior Principle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ECA0A2-72E4-5A08-AC75-D9CD9B9A76E5}"/>
              </a:ext>
            </a:extLst>
          </p:cNvPr>
          <p:cNvSpPr txBox="1"/>
          <p:nvPr/>
        </p:nvSpPr>
        <p:spPr>
          <a:xfrm>
            <a:off x="14285807" y="7435093"/>
            <a:ext cx="40021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Sakshi Dubey</a:t>
            </a:r>
          </a:p>
          <a:p>
            <a:r>
              <a:rPr lang="en-IN" sz="2800" dirty="0"/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4325600" y="190500"/>
            <a:ext cx="3654655" cy="11467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IN" sz="4800" dirty="0"/>
              <a:t>🔄</a:t>
            </a:r>
            <a:r>
              <a:rPr lang="en-US" sz="66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3A4589-DC04-90FD-6F02-3696DCABF8FD}"/>
              </a:ext>
            </a:extLst>
          </p:cNvPr>
          <p:cNvSpPr txBox="1"/>
          <p:nvPr/>
        </p:nvSpPr>
        <p:spPr>
          <a:xfrm>
            <a:off x="3964947" y="1337746"/>
            <a:ext cx="4721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Understanding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2C7A4A-4214-DFB8-FFC4-C04A596F8B94}"/>
              </a:ext>
            </a:extLst>
          </p:cNvPr>
          <p:cNvSpPr txBox="1"/>
          <p:nvPr/>
        </p:nvSpPr>
        <p:spPr>
          <a:xfrm>
            <a:off x="5864640" y="2923369"/>
            <a:ext cx="3459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Cleaning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5012E2-B681-86A9-82C2-948CEDE985F9}"/>
              </a:ext>
            </a:extLst>
          </p:cNvPr>
          <p:cNvSpPr txBox="1"/>
          <p:nvPr/>
        </p:nvSpPr>
        <p:spPr>
          <a:xfrm>
            <a:off x="7824851" y="4316321"/>
            <a:ext cx="3601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Modelling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F32CD57-E87D-007A-E0FD-E90633BA534F}"/>
              </a:ext>
            </a:extLst>
          </p:cNvPr>
          <p:cNvSpPr txBox="1"/>
          <p:nvPr/>
        </p:nvSpPr>
        <p:spPr>
          <a:xfrm>
            <a:off x="9663871" y="5930112"/>
            <a:ext cx="3137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Data Analysis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7E99A8-D00A-FF52-2693-A38E9A382AAB}"/>
              </a:ext>
            </a:extLst>
          </p:cNvPr>
          <p:cNvSpPr txBox="1"/>
          <p:nvPr/>
        </p:nvSpPr>
        <p:spPr>
          <a:xfrm>
            <a:off x="11425954" y="7625815"/>
            <a:ext cx="382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Uncover Insights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C7DA1A-F1A8-E2A7-B008-16C7C88725B6}"/>
              </a:ext>
            </a:extLst>
          </p:cNvPr>
          <p:cNvSpPr txBox="1"/>
          <p:nvPr/>
        </p:nvSpPr>
        <p:spPr>
          <a:xfrm>
            <a:off x="5904072" y="2609030"/>
            <a:ext cx="502920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A100FF"/>
                </a:solidFill>
              </a:rPr>
              <a:t>1897</a:t>
            </a:r>
          </a:p>
          <a:p>
            <a:pPr algn="ctr"/>
            <a:endParaRPr lang="en-US" sz="4800" dirty="0"/>
          </a:p>
          <a:p>
            <a:pPr algn="ctr"/>
            <a:r>
              <a:rPr lang="en-US" sz="4400" dirty="0"/>
              <a:t>Reactions to Animals Post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5B3C7D-BB83-5336-2466-BF3DD34C8A2B}"/>
              </a:ext>
            </a:extLst>
          </p:cNvPr>
          <p:cNvSpPr txBox="1"/>
          <p:nvPr/>
        </p:nvSpPr>
        <p:spPr>
          <a:xfrm>
            <a:off x="11272892" y="2408975"/>
            <a:ext cx="562825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b="1" dirty="0">
                <a:solidFill>
                  <a:srgbClr val="A100FF"/>
                </a:solidFill>
              </a:rPr>
              <a:t>January</a:t>
            </a:r>
          </a:p>
          <a:p>
            <a:pPr algn="ctr"/>
            <a:endParaRPr lang="en-IN" sz="6600" b="1" dirty="0">
              <a:solidFill>
                <a:srgbClr val="A100FF"/>
              </a:solidFill>
            </a:endParaRPr>
          </a:p>
          <a:p>
            <a:pPr algn="ctr"/>
            <a:r>
              <a:rPr lang="en-IN" sz="4400" dirty="0"/>
              <a:t>Month with Most Posts 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A34A2-AE39-9F1F-6C70-97D56C33A5DC}"/>
              </a:ext>
            </a:extLst>
          </p:cNvPr>
          <p:cNvSpPr txBox="1"/>
          <p:nvPr/>
        </p:nvSpPr>
        <p:spPr>
          <a:xfrm>
            <a:off x="814024" y="2609030"/>
            <a:ext cx="47504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rgbClr val="A100FF"/>
                </a:solidFill>
              </a:rPr>
              <a:t>16</a:t>
            </a:r>
          </a:p>
          <a:p>
            <a:pPr algn="ctr"/>
            <a:endParaRPr lang="en-IN" sz="4800" dirty="0"/>
          </a:p>
          <a:p>
            <a:pPr algn="ctr"/>
            <a:r>
              <a:rPr lang="en-IN" sz="4400" dirty="0"/>
              <a:t>Unique Categories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A82A5-EBBC-78F8-0C56-9E3CC5C54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235DAF3-A7B3-B8E5-02D5-A71AFAC20F06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DFB70C32-6406-D104-1493-B7DE6F1A0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73FFDF9-ECA4-8750-A302-B1C718F4E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6E304D17-CE9D-9795-520C-DF0F30734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9C1461C0-3252-7EE6-72A9-61324BE55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E059C95B-E4CC-F9B8-165A-35F29CF62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49B59B78-4FE0-4468-CD4B-1B354FD70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19B085EB-DDE0-4A0B-A04A-6EFA2C6EB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95D207B-3B2F-CDE1-13CA-0A1D388E34E0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405B0F17-69FE-37E5-CCB3-0C40154C29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D327AFF9-A6A6-E98B-8A32-A0C60DB7BE27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AD36C7BE-5E29-AD16-EB7F-C92E53A86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10FB4A3C-F112-CE4F-B359-A2E536B0E879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6BF6076A-A8B9-733A-4559-572BA935B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E355D088-C6BD-6A10-61EC-FAB12391E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34616BC3-86E2-2646-0DCC-8D4901258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B209832C-9A5C-9DC5-2EA5-99FA1C9BB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5357BE15-A12D-21C9-BD60-DC3501D0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52C731A8-46F6-270A-3AFE-3F165B0C0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701BF103-FC5F-99FF-7646-A498E13F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C8B18733-DC5A-F8FC-1161-659758565634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DD8805CF-C9C9-BC2E-DB3F-56CD3DCFEE78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7569237E-A21C-6CC3-6EB4-4D2E8B5BAE6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30919158-D613-67F3-AB0F-7C69440F429C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9CD585CC-C1FD-EAB1-3047-50D265F5F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75ED775E-1AD6-B73E-59AB-49B4A57D91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1550" y="1739405"/>
            <a:ext cx="10181681" cy="658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1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268FF-17B2-562B-3A90-BBA5E04A0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FF6EA9E-05CC-888E-E47D-1DA0E8E3FD95}"/>
              </a:ext>
            </a:extLst>
          </p:cNvPr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F0BD67F3-799D-5300-10F2-9B53D44B1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70BE2D8A-EB39-971B-BC66-C2A3C9A43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0DD46FC0-8C06-54B6-FCB8-FB59E8E5C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9F586BD5-1F66-5C30-CD32-9A1FE15CA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>
              <a:extLst>
                <a:ext uri="{FF2B5EF4-FFF2-40B4-BE49-F238E27FC236}">
                  <a16:creationId xmlns:a16="http://schemas.microsoft.com/office/drawing/2014/main" id="{29D608C1-0AA5-7607-6F7A-9BAE2CA5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7AE813BA-9857-8D2D-1C40-B9E358F0C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1025921E-10AE-C175-1AAD-56F577D7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1F00CE1-0D77-35CD-B8CB-80E4596E741D}"/>
              </a:ext>
            </a:extLst>
          </p:cNvPr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195C423F-4C5B-5190-EC90-E47C3C32D4A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>
                <a:extLst>
                  <a:ext uri="{FF2B5EF4-FFF2-40B4-BE49-F238E27FC236}">
                    <a16:creationId xmlns:a16="http://schemas.microsoft.com/office/drawing/2014/main" id="{3F5256A7-622A-DA92-B230-B2FB2E7FAF46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>
              <a:extLst>
                <a:ext uri="{FF2B5EF4-FFF2-40B4-BE49-F238E27FC236}">
                  <a16:creationId xmlns:a16="http://schemas.microsoft.com/office/drawing/2014/main" id="{0D396647-00B4-D082-40BD-0B279A672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D4972F25-98F6-DFC8-7AD8-77664E73D1C4}"/>
              </a:ext>
            </a:extLst>
          </p:cNvPr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>
              <a:extLst>
                <a:ext uri="{FF2B5EF4-FFF2-40B4-BE49-F238E27FC236}">
                  <a16:creationId xmlns:a16="http://schemas.microsoft.com/office/drawing/2014/main" id="{7E694AAA-A764-BE15-24B8-EF4D73A8C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>
              <a:extLst>
                <a:ext uri="{FF2B5EF4-FFF2-40B4-BE49-F238E27FC236}">
                  <a16:creationId xmlns:a16="http://schemas.microsoft.com/office/drawing/2014/main" id="{18682AE9-9374-567D-D115-19DC72ED2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>
              <a:extLst>
                <a:ext uri="{FF2B5EF4-FFF2-40B4-BE49-F238E27FC236}">
                  <a16:creationId xmlns:a16="http://schemas.microsoft.com/office/drawing/2014/main" id="{8DACD164-AE35-3D69-6050-A92221B68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>
              <a:extLst>
                <a:ext uri="{FF2B5EF4-FFF2-40B4-BE49-F238E27FC236}">
                  <a16:creationId xmlns:a16="http://schemas.microsoft.com/office/drawing/2014/main" id="{453EA008-F9EA-8AB2-1124-B74C343703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>
              <a:extLst>
                <a:ext uri="{FF2B5EF4-FFF2-40B4-BE49-F238E27FC236}">
                  <a16:creationId xmlns:a16="http://schemas.microsoft.com/office/drawing/2014/main" id="{14DAB7EC-A6CA-1F29-3C5E-E5A656A43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3E526E7D-67A8-9A66-0382-32259D7C6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>
              <a:extLst>
                <a:ext uri="{FF2B5EF4-FFF2-40B4-BE49-F238E27FC236}">
                  <a16:creationId xmlns:a16="http://schemas.microsoft.com/office/drawing/2014/main" id="{53EBC296-98F3-F18F-E3B5-7F476DA0A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>
            <a:extLst>
              <a:ext uri="{FF2B5EF4-FFF2-40B4-BE49-F238E27FC236}">
                <a16:creationId xmlns:a16="http://schemas.microsoft.com/office/drawing/2014/main" id="{0D144909-70AA-8ADD-35CE-A8766A7020F4}"/>
              </a:ext>
            </a:extLst>
          </p:cNvPr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>
            <a:extLst>
              <a:ext uri="{FF2B5EF4-FFF2-40B4-BE49-F238E27FC236}">
                <a16:creationId xmlns:a16="http://schemas.microsoft.com/office/drawing/2014/main" id="{64EE8BDE-F8D4-60FB-7909-4626D12B2201}"/>
              </a:ext>
            </a:extLst>
          </p:cNvPr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>
              <a:extLst>
                <a:ext uri="{FF2B5EF4-FFF2-40B4-BE49-F238E27FC236}">
                  <a16:creationId xmlns:a16="http://schemas.microsoft.com/office/drawing/2014/main" id="{DCE4DFA3-7C59-8596-D37D-53829DC6F81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>
                <a:extLst>
                  <a:ext uri="{FF2B5EF4-FFF2-40B4-BE49-F238E27FC236}">
                    <a16:creationId xmlns:a16="http://schemas.microsoft.com/office/drawing/2014/main" id="{E2130CFC-1DC3-3E67-010C-037D1499729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>
              <a:extLst>
                <a:ext uri="{FF2B5EF4-FFF2-40B4-BE49-F238E27FC236}">
                  <a16:creationId xmlns:a16="http://schemas.microsoft.com/office/drawing/2014/main" id="{CF3131F4-D684-152C-72FF-33E5C482D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2D26576-D483-67EB-62A0-0DE5EE0635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3037" y="777924"/>
            <a:ext cx="10744200" cy="811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336</Words>
  <Application>Microsoft Office PowerPoint</Application>
  <PresentationFormat>Custom</PresentationFormat>
  <Paragraphs>75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Clear Sans Regular Bold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Sakshi Dubey</cp:lastModifiedBy>
  <cp:revision>14</cp:revision>
  <dcterms:created xsi:type="dcterms:W3CDTF">2006-08-16T00:00:00Z</dcterms:created>
  <dcterms:modified xsi:type="dcterms:W3CDTF">2025-05-22T13:53:19Z</dcterms:modified>
  <dc:identifier>DAEhDyfaYKE</dc:identifier>
</cp:coreProperties>
</file>