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7" r:id="rId4"/>
    <p:sldId id="259" r:id="rId5"/>
    <p:sldId id="260" r:id="rId6"/>
    <p:sldId id="261" r:id="rId7"/>
    <p:sldId id="263" r:id="rId8"/>
    <p:sldId id="262" r:id="rId9"/>
    <p:sldId id="264" r:id="rId10"/>
    <p:sldId id="267" r:id="rId11"/>
    <p:sldId id="268" r:id="rId12"/>
    <p:sldId id="269" r:id="rId13"/>
    <p:sldId id="265" r:id="rId14"/>
    <p:sldId id="270" r:id="rId15"/>
    <p:sldId id="266"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4" d="100"/>
          <a:sy n="84"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DA6CC-FECF-4628-BC8E-6B88242C3191}"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67A9E-DE60-4EA2-A5C8-5F26BE2A4CBC}" type="slidenum">
              <a:rPr lang="en-US" smtClean="0"/>
              <a:t>‹#›</a:t>
            </a:fld>
            <a:endParaRPr lang="en-US"/>
          </a:p>
        </p:txBody>
      </p:sp>
    </p:spTree>
    <p:extLst>
      <p:ext uri="{BB962C8B-B14F-4D97-AF65-F5344CB8AC3E}">
        <p14:creationId xmlns:p14="http://schemas.microsoft.com/office/powerpoint/2010/main" val="243438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Page Number-</a:t>
            </a:r>
          </a:p>
        </p:txBody>
      </p:sp>
      <p:sp>
        <p:nvSpPr>
          <p:cNvPr id="6" name="Slide Number Placeholder 5"/>
          <p:cNvSpPr>
            <a:spLocks noGrp="1"/>
          </p:cNvSpPr>
          <p:nvPr>
            <p:ph type="sldNum" sz="quarter" idx="12"/>
          </p:nvPr>
        </p:nvSpPr>
        <p:spPr>
          <a:xfrm>
            <a:off x="1437664" y="798973"/>
            <a:ext cx="811019" cy="503578"/>
          </a:xfrm>
        </p:spPr>
        <p:txBody>
          <a:bodyPr/>
          <a:lstStyle/>
          <a:p>
            <a:fld id="{96D2963D-4871-43FE-9621-349BD62B5C4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406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Page Number-</a:t>
            </a:r>
          </a:p>
        </p:txBody>
      </p:sp>
      <p:sp>
        <p:nvSpPr>
          <p:cNvPr id="6" name="Slide Number Placeholder 5"/>
          <p:cNvSpPr>
            <a:spLocks noGrp="1"/>
          </p:cNvSpPr>
          <p:nvPr>
            <p:ph type="sldNum" sz="quarter" idx="12"/>
          </p:nvPr>
        </p:nvSpPr>
        <p:spPr/>
        <p:txBody>
          <a:bodyPr/>
          <a:lstStyle/>
          <a:p>
            <a:fld id="{96D2963D-4871-43FE-9621-349BD62B5C4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348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Page Number-</a:t>
            </a:r>
          </a:p>
        </p:txBody>
      </p:sp>
      <p:sp>
        <p:nvSpPr>
          <p:cNvPr id="6" name="Slide Number Placeholder 5"/>
          <p:cNvSpPr>
            <a:spLocks noGrp="1"/>
          </p:cNvSpPr>
          <p:nvPr>
            <p:ph type="sldNum" sz="quarter" idx="12"/>
          </p:nvPr>
        </p:nvSpPr>
        <p:spPr/>
        <p:txBody>
          <a:bodyPr/>
          <a:lstStyle/>
          <a:p>
            <a:fld id="{96D2963D-4871-43FE-9621-349BD62B5C4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356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08805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DCFBB"/>
          </a:solidFill>
          <a:ln/>
        </p:spPr>
      </p:sp>
      <p:sp>
        <p:nvSpPr>
          <p:cNvPr id="3" name="Shape 1"/>
          <p:cNvSpPr/>
          <p:nvPr/>
        </p:nvSpPr>
        <p:spPr>
          <a:xfrm>
            <a:off x="0" y="0"/>
            <a:ext cx="12192000" cy="68580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888031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DCFBB"/>
          </a:solidFill>
          <a:ln/>
        </p:spPr>
      </p:sp>
      <p:sp>
        <p:nvSpPr>
          <p:cNvPr id="3" name="Shape 1"/>
          <p:cNvSpPr/>
          <p:nvPr/>
        </p:nvSpPr>
        <p:spPr>
          <a:xfrm>
            <a:off x="0" y="0"/>
            <a:ext cx="12192000" cy="68580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09484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DCFBB"/>
          </a:solidFill>
          <a:ln/>
        </p:spPr>
      </p:sp>
      <p:sp>
        <p:nvSpPr>
          <p:cNvPr id="3" name="Shape 1"/>
          <p:cNvSpPr/>
          <p:nvPr/>
        </p:nvSpPr>
        <p:spPr>
          <a:xfrm>
            <a:off x="0" y="0"/>
            <a:ext cx="12192000" cy="68580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10071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DCFBB"/>
          </a:solidFill>
          <a:ln/>
        </p:spPr>
      </p:sp>
      <p:sp>
        <p:nvSpPr>
          <p:cNvPr id="3" name="Shape 1"/>
          <p:cNvSpPr/>
          <p:nvPr/>
        </p:nvSpPr>
        <p:spPr>
          <a:xfrm>
            <a:off x="0" y="0"/>
            <a:ext cx="12192000" cy="68580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37149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DDCFBB"/>
          </a:solidFill>
          <a:ln/>
        </p:spPr>
      </p:sp>
      <p:sp>
        <p:nvSpPr>
          <p:cNvPr id="3" name="Shape 1"/>
          <p:cNvSpPr/>
          <p:nvPr/>
        </p:nvSpPr>
        <p:spPr>
          <a:xfrm>
            <a:off x="0" y="0"/>
            <a:ext cx="12192000" cy="68580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3167093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303537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78977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Page Number-</a:t>
            </a:r>
          </a:p>
        </p:txBody>
      </p:sp>
      <p:sp>
        <p:nvSpPr>
          <p:cNvPr id="6" name="Slide Number Placeholder 5"/>
          <p:cNvSpPr>
            <a:spLocks noGrp="1"/>
          </p:cNvSpPr>
          <p:nvPr>
            <p:ph type="sldNum" sz="quarter" idx="12"/>
          </p:nvPr>
        </p:nvSpPr>
        <p:spPr/>
        <p:txBody>
          <a:bodyPr/>
          <a:lstStyle/>
          <a:p>
            <a:fld id="{96D2963D-4871-43FE-9621-349BD62B5C4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6840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970475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7281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Page Number-</a:t>
            </a:r>
          </a:p>
        </p:txBody>
      </p:sp>
      <p:sp>
        <p:nvSpPr>
          <p:cNvPr id="6" name="Slide Number Placeholder 5"/>
          <p:cNvSpPr>
            <a:spLocks noGrp="1"/>
          </p:cNvSpPr>
          <p:nvPr>
            <p:ph type="sldNum" sz="quarter" idx="12"/>
          </p:nvPr>
        </p:nvSpPr>
        <p:spPr/>
        <p:txBody>
          <a:bodyPr/>
          <a:lstStyle/>
          <a:p>
            <a:fld id="{96D2963D-4871-43FE-9621-349BD62B5C4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210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Page Number-</a:t>
            </a:r>
          </a:p>
        </p:txBody>
      </p:sp>
      <p:sp>
        <p:nvSpPr>
          <p:cNvPr id="7" name="Slide Number Placeholder 6"/>
          <p:cNvSpPr>
            <a:spLocks noGrp="1"/>
          </p:cNvSpPr>
          <p:nvPr>
            <p:ph type="sldNum" sz="quarter" idx="12"/>
          </p:nvPr>
        </p:nvSpPr>
        <p:spPr/>
        <p:txBody>
          <a:bodyPr/>
          <a:lstStyle/>
          <a:p>
            <a:fld id="{96D2963D-4871-43FE-9621-349BD62B5C4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498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Page Number-</a:t>
            </a:r>
          </a:p>
        </p:txBody>
      </p:sp>
      <p:sp>
        <p:nvSpPr>
          <p:cNvPr id="9" name="Slide Number Placeholder 8"/>
          <p:cNvSpPr>
            <a:spLocks noGrp="1"/>
          </p:cNvSpPr>
          <p:nvPr>
            <p:ph type="sldNum" sz="quarter" idx="12"/>
          </p:nvPr>
        </p:nvSpPr>
        <p:spPr/>
        <p:txBody>
          <a:bodyPr/>
          <a:lstStyle/>
          <a:p>
            <a:fld id="{96D2963D-4871-43FE-9621-349BD62B5C4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Page Number-</a:t>
            </a:r>
          </a:p>
        </p:txBody>
      </p:sp>
      <p:sp>
        <p:nvSpPr>
          <p:cNvPr id="5" name="Slide Number Placeholder 4"/>
          <p:cNvSpPr>
            <a:spLocks noGrp="1"/>
          </p:cNvSpPr>
          <p:nvPr>
            <p:ph type="sldNum" sz="quarter" idx="12"/>
          </p:nvPr>
        </p:nvSpPr>
        <p:spPr/>
        <p:txBody>
          <a:bodyPr/>
          <a:lstStyle/>
          <a:p>
            <a:fld id="{96D2963D-4871-43FE-9621-349BD62B5C4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06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Page Number-</a:t>
            </a:r>
          </a:p>
        </p:txBody>
      </p:sp>
      <p:sp>
        <p:nvSpPr>
          <p:cNvPr id="4" name="Slide Number Placeholder 3"/>
          <p:cNvSpPr>
            <a:spLocks noGrp="1"/>
          </p:cNvSpPr>
          <p:nvPr>
            <p:ph type="sldNum" sz="quarter" idx="12"/>
          </p:nvPr>
        </p:nvSpPr>
        <p:spPr/>
        <p:txBody>
          <a:bodyPr/>
          <a:lstStyle/>
          <a:p>
            <a:fld id="{96D2963D-4871-43FE-9621-349BD62B5C40}" type="slidenum">
              <a:rPr lang="en-US" smtClean="0"/>
              <a:t>‹#›</a:t>
            </a:fld>
            <a:endParaRPr lang="en-US"/>
          </a:p>
        </p:txBody>
      </p:sp>
    </p:spTree>
    <p:extLst>
      <p:ext uri="{BB962C8B-B14F-4D97-AF65-F5344CB8AC3E}">
        <p14:creationId xmlns:p14="http://schemas.microsoft.com/office/powerpoint/2010/main" val="326739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Page Number-</a:t>
            </a:r>
          </a:p>
        </p:txBody>
      </p:sp>
      <p:sp>
        <p:nvSpPr>
          <p:cNvPr id="7" name="Slide Number Placeholder 6"/>
          <p:cNvSpPr>
            <a:spLocks noGrp="1"/>
          </p:cNvSpPr>
          <p:nvPr>
            <p:ph type="sldNum" sz="quarter" idx="12"/>
          </p:nvPr>
        </p:nvSpPr>
        <p:spPr/>
        <p:txBody>
          <a:bodyPr/>
          <a:lstStyle/>
          <a:p>
            <a:fld id="{96D2963D-4871-43FE-9621-349BD62B5C4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168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Page Number-</a:t>
            </a:r>
          </a:p>
        </p:txBody>
      </p:sp>
      <p:sp>
        <p:nvSpPr>
          <p:cNvPr id="7" name="Slide Number Placeholder 6"/>
          <p:cNvSpPr>
            <a:spLocks noGrp="1"/>
          </p:cNvSpPr>
          <p:nvPr>
            <p:ph type="sldNum" sz="quarter" idx="12"/>
          </p:nvPr>
        </p:nvSpPr>
        <p:spPr/>
        <p:txBody>
          <a:bodyPr/>
          <a:lstStyle/>
          <a:p>
            <a:fld id="{96D2963D-4871-43FE-9621-349BD62B5C4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267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Page Number-</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6D2963D-4871-43FE-9621-349BD62B5C4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313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F1A8-2ABD-1AF5-D36F-18EC9755EA94}"/>
              </a:ext>
            </a:extLst>
          </p:cNvPr>
          <p:cNvSpPr>
            <a:spLocks noGrp="1"/>
          </p:cNvSpPr>
          <p:nvPr>
            <p:ph type="ctrTitle"/>
          </p:nvPr>
        </p:nvSpPr>
        <p:spPr>
          <a:xfrm>
            <a:off x="1614424" y="966216"/>
            <a:ext cx="9458960" cy="4612640"/>
          </a:xfrm>
        </p:spPr>
        <p:txBody>
          <a:bodyPr>
            <a:noAutofit/>
          </a:bodyPr>
          <a:lstStyle/>
          <a:p>
            <a:pPr algn="l"/>
            <a:br>
              <a:rPr lang="en-US" sz="2300" b="1" i="0" u="none" strike="noStrike" baseline="0" dirty="0">
                <a:solidFill>
                  <a:srgbClr val="000000"/>
                </a:solidFill>
                <a:latin typeface="Times New Roman" panose="02020603050405020304" pitchFamily="18" charset="0"/>
              </a:rPr>
            </a:br>
            <a:r>
              <a:rPr lang="en-US" sz="2300" b="1" i="0" u="none" strike="noStrike" baseline="0" dirty="0">
                <a:solidFill>
                  <a:srgbClr val="000000"/>
                </a:solidFill>
                <a:latin typeface="Times New Roman" panose="02020603050405020304" pitchFamily="18" charset="0"/>
              </a:rPr>
              <a:t>An Image Steganography Technique for Invisible 				Communication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Master in Computer Applications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500" b="0" i="0" u="none" strike="noStrike" baseline="0" dirty="0">
                <a:solidFill>
                  <a:srgbClr val="000000"/>
                </a:solidFill>
                <a:latin typeface="Times New Roman" panose="02020603050405020304" pitchFamily="18" charset="0"/>
              </a:rPr>
              <a:t>by </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          </a:t>
            </a:r>
            <a:br>
              <a:rPr lang="en-US" sz="1800" b="1"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			         SUHIN DUBEY </a:t>
            </a:r>
            <a:br>
              <a:rPr lang="en-US" sz="1800" b="1" i="0" u="none" strike="noStrike" baseline="0" dirty="0">
                <a:solidFill>
                  <a:srgbClr val="000000"/>
                </a:solidFill>
                <a:latin typeface="Times New Roman" panose="02020603050405020304" pitchFamily="18" charset="0"/>
              </a:rPr>
            </a:br>
            <a:r>
              <a:rPr lang="en-US" sz="1800" b="1" i="0" u="none" strike="noStrike" baseline="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Roll: 90/MCA No: 230023</a:t>
            </a: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Registration no: 2080039 of 2023-2024</a:t>
            </a: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500" b="0" i="0" u="none" strike="noStrike" baseline="0" dirty="0">
                <a:solidFill>
                  <a:srgbClr val="000000"/>
                </a:solidFill>
                <a:latin typeface="Times New Roman" panose="02020603050405020304" pitchFamily="18" charset="0"/>
              </a:rPr>
              <a:t>Under the guidance of </a:t>
            </a:r>
            <a:br>
              <a:rPr lang="en-US" sz="1500" b="0" i="0" u="none" strike="noStrike" baseline="0" dirty="0">
                <a:solidFill>
                  <a:srgbClr val="000000"/>
                </a:solidFill>
                <a:latin typeface="Times New Roman" panose="02020603050405020304" pitchFamily="18" charset="0"/>
              </a:rPr>
            </a:br>
            <a:br>
              <a:rPr lang="en-US" sz="1500" b="0" i="0" u="none" strike="noStrike" baseline="0" dirty="0">
                <a:solidFill>
                  <a:srgbClr val="000000"/>
                </a:solidFill>
                <a:latin typeface="Times New Roman" panose="02020603050405020304" pitchFamily="18" charset="0"/>
              </a:rPr>
            </a:br>
            <a:r>
              <a:rPr lang="en-US" sz="15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Prof. Jyotsna Kumar Mandal </a:t>
            </a: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br>
              <a:rPr lang="en-US" sz="18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Calibri" panose="020F0502020204030204" pitchFamily="34" charset="0"/>
              </a:rPr>
              <a:t>Department of Computer Science and Engineering </a:t>
            </a: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University of Kalyani </a:t>
            </a:r>
            <a:endParaRPr lang="en-US" sz="1800" dirty="0"/>
          </a:p>
        </p:txBody>
      </p:sp>
    </p:spTree>
    <p:extLst>
      <p:ext uri="{BB962C8B-B14F-4D97-AF65-F5344CB8AC3E}">
        <p14:creationId xmlns:p14="http://schemas.microsoft.com/office/powerpoint/2010/main" val="18757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2362696"/>
          </a:xfrm>
          <a:prstGeom prst="rect">
            <a:avLst/>
          </a:prstGeom>
        </p:spPr>
      </p:pic>
      <p:sp>
        <p:nvSpPr>
          <p:cNvPr id="3" name="Text 0"/>
          <p:cNvSpPr/>
          <p:nvPr/>
        </p:nvSpPr>
        <p:spPr>
          <a:xfrm>
            <a:off x="661492" y="3138293"/>
            <a:ext cx="6397676" cy="590649"/>
          </a:xfrm>
          <a:prstGeom prst="rect">
            <a:avLst/>
          </a:prstGeom>
          <a:noFill/>
          <a:ln/>
        </p:spPr>
        <p:txBody>
          <a:bodyPr wrap="non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Hash-Based Bit Selection</a:t>
            </a:r>
            <a:endParaRPr lang="en-US" sz="3708" dirty="0"/>
          </a:p>
        </p:txBody>
      </p:sp>
      <p:sp>
        <p:nvSpPr>
          <p:cNvPr id="4" name="Text 1"/>
          <p:cNvSpPr/>
          <p:nvPr/>
        </p:nvSpPr>
        <p:spPr>
          <a:xfrm>
            <a:off x="661492" y="4103589"/>
            <a:ext cx="10869018"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A simple hash function determines the bit position within each pixel for embedding.</a:t>
            </a:r>
            <a:endParaRPr lang="en-US" sz="1458" dirty="0"/>
          </a:p>
        </p:txBody>
      </p:sp>
      <p:pic>
        <p:nvPicPr>
          <p:cNvPr id="5" name="Image 1" descr="preencoded.png"/>
          <p:cNvPicPr>
            <a:picLocks noChangeAspect="1"/>
          </p:cNvPicPr>
          <p:nvPr/>
        </p:nvPicPr>
        <p:blipFill>
          <a:blip r:embed="rId4"/>
          <a:stretch>
            <a:fillRect/>
          </a:stretch>
        </p:blipFill>
        <p:spPr>
          <a:xfrm>
            <a:off x="661492" y="4618633"/>
            <a:ext cx="472480" cy="472480"/>
          </a:xfrm>
          <a:prstGeom prst="rect">
            <a:avLst/>
          </a:prstGeom>
        </p:spPr>
      </p:pic>
      <p:sp>
        <p:nvSpPr>
          <p:cNvPr id="6" name="Text 2"/>
          <p:cNvSpPr/>
          <p:nvPr/>
        </p:nvSpPr>
        <p:spPr>
          <a:xfrm>
            <a:off x="661492" y="5280124"/>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Hash Function</a:t>
            </a:r>
            <a:endParaRPr lang="en-US" sz="1833" dirty="0"/>
          </a:p>
        </p:txBody>
      </p:sp>
      <p:sp>
        <p:nvSpPr>
          <p:cNvPr id="7" name="Text 3"/>
          <p:cNvSpPr/>
          <p:nvPr/>
        </p:nvSpPr>
        <p:spPr>
          <a:xfrm>
            <a:off x="661492" y="5688807"/>
            <a:ext cx="5292725"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get_bit_position(x, y, step) = (x + y) % step</a:t>
            </a:r>
            <a:endParaRPr lang="en-US" sz="1458" dirty="0"/>
          </a:p>
        </p:txBody>
      </p:sp>
      <p:pic>
        <p:nvPicPr>
          <p:cNvPr id="8" name="Image 2" descr="preencoded.png"/>
          <p:cNvPicPr>
            <a:picLocks noChangeAspect="1"/>
          </p:cNvPicPr>
          <p:nvPr/>
        </p:nvPicPr>
        <p:blipFill>
          <a:blip r:embed="rId5"/>
          <a:stretch>
            <a:fillRect/>
          </a:stretch>
        </p:blipFill>
        <p:spPr>
          <a:xfrm>
            <a:off x="6237684" y="4618633"/>
            <a:ext cx="472480" cy="472480"/>
          </a:xfrm>
          <a:prstGeom prst="rect">
            <a:avLst/>
          </a:prstGeom>
        </p:spPr>
      </p:pic>
      <p:sp>
        <p:nvSpPr>
          <p:cNvPr id="9" name="Text 4"/>
          <p:cNvSpPr/>
          <p:nvPr/>
        </p:nvSpPr>
        <p:spPr>
          <a:xfrm>
            <a:off x="6237685" y="5280124"/>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Pixel Selection</a:t>
            </a:r>
            <a:endParaRPr lang="en-US" sz="1833" dirty="0"/>
          </a:p>
        </p:txBody>
      </p:sp>
      <p:sp>
        <p:nvSpPr>
          <p:cNvPr id="10" name="Text 5"/>
          <p:cNvSpPr/>
          <p:nvPr/>
        </p:nvSpPr>
        <p:spPr>
          <a:xfrm>
            <a:off x="6237685" y="5688807"/>
            <a:ext cx="5292824"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Iterates through each pixel and color channel.</a:t>
            </a:r>
            <a:endParaRPr lang="en-US" sz="1458" dirty="0"/>
          </a:p>
        </p:txBody>
      </p:sp>
      <p:sp>
        <p:nvSpPr>
          <p:cNvPr id="11" name="Rectangle 10">
            <a:extLst>
              <a:ext uri="{FF2B5EF4-FFF2-40B4-BE49-F238E27FC236}">
                <a16:creationId xmlns:a16="http://schemas.microsoft.com/office/drawing/2014/main" id="{07059C2B-33EE-C71A-FD32-07CCE44A29B4}"/>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4">
            <a:extLst>
              <a:ext uri="{FF2B5EF4-FFF2-40B4-BE49-F238E27FC236}">
                <a16:creationId xmlns:a16="http://schemas.microsoft.com/office/drawing/2014/main" id="{1E37B303-BA0B-D43F-7BC2-D5F65B9C0AD1}"/>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9450" y="967676"/>
            <a:ext cx="5252641" cy="590649"/>
          </a:xfrm>
          <a:prstGeom prst="rect">
            <a:avLst/>
          </a:prstGeom>
          <a:noFill/>
          <a:ln/>
        </p:spPr>
        <p:txBody>
          <a:bodyPr wrap="non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Performance Analysis</a:t>
            </a:r>
            <a:endParaRPr lang="en-US" sz="3708" dirty="0"/>
          </a:p>
        </p:txBody>
      </p:sp>
      <p:pic>
        <p:nvPicPr>
          <p:cNvPr id="3" name="Image 0" descr="preencoded.png"/>
          <p:cNvPicPr>
            <a:picLocks noChangeAspect="1"/>
          </p:cNvPicPr>
          <p:nvPr/>
        </p:nvPicPr>
        <p:blipFill>
          <a:blip r:embed="rId3"/>
          <a:stretch>
            <a:fillRect/>
          </a:stretch>
        </p:blipFill>
        <p:spPr>
          <a:xfrm>
            <a:off x="2481957" y="2232422"/>
            <a:ext cx="1793379" cy="1089124"/>
          </a:xfrm>
          <a:prstGeom prst="rect">
            <a:avLst/>
          </a:prstGeom>
        </p:spPr>
      </p:pic>
      <p:sp>
        <p:nvSpPr>
          <p:cNvPr id="4" name="Text 1"/>
          <p:cNvSpPr/>
          <p:nvPr/>
        </p:nvSpPr>
        <p:spPr>
          <a:xfrm>
            <a:off x="3325912" y="2722960"/>
            <a:ext cx="105370" cy="377924"/>
          </a:xfrm>
          <a:prstGeom prst="rect">
            <a:avLst/>
          </a:prstGeom>
          <a:noFill/>
          <a:ln/>
        </p:spPr>
        <p:txBody>
          <a:bodyPr wrap="none" lIns="0" tIns="0" rIns="0" bIns="0" rtlCol="0" anchor="t"/>
          <a:lstStyle/>
          <a:p>
            <a:pPr algn="ctr">
              <a:lnSpc>
                <a:spcPts val="2958"/>
              </a:lnSpc>
            </a:pPr>
            <a:r>
              <a:rPr lang="en-US" sz="1833" dirty="0">
                <a:solidFill>
                  <a:srgbClr val="454240"/>
                </a:solidFill>
                <a:latin typeface="Libre Baskerville" pitchFamily="34" charset="0"/>
                <a:ea typeface="Libre Baskerville" pitchFamily="34" charset="-122"/>
                <a:cs typeface="Libre Baskerville" pitchFamily="34" charset="-120"/>
              </a:rPr>
              <a:t>1</a:t>
            </a:r>
            <a:endParaRPr lang="en-US" sz="1833" dirty="0"/>
          </a:p>
        </p:txBody>
      </p:sp>
      <p:sp>
        <p:nvSpPr>
          <p:cNvPr id="5" name="Text 2"/>
          <p:cNvSpPr/>
          <p:nvPr/>
        </p:nvSpPr>
        <p:spPr>
          <a:xfrm>
            <a:off x="4464348" y="2421433"/>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PSNR</a:t>
            </a:r>
            <a:endParaRPr lang="en-US" sz="1833" dirty="0"/>
          </a:p>
        </p:txBody>
      </p:sp>
      <p:sp>
        <p:nvSpPr>
          <p:cNvPr id="6" name="Text 3"/>
          <p:cNvSpPr/>
          <p:nvPr/>
        </p:nvSpPr>
        <p:spPr>
          <a:xfrm>
            <a:off x="4464348" y="2830116"/>
            <a:ext cx="3768328"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Higher PSNR indicates better image quality.</a:t>
            </a:r>
            <a:endParaRPr lang="en-US" sz="1458" dirty="0"/>
          </a:p>
        </p:txBody>
      </p:sp>
      <p:sp>
        <p:nvSpPr>
          <p:cNvPr id="7" name="Shape 4"/>
          <p:cNvSpPr/>
          <p:nvPr/>
        </p:nvSpPr>
        <p:spPr>
          <a:xfrm>
            <a:off x="4322564" y="3332460"/>
            <a:ext cx="7160717" cy="12700"/>
          </a:xfrm>
          <a:prstGeom prst="roundRect">
            <a:avLst>
              <a:gd name="adj" fmla="val 625116"/>
            </a:avLst>
          </a:prstGeom>
          <a:solidFill>
            <a:srgbClr val="DDD3BA"/>
          </a:solidFill>
          <a:ln/>
        </p:spPr>
      </p:sp>
      <p:pic>
        <p:nvPicPr>
          <p:cNvPr id="8" name="Image 1" descr="preencoded.png"/>
          <p:cNvPicPr>
            <a:picLocks noChangeAspect="1"/>
          </p:cNvPicPr>
          <p:nvPr/>
        </p:nvPicPr>
        <p:blipFill>
          <a:blip r:embed="rId4"/>
          <a:stretch>
            <a:fillRect/>
          </a:stretch>
        </p:blipFill>
        <p:spPr>
          <a:xfrm>
            <a:off x="1585318" y="3368775"/>
            <a:ext cx="3586758" cy="1089124"/>
          </a:xfrm>
          <a:prstGeom prst="rect">
            <a:avLst/>
          </a:prstGeom>
        </p:spPr>
      </p:pic>
      <p:sp>
        <p:nvSpPr>
          <p:cNvPr id="9" name="Text 5"/>
          <p:cNvSpPr/>
          <p:nvPr/>
        </p:nvSpPr>
        <p:spPr>
          <a:xfrm>
            <a:off x="3305870" y="3724375"/>
            <a:ext cx="145554" cy="377924"/>
          </a:xfrm>
          <a:prstGeom prst="rect">
            <a:avLst/>
          </a:prstGeom>
          <a:noFill/>
          <a:ln/>
        </p:spPr>
        <p:txBody>
          <a:bodyPr wrap="none" lIns="0" tIns="0" rIns="0" bIns="0" rtlCol="0" anchor="t"/>
          <a:lstStyle/>
          <a:p>
            <a:pPr algn="ctr">
              <a:lnSpc>
                <a:spcPts val="2958"/>
              </a:lnSpc>
            </a:pPr>
            <a:r>
              <a:rPr lang="en-US" sz="1833" dirty="0">
                <a:solidFill>
                  <a:srgbClr val="454240"/>
                </a:solidFill>
                <a:latin typeface="Libre Baskerville" pitchFamily="34" charset="0"/>
                <a:ea typeface="Libre Baskerville" pitchFamily="34" charset="-122"/>
                <a:cs typeface="Libre Baskerville" pitchFamily="34" charset="-120"/>
              </a:rPr>
              <a:t>2</a:t>
            </a:r>
            <a:endParaRPr lang="en-US" sz="1833" dirty="0"/>
          </a:p>
        </p:txBody>
      </p:sp>
      <p:sp>
        <p:nvSpPr>
          <p:cNvPr id="10" name="Text 6"/>
          <p:cNvSpPr/>
          <p:nvPr/>
        </p:nvSpPr>
        <p:spPr>
          <a:xfrm>
            <a:off x="5361087" y="3557786"/>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SSIM</a:t>
            </a:r>
            <a:endParaRPr lang="en-US" sz="1833" dirty="0"/>
          </a:p>
        </p:txBody>
      </p:sp>
      <p:sp>
        <p:nvSpPr>
          <p:cNvPr id="11" name="Text 7"/>
          <p:cNvSpPr/>
          <p:nvPr/>
        </p:nvSpPr>
        <p:spPr>
          <a:xfrm>
            <a:off x="5361087" y="3966469"/>
            <a:ext cx="2707581"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Measures perceptual similarity.</a:t>
            </a:r>
            <a:endParaRPr lang="en-US" sz="1458" dirty="0"/>
          </a:p>
        </p:txBody>
      </p:sp>
      <p:sp>
        <p:nvSpPr>
          <p:cNvPr id="12" name="Shape 8"/>
          <p:cNvSpPr/>
          <p:nvPr/>
        </p:nvSpPr>
        <p:spPr>
          <a:xfrm>
            <a:off x="5219304" y="4468813"/>
            <a:ext cx="6263978" cy="12700"/>
          </a:xfrm>
          <a:prstGeom prst="roundRect">
            <a:avLst>
              <a:gd name="adj" fmla="val 625116"/>
            </a:avLst>
          </a:prstGeom>
          <a:solidFill>
            <a:srgbClr val="DDD3BA"/>
          </a:solidFill>
          <a:ln/>
        </p:spPr>
      </p:sp>
      <p:pic>
        <p:nvPicPr>
          <p:cNvPr id="13" name="Image 2" descr="preencoded.png"/>
          <p:cNvPicPr>
            <a:picLocks noChangeAspect="1"/>
          </p:cNvPicPr>
          <p:nvPr/>
        </p:nvPicPr>
        <p:blipFill>
          <a:blip r:embed="rId5"/>
          <a:stretch>
            <a:fillRect/>
          </a:stretch>
        </p:blipFill>
        <p:spPr>
          <a:xfrm>
            <a:off x="688578" y="4505127"/>
            <a:ext cx="5380137" cy="1089124"/>
          </a:xfrm>
          <a:prstGeom prst="rect">
            <a:avLst/>
          </a:prstGeom>
        </p:spPr>
      </p:pic>
      <p:sp>
        <p:nvSpPr>
          <p:cNvPr id="14" name="Text 9"/>
          <p:cNvSpPr/>
          <p:nvPr/>
        </p:nvSpPr>
        <p:spPr>
          <a:xfrm>
            <a:off x="3305771" y="4860727"/>
            <a:ext cx="145554" cy="377924"/>
          </a:xfrm>
          <a:prstGeom prst="rect">
            <a:avLst/>
          </a:prstGeom>
          <a:noFill/>
          <a:ln/>
        </p:spPr>
        <p:txBody>
          <a:bodyPr wrap="none" lIns="0" tIns="0" rIns="0" bIns="0" rtlCol="0" anchor="t"/>
          <a:lstStyle/>
          <a:p>
            <a:pPr algn="ctr">
              <a:lnSpc>
                <a:spcPts val="2958"/>
              </a:lnSpc>
            </a:pPr>
            <a:r>
              <a:rPr lang="en-US" sz="1833" dirty="0">
                <a:solidFill>
                  <a:srgbClr val="454240"/>
                </a:solidFill>
                <a:latin typeface="Libre Baskerville" pitchFamily="34" charset="0"/>
                <a:ea typeface="Libre Baskerville" pitchFamily="34" charset="-122"/>
                <a:cs typeface="Libre Baskerville" pitchFamily="34" charset="-120"/>
              </a:rPr>
              <a:t>3</a:t>
            </a:r>
            <a:endParaRPr lang="en-US" sz="1833" dirty="0"/>
          </a:p>
        </p:txBody>
      </p:sp>
      <p:sp>
        <p:nvSpPr>
          <p:cNvPr id="15" name="Text 10"/>
          <p:cNvSpPr/>
          <p:nvPr/>
        </p:nvSpPr>
        <p:spPr>
          <a:xfrm>
            <a:off x="6257727" y="4694138"/>
            <a:ext cx="2066032"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IF</a:t>
            </a:r>
            <a:endParaRPr lang="en-US" sz="1833" dirty="0"/>
          </a:p>
        </p:txBody>
      </p:sp>
      <p:sp>
        <p:nvSpPr>
          <p:cNvPr id="16" name="Text 11"/>
          <p:cNvSpPr/>
          <p:nvPr/>
        </p:nvSpPr>
        <p:spPr>
          <a:xfrm>
            <a:off x="6257727" y="5102821"/>
            <a:ext cx="2066032"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Assesses image fidelity.</a:t>
            </a:r>
            <a:endParaRPr lang="en-US" sz="1458" dirty="0"/>
          </a:p>
        </p:txBody>
      </p:sp>
      <p:sp>
        <p:nvSpPr>
          <p:cNvPr id="17" name="Rectangle 16">
            <a:extLst>
              <a:ext uri="{FF2B5EF4-FFF2-40B4-BE49-F238E27FC236}">
                <a16:creationId xmlns:a16="http://schemas.microsoft.com/office/drawing/2014/main" id="{D04478A9-B412-03E2-1739-4662E861EDF0}"/>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oter Placeholder 4">
            <a:extLst>
              <a:ext uri="{FF2B5EF4-FFF2-40B4-BE49-F238E27FC236}">
                <a16:creationId xmlns:a16="http://schemas.microsoft.com/office/drawing/2014/main" id="{72061C48-FD7E-B65E-0009-7B3D43B7EFEF}"/>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770246"/>
            <a:ext cx="5401468" cy="590649"/>
          </a:xfrm>
          <a:prstGeom prst="rect">
            <a:avLst/>
          </a:prstGeom>
          <a:noFill/>
          <a:ln/>
        </p:spPr>
        <p:txBody>
          <a:bodyPr wrap="non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Image Quality Metrics</a:t>
            </a:r>
            <a:endParaRPr lang="en-US" sz="3708" dirty="0"/>
          </a:p>
        </p:txBody>
      </p:sp>
      <p:sp>
        <p:nvSpPr>
          <p:cNvPr id="4" name="Text 1"/>
          <p:cNvSpPr/>
          <p:nvPr/>
        </p:nvSpPr>
        <p:spPr>
          <a:xfrm>
            <a:off x="661492" y="1860352"/>
            <a:ext cx="3006725" cy="623689"/>
          </a:xfrm>
          <a:prstGeom prst="rect">
            <a:avLst/>
          </a:prstGeom>
          <a:noFill/>
          <a:ln/>
        </p:spPr>
        <p:txBody>
          <a:bodyPr wrap="none" lIns="0" tIns="0" rIns="0" bIns="0" rtlCol="0" anchor="t"/>
          <a:lstStyle/>
          <a:p>
            <a:pPr algn="ctr">
              <a:lnSpc>
                <a:spcPts val="4875"/>
              </a:lnSpc>
            </a:pPr>
            <a:r>
              <a:rPr lang="en-US" sz="4875" dirty="0">
                <a:solidFill>
                  <a:srgbClr val="454240"/>
                </a:solidFill>
                <a:latin typeface="Libre Baskerville" pitchFamily="34" charset="0"/>
                <a:ea typeface="Libre Baskerville" pitchFamily="34" charset="-122"/>
                <a:cs typeface="Libre Baskerville" pitchFamily="34" charset="-120"/>
              </a:rPr>
              <a:t>0.0102</a:t>
            </a:r>
            <a:endParaRPr lang="en-US" sz="4875" dirty="0"/>
          </a:p>
        </p:txBody>
      </p:sp>
      <p:sp>
        <p:nvSpPr>
          <p:cNvPr id="5" name="Text 2"/>
          <p:cNvSpPr/>
          <p:nvPr/>
        </p:nvSpPr>
        <p:spPr>
          <a:xfrm>
            <a:off x="983457" y="2720182"/>
            <a:ext cx="2362696" cy="295275"/>
          </a:xfrm>
          <a:prstGeom prst="rect">
            <a:avLst/>
          </a:prstGeom>
          <a:noFill/>
          <a:ln/>
        </p:spPr>
        <p:txBody>
          <a:bodyPr wrap="none" lIns="0" tIns="0" rIns="0" bIns="0" rtlCol="0" anchor="t"/>
          <a:lstStyle/>
          <a:p>
            <a:pPr algn="ct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MSE</a:t>
            </a:r>
            <a:endParaRPr lang="en-US" sz="1833" dirty="0"/>
          </a:p>
        </p:txBody>
      </p:sp>
      <p:sp>
        <p:nvSpPr>
          <p:cNvPr id="6" name="Text 3"/>
          <p:cNvSpPr/>
          <p:nvPr/>
        </p:nvSpPr>
        <p:spPr>
          <a:xfrm>
            <a:off x="661492" y="3128864"/>
            <a:ext cx="3006725" cy="302419"/>
          </a:xfrm>
          <a:prstGeom prst="rect">
            <a:avLst/>
          </a:prstGeom>
          <a:noFill/>
          <a:ln/>
        </p:spPr>
        <p:txBody>
          <a:bodyPr wrap="none" lIns="0" tIns="0" rIns="0" bIns="0" rtlCol="0" anchor="t"/>
          <a:lstStyle/>
          <a:p>
            <a:pPr algn="ctr">
              <a:lnSpc>
                <a:spcPts val="2375"/>
              </a:lnSpc>
            </a:pPr>
            <a:r>
              <a:rPr lang="en-US" sz="1458" dirty="0">
                <a:solidFill>
                  <a:srgbClr val="454240"/>
                </a:solidFill>
                <a:latin typeface="DM Sans" pitchFamily="34" charset="0"/>
                <a:ea typeface="DM Sans" pitchFamily="34" charset="-122"/>
                <a:cs typeface="DM Sans" pitchFamily="34" charset="-120"/>
              </a:rPr>
              <a:t>Mean Squared Error</a:t>
            </a:r>
            <a:endParaRPr lang="en-US" sz="1458" dirty="0"/>
          </a:p>
        </p:txBody>
      </p:sp>
      <p:sp>
        <p:nvSpPr>
          <p:cNvPr id="7" name="Text 4"/>
          <p:cNvSpPr/>
          <p:nvPr/>
        </p:nvSpPr>
        <p:spPr>
          <a:xfrm>
            <a:off x="3951685" y="1860352"/>
            <a:ext cx="3006824" cy="623689"/>
          </a:xfrm>
          <a:prstGeom prst="rect">
            <a:avLst/>
          </a:prstGeom>
          <a:noFill/>
          <a:ln/>
        </p:spPr>
        <p:txBody>
          <a:bodyPr wrap="none" lIns="0" tIns="0" rIns="0" bIns="0" rtlCol="0" anchor="t"/>
          <a:lstStyle/>
          <a:p>
            <a:pPr algn="ctr">
              <a:lnSpc>
                <a:spcPts val="4875"/>
              </a:lnSpc>
            </a:pPr>
            <a:r>
              <a:rPr lang="en-US" sz="4875" dirty="0">
                <a:solidFill>
                  <a:srgbClr val="454240"/>
                </a:solidFill>
                <a:latin typeface="Libre Baskerville" pitchFamily="34" charset="0"/>
                <a:ea typeface="Libre Baskerville" pitchFamily="34" charset="-122"/>
                <a:cs typeface="Libre Baskerville" pitchFamily="34" charset="-120"/>
              </a:rPr>
              <a:t>1.0000</a:t>
            </a:r>
            <a:endParaRPr lang="en-US" sz="4875" dirty="0"/>
          </a:p>
        </p:txBody>
      </p:sp>
      <p:sp>
        <p:nvSpPr>
          <p:cNvPr id="8" name="Text 5"/>
          <p:cNvSpPr/>
          <p:nvPr/>
        </p:nvSpPr>
        <p:spPr>
          <a:xfrm>
            <a:off x="4273749" y="2720182"/>
            <a:ext cx="2362696" cy="295275"/>
          </a:xfrm>
          <a:prstGeom prst="rect">
            <a:avLst/>
          </a:prstGeom>
          <a:noFill/>
          <a:ln/>
        </p:spPr>
        <p:txBody>
          <a:bodyPr wrap="none" lIns="0" tIns="0" rIns="0" bIns="0" rtlCol="0" anchor="t"/>
          <a:lstStyle/>
          <a:p>
            <a:pPr algn="ct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IF</a:t>
            </a:r>
            <a:endParaRPr lang="en-US" sz="1833" dirty="0"/>
          </a:p>
        </p:txBody>
      </p:sp>
      <p:sp>
        <p:nvSpPr>
          <p:cNvPr id="9" name="Text 6"/>
          <p:cNvSpPr/>
          <p:nvPr/>
        </p:nvSpPr>
        <p:spPr>
          <a:xfrm>
            <a:off x="3951685" y="3128864"/>
            <a:ext cx="3006824" cy="302419"/>
          </a:xfrm>
          <a:prstGeom prst="rect">
            <a:avLst/>
          </a:prstGeom>
          <a:noFill/>
          <a:ln/>
        </p:spPr>
        <p:txBody>
          <a:bodyPr wrap="none" lIns="0" tIns="0" rIns="0" bIns="0" rtlCol="0" anchor="t"/>
          <a:lstStyle/>
          <a:p>
            <a:pPr algn="ctr">
              <a:lnSpc>
                <a:spcPts val="2375"/>
              </a:lnSpc>
            </a:pPr>
            <a:r>
              <a:rPr lang="en-US" sz="1458" dirty="0">
                <a:solidFill>
                  <a:srgbClr val="454240"/>
                </a:solidFill>
                <a:latin typeface="DM Sans" pitchFamily="34" charset="0"/>
                <a:ea typeface="DM Sans" pitchFamily="34" charset="-122"/>
                <a:cs typeface="DM Sans" pitchFamily="34" charset="-120"/>
              </a:rPr>
              <a:t>Image Fidelity</a:t>
            </a:r>
            <a:endParaRPr lang="en-US" sz="1458" dirty="0"/>
          </a:p>
        </p:txBody>
      </p:sp>
      <p:sp>
        <p:nvSpPr>
          <p:cNvPr id="10" name="Text 7"/>
          <p:cNvSpPr/>
          <p:nvPr/>
        </p:nvSpPr>
        <p:spPr>
          <a:xfrm>
            <a:off x="661492" y="4092774"/>
            <a:ext cx="3006725" cy="623689"/>
          </a:xfrm>
          <a:prstGeom prst="rect">
            <a:avLst/>
          </a:prstGeom>
          <a:noFill/>
          <a:ln/>
        </p:spPr>
        <p:txBody>
          <a:bodyPr wrap="none" lIns="0" tIns="0" rIns="0" bIns="0" rtlCol="0" anchor="t"/>
          <a:lstStyle/>
          <a:p>
            <a:pPr algn="ctr">
              <a:lnSpc>
                <a:spcPts val="4875"/>
              </a:lnSpc>
            </a:pPr>
            <a:r>
              <a:rPr lang="en-US" sz="4875" dirty="0">
                <a:solidFill>
                  <a:srgbClr val="454240"/>
                </a:solidFill>
                <a:latin typeface="Libre Baskerville" pitchFamily="34" charset="0"/>
                <a:ea typeface="Libre Baskerville" pitchFamily="34" charset="-122"/>
                <a:cs typeface="Libre Baskerville" pitchFamily="34" charset="-120"/>
              </a:rPr>
              <a:t>68.06</a:t>
            </a:r>
            <a:endParaRPr lang="en-US" sz="4875" dirty="0"/>
          </a:p>
        </p:txBody>
      </p:sp>
      <p:sp>
        <p:nvSpPr>
          <p:cNvPr id="11" name="Text 8"/>
          <p:cNvSpPr/>
          <p:nvPr/>
        </p:nvSpPr>
        <p:spPr>
          <a:xfrm>
            <a:off x="983457" y="4952603"/>
            <a:ext cx="2362696" cy="295275"/>
          </a:xfrm>
          <a:prstGeom prst="rect">
            <a:avLst/>
          </a:prstGeom>
          <a:noFill/>
          <a:ln/>
        </p:spPr>
        <p:txBody>
          <a:bodyPr wrap="none" lIns="0" tIns="0" rIns="0" bIns="0" rtlCol="0" anchor="t"/>
          <a:lstStyle/>
          <a:p>
            <a:pPr algn="ct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PSNR</a:t>
            </a:r>
            <a:endParaRPr lang="en-US" sz="1833" dirty="0"/>
          </a:p>
        </p:txBody>
      </p:sp>
      <p:sp>
        <p:nvSpPr>
          <p:cNvPr id="12" name="Text 9"/>
          <p:cNvSpPr/>
          <p:nvPr/>
        </p:nvSpPr>
        <p:spPr>
          <a:xfrm>
            <a:off x="661492" y="5361286"/>
            <a:ext cx="3006725" cy="302419"/>
          </a:xfrm>
          <a:prstGeom prst="rect">
            <a:avLst/>
          </a:prstGeom>
          <a:noFill/>
          <a:ln/>
        </p:spPr>
        <p:txBody>
          <a:bodyPr wrap="none" lIns="0" tIns="0" rIns="0" bIns="0" rtlCol="0" anchor="t"/>
          <a:lstStyle/>
          <a:p>
            <a:pPr algn="ctr">
              <a:lnSpc>
                <a:spcPts val="2375"/>
              </a:lnSpc>
            </a:pPr>
            <a:r>
              <a:rPr lang="en-US" sz="1458" dirty="0">
                <a:solidFill>
                  <a:srgbClr val="454240"/>
                </a:solidFill>
                <a:latin typeface="DM Sans" pitchFamily="34" charset="0"/>
                <a:ea typeface="DM Sans" pitchFamily="34" charset="-122"/>
                <a:cs typeface="DM Sans" pitchFamily="34" charset="-120"/>
              </a:rPr>
              <a:t>Peak Signal-to-Noise Ratio</a:t>
            </a:r>
            <a:endParaRPr lang="en-US" sz="1458" dirty="0"/>
          </a:p>
        </p:txBody>
      </p:sp>
      <p:sp>
        <p:nvSpPr>
          <p:cNvPr id="13" name="Text 10"/>
          <p:cNvSpPr/>
          <p:nvPr/>
        </p:nvSpPr>
        <p:spPr>
          <a:xfrm>
            <a:off x="3951685" y="4092774"/>
            <a:ext cx="3006824" cy="623689"/>
          </a:xfrm>
          <a:prstGeom prst="rect">
            <a:avLst/>
          </a:prstGeom>
          <a:noFill/>
          <a:ln/>
        </p:spPr>
        <p:txBody>
          <a:bodyPr wrap="none" lIns="0" tIns="0" rIns="0" bIns="0" rtlCol="0" anchor="t"/>
          <a:lstStyle/>
          <a:p>
            <a:pPr algn="ctr">
              <a:lnSpc>
                <a:spcPts val="4875"/>
              </a:lnSpc>
            </a:pPr>
            <a:r>
              <a:rPr lang="en-US" sz="4875" dirty="0">
                <a:solidFill>
                  <a:srgbClr val="454240"/>
                </a:solidFill>
                <a:latin typeface="Libre Baskerville" pitchFamily="34" charset="0"/>
                <a:ea typeface="Libre Baskerville" pitchFamily="34" charset="-122"/>
                <a:cs typeface="Libre Baskerville" pitchFamily="34" charset="-120"/>
              </a:rPr>
              <a:t>1.0000</a:t>
            </a:r>
            <a:endParaRPr lang="en-US" sz="4875" dirty="0"/>
          </a:p>
        </p:txBody>
      </p:sp>
      <p:sp>
        <p:nvSpPr>
          <p:cNvPr id="14" name="Text 11"/>
          <p:cNvSpPr/>
          <p:nvPr/>
        </p:nvSpPr>
        <p:spPr>
          <a:xfrm>
            <a:off x="4273749" y="4952603"/>
            <a:ext cx="2362696" cy="295275"/>
          </a:xfrm>
          <a:prstGeom prst="rect">
            <a:avLst/>
          </a:prstGeom>
          <a:noFill/>
          <a:ln/>
        </p:spPr>
        <p:txBody>
          <a:bodyPr wrap="none" lIns="0" tIns="0" rIns="0" bIns="0" rtlCol="0" anchor="t"/>
          <a:lstStyle/>
          <a:p>
            <a:pPr algn="ct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SSIM</a:t>
            </a:r>
            <a:endParaRPr lang="en-US" sz="1833" dirty="0"/>
          </a:p>
        </p:txBody>
      </p:sp>
      <p:sp>
        <p:nvSpPr>
          <p:cNvPr id="15" name="Text 12"/>
          <p:cNvSpPr/>
          <p:nvPr/>
        </p:nvSpPr>
        <p:spPr>
          <a:xfrm>
            <a:off x="3951685" y="5361285"/>
            <a:ext cx="3006824" cy="604838"/>
          </a:xfrm>
          <a:prstGeom prst="rect">
            <a:avLst/>
          </a:prstGeom>
          <a:noFill/>
          <a:ln/>
        </p:spPr>
        <p:txBody>
          <a:bodyPr wrap="square" lIns="0" tIns="0" rIns="0" bIns="0" rtlCol="0" anchor="t"/>
          <a:lstStyle/>
          <a:p>
            <a:pPr algn="ctr">
              <a:lnSpc>
                <a:spcPts val="2375"/>
              </a:lnSpc>
            </a:pPr>
            <a:r>
              <a:rPr lang="en-US" sz="1458" dirty="0">
                <a:solidFill>
                  <a:srgbClr val="454240"/>
                </a:solidFill>
                <a:latin typeface="DM Sans" pitchFamily="34" charset="0"/>
                <a:ea typeface="DM Sans" pitchFamily="34" charset="-122"/>
                <a:cs typeface="DM Sans" pitchFamily="34" charset="-120"/>
              </a:rPr>
              <a:t>Structural Similarity Index Measure</a:t>
            </a:r>
            <a:endParaRPr lang="en-US" sz="1458" dirty="0"/>
          </a:p>
        </p:txBody>
      </p:sp>
      <p:sp>
        <p:nvSpPr>
          <p:cNvPr id="16" name="Footer Placeholder 4">
            <a:extLst>
              <a:ext uri="{FF2B5EF4-FFF2-40B4-BE49-F238E27FC236}">
                <a16:creationId xmlns:a16="http://schemas.microsoft.com/office/drawing/2014/main" id="{D5A0E39C-69F0-F563-13F1-9AD65B577809}"/>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Page- 11</a:t>
            </a:r>
          </a:p>
        </p:txBody>
      </p:sp>
      <p:sp>
        <p:nvSpPr>
          <p:cNvPr id="17" name="Rectangle 16">
            <a:extLst>
              <a:ext uri="{FF2B5EF4-FFF2-40B4-BE49-F238E27FC236}">
                <a16:creationId xmlns:a16="http://schemas.microsoft.com/office/drawing/2014/main" id="{DFD63819-E8DA-7BFD-4C10-4115033762A3}"/>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8969" y="558800"/>
            <a:ext cx="10433447" cy="536972"/>
          </a:xfrm>
          <a:prstGeom prst="rect">
            <a:avLst/>
          </a:prstGeom>
          <a:noFill/>
          <a:ln/>
        </p:spPr>
        <p:txBody>
          <a:bodyPr wrap="none" lIns="0" tIns="0" rIns="0" bIns="0" rtlCol="0" anchor="t"/>
          <a:lstStyle/>
          <a:p>
            <a:pPr>
              <a:lnSpc>
                <a:spcPts val="4208"/>
              </a:lnSpc>
            </a:pPr>
            <a:r>
              <a:rPr lang="en-US" sz="3375" dirty="0">
                <a:solidFill>
                  <a:srgbClr val="38512F"/>
                </a:solidFill>
                <a:latin typeface="Lora" pitchFamily="34" charset="0"/>
                <a:ea typeface="Lora" pitchFamily="34" charset="-122"/>
                <a:cs typeface="Lora" pitchFamily="34" charset="-120"/>
              </a:rPr>
              <a:t>Decoding Algorithm: Retrieving the Hidden Message</a:t>
            </a:r>
            <a:endParaRPr lang="en-US" sz="3375" dirty="0"/>
          </a:p>
        </p:txBody>
      </p:sp>
      <p:sp>
        <p:nvSpPr>
          <p:cNvPr id="3" name="Shape 1"/>
          <p:cNvSpPr/>
          <p:nvPr/>
        </p:nvSpPr>
        <p:spPr>
          <a:xfrm>
            <a:off x="638969" y="1672630"/>
            <a:ext cx="1364258" cy="1035248"/>
          </a:xfrm>
          <a:prstGeom prst="roundRect">
            <a:avLst>
              <a:gd name="adj" fmla="val 2645"/>
            </a:avLst>
          </a:prstGeom>
          <a:solidFill>
            <a:srgbClr val="F3E7D4"/>
          </a:solidFill>
          <a:ln/>
        </p:spPr>
      </p:sp>
      <p:sp>
        <p:nvSpPr>
          <p:cNvPr id="4" name="Text 2"/>
          <p:cNvSpPr/>
          <p:nvPr/>
        </p:nvSpPr>
        <p:spPr>
          <a:xfrm>
            <a:off x="821532" y="2007692"/>
            <a:ext cx="83145" cy="365125"/>
          </a:xfrm>
          <a:prstGeom prst="rect">
            <a:avLst/>
          </a:prstGeom>
          <a:noFill/>
          <a:ln/>
        </p:spPr>
        <p:txBody>
          <a:bodyPr wrap="none" lIns="0" tIns="0" rIns="0" bIns="0" rtlCol="0" anchor="t"/>
          <a:lstStyle/>
          <a:p>
            <a:pPr algn="ctr">
              <a:lnSpc>
                <a:spcPts val="2875"/>
              </a:lnSpc>
            </a:pPr>
            <a:r>
              <a:rPr lang="en-US" sz="1792" dirty="0">
                <a:solidFill>
                  <a:srgbClr val="3A3630"/>
                </a:solidFill>
                <a:latin typeface="Lora" pitchFamily="34" charset="0"/>
                <a:ea typeface="Lora" pitchFamily="34" charset="-122"/>
                <a:cs typeface="Lora" pitchFamily="34" charset="-120"/>
              </a:rPr>
              <a:t>1</a:t>
            </a:r>
            <a:endParaRPr lang="en-US" sz="1792" dirty="0"/>
          </a:p>
        </p:txBody>
      </p:sp>
      <p:sp>
        <p:nvSpPr>
          <p:cNvPr id="5" name="Text 3"/>
          <p:cNvSpPr/>
          <p:nvPr/>
        </p:nvSpPr>
        <p:spPr>
          <a:xfrm>
            <a:off x="2185789" y="1855193"/>
            <a:ext cx="1001018" cy="268486"/>
          </a:xfrm>
          <a:prstGeom prst="rect">
            <a:avLst/>
          </a:prstGeom>
          <a:noFill/>
          <a:ln/>
        </p:spPr>
        <p:txBody>
          <a:bodyPr wrap="none" lIns="0" tIns="0" rIns="0" bIns="0" rtlCol="0" anchor="t"/>
          <a:lstStyle/>
          <a:p>
            <a:pPr>
              <a:lnSpc>
                <a:spcPts val="2083"/>
              </a:lnSpc>
            </a:pPr>
            <a:r>
              <a:rPr lang="en-US" sz="1667" dirty="0">
                <a:solidFill>
                  <a:srgbClr val="3A3630"/>
                </a:solidFill>
                <a:latin typeface="Lora" pitchFamily="34" charset="0"/>
                <a:ea typeface="Lora" pitchFamily="34" charset="-122"/>
                <a:cs typeface="Lora" pitchFamily="34" charset="-120"/>
              </a:rPr>
              <a:t>Input</a:t>
            </a:r>
            <a:endParaRPr lang="en-US" sz="1667" dirty="0"/>
          </a:p>
        </p:txBody>
      </p:sp>
      <p:sp>
        <p:nvSpPr>
          <p:cNvPr id="6" name="Text 4"/>
          <p:cNvSpPr/>
          <p:nvPr/>
        </p:nvSpPr>
        <p:spPr>
          <a:xfrm>
            <a:off x="2185789" y="2233216"/>
            <a:ext cx="1001018" cy="292100"/>
          </a:xfrm>
          <a:prstGeom prst="rect">
            <a:avLst/>
          </a:prstGeom>
          <a:noFill/>
          <a:ln/>
        </p:spPr>
        <p:txBody>
          <a:bodyPr wrap="none" lIns="0" tIns="0" rIns="0" bIns="0" rtlCol="0" anchor="t"/>
          <a:lstStyle/>
          <a:p>
            <a:pPr>
              <a:lnSpc>
                <a:spcPts val="2292"/>
              </a:lnSpc>
            </a:pPr>
            <a:r>
              <a:rPr lang="en-US" sz="1417" dirty="0">
                <a:solidFill>
                  <a:srgbClr val="3A3630"/>
                </a:solidFill>
                <a:latin typeface="Source Sans Pro" pitchFamily="34" charset="0"/>
                <a:ea typeface="Source Sans Pro" pitchFamily="34" charset="-122"/>
                <a:cs typeface="Source Sans Pro" pitchFamily="34" charset="-120"/>
              </a:rPr>
              <a:t>Stego-image.</a:t>
            </a:r>
            <a:endParaRPr lang="en-US" sz="1417" dirty="0"/>
          </a:p>
        </p:txBody>
      </p:sp>
      <p:sp>
        <p:nvSpPr>
          <p:cNvPr id="7" name="Shape 5"/>
          <p:cNvSpPr/>
          <p:nvPr/>
        </p:nvSpPr>
        <p:spPr>
          <a:xfrm>
            <a:off x="2094508" y="2695178"/>
            <a:ext cx="9367243" cy="12700"/>
          </a:xfrm>
          <a:prstGeom prst="roundRect">
            <a:avLst>
              <a:gd name="adj" fmla="val 215644"/>
            </a:avLst>
          </a:prstGeom>
          <a:solidFill>
            <a:srgbClr val="D9CDBA"/>
          </a:solidFill>
          <a:ln/>
        </p:spPr>
      </p:sp>
      <p:sp>
        <p:nvSpPr>
          <p:cNvPr id="8" name="Shape 6"/>
          <p:cNvSpPr/>
          <p:nvPr/>
        </p:nvSpPr>
        <p:spPr>
          <a:xfrm>
            <a:off x="638970" y="2799159"/>
            <a:ext cx="2728516" cy="1035248"/>
          </a:xfrm>
          <a:prstGeom prst="roundRect">
            <a:avLst>
              <a:gd name="adj" fmla="val 2645"/>
            </a:avLst>
          </a:prstGeom>
          <a:solidFill>
            <a:srgbClr val="F3E7D4"/>
          </a:solidFill>
          <a:ln/>
        </p:spPr>
      </p:sp>
      <p:sp>
        <p:nvSpPr>
          <p:cNvPr id="9" name="Text 7"/>
          <p:cNvSpPr/>
          <p:nvPr/>
        </p:nvSpPr>
        <p:spPr>
          <a:xfrm>
            <a:off x="821532" y="3134221"/>
            <a:ext cx="122634" cy="365125"/>
          </a:xfrm>
          <a:prstGeom prst="rect">
            <a:avLst/>
          </a:prstGeom>
          <a:noFill/>
          <a:ln/>
        </p:spPr>
        <p:txBody>
          <a:bodyPr wrap="none" lIns="0" tIns="0" rIns="0" bIns="0" rtlCol="0" anchor="t"/>
          <a:lstStyle/>
          <a:p>
            <a:pPr algn="ctr">
              <a:lnSpc>
                <a:spcPts val="2875"/>
              </a:lnSpc>
            </a:pPr>
            <a:r>
              <a:rPr lang="en-US" sz="1792" dirty="0">
                <a:solidFill>
                  <a:srgbClr val="3A3630"/>
                </a:solidFill>
                <a:latin typeface="Lora" pitchFamily="34" charset="0"/>
                <a:ea typeface="Lora" pitchFamily="34" charset="-122"/>
                <a:cs typeface="Lora" pitchFamily="34" charset="-120"/>
              </a:rPr>
              <a:t>2</a:t>
            </a:r>
            <a:endParaRPr lang="en-US" sz="1792" dirty="0"/>
          </a:p>
        </p:txBody>
      </p:sp>
      <p:sp>
        <p:nvSpPr>
          <p:cNvPr id="10" name="Text 8"/>
          <p:cNvSpPr/>
          <p:nvPr/>
        </p:nvSpPr>
        <p:spPr>
          <a:xfrm>
            <a:off x="3550047" y="2981722"/>
            <a:ext cx="2174379" cy="268486"/>
          </a:xfrm>
          <a:prstGeom prst="rect">
            <a:avLst/>
          </a:prstGeom>
          <a:noFill/>
          <a:ln/>
        </p:spPr>
        <p:txBody>
          <a:bodyPr wrap="none" lIns="0" tIns="0" rIns="0" bIns="0" rtlCol="0" anchor="t"/>
          <a:lstStyle/>
          <a:p>
            <a:pPr>
              <a:lnSpc>
                <a:spcPts val="2083"/>
              </a:lnSpc>
            </a:pPr>
            <a:r>
              <a:rPr lang="en-US" sz="1667" dirty="0">
                <a:solidFill>
                  <a:srgbClr val="3A3630"/>
                </a:solidFill>
                <a:latin typeface="Lora" pitchFamily="34" charset="0"/>
                <a:ea typeface="Lora" pitchFamily="34" charset="-122"/>
                <a:cs typeface="Lora" pitchFamily="34" charset="-120"/>
              </a:rPr>
              <a:t>Hash-Based Selection</a:t>
            </a:r>
            <a:endParaRPr lang="en-US" sz="1667" dirty="0"/>
          </a:p>
        </p:txBody>
      </p:sp>
      <p:sp>
        <p:nvSpPr>
          <p:cNvPr id="11" name="Text 9"/>
          <p:cNvSpPr/>
          <p:nvPr/>
        </p:nvSpPr>
        <p:spPr>
          <a:xfrm>
            <a:off x="3550047" y="3359745"/>
            <a:ext cx="2174379" cy="292100"/>
          </a:xfrm>
          <a:prstGeom prst="rect">
            <a:avLst/>
          </a:prstGeom>
          <a:noFill/>
          <a:ln/>
        </p:spPr>
        <p:txBody>
          <a:bodyPr wrap="none" lIns="0" tIns="0" rIns="0" bIns="0" rtlCol="0" anchor="t"/>
          <a:lstStyle/>
          <a:p>
            <a:pPr>
              <a:lnSpc>
                <a:spcPts val="2292"/>
              </a:lnSpc>
            </a:pPr>
            <a:r>
              <a:rPr lang="en-US" sz="1417" dirty="0">
                <a:solidFill>
                  <a:srgbClr val="3A3630"/>
                </a:solidFill>
                <a:latin typeface="Source Sans Pro" pitchFamily="34" charset="0"/>
                <a:ea typeface="Source Sans Pro" pitchFamily="34" charset="-122"/>
                <a:cs typeface="Source Sans Pro" pitchFamily="34" charset="-120"/>
              </a:rPr>
              <a:t>Identify the modified bits.</a:t>
            </a:r>
            <a:endParaRPr lang="en-US" sz="1417" dirty="0"/>
          </a:p>
        </p:txBody>
      </p:sp>
      <p:sp>
        <p:nvSpPr>
          <p:cNvPr id="12" name="Shape 10"/>
          <p:cNvSpPr/>
          <p:nvPr/>
        </p:nvSpPr>
        <p:spPr>
          <a:xfrm>
            <a:off x="3458766" y="3821708"/>
            <a:ext cx="8002984" cy="12700"/>
          </a:xfrm>
          <a:prstGeom prst="roundRect">
            <a:avLst>
              <a:gd name="adj" fmla="val 215644"/>
            </a:avLst>
          </a:prstGeom>
          <a:solidFill>
            <a:srgbClr val="D9CDBA"/>
          </a:solidFill>
          <a:ln/>
        </p:spPr>
      </p:sp>
      <p:sp>
        <p:nvSpPr>
          <p:cNvPr id="13" name="Shape 11"/>
          <p:cNvSpPr/>
          <p:nvPr/>
        </p:nvSpPr>
        <p:spPr>
          <a:xfrm>
            <a:off x="638969" y="3925689"/>
            <a:ext cx="4092773" cy="1035248"/>
          </a:xfrm>
          <a:prstGeom prst="roundRect">
            <a:avLst>
              <a:gd name="adj" fmla="val 2645"/>
            </a:avLst>
          </a:prstGeom>
          <a:solidFill>
            <a:srgbClr val="F3E7D4"/>
          </a:solidFill>
          <a:ln/>
        </p:spPr>
      </p:sp>
      <p:sp>
        <p:nvSpPr>
          <p:cNvPr id="14" name="Text 12"/>
          <p:cNvSpPr/>
          <p:nvPr/>
        </p:nvSpPr>
        <p:spPr>
          <a:xfrm>
            <a:off x="821532" y="4260751"/>
            <a:ext cx="127198" cy="365125"/>
          </a:xfrm>
          <a:prstGeom prst="rect">
            <a:avLst/>
          </a:prstGeom>
          <a:noFill/>
          <a:ln/>
        </p:spPr>
        <p:txBody>
          <a:bodyPr wrap="none" lIns="0" tIns="0" rIns="0" bIns="0" rtlCol="0" anchor="t"/>
          <a:lstStyle/>
          <a:p>
            <a:pPr algn="ctr">
              <a:lnSpc>
                <a:spcPts val="2875"/>
              </a:lnSpc>
            </a:pPr>
            <a:r>
              <a:rPr lang="en-US" sz="1792" dirty="0">
                <a:solidFill>
                  <a:srgbClr val="3A3630"/>
                </a:solidFill>
                <a:latin typeface="Lora" pitchFamily="34" charset="0"/>
                <a:ea typeface="Lora" pitchFamily="34" charset="-122"/>
                <a:cs typeface="Lora" pitchFamily="34" charset="-120"/>
              </a:rPr>
              <a:t>3</a:t>
            </a:r>
            <a:endParaRPr lang="en-US" sz="1792" dirty="0"/>
          </a:p>
        </p:txBody>
      </p:sp>
      <p:sp>
        <p:nvSpPr>
          <p:cNvPr id="15" name="Text 13"/>
          <p:cNvSpPr/>
          <p:nvPr/>
        </p:nvSpPr>
        <p:spPr>
          <a:xfrm>
            <a:off x="4914305" y="4108252"/>
            <a:ext cx="1983085" cy="268486"/>
          </a:xfrm>
          <a:prstGeom prst="rect">
            <a:avLst/>
          </a:prstGeom>
          <a:noFill/>
          <a:ln/>
        </p:spPr>
        <p:txBody>
          <a:bodyPr wrap="none" lIns="0" tIns="0" rIns="0" bIns="0" rtlCol="0" anchor="t"/>
          <a:lstStyle/>
          <a:p>
            <a:pPr>
              <a:lnSpc>
                <a:spcPts val="2083"/>
              </a:lnSpc>
            </a:pPr>
            <a:r>
              <a:rPr lang="en-US" sz="1667" dirty="0">
                <a:solidFill>
                  <a:srgbClr val="3A3630"/>
                </a:solidFill>
                <a:latin typeface="Lora" pitchFamily="34" charset="0"/>
                <a:ea typeface="Lora" pitchFamily="34" charset="-122"/>
                <a:cs typeface="Lora" pitchFamily="34" charset="-120"/>
              </a:rPr>
              <a:t>LSB/Other Bit based on Hashing algorithm Extraction</a:t>
            </a:r>
            <a:endParaRPr lang="en-US" sz="1667" dirty="0"/>
          </a:p>
        </p:txBody>
      </p:sp>
      <p:sp>
        <p:nvSpPr>
          <p:cNvPr id="16" name="Text 14"/>
          <p:cNvSpPr/>
          <p:nvPr/>
        </p:nvSpPr>
        <p:spPr>
          <a:xfrm>
            <a:off x="4914305" y="4486275"/>
            <a:ext cx="1983085" cy="292100"/>
          </a:xfrm>
          <a:prstGeom prst="rect">
            <a:avLst/>
          </a:prstGeom>
          <a:noFill/>
          <a:ln/>
        </p:spPr>
        <p:txBody>
          <a:bodyPr wrap="none" lIns="0" tIns="0" rIns="0" bIns="0" rtlCol="0" anchor="t"/>
          <a:lstStyle/>
          <a:p>
            <a:pPr>
              <a:lnSpc>
                <a:spcPts val="2292"/>
              </a:lnSpc>
            </a:pPr>
            <a:r>
              <a:rPr lang="en-US" sz="1417" dirty="0">
                <a:solidFill>
                  <a:srgbClr val="3A3630"/>
                </a:solidFill>
                <a:latin typeface="Source Sans Pro" pitchFamily="34" charset="0"/>
                <a:ea typeface="Source Sans Pro" pitchFamily="34" charset="-122"/>
                <a:cs typeface="Source Sans Pro" pitchFamily="34" charset="-120"/>
              </a:rPr>
              <a:t>Retrieve the message bits.</a:t>
            </a:r>
            <a:endParaRPr lang="en-US" sz="1417" dirty="0"/>
          </a:p>
        </p:txBody>
      </p:sp>
      <p:sp>
        <p:nvSpPr>
          <p:cNvPr id="17" name="Shape 15"/>
          <p:cNvSpPr/>
          <p:nvPr/>
        </p:nvSpPr>
        <p:spPr>
          <a:xfrm>
            <a:off x="4823023" y="4948238"/>
            <a:ext cx="6638727" cy="12700"/>
          </a:xfrm>
          <a:prstGeom prst="roundRect">
            <a:avLst>
              <a:gd name="adj" fmla="val 215644"/>
            </a:avLst>
          </a:prstGeom>
          <a:solidFill>
            <a:srgbClr val="D9CDBA"/>
          </a:solidFill>
          <a:ln/>
        </p:spPr>
      </p:sp>
      <p:sp>
        <p:nvSpPr>
          <p:cNvPr id="18" name="Shape 16"/>
          <p:cNvSpPr/>
          <p:nvPr/>
        </p:nvSpPr>
        <p:spPr>
          <a:xfrm>
            <a:off x="638969" y="5052219"/>
            <a:ext cx="5457032" cy="1035248"/>
          </a:xfrm>
          <a:prstGeom prst="roundRect">
            <a:avLst>
              <a:gd name="adj" fmla="val 2645"/>
            </a:avLst>
          </a:prstGeom>
          <a:solidFill>
            <a:srgbClr val="F3E7D4"/>
          </a:solidFill>
          <a:ln/>
        </p:spPr>
      </p:sp>
      <p:sp>
        <p:nvSpPr>
          <p:cNvPr id="19" name="Text 17"/>
          <p:cNvSpPr/>
          <p:nvPr/>
        </p:nvSpPr>
        <p:spPr>
          <a:xfrm>
            <a:off x="821532" y="5387281"/>
            <a:ext cx="123726" cy="365125"/>
          </a:xfrm>
          <a:prstGeom prst="rect">
            <a:avLst/>
          </a:prstGeom>
          <a:noFill/>
          <a:ln/>
        </p:spPr>
        <p:txBody>
          <a:bodyPr wrap="none" lIns="0" tIns="0" rIns="0" bIns="0" rtlCol="0" anchor="t"/>
          <a:lstStyle/>
          <a:p>
            <a:pPr algn="ctr">
              <a:lnSpc>
                <a:spcPts val="2875"/>
              </a:lnSpc>
            </a:pPr>
            <a:r>
              <a:rPr lang="en-US" sz="1792" dirty="0">
                <a:solidFill>
                  <a:srgbClr val="3A3630"/>
                </a:solidFill>
                <a:latin typeface="Lora" pitchFamily="34" charset="0"/>
                <a:ea typeface="Lora" pitchFamily="34" charset="-122"/>
                <a:cs typeface="Lora" pitchFamily="34" charset="-120"/>
              </a:rPr>
              <a:t>4</a:t>
            </a:r>
            <a:endParaRPr lang="en-US" sz="1792" dirty="0"/>
          </a:p>
        </p:txBody>
      </p:sp>
      <p:sp>
        <p:nvSpPr>
          <p:cNvPr id="20" name="Text 18"/>
          <p:cNvSpPr/>
          <p:nvPr/>
        </p:nvSpPr>
        <p:spPr>
          <a:xfrm>
            <a:off x="6278563" y="5234782"/>
            <a:ext cx="1461691" cy="268486"/>
          </a:xfrm>
          <a:prstGeom prst="rect">
            <a:avLst/>
          </a:prstGeom>
          <a:noFill/>
          <a:ln/>
        </p:spPr>
        <p:txBody>
          <a:bodyPr wrap="none" lIns="0" tIns="0" rIns="0" bIns="0" rtlCol="0" anchor="t"/>
          <a:lstStyle/>
          <a:p>
            <a:pPr>
              <a:lnSpc>
                <a:spcPts val="2083"/>
              </a:lnSpc>
            </a:pPr>
            <a:r>
              <a:rPr lang="en-US" sz="1667" dirty="0">
                <a:solidFill>
                  <a:srgbClr val="3A3630"/>
                </a:solidFill>
                <a:latin typeface="Lora" pitchFamily="34" charset="0"/>
                <a:ea typeface="Lora" pitchFamily="34" charset="-122"/>
                <a:cs typeface="Lora" pitchFamily="34" charset="-120"/>
              </a:rPr>
              <a:t>Output</a:t>
            </a:r>
            <a:endParaRPr lang="en-US" sz="1667" dirty="0"/>
          </a:p>
        </p:txBody>
      </p:sp>
      <p:sp>
        <p:nvSpPr>
          <p:cNvPr id="21" name="Text 19"/>
          <p:cNvSpPr/>
          <p:nvPr/>
        </p:nvSpPr>
        <p:spPr>
          <a:xfrm>
            <a:off x="6278563" y="5612805"/>
            <a:ext cx="1461691" cy="292100"/>
          </a:xfrm>
          <a:prstGeom prst="rect">
            <a:avLst/>
          </a:prstGeom>
          <a:noFill/>
          <a:ln/>
        </p:spPr>
        <p:txBody>
          <a:bodyPr wrap="none" lIns="0" tIns="0" rIns="0" bIns="0" rtlCol="0" anchor="t"/>
          <a:lstStyle/>
          <a:p>
            <a:pPr>
              <a:lnSpc>
                <a:spcPts val="2292"/>
              </a:lnSpc>
            </a:pPr>
            <a:r>
              <a:rPr lang="en-US" sz="1417" dirty="0">
                <a:solidFill>
                  <a:srgbClr val="3A3630"/>
                </a:solidFill>
                <a:latin typeface="Source Sans Pro" pitchFamily="34" charset="0"/>
                <a:ea typeface="Source Sans Pro" pitchFamily="34" charset="-122"/>
                <a:cs typeface="Source Sans Pro" pitchFamily="34" charset="-120"/>
              </a:rPr>
              <a:t>Extracted message.</a:t>
            </a:r>
            <a:endParaRPr lang="en-US" sz="1417" dirty="0"/>
          </a:p>
        </p:txBody>
      </p:sp>
      <p:sp>
        <p:nvSpPr>
          <p:cNvPr id="22" name="Rectangle 21">
            <a:extLst>
              <a:ext uri="{FF2B5EF4-FFF2-40B4-BE49-F238E27FC236}">
                <a16:creationId xmlns:a16="http://schemas.microsoft.com/office/drawing/2014/main" id="{EA73A639-4782-55D7-40DD-1C473D328308}"/>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oter Placeholder 4">
            <a:extLst>
              <a:ext uri="{FF2B5EF4-FFF2-40B4-BE49-F238E27FC236}">
                <a16:creationId xmlns:a16="http://schemas.microsoft.com/office/drawing/2014/main" id="{51CA769E-282E-A994-DABF-0B08C29C3B23}"/>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672108"/>
            <a:ext cx="5574804" cy="590649"/>
          </a:xfrm>
          <a:prstGeom prst="rect">
            <a:avLst/>
          </a:prstGeom>
          <a:noFill/>
          <a:ln/>
        </p:spPr>
        <p:txBody>
          <a:bodyPr wrap="non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Steganalysis Resistance</a:t>
            </a:r>
            <a:endParaRPr lang="en-US" sz="3708" dirty="0"/>
          </a:p>
        </p:txBody>
      </p:sp>
      <p:sp>
        <p:nvSpPr>
          <p:cNvPr id="3" name="Shape 1"/>
          <p:cNvSpPr/>
          <p:nvPr/>
        </p:nvSpPr>
        <p:spPr>
          <a:xfrm>
            <a:off x="661492" y="2185195"/>
            <a:ext cx="1811437" cy="1089124"/>
          </a:xfrm>
          <a:prstGeom prst="roundRect">
            <a:avLst>
              <a:gd name="adj" fmla="val 7289"/>
            </a:avLst>
          </a:prstGeom>
          <a:solidFill>
            <a:srgbClr val="F7EDD4"/>
          </a:solidFill>
          <a:ln w="7620">
            <a:solidFill>
              <a:srgbClr val="DDD3BA"/>
            </a:solidFill>
            <a:prstDash val="solid"/>
          </a:ln>
        </p:spPr>
      </p:sp>
      <p:sp>
        <p:nvSpPr>
          <p:cNvPr id="4" name="Text 2"/>
          <p:cNvSpPr/>
          <p:nvPr/>
        </p:nvSpPr>
        <p:spPr>
          <a:xfrm>
            <a:off x="856853" y="2540795"/>
            <a:ext cx="105370" cy="377924"/>
          </a:xfrm>
          <a:prstGeom prst="rect">
            <a:avLst/>
          </a:prstGeom>
          <a:noFill/>
          <a:ln/>
        </p:spPr>
        <p:txBody>
          <a:bodyPr wrap="none" lIns="0" tIns="0" rIns="0" bIns="0" rtlCol="0" anchor="t"/>
          <a:lstStyle/>
          <a:p>
            <a:pPr algn="ctr">
              <a:lnSpc>
                <a:spcPts val="2958"/>
              </a:lnSpc>
            </a:pPr>
            <a:r>
              <a:rPr lang="en-US" sz="1833" dirty="0">
                <a:solidFill>
                  <a:srgbClr val="454240"/>
                </a:solidFill>
                <a:latin typeface="Libre Baskerville" pitchFamily="34" charset="0"/>
                <a:ea typeface="Libre Baskerville" pitchFamily="34" charset="-122"/>
                <a:cs typeface="Libre Baskerville" pitchFamily="34" charset="-120"/>
              </a:rPr>
              <a:t>1</a:t>
            </a:r>
            <a:endParaRPr lang="en-US" sz="1833" dirty="0"/>
          </a:p>
        </p:txBody>
      </p:sp>
      <p:sp>
        <p:nvSpPr>
          <p:cNvPr id="5" name="Text 3"/>
          <p:cNvSpPr/>
          <p:nvPr/>
        </p:nvSpPr>
        <p:spPr>
          <a:xfrm>
            <a:off x="2661940" y="2374206"/>
            <a:ext cx="2387005"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Steganalysis Attacks</a:t>
            </a:r>
            <a:endParaRPr lang="en-US" sz="1833" dirty="0"/>
          </a:p>
        </p:txBody>
      </p:sp>
      <p:sp>
        <p:nvSpPr>
          <p:cNvPr id="6" name="Text 4"/>
          <p:cNvSpPr/>
          <p:nvPr/>
        </p:nvSpPr>
        <p:spPr>
          <a:xfrm>
            <a:off x="2661940" y="2782888"/>
            <a:ext cx="3995936"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Evaluating the system against various attacks.</a:t>
            </a:r>
            <a:endParaRPr lang="en-US" sz="1458" dirty="0"/>
          </a:p>
        </p:txBody>
      </p:sp>
      <p:sp>
        <p:nvSpPr>
          <p:cNvPr id="7" name="Shape 5"/>
          <p:cNvSpPr/>
          <p:nvPr/>
        </p:nvSpPr>
        <p:spPr>
          <a:xfrm>
            <a:off x="2567384" y="3261618"/>
            <a:ext cx="8868668" cy="12700"/>
          </a:xfrm>
          <a:prstGeom prst="roundRect">
            <a:avLst>
              <a:gd name="adj" fmla="val 625116"/>
            </a:avLst>
          </a:prstGeom>
          <a:solidFill>
            <a:srgbClr val="DDD3BA"/>
          </a:solidFill>
          <a:ln/>
        </p:spPr>
      </p:sp>
      <p:sp>
        <p:nvSpPr>
          <p:cNvPr id="8" name="Shape 6"/>
          <p:cNvSpPr/>
          <p:nvPr/>
        </p:nvSpPr>
        <p:spPr>
          <a:xfrm>
            <a:off x="661492" y="3368775"/>
            <a:ext cx="3622973" cy="1089124"/>
          </a:xfrm>
          <a:prstGeom prst="roundRect">
            <a:avLst>
              <a:gd name="adj" fmla="val 7289"/>
            </a:avLst>
          </a:prstGeom>
          <a:solidFill>
            <a:srgbClr val="F7EDD4"/>
          </a:solidFill>
          <a:ln w="7620">
            <a:solidFill>
              <a:srgbClr val="DDD3BA"/>
            </a:solidFill>
            <a:prstDash val="solid"/>
          </a:ln>
        </p:spPr>
      </p:sp>
      <p:sp>
        <p:nvSpPr>
          <p:cNvPr id="9" name="Text 7"/>
          <p:cNvSpPr/>
          <p:nvPr/>
        </p:nvSpPr>
        <p:spPr>
          <a:xfrm>
            <a:off x="856854" y="3724375"/>
            <a:ext cx="145554" cy="377924"/>
          </a:xfrm>
          <a:prstGeom prst="rect">
            <a:avLst/>
          </a:prstGeom>
          <a:noFill/>
          <a:ln/>
        </p:spPr>
        <p:txBody>
          <a:bodyPr wrap="none" lIns="0" tIns="0" rIns="0" bIns="0" rtlCol="0" anchor="t"/>
          <a:lstStyle/>
          <a:p>
            <a:pPr algn="ctr">
              <a:lnSpc>
                <a:spcPts val="2958"/>
              </a:lnSpc>
            </a:pPr>
            <a:r>
              <a:rPr lang="en-US" sz="1833" dirty="0">
                <a:solidFill>
                  <a:srgbClr val="454240"/>
                </a:solidFill>
                <a:latin typeface="Libre Baskerville" pitchFamily="34" charset="0"/>
                <a:ea typeface="Libre Baskerville" pitchFamily="34" charset="-122"/>
                <a:cs typeface="Libre Baskerville" pitchFamily="34" charset="-120"/>
              </a:rPr>
              <a:t>2</a:t>
            </a:r>
            <a:endParaRPr lang="en-US" sz="1833" dirty="0"/>
          </a:p>
        </p:txBody>
      </p:sp>
      <p:sp>
        <p:nvSpPr>
          <p:cNvPr id="10" name="Text 8"/>
          <p:cNvSpPr/>
          <p:nvPr/>
        </p:nvSpPr>
        <p:spPr>
          <a:xfrm>
            <a:off x="4473476" y="3557786"/>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Robustness</a:t>
            </a:r>
            <a:endParaRPr lang="en-US" sz="1833" dirty="0"/>
          </a:p>
        </p:txBody>
      </p:sp>
      <p:sp>
        <p:nvSpPr>
          <p:cNvPr id="11" name="Text 9"/>
          <p:cNvSpPr/>
          <p:nvPr/>
        </p:nvSpPr>
        <p:spPr>
          <a:xfrm>
            <a:off x="4473476" y="3966469"/>
            <a:ext cx="2986583"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Improving resistance to detection.</a:t>
            </a:r>
            <a:endParaRPr lang="en-US" sz="1458" dirty="0"/>
          </a:p>
        </p:txBody>
      </p:sp>
      <p:sp>
        <p:nvSpPr>
          <p:cNvPr id="12" name="Shape 10"/>
          <p:cNvSpPr/>
          <p:nvPr/>
        </p:nvSpPr>
        <p:spPr>
          <a:xfrm>
            <a:off x="4378920" y="4445198"/>
            <a:ext cx="7057132" cy="12700"/>
          </a:xfrm>
          <a:prstGeom prst="roundRect">
            <a:avLst>
              <a:gd name="adj" fmla="val 625116"/>
            </a:avLst>
          </a:prstGeom>
          <a:solidFill>
            <a:srgbClr val="DDD3BA"/>
          </a:solidFill>
          <a:ln/>
        </p:spPr>
      </p:sp>
      <p:sp>
        <p:nvSpPr>
          <p:cNvPr id="13" name="Shape 11"/>
          <p:cNvSpPr/>
          <p:nvPr/>
        </p:nvSpPr>
        <p:spPr>
          <a:xfrm>
            <a:off x="661492" y="4552356"/>
            <a:ext cx="5434508" cy="1089124"/>
          </a:xfrm>
          <a:prstGeom prst="roundRect">
            <a:avLst>
              <a:gd name="adj" fmla="val 7289"/>
            </a:avLst>
          </a:prstGeom>
          <a:solidFill>
            <a:srgbClr val="F7EDD4"/>
          </a:solidFill>
          <a:ln w="7620">
            <a:solidFill>
              <a:srgbClr val="DDD3BA"/>
            </a:solidFill>
            <a:prstDash val="solid"/>
          </a:ln>
        </p:spPr>
      </p:sp>
      <p:sp>
        <p:nvSpPr>
          <p:cNvPr id="14" name="Text 12"/>
          <p:cNvSpPr/>
          <p:nvPr/>
        </p:nvSpPr>
        <p:spPr>
          <a:xfrm>
            <a:off x="856854" y="4907956"/>
            <a:ext cx="145554" cy="377924"/>
          </a:xfrm>
          <a:prstGeom prst="rect">
            <a:avLst/>
          </a:prstGeom>
          <a:noFill/>
          <a:ln/>
        </p:spPr>
        <p:txBody>
          <a:bodyPr wrap="none" lIns="0" tIns="0" rIns="0" bIns="0" rtlCol="0" anchor="t"/>
          <a:lstStyle/>
          <a:p>
            <a:pPr algn="ctr">
              <a:lnSpc>
                <a:spcPts val="2958"/>
              </a:lnSpc>
            </a:pPr>
            <a:r>
              <a:rPr lang="en-US" sz="1833" dirty="0">
                <a:solidFill>
                  <a:srgbClr val="454240"/>
                </a:solidFill>
                <a:latin typeface="Libre Baskerville" pitchFamily="34" charset="0"/>
                <a:ea typeface="Libre Baskerville" pitchFamily="34" charset="-122"/>
                <a:cs typeface="Libre Baskerville" pitchFamily="34" charset="-120"/>
              </a:rPr>
              <a:t>3</a:t>
            </a:r>
            <a:endParaRPr lang="en-US" sz="1833" dirty="0"/>
          </a:p>
        </p:txBody>
      </p:sp>
      <p:sp>
        <p:nvSpPr>
          <p:cNvPr id="15" name="Text 13"/>
          <p:cNvSpPr/>
          <p:nvPr/>
        </p:nvSpPr>
        <p:spPr>
          <a:xfrm>
            <a:off x="6285012" y="4741367"/>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Security</a:t>
            </a:r>
            <a:endParaRPr lang="en-US" sz="1833" dirty="0"/>
          </a:p>
        </p:txBody>
      </p:sp>
      <p:sp>
        <p:nvSpPr>
          <p:cNvPr id="16" name="Text 14"/>
          <p:cNvSpPr/>
          <p:nvPr/>
        </p:nvSpPr>
        <p:spPr>
          <a:xfrm>
            <a:off x="6285012" y="5150049"/>
            <a:ext cx="3904655"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Enhancing the overall security of the system.</a:t>
            </a:r>
            <a:endParaRPr lang="en-US" sz="1458" dirty="0"/>
          </a:p>
        </p:txBody>
      </p:sp>
      <p:sp>
        <p:nvSpPr>
          <p:cNvPr id="17" name="Rectangle 16">
            <a:extLst>
              <a:ext uri="{FF2B5EF4-FFF2-40B4-BE49-F238E27FC236}">
                <a16:creationId xmlns:a16="http://schemas.microsoft.com/office/drawing/2014/main" id="{9713A11B-2DDF-FCBA-C425-8C1B5C141ED7}"/>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oter Placeholder 4">
            <a:extLst>
              <a:ext uri="{FF2B5EF4-FFF2-40B4-BE49-F238E27FC236}">
                <a16:creationId xmlns:a16="http://schemas.microsoft.com/office/drawing/2014/main" id="{70E9E980-54E2-5B0B-4D48-69367B1DE364}"/>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57324" y="516532"/>
            <a:ext cx="6305352" cy="1104702"/>
          </a:xfrm>
          <a:prstGeom prst="rect">
            <a:avLst/>
          </a:prstGeom>
          <a:noFill/>
          <a:ln/>
        </p:spPr>
        <p:txBody>
          <a:bodyPr wrap="square" lIns="0" tIns="0" rIns="0" bIns="0" rtlCol="0" anchor="t"/>
          <a:lstStyle/>
          <a:p>
            <a:pPr>
              <a:lnSpc>
                <a:spcPts val="4333"/>
              </a:lnSpc>
            </a:pPr>
            <a:r>
              <a:rPr lang="en-US" sz="3458" dirty="0">
                <a:solidFill>
                  <a:srgbClr val="38512F"/>
                </a:solidFill>
                <a:latin typeface="Lora" pitchFamily="34" charset="0"/>
                <a:ea typeface="Lora" pitchFamily="34" charset="-122"/>
                <a:cs typeface="Lora" pitchFamily="34" charset="-120"/>
              </a:rPr>
              <a:t>Evaluation: Assessing Image Quality and Security</a:t>
            </a:r>
            <a:endParaRPr lang="en-US" sz="3458" dirty="0"/>
          </a:p>
        </p:txBody>
      </p:sp>
      <p:sp>
        <p:nvSpPr>
          <p:cNvPr id="4" name="Text 1"/>
          <p:cNvSpPr/>
          <p:nvPr/>
        </p:nvSpPr>
        <p:spPr>
          <a:xfrm>
            <a:off x="657324" y="1996778"/>
            <a:ext cx="3011785" cy="619819"/>
          </a:xfrm>
          <a:prstGeom prst="rect">
            <a:avLst/>
          </a:prstGeom>
          <a:noFill/>
          <a:ln/>
        </p:spPr>
        <p:txBody>
          <a:bodyPr wrap="none" lIns="0" tIns="0" rIns="0" bIns="0" rtlCol="0" anchor="t"/>
          <a:lstStyle/>
          <a:p>
            <a:pPr algn="ctr">
              <a:lnSpc>
                <a:spcPts val="4875"/>
              </a:lnSpc>
            </a:pPr>
            <a:r>
              <a:rPr lang="en-US" sz="4875" dirty="0">
                <a:solidFill>
                  <a:srgbClr val="3A3630"/>
                </a:solidFill>
                <a:latin typeface="Lora" pitchFamily="34" charset="0"/>
                <a:ea typeface="Lora" pitchFamily="34" charset="-122"/>
                <a:cs typeface="Lora" pitchFamily="34" charset="-120"/>
              </a:rPr>
              <a:t>1</a:t>
            </a:r>
            <a:endParaRPr lang="en-US" sz="4875" dirty="0"/>
          </a:p>
        </p:txBody>
      </p:sp>
      <p:sp>
        <p:nvSpPr>
          <p:cNvPr id="5" name="Text 2"/>
          <p:cNvSpPr/>
          <p:nvPr/>
        </p:nvSpPr>
        <p:spPr>
          <a:xfrm>
            <a:off x="1058367" y="2851250"/>
            <a:ext cx="2209701" cy="276126"/>
          </a:xfrm>
          <a:prstGeom prst="rect">
            <a:avLst/>
          </a:prstGeom>
          <a:noFill/>
          <a:ln/>
        </p:spPr>
        <p:txBody>
          <a:bodyPr wrap="none" lIns="0" tIns="0" rIns="0" bIns="0" rtlCol="0" anchor="t"/>
          <a:lstStyle/>
          <a:p>
            <a:pPr algn="ctr">
              <a:lnSpc>
                <a:spcPts val="2167"/>
              </a:lnSpc>
            </a:pPr>
            <a:r>
              <a:rPr lang="en-US" sz="1708" dirty="0">
                <a:solidFill>
                  <a:srgbClr val="3A3630"/>
                </a:solidFill>
                <a:latin typeface="Lora" pitchFamily="34" charset="0"/>
                <a:ea typeface="Lora" pitchFamily="34" charset="-122"/>
                <a:cs typeface="Lora" pitchFamily="34" charset="-120"/>
              </a:rPr>
              <a:t>Imperceptibility</a:t>
            </a:r>
            <a:endParaRPr lang="en-US" sz="1708" dirty="0"/>
          </a:p>
        </p:txBody>
      </p:sp>
      <p:sp>
        <p:nvSpPr>
          <p:cNvPr id="6" name="Text 3"/>
          <p:cNvSpPr/>
          <p:nvPr/>
        </p:nvSpPr>
        <p:spPr>
          <a:xfrm>
            <a:off x="657324" y="3239989"/>
            <a:ext cx="3011785" cy="600869"/>
          </a:xfrm>
          <a:prstGeom prst="rect">
            <a:avLst/>
          </a:prstGeom>
          <a:noFill/>
          <a:ln/>
        </p:spPr>
        <p:txBody>
          <a:bodyPr wrap="square" lIns="0" tIns="0" rIns="0" bIns="0" rtlCol="0" anchor="t"/>
          <a:lstStyle/>
          <a:p>
            <a:pPr algn="ctr">
              <a:lnSpc>
                <a:spcPts val="2333"/>
              </a:lnSpc>
            </a:pPr>
            <a:r>
              <a:rPr lang="en-US" sz="1458" dirty="0">
                <a:solidFill>
                  <a:srgbClr val="3A3630"/>
                </a:solidFill>
                <a:latin typeface="Source Sans Pro" pitchFamily="34" charset="0"/>
                <a:ea typeface="Source Sans Pro" pitchFamily="34" charset="-122"/>
                <a:cs typeface="Source Sans Pro" pitchFamily="34" charset="-120"/>
              </a:rPr>
              <a:t>Visual similarity between cover and stego-image.</a:t>
            </a:r>
            <a:endParaRPr lang="en-US" sz="1458" dirty="0"/>
          </a:p>
        </p:txBody>
      </p:sp>
      <p:sp>
        <p:nvSpPr>
          <p:cNvPr id="7" name="Text 4"/>
          <p:cNvSpPr/>
          <p:nvPr/>
        </p:nvSpPr>
        <p:spPr>
          <a:xfrm>
            <a:off x="3950792" y="1996778"/>
            <a:ext cx="3011884" cy="619819"/>
          </a:xfrm>
          <a:prstGeom prst="rect">
            <a:avLst/>
          </a:prstGeom>
          <a:noFill/>
          <a:ln/>
        </p:spPr>
        <p:txBody>
          <a:bodyPr wrap="none" lIns="0" tIns="0" rIns="0" bIns="0" rtlCol="0" anchor="t"/>
          <a:lstStyle/>
          <a:p>
            <a:pPr algn="ctr">
              <a:lnSpc>
                <a:spcPts val="4875"/>
              </a:lnSpc>
            </a:pPr>
            <a:r>
              <a:rPr lang="en-US" sz="4875" dirty="0">
                <a:solidFill>
                  <a:srgbClr val="3A3630"/>
                </a:solidFill>
                <a:latin typeface="Lora" pitchFamily="34" charset="0"/>
                <a:ea typeface="Lora" pitchFamily="34" charset="-122"/>
                <a:cs typeface="Lora" pitchFamily="34" charset="-120"/>
              </a:rPr>
              <a:t>2</a:t>
            </a:r>
            <a:endParaRPr lang="en-US" sz="4875" dirty="0"/>
          </a:p>
        </p:txBody>
      </p:sp>
      <p:sp>
        <p:nvSpPr>
          <p:cNvPr id="8" name="Text 5"/>
          <p:cNvSpPr/>
          <p:nvPr/>
        </p:nvSpPr>
        <p:spPr>
          <a:xfrm>
            <a:off x="4351834" y="2851250"/>
            <a:ext cx="2209701" cy="276126"/>
          </a:xfrm>
          <a:prstGeom prst="rect">
            <a:avLst/>
          </a:prstGeom>
          <a:noFill/>
          <a:ln/>
        </p:spPr>
        <p:txBody>
          <a:bodyPr wrap="none" lIns="0" tIns="0" rIns="0" bIns="0" rtlCol="0" anchor="t"/>
          <a:lstStyle/>
          <a:p>
            <a:pPr algn="ctr">
              <a:lnSpc>
                <a:spcPts val="2167"/>
              </a:lnSpc>
            </a:pPr>
            <a:r>
              <a:rPr lang="en-US" sz="1708" dirty="0">
                <a:solidFill>
                  <a:srgbClr val="3A3630"/>
                </a:solidFill>
                <a:latin typeface="Lora" pitchFamily="34" charset="0"/>
                <a:ea typeface="Lora" pitchFamily="34" charset="-122"/>
                <a:cs typeface="Lora" pitchFamily="34" charset="-120"/>
              </a:rPr>
              <a:t>Capacity</a:t>
            </a:r>
            <a:endParaRPr lang="en-US" sz="1708" dirty="0"/>
          </a:p>
        </p:txBody>
      </p:sp>
      <p:sp>
        <p:nvSpPr>
          <p:cNvPr id="9" name="Text 6"/>
          <p:cNvSpPr/>
          <p:nvPr/>
        </p:nvSpPr>
        <p:spPr>
          <a:xfrm>
            <a:off x="3950792" y="3239989"/>
            <a:ext cx="3011884" cy="600869"/>
          </a:xfrm>
          <a:prstGeom prst="rect">
            <a:avLst/>
          </a:prstGeom>
          <a:noFill/>
          <a:ln/>
        </p:spPr>
        <p:txBody>
          <a:bodyPr wrap="square" lIns="0" tIns="0" rIns="0" bIns="0" rtlCol="0" anchor="t"/>
          <a:lstStyle/>
          <a:p>
            <a:pPr algn="ctr">
              <a:lnSpc>
                <a:spcPts val="2333"/>
              </a:lnSpc>
            </a:pPr>
            <a:r>
              <a:rPr lang="en-US" sz="1458" dirty="0">
                <a:solidFill>
                  <a:srgbClr val="3A3630"/>
                </a:solidFill>
                <a:latin typeface="Source Sans Pro" pitchFamily="34" charset="0"/>
                <a:ea typeface="Source Sans Pro" pitchFamily="34" charset="-122"/>
                <a:cs typeface="Source Sans Pro" pitchFamily="34" charset="-120"/>
              </a:rPr>
              <a:t>Amount of data hidden without noticeable distortions.</a:t>
            </a:r>
            <a:endParaRPr lang="en-US" sz="1458" dirty="0"/>
          </a:p>
        </p:txBody>
      </p:sp>
      <p:sp>
        <p:nvSpPr>
          <p:cNvPr id="10" name="Text 7"/>
          <p:cNvSpPr/>
          <p:nvPr/>
        </p:nvSpPr>
        <p:spPr>
          <a:xfrm>
            <a:off x="7415554" y="1996777"/>
            <a:ext cx="3011785" cy="619819"/>
          </a:xfrm>
          <a:prstGeom prst="rect">
            <a:avLst/>
          </a:prstGeom>
          <a:noFill/>
          <a:ln/>
        </p:spPr>
        <p:txBody>
          <a:bodyPr wrap="none" lIns="0" tIns="0" rIns="0" bIns="0" rtlCol="0" anchor="t"/>
          <a:lstStyle/>
          <a:p>
            <a:pPr algn="ctr">
              <a:lnSpc>
                <a:spcPts val="4875"/>
              </a:lnSpc>
            </a:pPr>
            <a:r>
              <a:rPr lang="en-US" sz="4875" dirty="0">
                <a:solidFill>
                  <a:srgbClr val="3A3630"/>
                </a:solidFill>
                <a:latin typeface="Lora" pitchFamily="34" charset="0"/>
                <a:ea typeface="Lora" pitchFamily="34" charset="-122"/>
                <a:cs typeface="Lora" pitchFamily="34" charset="-120"/>
              </a:rPr>
              <a:t>3</a:t>
            </a:r>
            <a:endParaRPr lang="en-US" sz="4875" dirty="0"/>
          </a:p>
        </p:txBody>
      </p:sp>
      <p:sp>
        <p:nvSpPr>
          <p:cNvPr id="11" name="Text 8"/>
          <p:cNvSpPr/>
          <p:nvPr/>
        </p:nvSpPr>
        <p:spPr>
          <a:xfrm>
            <a:off x="7816595" y="2851250"/>
            <a:ext cx="2209701" cy="276126"/>
          </a:xfrm>
          <a:prstGeom prst="rect">
            <a:avLst/>
          </a:prstGeom>
          <a:noFill/>
          <a:ln/>
        </p:spPr>
        <p:txBody>
          <a:bodyPr wrap="none" lIns="0" tIns="0" rIns="0" bIns="0" rtlCol="0" anchor="t"/>
          <a:lstStyle/>
          <a:p>
            <a:pPr algn="ctr">
              <a:lnSpc>
                <a:spcPts val="2167"/>
              </a:lnSpc>
            </a:pPr>
            <a:r>
              <a:rPr lang="en-US" sz="1708" dirty="0">
                <a:solidFill>
                  <a:srgbClr val="3A3630"/>
                </a:solidFill>
                <a:latin typeface="Lora" pitchFamily="34" charset="0"/>
                <a:ea typeface="Lora" pitchFamily="34" charset="-122"/>
                <a:cs typeface="Lora" pitchFamily="34" charset="-120"/>
              </a:rPr>
              <a:t>Security</a:t>
            </a:r>
            <a:endParaRPr lang="en-US" sz="1708" dirty="0"/>
          </a:p>
        </p:txBody>
      </p:sp>
      <p:sp>
        <p:nvSpPr>
          <p:cNvPr id="12" name="Text 9"/>
          <p:cNvSpPr/>
          <p:nvPr/>
        </p:nvSpPr>
        <p:spPr>
          <a:xfrm>
            <a:off x="7561858" y="3239988"/>
            <a:ext cx="3011785" cy="600869"/>
          </a:xfrm>
          <a:prstGeom prst="rect">
            <a:avLst/>
          </a:prstGeom>
          <a:noFill/>
          <a:ln/>
        </p:spPr>
        <p:txBody>
          <a:bodyPr wrap="square" lIns="0" tIns="0" rIns="0" bIns="0" rtlCol="0" anchor="t"/>
          <a:lstStyle/>
          <a:p>
            <a:pPr algn="ctr">
              <a:lnSpc>
                <a:spcPts val="2333"/>
              </a:lnSpc>
            </a:pPr>
            <a:r>
              <a:rPr lang="en-US" sz="1458" dirty="0">
                <a:solidFill>
                  <a:srgbClr val="3A3630"/>
                </a:solidFill>
                <a:latin typeface="Source Sans Pro" pitchFamily="34" charset="0"/>
                <a:ea typeface="Source Sans Pro" pitchFamily="34" charset="-122"/>
                <a:cs typeface="Source Sans Pro" pitchFamily="34" charset="-120"/>
              </a:rPr>
              <a:t>Difficulty for unauthorized detection and extraction.</a:t>
            </a:r>
            <a:endParaRPr lang="en-US" sz="1458" dirty="0"/>
          </a:p>
        </p:txBody>
      </p:sp>
      <p:sp>
        <p:nvSpPr>
          <p:cNvPr id="13" name="Rectangle 12">
            <a:extLst>
              <a:ext uri="{FF2B5EF4-FFF2-40B4-BE49-F238E27FC236}">
                <a16:creationId xmlns:a16="http://schemas.microsoft.com/office/drawing/2014/main" id="{D678F8FA-76E2-D5FA-90AC-F92D695207F9}"/>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4">
            <a:extLst>
              <a:ext uri="{FF2B5EF4-FFF2-40B4-BE49-F238E27FC236}">
                <a16:creationId xmlns:a16="http://schemas.microsoft.com/office/drawing/2014/main" id="{94B6E5AC-92E2-B1E5-FB5B-74EBA52C71F3}"/>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458042"/>
            <a:ext cx="4725492" cy="590649"/>
          </a:xfrm>
          <a:prstGeom prst="rect">
            <a:avLst/>
          </a:prstGeom>
          <a:noFill/>
          <a:ln/>
        </p:spPr>
        <p:txBody>
          <a:bodyPr wrap="non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Conclusion</a:t>
            </a:r>
            <a:endParaRPr lang="en-US" sz="3708" dirty="0"/>
          </a:p>
        </p:txBody>
      </p:sp>
      <p:sp>
        <p:nvSpPr>
          <p:cNvPr id="4" name="Shape 1"/>
          <p:cNvSpPr/>
          <p:nvPr/>
        </p:nvSpPr>
        <p:spPr>
          <a:xfrm>
            <a:off x="656930" y="2703647"/>
            <a:ext cx="425252" cy="425252"/>
          </a:xfrm>
          <a:prstGeom prst="roundRect">
            <a:avLst>
              <a:gd name="adj" fmla="val 18669"/>
            </a:avLst>
          </a:prstGeom>
          <a:solidFill>
            <a:srgbClr val="F7EDD4"/>
          </a:solidFill>
          <a:ln w="7620">
            <a:solidFill>
              <a:srgbClr val="DDD3BA"/>
            </a:solidFill>
            <a:prstDash val="solid"/>
          </a:ln>
        </p:spPr>
      </p:sp>
      <p:sp>
        <p:nvSpPr>
          <p:cNvPr id="5" name="Text 2"/>
          <p:cNvSpPr/>
          <p:nvPr/>
        </p:nvSpPr>
        <p:spPr>
          <a:xfrm>
            <a:off x="810816" y="2828826"/>
            <a:ext cx="126504" cy="283568"/>
          </a:xfrm>
          <a:prstGeom prst="rect">
            <a:avLst/>
          </a:prstGeom>
          <a:noFill/>
          <a:ln/>
        </p:spPr>
        <p:txBody>
          <a:bodyPr wrap="none" lIns="0" tIns="0" rIns="0" bIns="0" rtlCol="0" anchor="t"/>
          <a:lstStyle/>
          <a:p>
            <a:pPr algn="ctr">
              <a:lnSpc>
                <a:spcPts val="2208"/>
              </a:lnSpc>
            </a:pPr>
            <a:r>
              <a:rPr lang="en-US" sz="2208" dirty="0">
                <a:solidFill>
                  <a:srgbClr val="454240"/>
                </a:solidFill>
                <a:latin typeface="Libre Baskerville" pitchFamily="34" charset="0"/>
                <a:ea typeface="Libre Baskerville" pitchFamily="34" charset="-122"/>
                <a:cs typeface="Libre Baskerville" pitchFamily="34" charset="-120"/>
              </a:rPr>
              <a:t>1</a:t>
            </a:r>
            <a:endParaRPr lang="en-US" sz="2208" dirty="0"/>
          </a:p>
        </p:txBody>
      </p:sp>
      <p:sp>
        <p:nvSpPr>
          <p:cNvPr id="6" name="Text 3"/>
          <p:cNvSpPr/>
          <p:nvPr/>
        </p:nvSpPr>
        <p:spPr>
          <a:xfrm>
            <a:off x="1275755" y="2757983"/>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LSB Effectiveness</a:t>
            </a:r>
            <a:endParaRPr lang="en-US" sz="1833" dirty="0"/>
          </a:p>
        </p:txBody>
      </p:sp>
      <p:sp>
        <p:nvSpPr>
          <p:cNvPr id="7" name="Text 4"/>
          <p:cNvSpPr/>
          <p:nvPr/>
        </p:nvSpPr>
        <p:spPr>
          <a:xfrm>
            <a:off x="1275756" y="3166666"/>
            <a:ext cx="2439789" cy="907257"/>
          </a:xfrm>
          <a:prstGeom prst="rect">
            <a:avLst/>
          </a:prstGeom>
          <a:noFill/>
          <a:ln/>
        </p:spPr>
        <p:txBody>
          <a:bodyPr wrap="squar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Demonstrates the effectiveness of LSB for small payloads.</a:t>
            </a:r>
            <a:endParaRPr lang="en-US" sz="1458" dirty="0"/>
          </a:p>
        </p:txBody>
      </p:sp>
      <p:sp>
        <p:nvSpPr>
          <p:cNvPr id="8" name="Shape 5"/>
          <p:cNvSpPr/>
          <p:nvPr/>
        </p:nvSpPr>
        <p:spPr>
          <a:xfrm>
            <a:off x="3896167" y="2703647"/>
            <a:ext cx="425252" cy="425252"/>
          </a:xfrm>
          <a:prstGeom prst="roundRect">
            <a:avLst>
              <a:gd name="adj" fmla="val 18669"/>
            </a:avLst>
          </a:prstGeom>
          <a:solidFill>
            <a:srgbClr val="F7EDD4"/>
          </a:solidFill>
          <a:ln w="7620">
            <a:solidFill>
              <a:srgbClr val="DDD3BA"/>
            </a:solidFill>
            <a:prstDash val="solid"/>
          </a:ln>
        </p:spPr>
      </p:sp>
      <p:sp>
        <p:nvSpPr>
          <p:cNvPr id="9" name="Text 6"/>
          <p:cNvSpPr/>
          <p:nvPr/>
        </p:nvSpPr>
        <p:spPr>
          <a:xfrm>
            <a:off x="4029869" y="2828826"/>
            <a:ext cx="174625" cy="283568"/>
          </a:xfrm>
          <a:prstGeom prst="rect">
            <a:avLst/>
          </a:prstGeom>
          <a:noFill/>
          <a:ln/>
        </p:spPr>
        <p:txBody>
          <a:bodyPr wrap="none" lIns="0" tIns="0" rIns="0" bIns="0" rtlCol="0" anchor="t"/>
          <a:lstStyle/>
          <a:p>
            <a:pPr algn="ctr">
              <a:lnSpc>
                <a:spcPts val="2208"/>
              </a:lnSpc>
            </a:pPr>
            <a:r>
              <a:rPr lang="en-US" sz="2208" dirty="0">
                <a:solidFill>
                  <a:srgbClr val="454240"/>
                </a:solidFill>
                <a:latin typeface="Libre Baskerville" pitchFamily="34" charset="0"/>
                <a:ea typeface="Libre Baskerville" pitchFamily="34" charset="-122"/>
                <a:cs typeface="Libre Baskerville" pitchFamily="34" charset="-120"/>
              </a:rPr>
              <a:t>2</a:t>
            </a:r>
            <a:endParaRPr lang="en-US" sz="2208" dirty="0"/>
          </a:p>
        </p:txBody>
      </p:sp>
      <p:sp>
        <p:nvSpPr>
          <p:cNvPr id="10" name="Text 7"/>
          <p:cNvSpPr/>
          <p:nvPr/>
        </p:nvSpPr>
        <p:spPr>
          <a:xfrm>
            <a:off x="4518820" y="2757983"/>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Imperceptibility</a:t>
            </a:r>
            <a:endParaRPr lang="en-US" sz="1833" dirty="0"/>
          </a:p>
        </p:txBody>
      </p:sp>
      <p:sp>
        <p:nvSpPr>
          <p:cNvPr id="11" name="Text 8"/>
          <p:cNvSpPr/>
          <p:nvPr/>
        </p:nvSpPr>
        <p:spPr>
          <a:xfrm>
            <a:off x="4518820" y="3166666"/>
            <a:ext cx="2439789" cy="907257"/>
          </a:xfrm>
          <a:prstGeom prst="rect">
            <a:avLst/>
          </a:prstGeom>
          <a:noFill/>
          <a:ln/>
        </p:spPr>
        <p:txBody>
          <a:bodyPr wrap="squar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High degree of similarity between cover and stego-images.</a:t>
            </a:r>
            <a:endParaRPr lang="en-US" sz="1458" dirty="0"/>
          </a:p>
        </p:txBody>
      </p:sp>
      <p:sp>
        <p:nvSpPr>
          <p:cNvPr id="12" name="Shape 9"/>
          <p:cNvSpPr/>
          <p:nvPr/>
        </p:nvSpPr>
        <p:spPr>
          <a:xfrm>
            <a:off x="661442" y="4688186"/>
            <a:ext cx="425252" cy="425252"/>
          </a:xfrm>
          <a:prstGeom prst="roundRect">
            <a:avLst>
              <a:gd name="adj" fmla="val 18669"/>
            </a:avLst>
          </a:prstGeom>
          <a:solidFill>
            <a:srgbClr val="F7EDD4"/>
          </a:solidFill>
          <a:ln w="7620">
            <a:solidFill>
              <a:srgbClr val="DDD3BA"/>
            </a:solidFill>
            <a:prstDash val="solid"/>
          </a:ln>
        </p:spPr>
      </p:sp>
      <p:sp>
        <p:nvSpPr>
          <p:cNvPr id="13" name="Text 10"/>
          <p:cNvSpPr/>
          <p:nvPr/>
        </p:nvSpPr>
        <p:spPr>
          <a:xfrm>
            <a:off x="786755" y="4789223"/>
            <a:ext cx="174625" cy="283568"/>
          </a:xfrm>
          <a:prstGeom prst="rect">
            <a:avLst/>
          </a:prstGeom>
          <a:noFill/>
          <a:ln/>
        </p:spPr>
        <p:txBody>
          <a:bodyPr wrap="none" lIns="0" tIns="0" rIns="0" bIns="0" rtlCol="0" anchor="t"/>
          <a:lstStyle/>
          <a:p>
            <a:pPr algn="ctr">
              <a:lnSpc>
                <a:spcPts val="2208"/>
              </a:lnSpc>
            </a:pPr>
            <a:r>
              <a:rPr lang="en-US" sz="2208" dirty="0">
                <a:solidFill>
                  <a:srgbClr val="454240"/>
                </a:solidFill>
                <a:latin typeface="Libre Baskerville" pitchFamily="34" charset="0"/>
                <a:ea typeface="Libre Baskerville" pitchFamily="34" charset="-122"/>
                <a:cs typeface="Libre Baskerville" pitchFamily="34" charset="-120"/>
              </a:rPr>
              <a:t>3</a:t>
            </a:r>
            <a:endParaRPr lang="en-US" sz="2208" dirty="0"/>
          </a:p>
        </p:txBody>
      </p:sp>
      <p:sp>
        <p:nvSpPr>
          <p:cNvPr id="14" name="Text 11"/>
          <p:cNvSpPr/>
          <p:nvPr/>
        </p:nvSpPr>
        <p:spPr>
          <a:xfrm>
            <a:off x="1275755" y="4789223"/>
            <a:ext cx="2362696"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Future Scope</a:t>
            </a:r>
            <a:endParaRPr lang="en-US" sz="1833" dirty="0"/>
          </a:p>
        </p:txBody>
      </p:sp>
      <p:sp>
        <p:nvSpPr>
          <p:cNvPr id="15" name="Text 12"/>
          <p:cNvSpPr/>
          <p:nvPr/>
        </p:nvSpPr>
        <p:spPr>
          <a:xfrm>
            <a:off x="1275855" y="5232698"/>
            <a:ext cx="5682754"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Explore more robust and secure techniques.</a:t>
            </a:r>
            <a:endParaRPr lang="en-US" sz="1458" dirty="0"/>
          </a:p>
        </p:txBody>
      </p:sp>
      <p:sp>
        <p:nvSpPr>
          <p:cNvPr id="16" name="Footer Placeholder 4">
            <a:extLst>
              <a:ext uri="{FF2B5EF4-FFF2-40B4-BE49-F238E27FC236}">
                <a16:creationId xmlns:a16="http://schemas.microsoft.com/office/drawing/2014/main" id="{26A4D5B7-E349-0D40-5647-F05B89609693}"/>
              </a:ext>
            </a:extLst>
          </p:cNvPr>
          <p:cNvSpPr txBox="1">
            <a:spLocks/>
          </p:cNvSpPr>
          <p:nvPr/>
        </p:nvSpPr>
        <p:spPr>
          <a:xfrm>
            <a:off x="57988" y="6471841"/>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Page- 15</a:t>
            </a:r>
          </a:p>
        </p:txBody>
      </p:sp>
      <p:sp>
        <p:nvSpPr>
          <p:cNvPr id="17" name="TextBox 16">
            <a:extLst>
              <a:ext uri="{FF2B5EF4-FFF2-40B4-BE49-F238E27FC236}">
                <a16:creationId xmlns:a16="http://schemas.microsoft.com/office/drawing/2014/main" id="{32ECB7D9-0C24-0C6A-4FD2-FC917D2B44EE}"/>
              </a:ext>
            </a:extLst>
          </p:cNvPr>
          <p:cNvSpPr txBox="1"/>
          <p:nvPr/>
        </p:nvSpPr>
        <p:spPr>
          <a:xfrm>
            <a:off x="661492" y="1106343"/>
            <a:ext cx="8092019" cy="1477328"/>
          </a:xfrm>
          <a:prstGeom prst="rect">
            <a:avLst/>
          </a:prstGeom>
          <a:noFill/>
        </p:spPr>
        <p:txBody>
          <a:bodyPr wrap="square" rtlCol="0">
            <a:spAutoFit/>
          </a:bodyPr>
          <a:lstStyle/>
          <a:p>
            <a:r>
              <a:rPr lang="en-US" sz="1800" dirty="0">
                <a:solidFill>
                  <a:srgbClr val="454240"/>
                </a:solidFill>
                <a:latin typeface="DM Sans" pitchFamily="34" charset="0"/>
                <a:ea typeface="DM Sans" pitchFamily="34" charset="-122"/>
                <a:cs typeface="DM Sans" pitchFamily="34" charset="-120"/>
              </a:rPr>
              <a:t>This presentation explored LSB image steganography. We demonstrated the effectiveness of LSB for embedding small payloads with high imperceptibility. The hash-based bit selection scheme provides a basic level of security and resistance to steganalysis.</a:t>
            </a:r>
            <a:endParaRPr lang="en-US" sz="1800" dirty="0"/>
          </a:p>
          <a:p>
            <a:endParaRPr lang="en-US" dirty="0"/>
          </a:p>
        </p:txBody>
      </p:sp>
      <p:sp>
        <p:nvSpPr>
          <p:cNvPr id="19" name="Rectangle 18">
            <a:extLst>
              <a:ext uri="{FF2B5EF4-FFF2-40B4-BE49-F238E27FC236}">
                <a16:creationId xmlns:a16="http://schemas.microsoft.com/office/drawing/2014/main" id="{4C1BE139-0767-28DE-18F8-7645F7E42222}"/>
              </a:ext>
            </a:extLst>
          </p:cNvPr>
          <p:cNvSpPr/>
          <p:nvPr/>
        </p:nvSpPr>
        <p:spPr>
          <a:xfrm>
            <a:off x="10762412" y="6471841"/>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69715" y="447874"/>
            <a:ext cx="5673031" cy="508694"/>
          </a:xfrm>
          <a:prstGeom prst="rect">
            <a:avLst/>
          </a:prstGeom>
          <a:noFill/>
          <a:ln/>
        </p:spPr>
        <p:txBody>
          <a:bodyPr wrap="none" lIns="0" tIns="0" rIns="0" bIns="0" rtlCol="0" anchor="t"/>
          <a:lstStyle/>
          <a:p>
            <a:pPr>
              <a:lnSpc>
                <a:spcPts val="4000"/>
              </a:lnSpc>
            </a:pPr>
            <a:r>
              <a:rPr lang="en-US" sz="3167" dirty="0">
                <a:solidFill>
                  <a:srgbClr val="5C4E3D"/>
                </a:solidFill>
                <a:latin typeface="Libre Baskerville" pitchFamily="34" charset="0"/>
                <a:ea typeface="Libre Baskerville" pitchFamily="34" charset="-122"/>
                <a:cs typeface="Libre Baskerville" pitchFamily="34" charset="-120"/>
              </a:rPr>
              <a:t>Future Research Directions</a:t>
            </a:r>
            <a:endParaRPr lang="en-US" sz="3167" dirty="0"/>
          </a:p>
        </p:txBody>
      </p:sp>
      <p:pic>
        <p:nvPicPr>
          <p:cNvPr id="3" name="Image 0" descr="preencoded.png"/>
          <p:cNvPicPr>
            <a:picLocks noChangeAspect="1"/>
          </p:cNvPicPr>
          <p:nvPr/>
        </p:nvPicPr>
        <p:blipFill>
          <a:blip r:embed="rId3"/>
          <a:stretch>
            <a:fillRect/>
          </a:stretch>
        </p:blipFill>
        <p:spPr>
          <a:xfrm>
            <a:off x="569714" y="1200745"/>
            <a:ext cx="813892" cy="1302345"/>
          </a:xfrm>
          <a:prstGeom prst="rect">
            <a:avLst/>
          </a:prstGeom>
        </p:spPr>
      </p:pic>
      <p:sp>
        <p:nvSpPr>
          <p:cNvPr id="4" name="Text 1"/>
          <p:cNvSpPr/>
          <p:nvPr/>
        </p:nvSpPr>
        <p:spPr>
          <a:xfrm>
            <a:off x="1627783" y="1363464"/>
            <a:ext cx="2696468" cy="254298"/>
          </a:xfrm>
          <a:prstGeom prst="rect">
            <a:avLst/>
          </a:prstGeom>
          <a:noFill/>
          <a:ln/>
        </p:spPr>
        <p:txBody>
          <a:bodyPr wrap="none" lIns="0" tIns="0" rIns="0" bIns="0" rtlCol="0" anchor="t"/>
          <a:lstStyle/>
          <a:p>
            <a:pPr>
              <a:lnSpc>
                <a:spcPts val="2000"/>
              </a:lnSpc>
            </a:pPr>
            <a:r>
              <a:rPr lang="en-US" sz="1583" dirty="0">
                <a:solidFill>
                  <a:srgbClr val="454240"/>
                </a:solidFill>
                <a:latin typeface="Libre Baskerville" pitchFamily="34" charset="0"/>
                <a:ea typeface="Libre Baskerville" pitchFamily="34" charset="-122"/>
                <a:cs typeface="Libre Baskerville" pitchFamily="34" charset="-120"/>
              </a:rPr>
              <a:t>Adaptive LSB Embedding</a:t>
            </a:r>
            <a:endParaRPr lang="en-US" sz="1583" dirty="0"/>
          </a:p>
        </p:txBody>
      </p:sp>
      <p:sp>
        <p:nvSpPr>
          <p:cNvPr id="5" name="Text 2"/>
          <p:cNvSpPr/>
          <p:nvPr/>
        </p:nvSpPr>
        <p:spPr>
          <a:xfrm>
            <a:off x="1627783" y="1715394"/>
            <a:ext cx="9994503" cy="260449"/>
          </a:xfrm>
          <a:prstGeom prst="rect">
            <a:avLst/>
          </a:prstGeom>
          <a:noFill/>
          <a:ln/>
        </p:spPr>
        <p:txBody>
          <a:bodyPr wrap="none" lIns="0" tIns="0" rIns="0" bIns="0" rtlCol="0" anchor="t"/>
          <a:lstStyle/>
          <a:p>
            <a:pPr>
              <a:lnSpc>
                <a:spcPts val="2042"/>
              </a:lnSpc>
            </a:pPr>
            <a:r>
              <a:rPr lang="en-US" sz="1250" dirty="0">
                <a:solidFill>
                  <a:srgbClr val="454240"/>
                </a:solidFill>
                <a:latin typeface="DM Sans" pitchFamily="34" charset="0"/>
                <a:ea typeface="DM Sans" pitchFamily="34" charset="-122"/>
                <a:cs typeface="DM Sans" pitchFamily="34" charset="-120"/>
              </a:rPr>
              <a:t>Embedding based on image complexity.</a:t>
            </a:r>
            <a:endParaRPr lang="en-US" sz="1250" dirty="0"/>
          </a:p>
        </p:txBody>
      </p:sp>
      <p:pic>
        <p:nvPicPr>
          <p:cNvPr id="6" name="Image 1" descr="preencoded.png"/>
          <p:cNvPicPr>
            <a:picLocks noChangeAspect="1"/>
          </p:cNvPicPr>
          <p:nvPr/>
        </p:nvPicPr>
        <p:blipFill>
          <a:blip r:embed="rId4"/>
          <a:stretch>
            <a:fillRect/>
          </a:stretch>
        </p:blipFill>
        <p:spPr>
          <a:xfrm>
            <a:off x="569714" y="2503091"/>
            <a:ext cx="813892" cy="1302345"/>
          </a:xfrm>
          <a:prstGeom prst="rect">
            <a:avLst/>
          </a:prstGeom>
        </p:spPr>
      </p:pic>
      <p:sp>
        <p:nvSpPr>
          <p:cNvPr id="7" name="Text 3"/>
          <p:cNvSpPr/>
          <p:nvPr/>
        </p:nvSpPr>
        <p:spPr>
          <a:xfrm>
            <a:off x="1627783" y="2665809"/>
            <a:ext cx="3262709" cy="254298"/>
          </a:xfrm>
          <a:prstGeom prst="rect">
            <a:avLst/>
          </a:prstGeom>
          <a:noFill/>
          <a:ln/>
        </p:spPr>
        <p:txBody>
          <a:bodyPr wrap="none" lIns="0" tIns="0" rIns="0" bIns="0" rtlCol="0" anchor="t"/>
          <a:lstStyle/>
          <a:p>
            <a:pPr>
              <a:lnSpc>
                <a:spcPts val="2000"/>
              </a:lnSpc>
            </a:pPr>
            <a:r>
              <a:rPr lang="en-US" sz="1583" dirty="0">
                <a:solidFill>
                  <a:srgbClr val="454240"/>
                </a:solidFill>
                <a:latin typeface="Libre Baskerville" pitchFamily="34" charset="0"/>
                <a:ea typeface="Libre Baskerville" pitchFamily="34" charset="-122"/>
                <a:cs typeface="Libre Baskerville" pitchFamily="34" charset="-120"/>
              </a:rPr>
              <a:t>Frequency Domain Techniques</a:t>
            </a:r>
            <a:endParaRPr lang="en-US" sz="1583" dirty="0"/>
          </a:p>
        </p:txBody>
      </p:sp>
      <p:sp>
        <p:nvSpPr>
          <p:cNvPr id="8" name="Text 4"/>
          <p:cNvSpPr/>
          <p:nvPr/>
        </p:nvSpPr>
        <p:spPr>
          <a:xfrm>
            <a:off x="1627783" y="3017739"/>
            <a:ext cx="9994503" cy="260449"/>
          </a:xfrm>
          <a:prstGeom prst="rect">
            <a:avLst/>
          </a:prstGeom>
          <a:noFill/>
          <a:ln/>
        </p:spPr>
        <p:txBody>
          <a:bodyPr wrap="none" lIns="0" tIns="0" rIns="0" bIns="0" rtlCol="0" anchor="t"/>
          <a:lstStyle/>
          <a:p>
            <a:pPr>
              <a:lnSpc>
                <a:spcPts val="2042"/>
              </a:lnSpc>
            </a:pPr>
            <a:r>
              <a:rPr lang="en-US" sz="1250" dirty="0">
                <a:solidFill>
                  <a:srgbClr val="454240"/>
                </a:solidFill>
                <a:latin typeface="DM Sans" pitchFamily="34" charset="0"/>
                <a:ea typeface="DM Sans" pitchFamily="34" charset="-122"/>
                <a:cs typeface="DM Sans" pitchFamily="34" charset="-120"/>
              </a:rPr>
              <a:t>Using DCT or wavelet transforms.</a:t>
            </a:r>
            <a:endParaRPr lang="en-US" sz="1250" dirty="0"/>
          </a:p>
        </p:txBody>
      </p:sp>
      <p:pic>
        <p:nvPicPr>
          <p:cNvPr id="9" name="Image 2" descr="preencoded.png"/>
          <p:cNvPicPr>
            <a:picLocks noChangeAspect="1"/>
          </p:cNvPicPr>
          <p:nvPr/>
        </p:nvPicPr>
        <p:blipFill>
          <a:blip r:embed="rId5"/>
          <a:stretch>
            <a:fillRect/>
          </a:stretch>
        </p:blipFill>
        <p:spPr>
          <a:xfrm>
            <a:off x="569714" y="3805436"/>
            <a:ext cx="813892" cy="1302345"/>
          </a:xfrm>
          <a:prstGeom prst="rect">
            <a:avLst/>
          </a:prstGeom>
        </p:spPr>
      </p:pic>
      <p:sp>
        <p:nvSpPr>
          <p:cNvPr id="10" name="Text 5"/>
          <p:cNvSpPr/>
          <p:nvPr/>
        </p:nvSpPr>
        <p:spPr>
          <a:xfrm>
            <a:off x="1627783" y="3968155"/>
            <a:ext cx="3886994" cy="254298"/>
          </a:xfrm>
          <a:prstGeom prst="rect">
            <a:avLst/>
          </a:prstGeom>
          <a:noFill/>
          <a:ln/>
        </p:spPr>
        <p:txBody>
          <a:bodyPr wrap="none" lIns="0" tIns="0" rIns="0" bIns="0" rtlCol="0" anchor="t"/>
          <a:lstStyle/>
          <a:p>
            <a:pPr>
              <a:lnSpc>
                <a:spcPts val="2000"/>
              </a:lnSpc>
            </a:pPr>
            <a:r>
              <a:rPr lang="en-US" sz="1583" dirty="0">
                <a:solidFill>
                  <a:srgbClr val="454240"/>
                </a:solidFill>
                <a:latin typeface="Libre Baskerville" pitchFamily="34" charset="0"/>
                <a:ea typeface="Libre Baskerville" pitchFamily="34" charset="-122"/>
                <a:cs typeface="Libre Baskerville" pitchFamily="34" charset="-120"/>
              </a:rPr>
              <a:t>Deep Learning-Based Steganography</a:t>
            </a:r>
            <a:endParaRPr lang="en-US" sz="1583" dirty="0"/>
          </a:p>
        </p:txBody>
      </p:sp>
      <p:sp>
        <p:nvSpPr>
          <p:cNvPr id="11" name="Text 6"/>
          <p:cNvSpPr/>
          <p:nvPr/>
        </p:nvSpPr>
        <p:spPr>
          <a:xfrm>
            <a:off x="1627783" y="4320084"/>
            <a:ext cx="9994503" cy="260449"/>
          </a:xfrm>
          <a:prstGeom prst="rect">
            <a:avLst/>
          </a:prstGeom>
          <a:noFill/>
          <a:ln/>
        </p:spPr>
        <p:txBody>
          <a:bodyPr wrap="none" lIns="0" tIns="0" rIns="0" bIns="0" rtlCol="0" anchor="t"/>
          <a:lstStyle/>
          <a:p>
            <a:pPr>
              <a:lnSpc>
                <a:spcPts val="2042"/>
              </a:lnSpc>
            </a:pPr>
            <a:r>
              <a:rPr lang="en-US" sz="1250" dirty="0">
                <a:solidFill>
                  <a:srgbClr val="454240"/>
                </a:solidFill>
                <a:latin typeface="DM Sans" pitchFamily="34" charset="0"/>
                <a:ea typeface="DM Sans" pitchFamily="34" charset="-122"/>
                <a:cs typeface="DM Sans" pitchFamily="34" charset="-120"/>
              </a:rPr>
              <a:t>Employing CNNs or GANs.</a:t>
            </a:r>
            <a:endParaRPr lang="en-US" sz="1250" dirty="0"/>
          </a:p>
        </p:txBody>
      </p:sp>
      <p:pic>
        <p:nvPicPr>
          <p:cNvPr id="12" name="Image 3" descr="preencoded.png"/>
          <p:cNvPicPr>
            <a:picLocks noChangeAspect="1"/>
          </p:cNvPicPr>
          <p:nvPr/>
        </p:nvPicPr>
        <p:blipFill>
          <a:blip r:embed="rId6"/>
          <a:stretch>
            <a:fillRect/>
          </a:stretch>
        </p:blipFill>
        <p:spPr>
          <a:xfrm>
            <a:off x="569714" y="5107782"/>
            <a:ext cx="813892" cy="1302345"/>
          </a:xfrm>
          <a:prstGeom prst="rect">
            <a:avLst/>
          </a:prstGeom>
        </p:spPr>
      </p:pic>
      <p:sp>
        <p:nvSpPr>
          <p:cNvPr id="13" name="Text 7"/>
          <p:cNvSpPr/>
          <p:nvPr/>
        </p:nvSpPr>
        <p:spPr>
          <a:xfrm>
            <a:off x="1627783" y="5270500"/>
            <a:ext cx="2721273" cy="254298"/>
          </a:xfrm>
          <a:prstGeom prst="rect">
            <a:avLst/>
          </a:prstGeom>
          <a:noFill/>
          <a:ln/>
        </p:spPr>
        <p:txBody>
          <a:bodyPr wrap="none" lIns="0" tIns="0" rIns="0" bIns="0" rtlCol="0" anchor="t"/>
          <a:lstStyle/>
          <a:p>
            <a:pPr>
              <a:lnSpc>
                <a:spcPts val="2000"/>
              </a:lnSpc>
            </a:pPr>
            <a:r>
              <a:rPr lang="en-US" sz="1583" dirty="0">
                <a:solidFill>
                  <a:srgbClr val="454240"/>
                </a:solidFill>
                <a:latin typeface="Libre Baskerville" pitchFamily="34" charset="0"/>
                <a:ea typeface="Libre Baskerville" pitchFamily="34" charset="-122"/>
                <a:cs typeface="Libre Baskerville" pitchFamily="34" charset="-120"/>
              </a:rPr>
              <a:t>Improved Hash Functions</a:t>
            </a:r>
            <a:endParaRPr lang="en-US" sz="1583" dirty="0"/>
          </a:p>
        </p:txBody>
      </p:sp>
      <p:sp>
        <p:nvSpPr>
          <p:cNvPr id="14" name="Text 8"/>
          <p:cNvSpPr/>
          <p:nvPr/>
        </p:nvSpPr>
        <p:spPr>
          <a:xfrm>
            <a:off x="1627783" y="5622430"/>
            <a:ext cx="9994503" cy="260449"/>
          </a:xfrm>
          <a:prstGeom prst="rect">
            <a:avLst/>
          </a:prstGeom>
          <a:noFill/>
          <a:ln/>
        </p:spPr>
        <p:txBody>
          <a:bodyPr wrap="none" lIns="0" tIns="0" rIns="0" bIns="0" rtlCol="0" anchor="t"/>
          <a:lstStyle/>
          <a:p>
            <a:pPr>
              <a:lnSpc>
                <a:spcPts val="2042"/>
              </a:lnSpc>
            </a:pPr>
            <a:r>
              <a:rPr lang="en-US" sz="1250" dirty="0">
                <a:solidFill>
                  <a:srgbClr val="454240"/>
                </a:solidFill>
                <a:latin typeface="DM Sans" pitchFamily="34" charset="0"/>
                <a:ea typeface="DM Sans" pitchFamily="34" charset="-122"/>
                <a:cs typeface="DM Sans" pitchFamily="34" charset="-120"/>
              </a:rPr>
              <a:t>For more secure bit selection.</a:t>
            </a:r>
            <a:endParaRPr lang="en-US" sz="1250" dirty="0"/>
          </a:p>
        </p:txBody>
      </p:sp>
      <p:sp>
        <p:nvSpPr>
          <p:cNvPr id="16" name="Footer Placeholder 4">
            <a:extLst>
              <a:ext uri="{FF2B5EF4-FFF2-40B4-BE49-F238E27FC236}">
                <a16:creationId xmlns:a16="http://schemas.microsoft.com/office/drawing/2014/main" id="{EF1C5D92-DB48-3314-7E79-D623334BF1FE}"/>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Page- 16</a:t>
            </a:r>
          </a:p>
        </p:txBody>
      </p:sp>
      <p:sp>
        <p:nvSpPr>
          <p:cNvPr id="17" name="Rectangle 16">
            <a:extLst>
              <a:ext uri="{FF2B5EF4-FFF2-40B4-BE49-F238E27FC236}">
                <a16:creationId xmlns:a16="http://schemas.microsoft.com/office/drawing/2014/main" id="{B7007EB5-FC5B-3E8C-3F69-EAA636A4D8F9}"/>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B771E-DCD7-4342-029A-E0A1D2939ED7}"/>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0080D2-C19D-F2B0-9851-ACA08CA2B920}"/>
              </a:ext>
            </a:extLst>
          </p:cNvPr>
          <p:cNvSpPr txBox="1"/>
          <p:nvPr/>
        </p:nvSpPr>
        <p:spPr>
          <a:xfrm>
            <a:off x="2996184" y="1843950"/>
            <a:ext cx="6199632" cy="3170099"/>
          </a:xfrm>
          <a:prstGeom prst="rect">
            <a:avLst/>
          </a:prstGeom>
          <a:noFill/>
        </p:spPr>
        <p:txBody>
          <a:bodyPr wrap="square" rtlCol="0">
            <a:spAutoFit/>
          </a:bodyPr>
          <a:lstStyle/>
          <a:p>
            <a:pPr algn="ctr"/>
            <a:r>
              <a:rPr lang="en-US" sz="10000" dirty="0">
                <a:latin typeface="Times New Roman" panose="02020603050405020304" pitchFamily="18" charset="0"/>
                <a:cs typeface="Times New Roman" panose="02020603050405020304" pitchFamily="18" charset="0"/>
              </a:rPr>
              <a:t>THANK YOU</a:t>
            </a:r>
          </a:p>
        </p:txBody>
      </p:sp>
      <p:sp>
        <p:nvSpPr>
          <p:cNvPr id="4" name="Footer Placeholder 4">
            <a:extLst>
              <a:ext uri="{FF2B5EF4-FFF2-40B4-BE49-F238E27FC236}">
                <a16:creationId xmlns:a16="http://schemas.microsoft.com/office/drawing/2014/main" id="{4FEE6D7F-2AC5-15CD-9153-3C65C22A2D2C}"/>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Page- 17</a:t>
            </a:r>
          </a:p>
        </p:txBody>
      </p:sp>
    </p:spTree>
    <p:extLst>
      <p:ext uri="{BB962C8B-B14F-4D97-AF65-F5344CB8AC3E}">
        <p14:creationId xmlns:p14="http://schemas.microsoft.com/office/powerpoint/2010/main" val="157174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296780" y="1744443"/>
            <a:ext cx="7026442" cy="1464766"/>
          </a:xfrm>
          <a:prstGeom prst="rect">
            <a:avLst/>
          </a:prstGeom>
          <a:noFill/>
          <a:ln/>
        </p:spPr>
        <p:txBody>
          <a:bodyPr wrap="square" lIns="0" tIns="0" rIns="0" bIns="0" rtlCol="0" anchor="t"/>
          <a:lstStyle/>
          <a:p>
            <a:pPr marL="0" indent="0">
              <a:lnSpc>
                <a:spcPts val="5500"/>
              </a:lnSpc>
              <a:buNone/>
            </a:pPr>
            <a:r>
              <a:rPr lang="en-US" sz="4000" dirty="0">
                <a:solidFill>
                  <a:srgbClr val="38512F"/>
                </a:solidFill>
                <a:latin typeface="Lora" pitchFamily="34" charset="0"/>
                <a:ea typeface="Lora" pitchFamily="34" charset="-122"/>
                <a:cs typeface="Lora" pitchFamily="34" charset="-120"/>
              </a:rPr>
              <a:t>Image Steganography: A Practical Implementation</a:t>
            </a:r>
            <a:endParaRPr lang="en-US" sz="4000" dirty="0"/>
          </a:p>
        </p:txBody>
      </p:sp>
      <p:sp>
        <p:nvSpPr>
          <p:cNvPr id="4" name="Text 1"/>
          <p:cNvSpPr/>
          <p:nvPr/>
        </p:nvSpPr>
        <p:spPr>
          <a:xfrm>
            <a:off x="369932" y="3224462"/>
            <a:ext cx="6297018" cy="2301253"/>
          </a:xfrm>
          <a:prstGeom prst="rect">
            <a:avLst/>
          </a:prstGeom>
          <a:noFill/>
          <a:ln/>
        </p:spPr>
        <p:txBody>
          <a:bodyPr wrap="square" lIns="0" tIns="0" rIns="0" bIns="0" rtlCol="0" anchor="t"/>
          <a:lstStyle/>
          <a:p>
            <a:pPr marL="0" indent="0">
              <a:lnSpc>
                <a:spcPts val="2850"/>
              </a:lnSpc>
              <a:buNone/>
            </a:pPr>
            <a:r>
              <a:rPr lang="en-US" sz="1600" dirty="0">
                <a:solidFill>
                  <a:srgbClr val="746558"/>
                </a:solidFill>
                <a:latin typeface="Gelasio" pitchFamily="34" charset="0"/>
                <a:ea typeface="Gelasio" pitchFamily="34" charset="-122"/>
                <a:cs typeface="Gelasio" pitchFamily="34" charset="-120"/>
              </a:rPr>
              <a:t>This presentation explores a novel image steganography technique for invisible communication, designed to conceal sensitive information within digital images, ensuring secure and discreet data transfer.</a:t>
            </a:r>
            <a:endParaRPr lang="en-US" sz="1600" dirty="0"/>
          </a:p>
        </p:txBody>
      </p:sp>
      <p:sp>
        <p:nvSpPr>
          <p:cNvPr id="5" name="Footer Placeholder 4">
            <a:extLst>
              <a:ext uri="{FF2B5EF4-FFF2-40B4-BE49-F238E27FC236}">
                <a16:creationId xmlns:a16="http://schemas.microsoft.com/office/drawing/2014/main" id="{87F2EAE5-CE4B-4FC7-A877-B947526FC831}"/>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423937"/>
            <a:ext cx="4725492" cy="590649"/>
          </a:xfrm>
          <a:prstGeom prst="rect">
            <a:avLst/>
          </a:prstGeom>
          <a:noFill/>
          <a:ln/>
        </p:spPr>
        <p:txBody>
          <a:bodyPr wrap="none" lIns="0" tIns="0" rIns="0" bIns="0" rtlCol="0" anchor="t"/>
          <a:lstStyle/>
          <a:p>
            <a:pPr>
              <a:lnSpc>
                <a:spcPts val="4625"/>
              </a:lnSpc>
            </a:pPr>
            <a:r>
              <a:rPr lang="en-US" sz="3708" dirty="0">
                <a:solidFill>
                  <a:srgbClr val="484237"/>
                </a:solidFill>
                <a:latin typeface="Times New Roman" panose="02020603050405020304" pitchFamily="18" charset="0"/>
                <a:ea typeface="Gelasio Semi Bold" pitchFamily="34" charset="-122"/>
                <a:cs typeface="Times New Roman" panose="02020603050405020304" pitchFamily="18" charset="0"/>
              </a:rPr>
              <a:t>Introduction</a:t>
            </a:r>
            <a:endParaRPr lang="en-US" sz="3708" dirty="0">
              <a:latin typeface="Times New Roman" panose="02020603050405020304" pitchFamily="18" charset="0"/>
              <a:cs typeface="Times New Roman" panose="02020603050405020304" pitchFamily="18" charset="0"/>
            </a:endParaRPr>
          </a:p>
        </p:txBody>
      </p:sp>
      <p:sp>
        <p:nvSpPr>
          <p:cNvPr id="3" name="Text 1"/>
          <p:cNvSpPr/>
          <p:nvPr/>
        </p:nvSpPr>
        <p:spPr>
          <a:xfrm>
            <a:off x="661492" y="2877344"/>
            <a:ext cx="3131344" cy="295275"/>
          </a:xfrm>
          <a:prstGeom prst="rect">
            <a:avLst/>
          </a:prstGeom>
          <a:noFill/>
          <a:ln/>
        </p:spPr>
        <p:txBody>
          <a:bodyPr wrap="none" lIns="0" tIns="0" rIns="0" bIns="0" rtlCol="0" anchor="t"/>
          <a:lstStyle/>
          <a:p>
            <a:pPr>
              <a:lnSpc>
                <a:spcPts val="2292"/>
              </a:lnSpc>
            </a:pPr>
            <a:r>
              <a:rPr lang="en-US" sz="1833" dirty="0">
                <a:solidFill>
                  <a:srgbClr val="484237"/>
                </a:solidFill>
                <a:latin typeface="Gelasio Semi Bold" pitchFamily="34" charset="0"/>
                <a:ea typeface="Gelasio Semi Bold" pitchFamily="34" charset="-122"/>
                <a:cs typeface="Gelasio Semi Bold" pitchFamily="34" charset="-120"/>
              </a:rPr>
              <a:t>Basics of Image Processing</a:t>
            </a:r>
            <a:endParaRPr lang="en-US" sz="1833" dirty="0"/>
          </a:p>
        </p:txBody>
      </p:sp>
      <p:sp>
        <p:nvSpPr>
          <p:cNvPr id="4" name="Text 2"/>
          <p:cNvSpPr/>
          <p:nvPr/>
        </p:nvSpPr>
        <p:spPr>
          <a:xfrm>
            <a:off x="661492" y="3361631"/>
            <a:ext cx="5203924" cy="1512094"/>
          </a:xfrm>
          <a:prstGeom prst="rect">
            <a:avLst/>
          </a:prstGeom>
          <a:noFill/>
          <a:ln/>
        </p:spPr>
        <p:txBody>
          <a:bodyPr wrap="square" lIns="0" tIns="0" rIns="0" bIns="0" rtlCol="0" anchor="t"/>
          <a:lstStyle/>
          <a:p>
            <a:pPr>
              <a:lnSpc>
                <a:spcPts val="2375"/>
              </a:lnSpc>
            </a:pPr>
            <a:r>
              <a:rPr lang="en-US" sz="1458" dirty="0">
                <a:solidFill>
                  <a:srgbClr val="746558"/>
                </a:solidFill>
                <a:latin typeface="Gelasio" pitchFamily="34" charset="0"/>
                <a:ea typeface="Gelasio" pitchFamily="34" charset="-122"/>
                <a:cs typeface="Gelasio" pitchFamily="34" charset="-120"/>
              </a:rPr>
              <a:t>Image processing involves manipulating digital images to enhance their quality, extract information, or perform other operations. Techniques include filtering, segmentation, and color correction. This forms the foundation for image steganography.</a:t>
            </a:r>
            <a:endParaRPr lang="en-US" sz="1458" dirty="0"/>
          </a:p>
        </p:txBody>
      </p:sp>
      <p:sp>
        <p:nvSpPr>
          <p:cNvPr id="5" name="Text 3"/>
          <p:cNvSpPr/>
          <p:nvPr/>
        </p:nvSpPr>
        <p:spPr>
          <a:xfrm>
            <a:off x="6332934" y="2877344"/>
            <a:ext cx="2810173" cy="295275"/>
          </a:xfrm>
          <a:prstGeom prst="rect">
            <a:avLst/>
          </a:prstGeom>
          <a:noFill/>
          <a:ln/>
        </p:spPr>
        <p:txBody>
          <a:bodyPr wrap="none" lIns="0" tIns="0" rIns="0" bIns="0" rtlCol="0" anchor="t"/>
          <a:lstStyle/>
          <a:p>
            <a:pPr>
              <a:lnSpc>
                <a:spcPts val="2292"/>
              </a:lnSpc>
            </a:pPr>
            <a:r>
              <a:rPr lang="en-US" sz="1833" dirty="0">
                <a:solidFill>
                  <a:srgbClr val="484237"/>
                </a:solidFill>
                <a:latin typeface="Gelasio Semi Bold" pitchFamily="34" charset="0"/>
                <a:ea typeface="Gelasio Semi Bold" pitchFamily="34" charset="-122"/>
                <a:cs typeface="Gelasio Semi Bold" pitchFamily="34" charset="-120"/>
              </a:rPr>
              <a:t>What is Steganography?</a:t>
            </a:r>
            <a:endParaRPr lang="en-US" sz="1833" dirty="0"/>
          </a:p>
        </p:txBody>
      </p:sp>
      <p:sp>
        <p:nvSpPr>
          <p:cNvPr id="6" name="Text 4"/>
          <p:cNvSpPr/>
          <p:nvPr/>
        </p:nvSpPr>
        <p:spPr>
          <a:xfrm>
            <a:off x="6332935" y="3361631"/>
            <a:ext cx="5203924" cy="1512094"/>
          </a:xfrm>
          <a:prstGeom prst="rect">
            <a:avLst/>
          </a:prstGeom>
          <a:noFill/>
          <a:ln/>
        </p:spPr>
        <p:txBody>
          <a:bodyPr wrap="square" lIns="0" tIns="0" rIns="0" bIns="0" rtlCol="0" anchor="t"/>
          <a:lstStyle/>
          <a:p>
            <a:pPr>
              <a:lnSpc>
                <a:spcPts val="2375"/>
              </a:lnSpc>
            </a:pPr>
            <a:r>
              <a:rPr lang="en-US" sz="1458" dirty="0">
                <a:solidFill>
                  <a:srgbClr val="746558"/>
                </a:solidFill>
                <a:latin typeface="Gelasio" pitchFamily="34" charset="0"/>
                <a:ea typeface="Gelasio" pitchFamily="34" charset="-122"/>
                <a:cs typeface="Gelasio" pitchFamily="34" charset="-120"/>
              </a:rPr>
              <a:t>Steganography is the art and science of hiding information within other information. It seeks to conceal the very existence of a message, making it appear like ordinary data. Unlike cryptography, which focuses on scrambling the message, steganography aims for complete secrecy.</a:t>
            </a:r>
            <a:endParaRPr lang="en-US" sz="1458" dirty="0"/>
          </a:p>
        </p:txBody>
      </p:sp>
      <p:sp>
        <p:nvSpPr>
          <p:cNvPr id="9" name="Rectangle 8">
            <a:extLst>
              <a:ext uri="{FF2B5EF4-FFF2-40B4-BE49-F238E27FC236}">
                <a16:creationId xmlns:a16="http://schemas.microsoft.com/office/drawing/2014/main" id="{14977537-2323-7C55-1C7C-D3873C05590A}"/>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4">
            <a:extLst>
              <a:ext uri="{FF2B5EF4-FFF2-40B4-BE49-F238E27FC236}">
                <a16:creationId xmlns:a16="http://schemas.microsoft.com/office/drawing/2014/main" id="{0A450F3D-BE7A-13B4-DAE0-967225C5D788}"/>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693649"/>
            <a:ext cx="7192467" cy="590649"/>
          </a:xfrm>
          <a:prstGeom prst="rect">
            <a:avLst/>
          </a:prstGeom>
          <a:noFill/>
          <a:ln/>
        </p:spPr>
        <p:txBody>
          <a:bodyPr wrap="none" lIns="0" tIns="0" rIns="0" bIns="0" rtlCol="0" anchor="t"/>
          <a:lstStyle/>
          <a:p>
            <a:pPr>
              <a:lnSpc>
                <a:spcPts val="4625"/>
              </a:lnSpc>
            </a:pPr>
            <a:r>
              <a:rPr lang="en-US" sz="3708" dirty="0">
                <a:solidFill>
                  <a:srgbClr val="484237"/>
                </a:solidFill>
                <a:latin typeface="Gelasio Semi Bold" pitchFamily="34" charset="0"/>
                <a:ea typeface="Gelasio Semi Bold" pitchFamily="34" charset="-122"/>
                <a:cs typeface="Gelasio Semi Bold" pitchFamily="34" charset="-120"/>
              </a:rPr>
              <a:t>What is Image Steganography?</a:t>
            </a:r>
            <a:endParaRPr lang="en-US" sz="3708" dirty="0"/>
          </a:p>
        </p:txBody>
      </p:sp>
      <p:sp>
        <p:nvSpPr>
          <p:cNvPr id="9" name="Rectangle 3">
            <a:extLst>
              <a:ext uri="{FF2B5EF4-FFF2-40B4-BE49-F238E27FC236}">
                <a16:creationId xmlns:a16="http://schemas.microsoft.com/office/drawing/2014/main" id="{59C0E251-6BF4-4F77-C8D6-C42B1DCDDBE4}"/>
              </a:ext>
            </a:extLst>
          </p:cNvPr>
          <p:cNvSpPr>
            <a:spLocks noChangeArrowheads="1"/>
          </p:cNvSpPr>
          <p:nvPr/>
        </p:nvSpPr>
        <p:spPr bwMode="auto">
          <a:xfrm>
            <a:off x="531099" y="1852565"/>
            <a:ext cx="108989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Steganography conceals the </a:t>
            </a:r>
            <a:r>
              <a:rPr kumimoji="0" lang="en-US" altLang="en-US" sz="1800" b="0" i="1" u="none" strike="noStrike" cap="none" normalizeH="0" baseline="0" dirty="0">
                <a:ln>
                  <a:noFill/>
                </a:ln>
                <a:solidFill>
                  <a:schemeClr val="tx1"/>
                </a:solidFill>
                <a:effectLst/>
                <a:latin typeface="Arial" panose="020B0604020202020204" pitchFamily="34" charset="0"/>
              </a:rPr>
              <a:t>existence</a:t>
            </a:r>
            <a:r>
              <a:rPr kumimoji="0" lang="en-US" altLang="en-US" sz="1800" b="0" i="0" u="none" strike="noStrike" cap="none" normalizeH="0" baseline="0" dirty="0">
                <a:ln>
                  <a:noFill/>
                </a:ln>
                <a:solidFill>
                  <a:schemeClr val="tx1"/>
                </a:solidFill>
                <a:effectLst/>
                <a:latin typeface="Arial" panose="020B0604020202020204" pitchFamily="34" charset="0"/>
              </a:rPr>
              <a:t> of a message, unlike cryptography, which makes a message unreadable.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embeds secret information within a cover medium (e.g., image, audio, video) to create a </a:t>
            </a:r>
            <a:r>
              <a:rPr kumimoji="0" lang="en-US" altLang="en-US" sz="1800" b="0" i="0" u="none" strike="noStrike" cap="none" normalizeH="0" baseline="0" dirty="0" err="1">
                <a:ln>
                  <a:noFill/>
                </a:ln>
                <a:solidFill>
                  <a:schemeClr val="tx1"/>
                </a:solidFill>
                <a:effectLst/>
                <a:latin typeface="Arial" panose="020B0604020202020204" pitchFamily="34" charset="0"/>
              </a:rPr>
              <a:t>stego</a:t>
            </a:r>
            <a:r>
              <a:rPr kumimoji="0" lang="en-US" altLang="en-US" sz="1800" b="0" i="0" u="none" strike="noStrike" cap="none" normalizeH="0" baseline="0" dirty="0">
                <a:ln>
                  <a:noFill/>
                </a:ln>
                <a:solidFill>
                  <a:schemeClr val="tx1"/>
                </a:solidFill>
                <a:effectLst/>
                <a:latin typeface="Arial" panose="020B0604020202020204" pitchFamily="34" charset="0"/>
              </a:rPr>
              <a:t> medium.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rPr>
              <a:t>stego</a:t>
            </a:r>
            <a:r>
              <a:rPr kumimoji="0" lang="en-US" altLang="en-US" sz="1800" b="0" i="0" u="none" strike="noStrike" cap="none" normalizeH="0" baseline="0" dirty="0">
                <a:ln>
                  <a:noFill/>
                </a:ln>
                <a:solidFill>
                  <a:schemeClr val="tx1"/>
                </a:solidFill>
                <a:effectLst/>
                <a:latin typeface="Arial" panose="020B0604020202020204" pitchFamily="34" charset="0"/>
              </a:rPr>
              <a:t> medium is designed to be perceptually indistinguishable from the original cover.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 techniques include LSB insertion (modifying least significant bits), spatial/frequency domain manipulation, and model-based approaches.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steganography prioritizes imperceptibility, capacity (how much data can be hidden), robustness (resistance to detection/attacks), and security.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Applications range from secure communication and digital watermarking to data hiding and covert operations.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4C82B78D-46A3-274E-98F1-264BF3D4CFBB}"/>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a:extLst>
              <a:ext uri="{FF2B5EF4-FFF2-40B4-BE49-F238E27FC236}">
                <a16:creationId xmlns:a16="http://schemas.microsoft.com/office/drawing/2014/main" id="{43DA9463-5AFA-4120-CB57-02991F48FA17}"/>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0217" y="740192"/>
            <a:ext cx="8938717" cy="553740"/>
          </a:xfrm>
          <a:prstGeom prst="rect">
            <a:avLst/>
          </a:prstGeom>
          <a:noFill/>
          <a:ln/>
        </p:spPr>
        <p:txBody>
          <a:bodyPr wrap="none" lIns="0" tIns="0" rIns="0" bIns="0" rtlCol="0" anchor="t"/>
          <a:lstStyle/>
          <a:p>
            <a:pPr>
              <a:lnSpc>
                <a:spcPts val="4333"/>
              </a:lnSpc>
            </a:pPr>
            <a:r>
              <a:rPr lang="en-US" sz="3458" dirty="0">
                <a:solidFill>
                  <a:srgbClr val="484237"/>
                </a:solidFill>
                <a:latin typeface="Gelasio Semi Bold" pitchFamily="34" charset="0"/>
                <a:ea typeface="Gelasio Semi Bold" pitchFamily="34" charset="-122"/>
                <a:cs typeface="Gelasio Semi Bold" pitchFamily="34" charset="-120"/>
              </a:rPr>
              <a:t>Why is Image Steganography Important?</a:t>
            </a:r>
            <a:endParaRPr lang="en-US" sz="3458" dirty="0"/>
          </a:p>
        </p:txBody>
      </p:sp>
      <p:sp>
        <p:nvSpPr>
          <p:cNvPr id="4" name="Shape 1"/>
          <p:cNvSpPr/>
          <p:nvPr/>
        </p:nvSpPr>
        <p:spPr>
          <a:xfrm>
            <a:off x="591692" y="1912463"/>
            <a:ext cx="310058" cy="310058"/>
          </a:xfrm>
          <a:prstGeom prst="roundRect">
            <a:avLst>
              <a:gd name="adj" fmla="val 8573"/>
            </a:avLst>
          </a:prstGeom>
          <a:solidFill>
            <a:srgbClr val="EEE8DD"/>
          </a:solidFill>
          <a:ln/>
        </p:spPr>
      </p:sp>
      <p:sp>
        <p:nvSpPr>
          <p:cNvPr id="5" name="Text 2"/>
          <p:cNvSpPr/>
          <p:nvPr/>
        </p:nvSpPr>
        <p:spPr>
          <a:xfrm>
            <a:off x="1107480" y="1894852"/>
            <a:ext cx="2557760" cy="276919"/>
          </a:xfrm>
          <a:prstGeom prst="rect">
            <a:avLst/>
          </a:prstGeom>
          <a:noFill/>
          <a:ln/>
        </p:spPr>
        <p:txBody>
          <a:bodyPr wrap="none" lIns="0" tIns="0" rIns="0" bIns="0" rtlCol="0" anchor="t"/>
          <a:lstStyle/>
          <a:p>
            <a:pPr>
              <a:lnSpc>
                <a:spcPts val="2167"/>
              </a:lnSpc>
            </a:pPr>
            <a:r>
              <a:rPr lang="en-US" sz="1708" dirty="0">
                <a:solidFill>
                  <a:srgbClr val="746558"/>
                </a:solidFill>
                <a:latin typeface="Gelasio Semi Bold" pitchFamily="34" charset="0"/>
                <a:ea typeface="Gelasio Semi Bold" pitchFamily="34" charset="-122"/>
                <a:cs typeface="Gelasio Semi Bold" pitchFamily="34" charset="-120"/>
              </a:rPr>
              <a:t>Secure Communication</a:t>
            </a:r>
            <a:endParaRPr lang="en-US" sz="1708" dirty="0"/>
          </a:p>
        </p:txBody>
      </p:sp>
      <p:sp>
        <p:nvSpPr>
          <p:cNvPr id="6" name="Text 3"/>
          <p:cNvSpPr/>
          <p:nvPr/>
        </p:nvSpPr>
        <p:spPr>
          <a:xfrm>
            <a:off x="1107479" y="2471439"/>
            <a:ext cx="3045123" cy="1873422"/>
          </a:xfrm>
          <a:prstGeom prst="rect">
            <a:avLst/>
          </a:prstGeom>
          <a:noFill/>
          <a:ln/>
        </p:spPr>
        <p:txBody>
          <a:bodyPr wrap="square" lIns="0" tIns="0" rIns="0" bIns="0" rtlCol="0" anchor="t"/>
          <a:lstStyle/>
          <a:p>
            <a:pPr>
              <a:lnSpc>
                <a:spcPts val="2208"/>
              </a:lnSpc>
            </a:pPr>
            <a:r>
              <a:rPr lang="en-US" sz="1375" dirty="0">
                <a:solidFill>
                  <a:srgbClr val="746558"/>
                </a:solidFill>
                <a:latin typeface="Gelasio" pitchFamily="34" charset="0"/>
                <a:ea typeface="Gelasio" pitchFamily="34" charset="-122"/>
                <a:cs typeface="Gelasio" pitchFamily="34" charset="-120"/>
              </a:rPr>
              <a:t>Image steganography provides a layer of security beyond traditional encryption. It allows covert communication, making it difficult for unauthorized parties to detect the presence of a hidden message.</a:t>
            </a:r>
            <a:endParaRPr lang="en-US" sz="1375" dirty="0"/>
          </a:p>
        </p:txBody>
      </p:sp>
      <p:sp>
        <p:nvSpPr>
          <p:cNvPr id="7" name="Shape 4"/>
          <p:cNvSpPr/>
          <p:nvPr/>
        </p:nvSpPr>
        <p:spPr>
          <a:xfrm>
            <a:off x="4357239" y="1927005"/>
            <a:ext cx="310058" cy="310058"/>
          </a:xfrm>
          <a:prstGeom prst="roundRect">
            <a:avLst>
              <a:gd name="adj" fmla="val 8573"/>
            </a:avLst>
          </a:prstGeom>
          <a:solidFill>
            <a:srgbClr val="EEE8DD"/>
          </a:solidFill>
          <a:ln/>
        </p:spPr>
      </p:sp>
      <p:sp>
        <p:nvSpPr>
          <p:cNvPr id="8" name="Text 5"/>
          <p:cNvSpPr/>
          <p:nvPr/>
        </p:nvSpPr>
        <p:spPr>
          <a:xfrm>
            <a:off x="4817070" y="1911421"/>
            <a:ext cx="2215058" cy="276919"/>
          </a:xfrm>
          <a:prstGeom prst="rect">
            <a:avLst/>
          </a:prstGeom>
          <a:noFill/>
          <a:ln/>
        </p:spPr>
        <p:txBody>
          <a:bodyPr wrap="none" lIns="0" tIns="0" rIns="0" bIns="0" rtlCol="0" anchor="t"/>
          <a:lstStyle/>
          <a:p>
            <a:pPr>
              <a:lnSpc>
                <a:spcPts val="2167"/>
              </a:lnSpc>
            </a:pPr>
            <a:r>
              <a:rPr lang="en-US" sz="1708" dirty="0">
                <a:solidFill>
                  <a:srgbClr val="746558"/>
                </a:solidFill>
                <a:latin typeface="Gelasio Semi Bold" pitchFamily="34" charset="0"/>
                <a:ea typeface="Gelasio Semi Bold" pitchFamily="34" charset="-122"/>
                <a:cs typeface="Gelasio Semi Bold" pitchFamily="34" charset="-120"/>
              </a:rPr>
              <a:t>Data Confidentiality</a:t>
            </a:r>
            <a:endParaRPr lang="en-US" sz="1708" dirty="0"/>
          </a:p>
        </p:txBody>
      </p:sp>
      <p:sp>
        <p:nvSpPr>
          <p:cNvPr id="9" name="Text 6"/>
          <p:cNvSpPr/>
          <p:nvPr/>
        </p:nvSpPr>
        <p:spPr>
          <a:xfrm>
            <a:off x="4817070" y="2471439"/>
            <a:ext cx="3045123" cy="1984276"/>
          </a:xfrm>
          <a:prstGeom prst="rect">
            <a:avLst/>
          </a:prstGeom>
          <a:noFill/>
          <a:ln/>
        </p:spPr>
        <p:txBody>
          <a:bodyPr wrap="square" lIns="0" tIns="0" rIns="0" bIns="0" rtlCol="0" anchor="t"/>
          <a:lstStyle/>
          <a:p>
            <a:pPr>
              <a:lnSpc>
                <a:spcPts val="2208"/>
              </a:lnSpc>
            </a:pPr>
            <a:r>
              <a:rPr lang="en-US" sz="1375" dirty="0">
                <a:solidFill>
                  <a:srgbClr val="746558"/>
                </a:solidFill>
                <a:latin typeface="Gelasio" pitchFamily="34" charset="0"/>
                <a:ea typeface="Gelasio" pitchFamily="34" charset="-122"/>
                <a:cs typeface="Gelasio" pitchFamily="34" charset="-120"/>
              </a:rPr>
              <a:t>In scenarios where confidentiality is paramount, image steganography can protect sensitive information from prying eyes. It allows the transmission of hidden messages within seemingly innocuous images, safeguarding the data from interception.</a:t>
            </a:r>
            <a:endParaRPr lang="en-US" sz="1375" dirty="0"/>
          </a:p>
        </p:txBody>
      </p:sp>
      <p:sp>
        <p:nvSpPr>
          <p:cNvPr id="10" name="Shape 7"/>
          <p:cNvSpPr/>
          <p:nvPr/>
        </p:nvSpPr>
        <p:spPr>
          <a:xfrm>
            <a:off x="8183958" y="1934849"/>
            <a:ext cx="310058" cy="310058"/>
          </a:xfrm>
          <a:prstGeom prst="roundRect">
            <a:avLst>
              <a:gd name="adj" fmla="val 8573"/>
            </a:avLst>
          </a:prstGeom>
          <a:solidFill>
            <a:srgbClr val="EEE8DD"/>
          </a:solidFill>
          <a:ln/>
        </p:spPr>
      </p:sp>
      <p:sp>
        <p:nvSpPr>
          <p:cNvPr id="11" name="Text 8"/>
          <p:cNvSpPr/>
          <p:nvPr/>
        </p:nvSpPr>
        <p:spPr>
          <a:xfrm>
            <a:off x="8595419" y="1911420"/>
            <a:ext cx="2976364" cy="276919"/>
          </a:xfrm>
          <a:prstGeom prst="rect">
            <a:avLst/>
          </a:prstGeom>
          <a:noFill/>
          <a:ln/>
        </p:spPr>
        <p:txBody>
          <a:bodyPr wrap="none" lIns="0" tIns="0" rIns="0" bIns="0" rtlCol="0" anchor="t"/>
          <a:lstStyle/>
          <a:p>
            <a:pPr>
              <a:lnSpc>
                <a:spcPts val="2167"/>
              </a:lnSpc>
            </a:pPr>
            <a:r>
              <a:rPr lang="en-US" sz="1708" dirty="0">
                <a:solidFill>
                  <a:srgbClr val="746558"/>
                </a:solidFill>
                <a:latin typeface="Gelasio Semi Bold" pitchFamily="34" charset="0"/>
                <a:ea typeface="Gelasio Semi Bold" pitchFamily="34" charset="-122"/>
                <a:cs typeface="Gelasio Semi Bold" pitchFamily="34" charset="-120"/>
              </a:rPr>
              <a:t>Digital Rights Management</a:t>
            </a:r>
            <a:endParaRPr lang="en-US" sz="1708" dirty="0"/>
          </a:p>
        </p:txBody>
      </p:sp>
      <p:sp>
        <p:nvSpPr>
          <p:cNvPr id="12" name="Text 9"/>
          <p:cNvSpPr/>
          <p:nvPr/>
        </p:nvSpPr>
        <p:spPr>
          <a:xfrm>
            <a:off x="8595419" y="2360585"/>
            <a:ext cx="3045123" cy="1984276"/>
          </a:xfrm>
          <a:prstGeom prst="rect">
            <a:avLst/>
          </a:prstGeom>
          <a:noFill/>
          <a:ln/>
        </p:spPr>
        <p:txBody>
          <a:bodyPr wrap="square" lIns="0" tIns="0" rIns="0" bIns="0" rtlCol="0" anchor="t"/>
          <a:lstStyle/>
          <a:p>
            <a:pPr>
              <a:lnSpc>
                <a:spcPts val="2208"/>
              </a:lnSpc>
            </a:pPr>
            <a:r>
              <a:rPr lang="en-US" sz="1375" dirty="0">
                <a:solidFill>
                  <a:srgbClr val="746558"/>
                </a:solidFill>
                <a:latin typeface="Gelasio" pitchFamily="34" charset="0"/>
                <a:ea typeface="Gelasio" pitchFamily="34" charset="-122"/>
                <a:cs typeface="Gelasio" pitchFamily="34" charset="-120"/>
              </a:rPr>
              <a:t>Steganography can be used for digital watermarking, embedding invisible markers within digital content to prove ownership or track its distribution. This helps in protecting intellectual property and combating unauthorized copying.</a:t>
            </a:r>
            <a:endParaRPr lang="en-US" sz="1375" dirty="0"/>
          </a:p>
        </p:txBody>
      </p:sp>
      <p:sp>
        <p:nvSpPr>
          <p:cNvPr id="13" name="Rectangle 12">
            <a:extLst>
              <a:ext uri="{FF2B5EF4-FFF2-40B4-BE49-F238E27FC236}">
                <a16:creationId xmlns:a16="http://schemas.microsoft.com/office/drawing/2014/main" id="{00DD24F5-BD96-645D-E1ED-D36E5F49DD80}"/>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4">
            <a:extLst>
              <a:ext uri="{FF2B5EF4-FFF2-40B4-BE49-F238E27FC236}">
                <a16:creationId xmlns:a16="http://schemas.microsoft.com/office/drawing/2014/main" id="{10B9A0D7-5A1C-E7DF-F745-BBDB73AB0253}"/>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54037" y="855762"/>
            <a:ext cx="4243487" cy="494705"/>
          </a:xfrm>
          <a:prstGeom prst="rect">
            <a:avLst/>
          </a:prstGeom>
          <a:noFill/>
          <a:ln/>
        </p:spPr>
        <p:txBody>
          <a:bodyPr wrap="none" lIns="0" tIns="0" rIns="0" bIns="0" rtlCol="0" anchor="t"/>
          <a:lstStyle/>
          <a:p>
            <a:pPr>
              <a:lnSpc>
                <a:spcPts val="3875"/>
              </a:lnSpc>
            </a:pPr>
            <a:r>
              <a:rPr lang="en-US" sz="3083" dirty="0">
                <a:solidFill>
                  <a:srgbClr val="484237"/>
                </a:solidFill>
                <a:latin typeface="Gelasio Semi Bold" pitchFamily="34" charset="0"/>
                <a:ea typeface="Gelasio Semi Bold" pitchFamily="34" charset="-122"/>
                <a:cs typeface="Gelasio Semi Bold" pitchFamily="34" charset="-120"/>
              </a:rPr>
              <a:t>Problem Formulation</a:t>
            </a:r>
            <a:endParaRPr lang="en-US" sz="3083" dirty="0"/>
          </a:p>
        </p:txBody>
      </p:sp>
      <p:pic>
        <p:nvPicPr>
          <p:cNvPr id="3" name="Image 0" descr="preencoded.png"/>
          <p:cNvPicPr>
            <a:picLocks noChangeAspect="1"/>
          </p:cNvPicPr>
          <p:nvPr/>
        </p:nvPicPr>
        <p:blipFill>
          <a:blip r:embed="rId3"/>
          <a:stretch>
            <a:fillRect/>
          </a:stretch>
        </p:blipFill>
        <p:spPr>
          <a:xfrm>
            <a:off x="2410519" y="1667074"/>
            <a:ext cx="1828800" cy="1418729"/>
          </a:xfrm>
          <a:prstGeom prst="rect">
            <a:avLst/>
          </a:prstGeom>
        </p:spPr>
      </p:pic>
      <p:sp>
        <p:nvSpPr>
          <p:cNvPr id="4" name="Text 1"/>
          <p:cNvSpPr/>
          <p:nvPr/>
        </p:nvSpPr>
        <p:spPr>
          <a:xfrm>
            <a:off x="3278188" y="2407047"/>
            <a:ext cx="93365" cy="316706"/>
          </a:xfrm>
          <a:prstGeom prst="rect">
            <a:avLst/>
          </a:prstGeom>
          <a:noFill/>
          <a:ln/>
        </p:spPr>
        <p:txBody>
          <a:bodyPr wrap="none" lIns="0" tIns="0" rIns="0" bIns="0" rtlCol="0" anchor="t"/>
          <a:lstStyle/>
          <a:p>
            <a:pPr algn="ctr">
              <a:lnSpc>
                <a:spcPts val="2458"/>
              </a:lnSpc>
            </a:pPr>
            <a:r>
              <a:rPr lang="en-US" sz="1542" dirty="0">
                <a:solidFill>
                  <a:srgbClr val="746558"/>
                </a:solidFill>
                <a:latin typeface="Gelasio Semi Bold" pitchFamily="34" charset="0"/>
                <a:ea typeface="Gelasio Semi Bold" pitchFamily="34" charset="-122"/>
                <a:cs typeface="Gelasio Semi Bold" pitchFamily="34" charset="-120"/>
              </a:rPr>
              <a:t>1</a:t>
            </a:r>
            <a:endParaRPr lang="en-US" sz="1542" dirty="0"/>
          </a:p>
        </p:txBody>
      </p:sp>
      <p:sp>
        <p:nvSpPr>
          <p:cNvPr id="5" name="Text 2"/>
          <p:cNvSpPr/>
          <p:nvPr/>
        </p:nvSpPr>
        <p:spPr>
          <a:xfrm>
            <a:off x="4397574" y="1951931"/>
            <a:ext cx="1978918" cy="247353"/>
          </a:xfrm>
          <a:prstGeom prst="rect">
            <a:avLst/>
          </a:prstGeom>
          <a:noFill/>
          <a:ln/>
        </p:spPr>
        <p:txBody>
          <a:bodyPr wrap="none" lIns="0" tIns="0" rIns="0" bIns="0" rtlCol="0" anchor="t"/>
          <a:lstStyle/>
          <a:p>
            <a:pPr>
              <a:lnSpc>
                <a:spcPts val="1917"/>
              </a:lnSpc>
            </a:pPr>
            <a:r>
              <a:rPr lang="en-US" sz="1542" dirty="0">
                <a:solidFill>
                  <a:srgbClr val="746558"/>
                </a:solidFill>
                <a:latin typeface="Gelasio Semi Bold" pitchFamily="34" charset="0"/>
                <a:ea typeface="Gelasio Semi Bold" pitchFamily="34" charset="-122"/>
                <a:cs typeface="Gelasio Semi Bold" pitchFamily="34" charset="-120"/>
              </a:rPr>
              <a:t>Challenge</a:t>
            </a:r>
            <a:endParaRPr lang="en-US" sz="1542" dirty="0"/>
          </a:p>
        </p:txBody>
      </p:sp>
      <p:sp>
        <p:nvSpPr>
          <p:cNvPr id="6" name="Text 3"/>
          <p:cNvSpPr/>
          <p:nvPr/>
        </p:nvSpPr>
        <p:spPr>
          <a:xfrm>
            <a:off x="4397573" y="2294235"/>
            <a:ext cx="7082135" cy="506611"/>
          </a:xfrm>
          <a:prstGeom prst="rect">
            <a:avLst/>
          </a:prstGeom>
          <a:noFill/>
          <a:ln/>
        </p:spPr>
        <p:txBody>
          <a:bodyPr wrap="square" lIns="0" tIns="0" rIns="0" bIns="0" rtlCol="0" anchor="t"/>
          <a:lstStyle/>
          <a:p>
            <a:pPr>
              <a:lnSpc>
                <a:spcPts val="1958"/>
              </a:lnSpc>
            </a:pPr>
            <a:r>
              <a:rPr lang="en-US" sz="1208" dirty="0">
                <a:solidFill>
                  <a:srgbClr val="746558"/>
                </a:solidFill>
                <a:latin typeface="Gelasio" pitchFamily="34" charset="0"/>
                <a:ea typeface="Gelasio" pitchFamily="34" charset="-122"/>
                <a:cs typeface="Gelasio" pitchFamily="34" charset="-120"/>
              </a:rPr>
              <a:t>Develop a robust and efficient image steganography technique that effectively conceals sensitive information within images while maintaining high image quality and imperceptibility.</a:t>
            </a:r>
            <a:endParaRPr lang="en-US" sz="1208" dirty="0"/>
          </a:p>
        </p:txBody>
      </p:sp>
      <p:sp>
        <p:nvSpPr>
          <p:cNvPr id="7" name="Shape 4"/>
          <p:cNvSpPr/>
          <p:nvPr/>
        </p:nvSpPr>
        <p:spPr>
          <a:xfrm>
            <a:off x="4278808" y="3097609"/>
            <a:ext cx="7319665" cy="9525"/>
          </a:xfrm>
          <a:prstGeom prst="roundRect">
            <a:avLst>
              <a:gd name="adj" fmla="val 249323"/>
            </a:avLst>
          </a:prstGeom>
          <a:solidFill>
            <a:srgbClr val="D4CEC3"/>
          </a:solidFill>
          <a:ln/>
        </p:spPr>
      </p:sp>
      <p:pic>
        <p:nvPicPr>
          <p:cNvPr id="8" name="Image 1" descr="preencoded.png"/>
          <p:cNvPicPr>
            <a:picLocks noChangeAspect="1"/>
          </p:cNvPicPr>
          <p:nvPr/>
        </p:nvPicPr>
        <p:blipFill>
          <a:blip r:embed="rId4"/>
          <a:stretch>
            <a:fillRect/>
          </a:stretch>
        </p:blipFill>
        <p:spPr>
          <a:xfrm>
            <a:off x="1496119" y="3125292"/>
            <a:ext cx="3657600" cy="1418729"/>
          </a:xfrm>
          <a:prstGeom prst="rect">
            <a:avLst/>
          </a:prstGeom>
        </p:spPr>
      </p:pic>
      <p:sp>
        <p:nvSpPr>
          <p:cNvPr id="9" name="Text 5"/>
          <p:cNvSpPr/>
          <p:nvPr/>
        </p:nvSpPr>
        <p:spPr>
          <a:xfrm>
            <a:off x="3264893" y="3676254"/>
            <a:ext cx="119956" cy="316706"/>
          </a:xfrm>
          <a:prstGeom prst="rect">
            <a:avLst/>
          </a:prstGeom>
          <a:noFill/>
          <a:ln/>
        </p:spPr>
        <p:txBody>
          <a:bodyPr wrap="none" lIns="0" tIns="0" rIns="0" bIns="0" rtlCol="0" anchor="t"/>
          <a:lstStyle/>
          <a:p>
            <a:pPr algn="ctr">
              <a:lnSpc>
                <a:spcPts val="2458"/>
              </a:lnSpc>
            </a:pPr>
            <a:r>
              <a:rPr lang="en-US" sz="1542" dirty="0">
                <a:solidFill>
                  <a:srgbClr val="746558"/>
                </a:solidFill>
                <a:latin typeface="Gelasio Semi Bold" pitchFamily="34" charset="0"/>
                <a:ea typeface="Gelasio Semi Bold" pitchFamily="34" charset="-122"/>
                <a:cs typeface="Gelasio Semi Bold" pitchFamily="34" charset="-120"/>
              </a:rPr>
              <a:t>2</a:t>
            </a:r>
            <a:endParaRPr lang="en-US" sz="1542" dirty="0"/>
          </a:p>
        </p:txBody>
      </p:sp>
      <p:sp>
        <p:nvSpPr>
          <p:cNvPr id="10" name="Text 6"/>
          <p:cNvSpPr/>
          <p:nvPr/>
        </p:nvSpPr>
        <p:spPr>
          <a:xfrm>
            <a:off x="5311974" y="3283545"/>
            <a:ext cx="1978918" cy="247353"/>
          </a:xfrm>
          <a:prstGeom prst="rect">
            <a:avLst/>
          </a:prstGeom>
          <a:noFill/>
          <a:ln/>
        </p:spPr>
        <p:txBody>
          <a:bodyPr wrap="none" lIns="0" tIns="0" rIns="0" bIns="0" rtlCol="0" anchor="t"/>
          <a:lstStyle/>
          <a:p>
            <a:pPr>
              <a:lnSpc>
                <a:spcPts val="1917"/>
              </a:lnSpc>
            </a:pPr>
            <a:r>
              <a:rPr lang="en-US" sz="1542" dirty="0">
                <a:solidFill>
                  <a:srgbClr val="746558"/>
                </a:solidFill>
                <a:latin typeface="Gelasio Semi Bold" pitchFamily="34" charset="0"/>
                <a:ea typeface="Gelasio Semi Bold" pitchFamily="34" charset="-122"/>
                <a:cs typeface="Gelasio Semi Bold" pitchFamily="34" charset="-120"/>
              </a:rPr>
              <a:t>Objective</a:t>
            </a:r>
            <a:endParaRPr lang="en-US" sz="1542" dirty="0"/>
          </a:p>
        </p:txBody>
      </p:sp>
      <p:sp>
        <p:nvSpPr>
          <p:cNvPr id="11" name="Text 7"/>
          <p:cNvSpPr/>
          <p:nvPr/>
        </p:nvSpPr>
        <p:spPr>
          <a:xfrm>
            <a:off x="5311973" y="3625850"/>
            <a:ext cx="6167735" cy="759917"/>
          </a:xfrm>
          <a:prstGeom prst="rect">
            <a:avLst/>
          </a:prstGeom>
          <a:noFill/>
          <a:ln/>
        </p:spPr>
        <p:txBody>
          <a:bodyPr wrap="square" lIns="0" tIns="0" rIns="0" bIns="0" rtlCol="0" anchor="t"/>
          <a:lstStyle/>
          <a:p>
            <a:pPr>
              <a:lnSpc>
                <a:spcPts val="1958"/>
              </a:lnSpc>
            </a:pPr>
            <a:r>
              <a:rPr lang="en-US" sz="1208" dirty="0">
                <a:solidFill>
                  <a:srgbClr val="746558"/>
                </a:solidFill>
                <a:latin typeface="Gelasio" pitchFamily="34" charset="0"/>
                <a:ea typeface="Gelasio" pitchFamily="34" charset="-122"/>
                <a:cs typeface="Gelasio" pitchFamily="34" charset="-120"/>
              </a:rPr>
              <a:t>Implement a steganography algorithm that ensures a high payload capacity (amount of data hidden) while minimizing distortions in the cover image, making the hidden message practically invisible.</a:t>
            </a:r>
            <a:endParaRPr lang="en-US" sz="1208" dirty="0"/>
          </a:p>
        </p:txBody>
      </p:sp>
      <p:sp>
        <p:nvSpPr>
          <p:cNvPr id="12" name="Shape 8"/>
          <p:cNvSpPr/>
          <p:nvPr/>
        </p:nvSpPr>
        <p:spPr>
          <a:xfrm>
            <a:off x="5193208" y="4555828"/>
            <a:ext cx="6405265" cy="9525"/>
          </a:xfrm>
          <a:prstGeom prst="roundRect">
            <a:avLst>
              <a:gd name="adj" fmla="val 249323"/>
            </a:avLst>
          </a:prstGeom>
          <a:solidFill>
            <a:srgbClr val="D4CEC3"/>
          </a:solidFill>
          <a:ln/>
        </p:spPr>
      </p:sp>
      <p:pic>
        <p:nvPicPr>
          <p:cNvPr id="13" name="Image 2" descr="preencoded.png"/>
          <p:cNvPicPr>
            <a:picLocks noChangeAspect="1"/>
          </p:cNvPicPr>
          <p:nvPr/>
        </p:nvPicPr>
        <p:blipFill>
          <a:blip r:embed="rId5"/>
          <a:stretch>
            <a:fillRect/>
          </a:stretch>
        </p:blipFill>
        <p:spPr>
          <a:xfrm>
            <a:off x="581720" y="4583510"/>
            <a:ext cx="5486499" cy="1418729"/>
          </a:xfrm>
          <a:prstGeom prst="rect">
            <a:avLst/>
          </a:prstGeom>
        </p:spPr>
      </p:pic>
      <p:sp>
        <p:nvSpPr>
          <p:cNvPr id="14" name="Text 9"/>
          <p:cNvSpPr/>
          <p:nvPr/>
        </p:nvSpPr>
        <p:spPr>
          <a:xfrm>
            <a:off x="3265290" y="5134471"/>
            <a:ext cx="119261" cy="316706"/>
          </a:xfrm>
          <a:prstGeom prst="rect">
            <a:avLst/>
          </a:prstGeom>
          <a:noFill/>
          <a:ln/>
        </p:spPr>
        <p:txBody>
          <a:bodyPr wrap="none" lIns="0" tIns="0" rIns="0" bIns="0" rtlCol="0" anchor="t"/>
          <a:lstStyle/>
          <a:p>
            <a:pPr algn="ctr">
              <a:lnSpc>
                <a:spcPts val="2458"/>
              </a:lnSpc>
            </a:pPr>
            <a:r>
              <a:rPr lang="en-US" sz="1542" dirty="0">
                <a:solidFill>
                  <a:srgbClr val="746558"/>
                </a:solidFill>
                <a:latin typeface="Gelasio Semi Bold" pitchFamily="34" charset="0"/>
                <a:ea typeface="Gelasio Semi Bold" pitchFamily="34" charset="-122"/>
                <a:cs typeface="Gelasio Semi Bold" pitchFamily="34" charset="-120"/>
              </a:rPr>
              <a:t>3</a:t>
            </a:r>
            <a:endParaRPr lang="en-US" sz="1542" dirty="0"/>
          </a:p>
        </p:txBody>
      </p:sp>
      <p:sp>
        <p:nvSpPr>
          <p:cNvPr id="15" name="Text 10"/>
          <p:cNvSpPr/>
          <p:nvPr/>
        </p:nvSpPr>
        <p:spPr>
          <a:xfrm>
            <a:off x="6226473" y="4741764"/>
            <a:ext cx="1978918" cy="247353"/>
          </a:xfrm>
          <a:prstGeom prst="rect">
            <a:avLst/>
          </a:prstGeom>
          <a:noFill/>
          <a:ln/>
        </p:spPr>
        <p:txBody>
          <a:bodyPr wrap="none" lIns="0" tIns="0" rIns="0" bIns="0" rtlCol="0" anchor="t"/>
          <a:lstStyle/>
          <a:p>
            <a:pPr>
              <a:lnSpc>
                <a:spcPts val="1917"/>
              </a:lnSpc>
            </a:pPr>
            <a:r>
              <a:rPr lang="en-US" sz="1542" dirty="0">
                <a:solidFill>
                  <a:srgbClr val="746558"/>
                </a:solidFill>
                <a:latin typeface="Gelasio Semi Bold" pitchFamily="34" charset="0"/>
                <a:ea typeface="Gelasio Semi Bold" pitchFamily="34" charset="-122"/>
                <a:cs typeface="Gelasio Semi Bold" pitchFamily="34" charset="-120"/>
              </a:rPr>
              <a:t>Solution</a:t>
            </a:r>
            <a:endParaRPr lang="en-US" sz="1542" dirty="0"/>
          </a:p>
        </p:txBody>
      </p:sp>
      <p:sp>
        <p:nvSpPr>
          <p:cNvPr id="16" name="Text 11"/>
          <p:cNvSpPr/>
          <p:nvPr/>
        </p:nvSpPr>
        <p:spPr>
          <a:xfrm>
            <a:off x="6226473" y="5084068"/>
            <a:ext cx="5253236" cy="759917"/>
          </a:xfrm>
          <a:prstGeom prst="rect">
            <a:avLst/>
          </a:prstGeom>
          <a:noFill/>
          <a:ln/>
        </p:spPr>
        <p:txBody>
          <a:bodyPr wrap="square" lIns="0" tIns="0" rIns="0" bIns="0" rtlCol="0" anchor="t"/>
          <a:lstStyle/>
          <a:p>
            <a:pPr>
              <a:lnSpc>
                <a:spcPts val="1958"/>
              </a:lnSpc>
            </a:pPr>
            <a:r>
              <a:rPr lang="en-US" sz="1208" dirty="0">
                <a:solidFill>
                  <a:srgbClr val="746558"/>
                </a:solidFill>
                <a:latin typeface="Gelasio" pitchFamily="34" charset="0"/>
                <a:ea typeface="Gelasio" pitchFamily="34" charset="-122"/>
                <a:cs typeface="Gelasio" pitchFamily="34" charset="-120"/>
              </a:rPr>
              <a:t>This project aims to achieve this by exploring and implementing a novel steganographic technique that leverages the principles of image processing and data encoding to create a robust and secure communication system.</a:t>
            </a:r>
            <a:endParaRPr lang="en-US" sz="1208" dirty="0"/>
          </a:p>
        </p:txBody>
      </p:sp>
      <p:sp>
        <p:nvSpPr>
          <p:cNvPr id="17" name="Rectangle 16">
            <a:extLst>
              <a:ext uri="{FF2B5EF4-FFF2-40B4-BE49-F238E27FC236}">
                <a16:creationId xmlns:a16="http://schemas.microsoft.com/office/drawing/2014/main" id="{D86B6FA9-1388-0B06-3D89-D74B187C1683}"/>
              </a:ext>
            </a:extLst>
          </p:cNvPr>
          <p:cNvSpPr/>
          <p:nvPr/>
        </p:nvSpPr>
        <p:spPr>
          <a:xfrm>
            <a:off x="10744200" y="6510528"/>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ooter Placeholder 4">
            <a:extLst>
              <a:ext uri="{FF2B5EF4-FFF2-40B4-BE49-F238E27FC236}">
                <a16:creationId xmlns:a16="http://schemas.microsoft.com/office/drawing/2014/main" id="{3B5D5221-602A-199E-44A8-7EACBBDF3B8E}"/>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494810" y="420489"/>
            <a:ext cx="6550620" cy="898922"/>
          </a:xfrm>
          <a:prstGeom prst="rect">
            <a:avLst/>
          </a:prstGeom>
          <a:noFill/>
          <a:ln/>
        </p:spPr>
        <p:txBody>
          <a:bodyPr wrap="square" lIns="0" tIns="0" rIns="0" bIns="0" rtlCol="0" anchor="t"/>
          <a:lstStyle/>
          <a:p>
            <a:pPr>
              <a:lnSpc>
                <a:spcPts val="3500"/>
              </a:lnSpc>
            </a:pPr>
            <a:r>
              <a:rPr lang="en-US" sz="2792" dirty="0">
                <a:solidFill>
                  <a:srgbClr val="38512F"/>
                </a:solidFill>
                <a:latin typeface="Lora" pitchFamily="34" charset="0"/>
                <a:ea typeface="Lora" pitchFamily="34" charset="-122"/>
                <a:cs typeface="Lora" pitchFamily="34" charset="-120"/>
              </a:rPr>
              <a:t>Implementation: Python Libraries and Functionalities</a:t>
            </a:r>
            <a:endParaRPr lang="en-US" sz="2792" dirty="0"/>
          </a:p>
        </p:txBody>
      </p:sp>
      <p:pic>
        <p:nvPicPr>
          <p:cNvPr id="4" name="Image 1" descr="preencoded.png"/>
          <p:cNvPicPr>
            <a:picLocks noChangeAspect="1"/>
          </p:cNvPicPr>
          <p:nvPr/>
        </p:nvPicPr>
        <p:blipFill>
          <a:blip r:embed="rId3"/>
          <a:stretch>
            <a:fillRect/>
          </a:stretch>
        </p:blipFill>
        <p:spPr>
          <a:xfrm>
            <a:off x="2411442" y="1701106"/>
            <a:ext cx="763885" cy="1222276"/>
          </a:xfrm>
          <a:prstGeom prst="rect">
            <a:avLst/>
          </a:prstGeom>
        </p:spPr>
      </p:pic>
      <p:sp>
        <p:nvSpPr>
          <p:cNvPr id="5" name="Text 1"/>
          <p:cNvSpPr/>
          <p:nvPr/>
        </p:nvSpPr>
        <p:spPr>
          <a:xfrm>
            <a:off x="3738726" y="1784300"/>
            <a:ext cx="1797546" cy="224731"/>
          </a:xfrm>
          <a:prstGeom prst="rect">
            <a:avLst/>
          </a:prstGeom>
          <a:noFill/>
          <a:ln/>
        </p:spPr>
        <p:txBody>
          <a:bodyPr wrap="none" lIns="0" tIns="0" rIns="0" bIns="0" rtlCol="0" anchor="t"/>
          <a:lstStyle/>
          <a:p>
            <a:pPr>
              <a:lnSpc>
                <a:spcPts val="1750"/>
              </a:lnSpc>
            </a:pPr>
            <a:r>
              <a:rPr lang="en-US" sz="1375" dirty="0">
                <a:solidFill>
                  <a:srgbClr val="3A3630"/>
                </a:solidFill>
                <a:latin typeface="Lora" pitchFamily="34" charset="0"/>
                <a:ea typeface="Lora" pitchFamily="34" charset="-122"/>
                <a:cs typeface="Lora" pitchFamily="34" charset="-120"/>
              </a:rPr>
              <a:t>PIL (Pillow)</a:t>
            </a:r>
            <a:endParaRPr lang="en-US" sz="1375" dirty="0"/>
          </a:p>
        </p:txBody>
      </p:sp>
      <p:sp>
        <p:nvSpPr>
          <p:cNvPr id="6" name="Text 2"/>
          <p:cNvSpPr/>
          <p:nvPr/>
        </p:nvSpPr>
        <p:spPr>
          <a:xfrm>
            <a:off x="3738726" y="2157313"/>
            <a:ext cx="5557639" cy="244475"/>
          </a:xfrm>
          <a:prstGeom prst="rect">
            <a:avLst/>
          </a:prstGeom>
          <a:noFill/>
          <a:ln/>
        </p:spPr>
        <p:txBody>
          <a:bodyPr wrap="none" lIns="0" tIns="0" rIns="0" bIns="0" rtlCol="0" anchor="t"/>
          <a:lstStyle/>
          <a:p>
            <a:pPr>
              <a:lnSpc>
                <a:spcPts val="1917"/>
              </a:lnSpc>
            </a:pPr>
            <a:r>
              <a:rPr lang="en-US" sz="1167" dirty="0">
                <a:solidFill>
                  <a:srgbClr val="3A3630"/>
                </a:solidFill>
                <a:latin typeface="Source Sans Pro" pitchFamily="34" charset="0"/>
                <a:ea typeface="Source Sans Pro" pitchFamily="34" charset="-122"/>
                <a:cs typeface="Source Sans Pro" pitchFamily="34" charset="-120"/>
              </a:rPr>
              <a:t>Image loading, manipulation, and saving.</a:t>
            </a:r>
            <a:endParaRPr lang="en-US" sz="1167" dirty="0"/>
          </a:p>
        </p:txBody>
      </p:sp>
      <p:pic>
        <p:nvPicPr>
          <p:cNvPr id="7" name="Image 2" descr="preencoded.png"/>
          <p:cNvPicPr>
            <a:picLocks noChangeAspect="1"/>
          </p:cNvPicPr>
          <p:nvPr/>
        </p:nvPicPr>
        <p:blipFill>
          <a:blip r:embed="rId4"/>
          <a:stretch>
            <a:fillRect/>
          </a:stretch>
        </p:blipFill>
        <p:spPr>
          <a:xfrm>
            <a:off x="2411439" y="2833985"/>
            <a:ext cx="763885" cy="1222276"/>
          </a:xfrm>
          <a:prstGeom prst="rect">
            <a:avLst/>
          </a:prstGeom>
        </p:spPr>
      </p:pic>
      <p:sp>
        <p:nvSpPr>
          <p:cNvPr id="8" name="Text 3"/>
          <p:cNvSpPr/>
          <p:nvPr/>
        </p:nvSpPr>
        <p:spPr>
          <a:xfrm>
            <a:off x="3738724" y="2987946"/>
            <a:ext cx="1797546" cy="224731"/>
          </a:xfrm>
          <a:prstGeom prst="rect">
            <a:avLst/>
          </a:prstGeom>
          <a:noFill/>
          <a:ln/>
        </p:spPr>
        <p:txBody>
          <a:bodyPr wrap="none" lIns="0" tIns="0" rIns="0" bIns="0" rtlCol="0" anchor="t"/>
          <a:lstStyle/>
          <a:p>
            <a:pPr>
              <a:lnSpc>
                <a:spcPts val="1750"/>
              </a:lnSpc>
            </a:pPr>
            <a:r>
              <a:rPr lang="en-US" sz="1375" dirty="0">
                <a:solidFill>
                  <a:srgbClr val="3A3630"/>
                </a:solidFill>
                <a:latin typeface="Lora" pitchFamily="34" charset="0"/>
                <a:ea typeface="Lora" pitchFamily="34" charset="-122"/>
                <a:cs typeface="Lora" pitchFamily="34" charset="-120"/>
              </a:rPr>
              <a:t>NumPy</a:t>
            </a:r>
            <a:endParaRPr lang="en-US" sz="1375" dirty="0"/>
          </a:p>
        </p:txBody>
      </p:sp>
      <p:sp>
        <p:nvSpPr>
          <p:cNvPr id="9" name="Text 4"/>
          <p:cNvSpPr/>
          <p:nvPr/>
        </p:nvSpPr>
        <p:spPr>
          <a:xfrm>
            <a:off x="3738724" y="3306970"/>
            <a:ext cx="5557639" cy="244475"/>
          </a:xfrm>
          <a:prstGeom prst="rect">
            <a:avLst/>
          </a:prstGeom>
          <a:noFill/>
          <a:ln/>
        </p:spPr>
        <p:txBody>
          <a:bodyPr wrap="none" lIns="0" tIns="0" rIns="0" bIns="0" rtlCol="0" anchor="t"/>
          <a:lstStyle/>
          <a:p>
            <a:pPr>
              <a:lnSpc>
                <a:spcPts val="1917"/>
              </a:lnSpc>
            </a:pPr>
            <a:r>
              <a:rPr lang="en-US" sz="1167" dirty="0">
                <a:solidFill>
                  <a:srgbClr val="3A3630"/>
                </a:solidFill>
                <a:latin typeface="Source Sans Pro" pitchFamily="34" charset="0"/>
                <a:ea typeface="Source Sans Pro" pitchFamily="34" charset="-122"/>
                <a:cs typeface="Source Sans Pro" pitchFamily="34" charset="-120"/>
              </a:rPr>
              <a:t>Numerical operations and metric calculations.</a:t>
            </a:r>
            <a:endParaRPr lang="en-US" sz="1167" dirty="0"/>
          </a:p>
        </p:txBody>
      </p:sp>
      <p:pic>
        <p:nvPicPr>
          <p:cNvPr id="10" name="Image 3" descr="preencoded.png"/>
          <p:cNvPicPr>
            <a:picLocks noChangeAspect="1"/>
          </p:cNvPicPr>
          <p:nvPr/>
        </p:nvPicPr>
        <p:blipFill>
          <a:blip r:embed="rId5"/>
          <a:stretch>
            <a:fillRect/>
          </a:stretch>
        </p:blipFill>
        <p:spPr>
          <a:xfrm>
            <a:off x="2411439" y="3973066"/>
            <a:ext cx="763885" cy="1222276"/>
          </a:xfrm>
          <a:prstGeom prst="rect">
            <a:avLst/>
          </a:prstGeom>
        </p:spPr>
      </p:pic>
      <p:sp>
        <p:nvSpPr>
          <p:cNvPr id="11" name="Text 5"/>
          <p:cNvSpPr/>
          <p:nvPr/>
        </p:nvSpPr>
        <p:spPr>
          <a:xfrm>
            <a:off x="3738724" y="4166710"/>
            <a:ext cx="1797546" cy="224731"/>
          </a:xfrm>
          <a:prstGeom prst="rect">
            <a:avLst/>
          </a:prstGeom>
          <a:noFill/>
          <a:ln/>
        </p:spPr>
        <p:txBody>
          <a:bodyPr wrap="none" lIns="0" tIns="0" rIns="0" bIns="0" rtlCol="0" anchor="t"/>
          <a:lstStyle/>
          <a:p>
            <a:pPr>
              <a:lnSpc>
                <a:spcPts val="1750"/>
              </a:lnSpc>
            </a:pPr>
            <a:r>
              <a:rPr lang="en-US" sz="1375" dirty="0">
                <a:solidFill>
                  <a:srgbClr val="3A3630"/>
                </a:solidFill>
                <a:latin typeface="Lora" pitchFamily="34" charset="0"/>
                <a:ea typeface="Lora" pitchFamily="34" charset="-122"/>
                <a:cs typeface="Lora" pitchFamily="34" charset="-120"/>
              </a:rPr>
              <a:t>scikit-image</a:t>
            </a:r>
            <a:endParaRPr lang="en-US" sz="1375" dirty="0"/>
          </a:p>
        </p:txBody>
      </p:sp>
      <p:sp>
        <p:nvSpPr>
          <p:cNvPr id="12" name="Text 6"/>
          <p:cNvSpPr/>
          <p:nvPr/>
        </p:nvSpPr>
        <p:spPr>
          <a:xfrm>
            <a:off x="3738723" y="4461966"/>
            <a:ext cx="5557639" cy="244475"/>
          </a:xfrm>
          <a:prstGeom prst="rect">
            <a:avLst/>
          </a:prstGeom>
          <a:noFill/>
          <a:ln/>
        </p:spPr>
        <p:txBody>
          <a:bodyPr wrap="none" lIns="0" tIns="0" rIns="0" bIns="0" rtlCol="0" anchor="t"/>
          <a:lstStyle/>
          <a:p>
            <a:pPr>
              <a:lnSpc>
                <a:spcPts val="1917"/>
              </a:lnSpc>
            </a:pPr>
            <a:r>
              <a:rPr lang="en-US" sz="1167" dirty="0">
                <a:solidFill>
                  <a:srgbClr val="3A3630"/>
                </a:solidFill>
                <a:latin typeface="Source Sans Pro" pitchFamily="34" charset="0"/>
                <a:ea typeface="Source Sans Pro" pitchFamily="34" charset="-122"/>
                <a:cs typeface="Source Sans Pro" pitchFamily="34" charset="-120"/>
              </a:rPr>
              <a:t>Calculating the SSIM metric.</a:t>
            </a:r>
            <a:endParaRPr lang="en-US" sz="1167" dirty="0"/>
          </a:p>
        </p:txBody>
      </p:sp>
      <p:pic>
        <p:nvPicPr>
          <p:cNvPr id="13" name="Image 4" descr="preencoded.png"/>
          <p:cNvPicPr>
            <a:picLocks noChangeAspect="1"/>
          </p:cNvPicPr>
          <p:nvPr/>
        </p:nvPicPr>
        <p:blipFill>
          <a:blip r:embed="rId6"/>
          <a:stretch>
            <a:fillRect/>
          </a:stretch>
        </p:blipFill>
        <p:spPr>
          <a:xfrm>
            <a:off x="2411438" y="5105945"/>
            <a:ext cx="763885" cy="1222276"/>
          </a:xfrm>
          <a:prstGeom prst="rect">
            <a:avLst/>
          </a:prstGeom>
        </p:spPr>
      </p:pic>
      <p:sp>
        <p:nvSpPr>
          <p:cNvPr id="14" name="Text 7"/>
          <p:cNvSpPr/>
          <p:nvPr/>
        </p:nvSpPr>
        <p:spPr>
          <a:xfrm>
            <a:off x="3738723" y="5319612"/>
            <a:ext cx="1797546" cy="224731"/>
          </a:xfrm>
          <a:prstGeom prst="rect">
            <a:avLst/>
          </a:prstGeom>
          <a:noFill/>
          <a:ln/>
        </p:spPr>
        <p:txBody>
          <a:bodyPr wrap="none" lIns="0" tIns="0" rIns="0" bIns="0" rtlCol="0" anchor="t"/>
          <a:lstStyle/>
          <a:p>
            <a:pPr>
              <a:lnSpc>
                <a:spcPts val="1750"/>
              </a:lnSpc>
            </a:pPr>
            <a:r>
              <a:rPr lang="en-US" sz="1375" dirty="0">
                <a:solidFill>
                  <a:srgbClr val="3A3630"/>
                </a:solidFill>
                <a:latin typeface="Lora" pitchFamily="34" charset="0"/>
                <a:ea typeface="Lora" pitchFamily="34" charset="-122"/>
                <a:cs typeface="Lora" pitchFamily="34" charset="-120"/>
              </a:rPr>
              <a:t>OpenCV</a:t>
            </a:r>
            <a:endParaRPr lang="en-US" sz="1375" dirty="0"/>
          </a:p>
        </p:txBody>
      </p:sp>
      <p:sp>
        <p:nvSpPr>
          <p:cNvPr id="15" name="Text 8"/>
          <p:cNvSpPr/>
          <p:nvPr/>
        </p:nvSpPr>
        <p:spPr>
          <a:xfrm>
            <a:off x="3738723" y="5665612"/>
            <a:ext cx="5557639" cy="244475"/>
          </a:xfrm>
          <a:prstGeom prst="rect">
            <a:avLst/>
          </a:prstGeom>
          <a:noFill/>
          <a:ln/>
        </p:spPr>
        <p:txBody>
          <a:bodyPr wrap="none" lIns="0" tIns="0" rIns="0" bIns="0" rtlCol="0" anchor="t"/>
          <a:lstStyle/>
          <a:p>
            <a:pPr>
              <a:lnSpc>
                <a:spcPts val="1917"/>
              </a:lnSpc>
            </a:pPr>
            <a:r>
              <a:rPr lang="en-US" sz="1167" dirty="0">
                <a:solidFill>
                  <a:srgbClr val="3A3630"/>
                </a:solidFill>
                <a:latin typeface="Source Sans Pro" pitchFamily="34" charset="0"/>
                <a:ea typeface="Source Sans Pro" pitchFamily="34" charset="-122"/>
                <a:cs typeface="Source Sans Pro" pitchFamily="34" charset="-120"/>
              </a:rPr>
              <a:t>Image reading and color space conversion.</a:t>
            </a:r>
            <a:endParaRPr lang="en-US" sz="1167" dirty="0"/>
          </a:p>
        </p:txBody>
      </p:sp>
      <p:sp>
        <p:nvSpPr>
          <p:cNvPr id="16" name="Rectangle 15">
            <a:extLst>
              <a:ext uri="{FF2B5EF4-FFF2-40B4-BE49-F238E27FC236}">
                <a16:creationId xmlns:a16="http://schemas.microsoft.com/office/drawing/2014/main" id="{526C0A7B-E771-C5AA-B3AC-ADCB9262F8BB}"/>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4">
            <a:extLst>
              <a:ext uri="{FF2B5EF4-FFF2-40B4-BE49-F238E27FC236}">
                <a16:creationId xmlns:a16="http://schemas.microsoft.com/office/drawing/2014/main" id="{F0D8E084-C2C8-8233-10A6-A663459D06D5}"/>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4804" y="444897"/>
            <a:ext cx="3534668" cy="441821"/>
          </a:xfrm>
          <a:prstGeom prst="rect">
            <a:avLst/>
          </a:prstGeom>
          <a:noFill/>
          <a:ln/>
        </p:spPr>
        <p:txBody>
          <a:bodyPr wrap="none" lIns="0" tIns="0" rIns="0" bIns="0" rtlCol="0" anchor="t"/>
          <a:lstStyle/>
          <a:p>
            <a:pPr>
              <a:lnSpc>
                <a:spcPts val="3458"/>
              </a:lnSpc>
            </a:pPr>
            <a:r>
              <a:rPr lang="en-US" sz="2750" dirty="0">
                <a:solidFill>
                  <a:srgbClr val="484237"/>
                </a:solidFill>
                <a:latin typeface="Gelasio Semi Bold" pitchFamily="34" charset="0"/>
                <a:ea typeface="Gelasio Semi Bold" pitchFamily="34" charset="-122"/>
                <a:cs typeface="Gelasio Semi Bold" pitchFamily="34" charset="-120"/>
              </a:rPr>
              <a:t>Methodology</a:t>
            </a:r>
            <a:endParaRPr lang="en-US" sz="2750" dirty="0"/>
          </a:p>
        </p:txBody>
      </p:sp>
      <p:sp>
        <p:nvSpPr>
          <p:cNvPr id="3" name="Shape 1"/>
          <p:cNvSpPr/>
          <p:nvPr/>
        </p:nvSpPr>
        <p:spPr>
          <a:xfrm>
            <a:off x="6086475" y="1169492"/>
            <a:ext cx="19050" cy="5243513"/>
          </a:xfrm>
          <a:prstGeom prst="roundRect">
            <a:avLst>
              <a:gd name="adj" fmla="val 111330"/>
            </a:avLst>
          </a:prstGeom>
          <a:solidFill>
            <a:srgbClr val="D4CEC3"/>
          </a:solidFill>
          <a:ln/>
        </p:spPr>
      </p:sp>
      <p:sp>
        <p:nvSpPr>
          <p:cNvPr id="4" name="Shape 2"/>
          <p:cNvSpPr/>
          <p:nvPr/>
        </p:nvSpPr>
        <p:spPr>
          <a:xfrm>
            <a:off x="5461199" y="1478062"/>
            <a:ext cx="494804" cy="19050"/>
          </a:xfrm>
          <a:prstGeom prst="roundRect">
            <a:avLst>
              <a:gd name="adj" fmla="val 111330"/>
            </a:avLst>
          </a:prstGeom>
          <a:solidFill>
            <a:srgbClr val="D4CEC3"/>
          </a:solidFill>
          <a:ln/>
        </p:spPr>
      </p:sp>
      <p:sp>
        <p:nvSpPr>
          <p:cNvPr id="5" name="Shape 3"/>
          <p:cNvSpPr/>
          <p:nvPr/>
        </p:nvSpPr>
        <p:spPr>
          <a:xfrm>
            <a:off x="5936953" y="1328539"/>
            <a:ext cx="318095" cy="318095"/>
          </a:xfrm>
          <a:prstGeom prst="roundRect">
            <a:avLst>
              <a:gd name="adj" fmla="val 6667"/>
            </a:avLst>
          </a:prstGeom>
          <a:solidFill>
            <a:srgbClr val="EEE8DD"/>
          </a:solidFill>
          <a:ln/>
        </p:spPr>
      </p:sp>
      <p:sp>
        <p:nvSpPr>
          <p:cNvPr id="6" name="Text 4"/>
          <p:cNvSpPr/>
          <p:nvPr/>
        </p:nvSpPr>
        <p:spPr>
          <a:xfrm>
            <a:off x="6045994" y="1381522"/>
            <a:ext cx="100013" cy="212130"/>
          </a:xfrm>
          <a:prstGeom prst="rect">
            <a:avLst/>
          </a:prstGeom>
          <a:noFill/>
          <a:ln/>
        </p:spPr>
        <p:txBody>
          <a:bodyPr wrap="none" lIns="0" tIns="0" rIns="0" bIns="0" rtlCol="0" anchor="t"/>
          <a:lstStyle/>
          <a:p>
            <a:pPr algn="ctr">
              <a:lnSpc>
                <a:spcPts val="1667"/>
              </a:lnSpc>
            </a:pPr>
            <a:r>
              <a:rPr lang="en-US" sz="1667" dirty="0">
                <a:solidFill>
                  <a:srgbClr val="746558"/>
                </a:solidFill>
                <a:latin typeface="Gelasio Semi Bold" pitchFamily="34" charset="0"/>
                <a:ea typeface="Gelasio Semi Bold" pitchFamily="34" charset="-122"/>
                <a:cs typeface="Gelasio Semi Bold" pitchFamily="34" charset="-120"/>
              </a:rPr>
              <a:t>1</a:t>
            </a:r>
            <a:endParaRPr lang="en-US" sz="1667" dirty="0"/>
          </a:p>
        </p:txBody>
      </p:sp>
      <p:sp>
        <p:nvSpPr>
          <p:cNvPr id="7" name="Text 5"/>
          <p:cNvSpPr/>
          <p:nvPr/>
        </p:nvSpPr>
        <p:spPr>
          <a:xfrm>
            <a:off x="2400994" y="1310879"/>
            <a:ext cx="2917428" cy="220861"/>
          </a:xfrm>
          <a:prstGeom prst="rect">
            <a:avLst/>
          </a:prstGeom>
          <a:noFill/>
          <a:ln/>
        </p:spPr>
        <p:txBody>
          <a:bodyPr wrap="none" lIns="0" tIns="0" rIns="0" bIns="0" rtlCol="0" anchor="t"/>
          <a:lstStyle/>
          <a:p>
            <a:pPr algn="r">
              <a:lnSpc>
                <a:spcPts val="1708"/>
              </a:lnSpc>
            </a:pPr>
            <a:r>
              <a:rPr lang="en-US" sz="1375" dirty="0">
                <a:solidFill>
                  <a:srgbClr val="746558"/>
                </a:solidFill>
                <a:latin typeface="Gelasio Semi Bold" pitchFamily="34" charset="0"/>
                <a:ea typeface="Gelasio Semi Bold" pitchFamily="34" charset="-122"/>
                <a:cs typeface="Gelasio Semi Bold" pitchFamily="34" charset="-120"/>
              </a:rPr>
              <a:t>Image Selection &amp; Pre-processing</a:t>
            </a:r>
            <a:endParaRPr lang="en-US" sz="1375" dirty="0"/>
          </a:p>
        </p:txBody>
      </p:sp>
      <p:sp>
        <p:nvSpPr>
          <p:cNvPr id="8" name="Text 6"/>
          <p:cNvSpPr/>
          <p:nvPr/>
        </p:nvSpPr>
        <p:spPr>
          <a:xfrm>
            <a:off x="494805" y="1616571"/>
            <a:ext cx="4823619" cy="678657"/>
          </a:xfrm>
          <a:prstGeom prst="rect">
            <a:avLst/>
          </a:prstGeom>
          <a:noFill/>
          <a:ln/>
        </p:spPr>
        <p:txBody>
          <a:bodyPr wrap="square" lIns="0" tIns="0" rIns="0" bIns="0" rtlCol="0" anchor="t"/>
          <a:lstStyle/>
          <a:p>
            <a:pPr algn="r">
              <a:lnSpc>
                <a:spcPts val="1750"/>
              </a:lnSpc>
            </a:pPr>
            <a:r>
              <a:rPr lang="en-US" sz="1083" dirty="0">
                <a:solidFill>
                  <a:srgbClr val="746558"/>
                </a:solidFill>
                <a:latin typeface="Gelasio" pitchFamily="34" charset="0"/>
                <a:ea typeface="Gelasio" pitchFamily="34" charset="-122"/>
                <a:cs typeface="Gelasio" pitchFamily="34" charset="-120"/>
              </a:rPr>
              <a:t>The process starts with selecting a suitable cover image with sufficient redundancy for embedding data. Image pre-processing techniques may be employed to enhance image quality and prepare it for data embedding.</a:t>
            </a:r>
            <a:endParaRPr lang="en-US" sz="1083" dirty="0"/>
          </a:p>
        </p:txBody>
      </p:sp>
      <p:sp>
        <p:nvSpPr>
          <p:cNvPr id="9" name="Shape 7"/>
          <p:cNvSpPr/>
          <p:nvPr/>
        </p:nvSpPr>
        <p:spPr>
          <a:xfrm>
            <a:off x="6235998" y="2184995"/>
            <a:ext cx="494804" cy="19050"/>
          </a:xfrm>
          <a:prstGeom prst="roundRect">
            <a:avLst>
              <a:gd name="adj" fmla="val 111330"/>
            </a:avLst>
          </a:prstGeom>
          <a:solidFill>
            <a:srgbClr val="D4CEC3"/>
          </a:solidFill>
          <a:ln/>
        </p:spPr>
      </p:sp>
      <p:sp>
        <p:nvSpPr>
          <p:cNvPr id="10" name="Shape 8"/>
          <p:cNvSpPr/>
          <p:nvPr/>
        </p:nvSpPr>
        <p:spPr>
          <a:xfrm>
            <a:off x="5936953" y="2035473"/>
            <a:ext cx="318095" cy="318095"/>
          </a:xfrm>
          <a:prstGeom prst="roundRect">
            <a:avLst>
              <a:gd name="adj" fmla="val 6667"/>
            </a:avLst>
          </a:prstGeom>
          <a:solidFill>
            <a:srgbClr val="EEE8DD"/>
          </a:solidFill>
          <a:ln/>
        </p:spPr>
      </p:sp>
      <p:sp>
        <p:nvSpPr>
          <p:cNvPr id="11" name="Text 9"/>
          <p:cNvSpPr/>
          <p:nvPr/>
        </p:nvSpPr>
        <p:spPr>
          <a:xfrm>
            <a:off x="6031707" y="2088456"/>
            <a:ext cx="128488" cy="212130"/>
          </a:xfrm>
          <a:prstGeom prst="rect">
            <a:avLst/>
          </a:prstGeom>
          <a:noFill/>
          <a:ln/>
        </p:spPr>
        <p:txBody>
          <a:bodyPr wrap="none" lIns="0" tIns="0" rIns="0" bIns="0" rtlCol="0" anchor="t"/>
          <a:lstStyle/>
          <a:p>
            <a:pPr algn="ctr">
              <a:lnSpc>
                <a:spcPts val="1667"/>
              </a:lnSpc>
            </a:pPr>
            <a:r>
              <a:rPr lang="en-US" sz="1667" dirty="0">
                <a:solidFill>
                  <a:srgbClr val="746558"/>
                </a:solidFill>
                <a:latin typeface="Gelasio Semi Bold" pitchFamily="34" charset="0"/>
                <a:ea typeface="Gelasio Semi Bold" pitchFamily="34" charset="-122"/>
                <a:cs typeface="Gelasio Semi Bold" pitchFamily="34" charset="-120"/>
              </a:rPr>
              <a:t>2</a:t>
            </a:r>
            <a:endParaRPr lang="en-US" sz="1667" dirty="0"/>
          </a:p>
        </p:txBody>
      </p:sp>
      <p:sp>
        <p:nvSpPr>
          <p:cNvPr id="12" name="Text 10"/>
          <p:cNvSpPr/>
          <p:nvPr/>
        </p:nvSpPr>
        <p:spPr>
          <a:xfrm>
            <a:off x="6873578" y="2017812"/>
            <a:ext cx="1767284" cy="220861"/>
          </a:xfrm>
          <a:prstGeom prst="rect">
            <a:avLst/>
          </a:prstGeom>
          <a:noFill/>
          <a:ln/>
        </p:spPr>
        <p:txBody>
          <a:bodyPr wrap="none" lIns="0" tIns="0" rIns="0" bIns="0" rtlCol="0" anchor="t"/>
          <a:lstStyle/>
          <a:p>
            <a:pPr>
              <a:lnSpc>
                <a:spcPts val="1708"/>
              </a:lnSpc>
            </a:pPr>
            <a:r>
              <a:rPr lang="en-US" sz="1375" dirty="0">
                <a:solidFill>
                  <a:srgbClr val="746558"/>
                </a:solidFill>
                <a:latin typeface="Gelasio Semi Bold" pitchFamily="34" charset="0"/>
                <a:ea typeface="Gelasio Semi Bold" pitchFamily="34" charset="-122"/>
                <a:cs typeface="Gelasio Semi Bold" pitchFamily="34" charset="-120"/>
              </a:rPr>
              <a:t>Data Encoding</a:t>
            </a:r>
            <a:endParaRPr lang="en-US" sz="1375" dirty="0"/>
          </a:p>
        </p:txBody>
      </p:sp>
      <p:sp>
        <p:nvSpPr>
          <p:cNvPr id="13" name="Text 11"/>
          <p:cNvSpPr/>
          <p:nvPr/>
        </p:nvSpPr>
        <p:spPr>
          <a:xfrm>
            <a:off x="6873578" y="2323505"/>
            <a:ext cx="4823619" cy="678657"/>
          </a:xfrm>
          <a:prstGeom prst="rect">
            <a:avLst/>
          </a:prstGeom>
          <a:noFill/>
          <a:ln/>
        </p:spPr>
        <p:txBody>
          <a:bodyPr wrap="square" lIns="0" tIns="0" rIns="0" bIns="0" rtlCol="0" anchor="t"/>
          <a:lstStyle/>
          <a:p>
            <a:pPr>
              <a:lnSpc>
                <a:spcPts val="1750"/>
              </a:lnSpc>
            </a:pPr>
            <a:r>
              <a:rPr lang="en-US" sz="1083" dirty="0">
                <a:solidFill>
                  <a:srgbClr val="746558"/>
                </a:solidFill>
                <a:latin typeface="Gelasio" pitchFamily="34" charset="0"/>
                <a:ea typeface="Gelasio" pitchFamily="34" charset="-122"/>
                <a:cs typeface="Gelasio" pitchFamily="34" charset="-120"/>
              </a:rPr>
              <a:t>The secret message is converted into a binary representation using a chosen encoding scheme. This binary data is then ready for embedding into the cover image, ensuring secure and efficient data transfer.</a:t>
            </a:r>
            <a:endParaRPr lang="en-US" sz="1083" dirty="0"/>
          </a:p>
        </p:txBody>
      </p:sp>
      <p:sp>
        <p:nvSpPr>
          <p:cNvPr id="14" name="Shape 12"/>
          <p:cNvSpPr/>
          <p:nvPr/>
        </p:nvSpPr>
        <p:spPr>
          <a:xfrm>
            <a:off x="5461199" y="2889250"/>
            <a:ext cx="494804" cy="19050"/>
          </a:xfrm>
          <a:prstGeom prst="roundRect">
            <a:avLst>
              <a:gd name="adj" fmla="val 111330"/>
            </a:avLst>
          </a:prstGeom>
          <a:solidFill>
            <a:srgbClr val="D4CEC3"/>
          </a:solidFill>
          <a:ln/>
        </p:spPr>
      </p:sp>
      <p:sp>
        <p:nvSpPr>
          <p:cNvPr id="15" name="Shape 13"/>
          <p:cNvSpPr/>
          <p:nvPr/>
        </p:nvSpPr>
        <p:spPr>
          <a:xfrm>
            <a:off x="5936953" y="2739728"/>
            <a:ext cx="318095" cy="318095"/>
          </a:xfrm>
          <a:prstGeom prst="roundRect">
            <a:avLst>
              <a:gd name="adj" fmla="val 6667"/>
            </a:avLst>
          </a:prstGeom>
          <a:solidFill>
            <a:srgbClr val="EEE8DD"/>
          </a:solidFill>
          <a:ln/>
        </p:spPr>
      </p:sp>
      <p:sp>
        <p:nvSpPr>
          <p:cNvPr id="16" name="Text 14"/>
          <p:cNvSpPr/>
          <p:nvPr/>
        </p:nvSpPr>
        <p:spPr>
          <a:xfrm>
            <a:off x="6032104" y="2792710"/>
            <a:ext cx="127794" cy="212130"/>
          </a:xfrm>
          <a:prstGeom prst="rect">
            <a:avLst/>
          </a:prstGeom>
          <a:noFill/>
          <a:ln/>
        </p:spPr>
        <p:txBody>
          <a:bodyPr wrap="none" lIns="0" tIns="0" rIns="0" bIns="0" rtlCol="0" anchor="t"/>
          <a:lstStyle/>
          <a:p>
            <a:pPr algn="ctr">
              <a:lnSpc>
                <a:spcPts val="1667"/>
              </a:lnSpc>
            </a:pPr>
            <a:r>
              <a:rPr lang="en-US" sz="1667" dirty="0">
                <a:solidFill>
                  <a:srgbClr val="746558"/>
                </a:solidFill>
                <a:latin typeface="Gelasio Semi Bold" pitchFamily="34" charset="0"/>
                <a:ea typeface="Gelasio Semi Bold" pitchFamily="34" charset="-122"/>
                <a:cs typeface="Gelasio Semi Bold" pitchFamily="34" charset="-120"/>
              </a:rPr>
              <a:t>3</a:t>
            </a:r>
            <a:endParaRPr lang="en-US" sz="1667" dirty="0"/>
          </a:p>
        </p:txBody>
      </p:sp>
      <p:sp>
        <p:nvSpPr>
          <p:cNvPr id="17" name="Text 15"/>
          <p:cNvSpPr/>
          <p:nvPr/>
        </p:nvSpPr>
        <p:spPr>
          <a:xfrm>
            <a:off x="3381474" y="2722067"/>
            <a:ext cx="1936948" cy="220861"/>
          </a:xfrm>
          <a:prstGeom prst="rect">
            <a:avLst/>
          </a:prstGeom>
          <a:noFill/>
          <a:ln/>
        </p:spPr>
        <p:txBody>
          <a:bodyPr wrap="none" lIns="0" tIns="0" rIns="0" bIns="0" rtlCol="0" anchor="t"/>
          <a:lstStyle/>
          <a:p>
            <a:pPr algn="r">
              <a:lnSpc>
                <a:spcPts val="1708"/>
              </a:lnSpc>
            </a:pPr>
            <a:r>
              <a:rPr lang="en-US" sz="1375" dirty="0">
                <a:solidFill>
                  <a:srgbClr val="746558"/>
                </a:solidFill>
                <a:latin typeface="Gelasio Semi Bold" pitchFamily="34" charset="0"/>
                <a:ea typeface="Gelasio Semi Bold" pitchFamily="34" charset="-122"/>
                <a:cs typeface="Gelasio Semi Bold" pitchFamily="34" charset="-120"/>
              </a:rPr>
              <a:t>Embedding Algorithm</a:t>
            </a:r>
            <a:endParaRPr lang="en-US" sz="1375" dirty="0"/>
          </a:p>
        </p:txBody>
      </p:sp>
      <p:sp>
        <p:nvSpPr>
          <p:cNvPr id="18" name="Text 16"/>
          <p:cNvSpPr/>
          <p:nvPr/>
        </p:nvSpPr>
        <p:spPr>
          <a:xfrm>
            <a:off x="494805" y="3027759"/>
            <a:ext cx="4823619" cy="904875"/>
          </a:xfrm>
          <a:prstGeom prst="rect">
            <a:avLst/>
          </a:prstGeom>
          <a:noFill/>
          <a:ln/>
        </p:spPr>
        <p:txBody>
          <a:bodyPr wrap="square" lIns="0" tIns="0" rIns="0" bIns="0" rtlCol="0" anchor="t"/>
          <a:lstStyle/>
          <a:p>
            <a:pPr algn="r">
              <a:lnSpc>
                <a:spcPts val="1750"/>
              </a:lnSpc>
            </a:pPr>
            <a:r>
              <a:rPr lang="en-US" sz="1083" dirty="0">
                <a:solidFill>
                  <a:srgbClr val="746558"/>
                </a:solidFill>
                <a:latin typeface="Gelasio" pitchFamily="34" charset="0"/>
                <a:ea typeface="Gelasio" pitchFamily="34" charset="-122"/>
                <a:cs typeface="Gelasio" pitchFamily="34" charset="-120"/>
              </a:rPr>
              <a:t>The core steganographic algorithm is applied to embed the encoded data within the cover image. This involves manipulating specific image elements, such as pixel values or frequency coefficients, while maintaining the image's visual integrity.</a:t>
            </a:r>
            <a:endParaRPr lang="en-US" sz="1083" dirty="0"/>
          </a:p>
        </p:txBody>
      </p:sp>
      <p:sp>
        <p:nvSpPr>
          <p:cNvPr id="19" name="Shape 17"/>
          <p:cNvSpPr/>
          <p:nvPr/>
        </p:nvSpPr>
        <p:spPr>
          <a:xfrm>
            <a:off x="6235998" y="3706614"/>
            <a:ext cx="494804" cy="19050"/>
          </a:xfrm>
          <a:prstGeom prst="roundRect">
            <a:avLst>
              <a:gd name="adj" fmla="val 111330"/>
            </a:avLst>
          </a:prstGeom>
          <a:solidFill>
            <a:srgbClr val="D4CEC3"/>
          </a:solidFill>
          <a:ln/>
        </p:spPr>
      </p:sp>
      <p:sp>
        <p:nvSpPr>
          <p:cNvPr id="20" name="Shape 18"/>
          <p:cNvSpPr/>
          <p:nvPr/>
        </p:nvSpPr>
        <p:spPr>
          <a:xfrm>
            <a:off x="5936953" y="3557092"/>
            <a:ext cx="318095" cy="318095"/>
          </a:xfrm>
          <a:prstGeom prst="roundRect">
            <a:avLst>
              <a:gd name="adj" fmla="val 6667"/>
            </a:avLst>
          </a:prstGeom>
          <a:solidFill>
            <a:srgbClr val="EEE8DD"/>
          </a:solidFill>
          <a:ln/>
        </p:spPr>
      </p:sp>
      <p:sp>
        <p:nvSpPr>
          <p:cNvPr id="21" name="Text 19"/>
          <p:cNvSpPr/>
          <p:nvPr/>
        </p:nvSpPr>
        <p:spPr>
          <a:xfrm>
            <a:off x="6029921" y="3610074"/>
            <a:ext cx="132159" cy="212130"/>
          </a:xfrm>
          <a:prstGeom prst="rect">
            <a:avLst/>
          </a:prstGeom>
          <a:noFill/>
          <a:ln/>
        </p:spPr>
        <p:txBody>
          <a:bodyPr wrap="none" lIns="0" tIns="0" rIns="0" bIns="0" rtlCol="0" anchor="t"/>
          <a:lstStyle/>
          <a:p>
            <a:pPr algn="ctr">
              <a:lnSpc>
                <a:spcPts val="1667"/>
              </a:lnSpc>
            </a:pPr>
            <a:r>
              <a:rPr lang="en-US" sz="1667" dirty="0">
                <a:solidFill>
                  <a:srgbClr val="746558"/>
                </a:solidFill>
                <a:latin typeface="Gelasio Semi Bold" pitchFamily="34" charset="0"/>
                <a:ea typeface="Gelasio Semi Bold" pitchFamily="34" charset="-122"/>
                <a:cs typeface="Gelasio Semi Bold" pitchFamily="34" charset="-120"/>
              </a:rPr>
              <a:t>4</a:t>
            </a:r>
            <a:endParaRPr lang="en-US" sz="1667" dirty="0"/>
          </a:p>
        </p:txBody>
      </p:sp>
      <p:sp>
        <p:nvSpPr>
          <p:cNvPr id="22" name="Text 20"/>
          <p:cNvSpPr/>
          <p:nvPr/>
        </p:nvSpPr>
        <p:spPr>
          <a:xfrm>
            <a:off x="6873578" y="3539431"/>
            <a:ext cx="2094309" cy="220861"/>
          </a:xfrm>
          <a:prstGeom prst="rect">
            <a:avLst/>
          </a:prstGeom>
          <a:noFill/>
          <a:ln/>
        </p:spPr>
        <p:txBody>
          <a:bodyPr wrap="none" lIns="0" tIns="0" rIns="0" bIns="0" rtlCol="0" anchor="t"/>
          <a:lstStyle/>
          <a:p>
            <a:pPr>
              <a:lnSpc>
                <a:spcPts val="1708"/>
              </a:lnSpc>
            </a:pPr>
            <a:r>
              <a:rPr lang="en-US" sz="1375" dirty="0">
                <a:solidFill>
                  <a:srgbClr val="746558"/>
                </a:solidFill>
                <a:latin typeface="Gelasio Semi Bold" pitchFamily="34" charset="0"/>
                <a:ea typeface="Gelasio Semi Bold" pitchFamily="34" charset="-122"/>
                <a:cs typeface="Gelasio Semi Bold" pitchFamily="34" charset="-120"/>
              </a:rPr>
              <a:t>Stego Image Generation</a:t>
            </a:r>
            <a:endParaRPr lang="en-US" sz="1375" dirty="0"/>
          </a:p>
        </p:txBody>
      </p:sp>
      <p:sp>
        <p:nvSpPr>
          <p:cNvPr id="23" name="Text 21"/>
          <p:cNvSpPr/>
          <p:nvPr/>
        </p:nvSpPr>
        <p:spPr>
          <a:xfrm>
            <a:off x="6873578" y="3845123"/>
            <a:ext cx="4823619" cy="678657"/>
          </a:xfrm>
          <a:prstGeom prst="rect">
            <a:avLst/>
          </a:prstGeom>
          <a:noFill/>
          <a:ln/>
        </p:spPr>
        <p:txBody>
          <a:bodyPr wrap="square" lIns="0" tIns="0" rIns="0" bIns="0" rtlCol="0" anchor="t"/>
          <a:lstStyle/>
          <a:p>
            <a:pPr>
              <a:lnSpc>
                <a:spcPts val="1750"/>
              </a:lnSpc>
            </a:pPr>
            <a:r>
              <a:rPr lang="en-US" sz="1083" dirty="0">
                <a:solidFill>
                  <a:srgbClr val="746558"/>
                </a:solidFill>
                <a:latin typeface="Gelasio" pitchFamily="34" charset="0"/>
                <a:ea typeface="Gelasio" pitchFamily="34" charset="-122"/>
                <a:cs typeface="Gelasio" pitchFamily="34" charset="-120"/>
              </a:rPr>
              <a:t>The modified cover image, containing the hidden message, is then generated and saved. It should appear visually identical to the original cover image, concealing the presence of the hidden data from casual observation.</a:t>
            </a:r>
            <a:endParaRPr lang="en-US" sz="1083" dirty="0"/>
          </a:p>
        </p:txBody>
      </p:sp>
      <p:sp>
        <p:nvSpPr>
          <p:cNvPr id="24" name="Shape 22"/>
          <p:cNvSpPr/>
          <p:nvPr/>
        </p:nvSpPr>
        <p:spPr>
          <a:xfrm>
            <a:off x="5461199" y="4523978"/>
            <a:ext cx="494804" cy="19050"/>
          </a:xfrm>
          <a:prstGeom prst="roundRect">
            <a:avLst>
              <a:gd name="adj" fmla="val 111330"/>
            </a:avLst>
          </a:prstGeom>
          <a:solidFill>
            <a:srgbClr val="D4CEC3"/>
          </a:solidFill>
          <a:ln/>
        </p:spPr>
      </p:sp>
      <p:sp>
        <p:nvSpPr>
          <p:cNvPr id="25" name="Shape 23"/>
          <p:cNvSpPr/>
          <p:nvPr/>
        </p:nvSpPr>
        <p:spPr>
          <a:xfrm>
            <a:off x="5936953" y="4374456"/>
            <a:ext cx="318095" cy="318095"/>
          </a:xfrm>
          <a:prstGeom prst="roundRect">
            <a:avLst>
              <a:gd name="adj" fmla="val 6667"/>
            </a:avLst>
          </a:prstGeom>
          <a:solidFill>
            <a:srgbClr val="EEE8DD"/>
          </a:solidFill>
          <a:ln/>
        </p:spPr>
      </p:sp>
      <p:sp>
        <p:nvSpPr>
          <p:cNvPr id="26" name="Text 24"/>
          <p:cNvSpPr/>
          <p:nvPr/>
        </p:nvSpPr>
        <p:spPr>
          <a:xfrm>
            <a:off x="6034782" y="4427438"/>
            <a:ext cx="122436" cy="212130"/>
          </a:xfrm>
          <a:prstGeom prst="rect">
            <a:avLst/>
          </a:prstGeom>
          <a:noFill/>
          <a:ln/>
        </p:spPr>
        <p:txBody>
          <a:bodyPr wrap="none" lIns="0" tIns="0" rIns="0" bIns="0" rtlCol="0" anchor="t"/>
          <a:lstStyle/>
          <a:p>
            <a:pPr algn="ctr">
              <a:lnSpc>
                <a:spcPts val="1667"/>
              </a:lnSpc>
            </a:pPr>
            <a:r>
              <a:rPr lang="en-US" sz="1667" dirty="0">
                <a:solidFill>
                  <a:srgbClr val="746558"/>
                </a:solidFill>
                <a:latin typeface="Gelasio Semi Bold" pitchFamily="34" charset="0"/>
                <a:ea typeface="Gelasio Semi Bold" pitchFamily="34" charset="-122"/>
                <a:cs typeface="Gelasio Semi Bold" pitchFamily="34" charset="-120"/>
              </a:rPr>
              <a:t>5</a:t>
            </a:r>
            <a:endParaRPr lang="en-US" sz="1667" dirty="0"/>
          </a:p>
        </p:txBody>
      </p:sp>
      <p:sp>
        <p:nvSpPr>
          <p:cNvPr id="27" name="Text 25"/>
          <p:cNvSpPr/>
          <p:nvPr/>
        </p:nvSpPr>
        <p:spPr>
          <a:xfrm>
            <a:off x="3551139" y="4356795"/>
            <a:ext cx="1767284" cy="220861"/>
          </a:xfrm>
          <a:prstGeom prst="rect">
            <a:avLst/>
          </a:prstGeom>
          <a:noFill/>
          <a:ln/>
        </p:spPr>
        <p:txBody>
          <a:bodyPr wrap="none" lIns="0" tIns="0" rIns="0" bIns="0" rtlCol="0" anchor="t"/>
          <a:lstStyle/>
          <a:p>
            <a:pPr algn="r">
              <a:lnSpc>
                <a:spcPts val="1708"/>
              </a:lnSpc>
            </a:pPr>
            <a:r>
              <a:rPr lang="en-US" sz="1375" dirty="0">
                <a:solidFill>
                  <a:srgbClr val="746558"/>
                </a:solidFill>
                <a:latin typeface="Gelasio Semi Bold" pitchFamily="34" charset="0"/>
                <a:ea typeface="Gelasio Semi Bold" pitchFamily="34" charset="-122"/>
                <a:cs typeface="Gelasio Semi Bold" pitchFamily="34" charset="-120"/>
              </a:rPr>
              <a:t>Extraction Process</a:t>
            </a:r>
            <a:endParaRPr lang="en-US" sz="1375" dirty="0"/>
          </a:p>
        </p:txBody>
      </p:sp>
      <p:sp>
        <p:nvSpPr>
          <p:cNvPr id="28" name="Text 26"/>
          <p:cNvSpPr/>
          <p:nvPr/>
        </p:nvSpPr>
        <p:spPr>
          <a:xfrm>
            <a:off x="494805" y="4662488"/>
            <a:ext cx="4823619" cy="904875"/>
          </a:xfrm>
          <a:prstGeom prst="rect">
            <a:avLst/>
          </a:prstGeom>
          <a:noFill/>
          <a:ln/>
        </p:spPr>
        <p:txBody>
          <a:bodyPr wrap="square" lIns="0" tIns="0" rIns="0" bIns="0" rtlCol="0" anchor="t"/>
          <a:lstStyle/>
          <a:p>
            <a:pPr algn="r">
              <a:lnSpc>
                <a:spcPts val="1750"/>
              </a:lnSpc>
            </a:pPr>
            <a:r>
              <a:rPr lang="en-US" sz="1083" dirty="0">
                <a:solidFill>
                  <a:srgbClr val="746558"/>
                </a:solidFill>
                <a:latin typeface="Gelasio" pitchFamily="34" charset="0"/>
                <a:ea typeface="Gelasio" pitchFamily="34" charset="-122"/>
                <a:cs typeface="Gelasio" pitchFamily="34" charset="-120"/>
              </a:rPr>
              <a:t>The recipient, equipped with the necessary key and knowledge of the embedding algorithm, can extract the hidden message from the stego image. The extraction process utilizes the same or a complementary algorithm to retrieve the encoded data.</a:t>
            </a:r>
            <a:endParaRPr lang="en-US" sz="1083" dirty="0"/>
          </a:p>
        </p:txBody>
      </p:sp>
      <p:sp>
        <p:nvSpPr>
          <p:cNvPr id="29" name="Shape 27"/>
          <p:cNvSpPr/>
          <p:nvPr/>
        </p:nvSpPr>
        <p:spPr>
          <a:xfrm>
            <a:off x="6235998" y="5341343"/>
            <a:ext cx="494804" cy="19050"/>
          </a:xfrm>
          <a:prstGeom prst="roundRect">
            <a:avLst>
              <a:gd name="adj" fmla="val 111330"/>
            </a:avLst>
          </a:prstGeom>
          <a:solidFill>
            <a:srgbClr val="D4CEC3"/>
          </a:solidFill>
          <a:ln/>
        </p:spPr>
      </p:sp>
      <p:sp>
        <p:nvSpPr>
          <p:cNvPr id="30" name="Shape 28"/>
          <p:cNvSpPr/>
          <p:nvPr/>
        </p:nvSpPr>
        <p:spPr>
          <a:xfrm>
            <a:off x="5936953" y="5191819"/>
            <a:ext cx="318095" cy="318095"/>
          </a:xfrm>
          <a:prstGeom prst="roundRect">
            <a:avLst>
              <a:gd name="adj" fmla="val 6667"/>
            </a:avLst>
          </a:prstGeom>
          <a:solidFill>
            <a:srgbClr val="EEE8DD"/>
          </a:solidFill>
          <a:ln/>
        </p:spPr>
      </p:sp>
      <p:sp>
        <p:nvSpPr>
          <p:cNvPr id="31" name="Text 29"/>
          <p:cNvSpPr/>
          <p:nvPr/>
        </p:nvSpPr>
        <p:spPr>
          <a:xfrm>
            <a:off x="6029920" y="5244803"/>
            <a:ext cx="132060" cy="212130"/>
          </a:xfrm>
          <a:prstGeom prst="rect">
            <a:avLst/>
          </a:prstGeom>
          <a:noFill/>
          <a:ln/>
        </p:spPr>
        <p:txBody>
          <a:bodyPr wrap="none" lIns="0" tIns="0" rIns="0" bIns="0" rtlCol="0" anchor="t"/>
          <a:lstStyle/>
          <a:p>
            <a:pPr algn="ctr">
              <a:lnSpc>
                <a:spcPts val="1667"/>
              </a:lnSpc>
            </a:pPr>
            <a:r>
              <a:rPr lang="en-US" sz="1667" dirty="0">
                <a:solidFill>
                  <a:srgbClr val="746558"/>
                </a:solidFill>
                <a:latin typeface="Gelasio Semi Bold" pitchFamily="34" charset="0"/>
                <a:ea typeface="Gelasio Semi Bold" pitchFamily="34" charset="-122"/>
                <a:cs typeface="Gelasio Semi Bold" pitchFamily="34" charset="-120"/>
              </a:rPr>
              <a:t>6</a:t>
            </a:r>
            <a:endParaRPr lang="en-US" sz="1667" dirty="0"/>
          </a:p>
        </p:txBody>
      </p:sp>
      <p:sp>
        <p:nvSpPr>
          <p:cNvPr id="32" name="Text 30"/>
          <p:cNvSpPr/>
          <p:nvPr/>
        </p:nvSpPr>
        <p:spPr>
          <a:xfrm>
            <a:off x="6873578" y="5174159"/>
            <a:ext cx="2493963" cy="220861"/>
          </a:xfrm>
          <a:prstGeom prst="rect">
            <a:avLst/>
          </a:prstGeom>
          <a:noFill/>
          <a:ln/>
        </p:spPr>
        <p:txBody>
          <a:bodyPr wrap="none" lIns="0" tIns="0" rIns="0" bIns="0" rtlCol="0" anchor="t"/>
          <a:lstStyle/>
          <a:p>
            <a:pPr>
              <a:lnSpc>
                <a:spcPts val="1708"/>
              </a:lnSpc>
            </a:pPr>
            <a:r>
              <a:rPr lang="en-US" sz="1375" dirty="0">
                <a:solidFill>
                  <a:srgbClr val="746558"/>
                </a:solidFill>
                <a:latin typeface="Gelasio Semi Bold" pitchFamily="34" charset="0"/>
                <a:ea typeface="Gelasio Semi Bold" pitchFamily="34" charset="-122"/>
                <a:cs typeface="Gelasio Semi Bold" pitchFamily="34" charset="-120"/>
              </a:rPr>
              <a:t>Decoding and Interpretation</a:t>
            </a:r>
            <a:endParaRPr lang="en-US" sz="1375" dirty="0"/>
          </a:p>
        </p:txBody>
      </p:sp>
      <p:sp>
        <p:nvSpPr>
          <p:cNvPr id="33" name="Text 31"/>
          <p:cNvSpPr/>
          <p:nvPr/>
        </p:nvSpPr>
        <p:spPr>
          <a:xfrm>
            <a:off x="6873578" y="5479852"/>
            <a:ext cx="4823619" cy="678657"/>
          </a:xfrm>
          <a:prstGeom prst="rect">
            <a:avLst/>
          </a:prstGeom>
          <a:noFill/>
          <a:ln/>
        </p:spPr>
        <p:txBody>
          <a:bodyPr wrap="square" lIns="0" tIns="0" rIns="0" bIns="0" rtlCol="0" anchor="t"/>
          <a:lstStyle/>
          <a:p>
            <a:pPr>
              <a:lnSpc>
                <a:spcPts val="1750"/>
              </a:lnSpc>
            </a:pPr>
            <a:r>
              <a:rPr lang="en-US" sz="1083" dirty="0">
                <a:solidFill>
                  <a:srgbClr val="746558"/>
                </a:solidFill>
                <a:latin typeface="Gelasio" pitchFamily="34" charset="0"/>
                <a:ea typeface="Gelasio" pitchFamily="34" charset="-122"/>
                <a:cs typeface="Gelasio" pitchFamily="34" charset="-120"/>
              </a:rPr>
              <a:t>The extracted data is then decoded back into its original format, revealing the secret message. This final step allows the recipient to access and understand the confidential information communicated through the stego image.</a:t>
            </a:r>
            <a:endParaRPr lang="en-US" sz="1083" dirty="0"/>
          </a:p>
        </p:txBody>
      </p:sp>
      <p:sp>
        <p:nvSpPr>
          <p:cNvPr id="34" name="Rectangle 33">
            <a:extLst>
              <a:ext uri="{FF2B5EF4-FFF2-40B4-BE49-F238E27FC236}">
                <a16:creationId xmlns:a16="http://schemas.microsoft.com/office/drawing/2014/main" id="{34F3142D-DD35-B128-E2EF-254A5C218C31}"/>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ooter Placeholder 4">
            <a:extLst>
              <a:ext uri="{FF2B5EF4-FFF2-40B4-BE49-F238E27FC236}">
                <a16:creationId xmlns:a16="http://schemas.microsoft.com/office/drawing/2014/main" id="{2230E211-FA23-D1A5-0913-C1C741C6EA3F}"/>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98104" y="599480"/>
            <a:ext cx="10407353" cy="586681"/>
          </a:xfrm>
          <a:prstGeom prst="rect">
            <a:avLst/>
          </a:prstGeom>
          <a:noFill/>
          <a:ln/>
        </p:spPr>
        <p:txBody>
          <a:bodyPr wrap="none" lIns="0" tIns="0" rIns="0" bIns="0" rtlCol="0" anchor="t"/>
          <a:lstStyle/>
          <a:p>
            <a:pPr>
              <a:lnSpc>
                <a:spcPts val="4583"/>
              </a:lnSpc>
            </a:pPr>
            <a:r>
              <a:rPr lang="en-US" sz="3667" dirty="0">
                <a:solidFill>
                  <a:srgbClr val="38512F"/>
                </a:solidFill>
                <a:latin typeface="Lora" pitchFamily="34" charset="0"/>
                <a:ea typeface="Lora" pitchFamily="34" charset="-122"/>
                <a:cs typeface="Lora" pitchFamily="34" charset="-120"/>
              </a:rPr>
              <a:t>Encoding Algorithm: Hiding the Secret Message</a:t>
            </a:r>
            <a:endParaRPr lang="en-US" sz="3667" dirty="0"/>
          </a:p>
        </p:txBody>
      </p:sp>
      <p:pic>
        <p:nvPicPr>
          <p:cNvPr id="3" name="Image 0" descr="preencoded.png"/>
          <p:cNvPicPr>
            <a:picLocks noChangeAspect="1"/>
          </p:cNvPicPr>
          <p:nvPr/>
        </p:nvPicPr>
        <p:blipFill>
          <a:blip r:embed="rId3"/>
          <a:stretch>
            <a:fillRect/>
          </a:stretch>
        </p:blipFill>
        <p:spPr>
          <a:xfrm>
            <a:off x="2729012" y="1585120"/>
            <a:ext cx="1335882" cy="1130994"/>
          </a:xfrm>
          <a:prstGeom prst="rect">
            <a:avLst/>
          </a:prstGeom>
        </p:spPr>
      </p:pic>
      <p:sp>
        <p:nvSpPr>
          <p:cNvPr id="4" name="Text 1"/>
          <p:cNvSpPr/>
          <p:nvPr/>
        </p:nvSpPr>
        <p:spPr>
          <a:xfrm>
            <a:off x="3351510" y="2090837"/>
            <a:ext cx="90785" cy="398859"/>
          </a:xfrm>
          <a:prstGeom prst="rect">
            <a:avLst/>
          </a:prstGeom>
          <a:noFill/>
          <a:ln/>
        </p:spPr>
        <p:txBody>
          <a:bodyPr wrap="none" lIns="0" tIns="0" rIns="0" bIns="0" rtlCol="0" anchor="t"/>
          <a:lstStyle/>
          <a:p>
            <a:pPr algn="ctr">
              <a:lnSpc>
                <a:spcPts val="3125"/>
              </a:lnSpc>
            </a:pPr>
            <a:r>
              <a:rPr lang="en-US" sz="1958" dirty="0">
                <a:solidFill>
                  <a:srgbClr val="3A3630"/>
                </a:solidFill>
                <a:latin typeface="Lora" pitchFamily="34" charset="0"/>
                <a:ea typeface="Lora" pitchFamily="34" charset="-122"/>
                <a:cs typeface="Lora" pitchFamily="34" charset="-120"/>
              </a:rPr>
              <a:t>1</a:t>
            </a:r>
            <a:endParaRPr lang="en-US" sz="1958" dirty="0"/>
          </a:p>
        </p:txBody>
      </p:sp>
      <p:sp>
        <p:nvSpPr>
          <p:cNvPr id="5" name="Text 2"/>
          <p:cNvSpPr/>
          <p:nvPr/>
        </p:nvSpPr>
        <p:spPr>
          <a:xfrm>
            <a:off x="4264323" y="1784549"/>
            <a:ext cx="1693168" cy="293291"/>
          </a:xfrm>
          <a:prstGeom prst="rect">
            <a:avLst/>
          </a:prstGeom>
          <a:noFill/>
          <a:ln/>
        </p:spPr>
        <p:txBody>
          <a:bodyPr wrap="none" lIns="0" tIns="0" rIns="0" bIns="0" rtlCol="0" anchor="t"/>
          <a:lstStyle/>
          <a:p>
            <a:pPr>
              <a:lnSpc>
                <a:spcPts val="2292"/>
              </a:lnSpc>
            </a:pPr>
            <a:r>
              <a:rPr lang="en-US" sz="1833" dirty="0">
                <a:solidFill>
                  <a:srgbClr val="3A3630"/>
                </a:solidFill>
                <a:latin typeface="Lora" pitchFamily="34" charset="0"/>
                <a:ea typeface="Lora" pitchFamily="34" charset="-122"/>
                <a:cs typeface="Lora" pitchFamily="34" charset="-120"/>
              </a:rPr>
              <a:t>Input</a:t>
            </a:r>
            <a:endParaRPr lang="en-US" sz="1833" dirty="0"/>
          </a:p>
        </p:txBody>
      </p:sp>
      <p:sp>
        <p:nvSpPr>
          <p:cNvPr id="6" name="Text 3"/>
          <p:cNvSpPr/>
          <p:nvPr/>
        </p:nvSpPr>
        <p:spPr>
          <a:xfrm>
            <a:off x="4264323" y="2197497"/>
            <a:ext cx="1693168" cy="319187"/>
          </a:xfrm>
          <a:prstGeom prst="rect">
            <a:avLst/>
          </a:prstGeom>
          <a:noFill/>
          <a:ln/>
        </p:spPr>
        <p:txBody>
          <a:bodyPr wrap="none" lIns="0" tIns="0" rIns="0" bIns="0" rtlCol="0" anchor="t"/>
          <a:lstStyle/>
          <a:p>
            <a:pPr>
              <a:lnSpc>
                <a:spcPts val="2500"/>
              </a:lnSpc>
            </a:pPr>
            <a:r>
              <a:rPr lang="en-US" sz="1542" dirty="0">
                <a:solidFill>
                  <a:srgbClr val="3A3630"/>
                </a:solidFill>
                <a:latin typeface="Source Sans Pro" pitchFamily="34" charset="0"/>
                <a:ea typeface="Source Sans Pro" pitchFamily="34" charset="-122"/>
                <a:cs typeface="Source Sans Pro" pitchFamily="34" charset="-120"/>
              </a:rPr>
              <a:t>Image and message.</a:t>
            </a:r>
            <a:endParaRPr lang="en-US" sz="1542" dirty="0"/>
          </a:p>
        </p:txBody>
      </p:sp>
      <p:sp>
        <p:nvSpPr>
          <p:cNvPr id="7" name="Shape 4"/>
          <p:cNvSpPr/>
          <p:nvPr/>
        </p:nvSpPr>
        <p:spPr>
          <a:xfrm>
            <a:off x="4114701" y="2728318"/>
            <a:ext cx="7329388" cy="12700"/>
          </a:xfrm>
          <a:prstGeom prst="roundRect">
            <a:avLst>
              <a:gd name="adj" fmla="val 235611"/>
            </a:avLst>
          </a:prstGeom>
          <a:solidFill>
            <a:srgbClr val="D9CDBA"/>
          </a:solidFill>
          <a:ln/>
        </p:spPr>
      </p:sp>
      <p:pic>
        <p:nvPicPr>
          <p:cNvPr id="8" name="Image 1" descr="preencoded.png"/>
          <p:cNvPicPr>
            <a:picLocks noChangeAspect="1"/>
          </p:cNvPicPr>
          <p:nvPr/>
        </p:nvPicPr>
        <p:blipFill>
          <a:blip r:embed="rId4"/>
          <a:stretch>
            <a:fillRect/>
          </a:stretch>
        </p:blipFill>
        <p:spPr>
          <a:xfrm>
            <a:off x="2061071" y="2765921"/>
            <a:ext cx="2671862" cy="1130994"/>
          </a:xfrm>
          <a:prstGeom prst="rect">
            <a:avLst/>
          </a:prstGeom>
        </p:spPr>
      </p:pic>
      <p:sp>
        <p:nvSpPr>
          <p:cNvPr id="9" name="Text 5"/>
          <p:cNvSpPr/>
          <p:nvPr/>
        </p:nvSpPr>
        <p:spPr>
          <a:xfrm>
            <a:off x="3329980" y="3131940"/>
            <a:ext cx="133846" cy="398859"/>
          </a:xfrm>
          <a:prstGeom prst="rect">
            <a:avLst/>
          </a:prstGeom>
          <a:noFill/>
          <a:ln/>
        </p:spPr>
        <p:txBody>
          <a:bodyPr wrap="none" lIns="0" tIns="0" rIns="0" bIns="0" rtlCol="0" anchor="t"/>
          <a:lstStyle/>
          <a:p>
            <a:pPr algn="ctr">
              <a:lnSpc>
                <a:spcPts val="3125"/>
              </a:lnSpc>
            </a:pPr>
            <a:r>
              <a:rPr lang="en-US" sz="1958" dirty="0">
                <a:solidFill>
                  <a:srgbClr val="3A3630"/>
                </a:solidFill>
                <a:latin typeface="Lora" pitchFamily="34" charset="0"/>
                <a:ea typeface="Lora" pitchFamily="34" charset="-122"/>
                <a:cs typeface="Lora" pitchFamily="34" charset="-120"/>
              </a:rPr>
              <a:t>2</a:t>
            </a:r>
            <a:endParaRPr lang="en-US" sz="1958" dirty="0"/>
          </a:p>
        </p:txBody>
      </p:sp>
      <p:sp>
        <p:nvSpPr>
          <p:cNvPr id="10" name="Text 6"/>
          <p:cNvSpPr/>
          <p:nvPr/>
        </p:nvSpPr>
        <p:spPr>
          <a:xfrm>
            <a:off x="4932363" y="2965351"/>
            <a:ext cx="2375396" cy="293291"/>
          </a:xfrm>
          <a:prstGeom prst="rect">
            <a:avLst/>
          </a:prstGeom>
          <a:noFill/>
          <a:ln/>
        </p:spPr>
        <p:txBody>
          <a:bodyPr wrap="none" lIns="0" tIns="0" rIns="0" bIns="0" rtlCol="0" anchor="t"/>
          <a:lstStyle/>
          <a:p>
            <a:pPr>
              <a:lnSpc>
                <a:spcPts val="2292"/>
              </a:lnSpc>
            </a:pPr>
            <a:r>
              <a:rPr lang="en-US" sz="1833" dirty="0">
                <a:solidFill>
                  <a:srgbClr val="3A3630"/>
                </a:solidFill>
                <a:latin typeface="Lora" pitchFamily="34" charset="0"/>
                <a:ea typeface="Lora" pitchFamily="34" charset="-122"/>
                <a:cs typeface="Lora" pitchFamily="34" charset="-120"/>
              </a:rPr>
              <a:t>Hash-Based Selection</a:t>
            </a:r>
            <a:endParaRPr lang="en-US" sz="1833" dirty="0"/>
          </a:p>
        </p:txBody>
      </p:sp>
      <p:sp>
        <p:nvSpPr>
          <p:cNvPr id="11" name="Text 7"/>
          <p:cNvSpPr/>
          <p:nvPr/>
        </p:nvSpPr>
        <p:spPr>
          <a:xfrm>
            <a:off x="4932363" y="3378299"/>
            <a:ext cx="2375396" cy="319187"/>
          </a:xfrm>
          <a:prstGeom prst="rect">
            <a:avLst/>
          </a:prstGeom>
          <a:noFill/>
          <a:ln/>
        </p:spPr>
        <p:txBody>
          <a:bodyPr wrap="none" lIns="0" tIns="0" rIns="0" bIns="0" rtlCol="0" anchor="t"/>
          <a:lstStyle/>
          <a:p>
            <a:pPr>
              <a:lnSpc>
                <a:spcPts val="2500"/>
              </a:lnSpc>
            </a:pPr>
            <a:r>
              <a:rPr lang="en-US" sz="1542" dirty="0">
                <a:solidFill>
                  <a:srgbClr val="3A3630"/>
                </a:solidFill>
                <a:latin typeface="Source Sans Pro" pitchFamily="34" charset="0"/>
                <a:ea typeface="Source Sans Pro" pitchFamily="34" charset="-122"/>
                <a:cs typeface="Source Sans Pro" pitchFamily="34" charset="-120"/>
              </a:rPr>
              <a:t>Determine bits to modify.</a:t>
            </a:r>
            <a:endParaRPr lang="en-US" sz="1542" dirty="0"/>
          </a:p>
        </p:txBody>
      </p:sp>
      <p:sp>
        <p:nvSpPr>
          <p:cNvPr id="12" name="Shape 8"/>
          <p:cNvSpPr/>
          <p:nvPr/>
        </p:nvSpPr>
        <p:spPr>
          <a:xfrm>
            <a:off x="4782741" y="3909119"/>
            <a:ext cx="6661348" cy="12700"/>
          </a:xfrm>
          <a:prstGeom prst="roundRect">
            <a:avLst>
              <a:gd name="adj" fmla="val 235611"/>
            </a:avLst>
          </a:prstGeom>
          <a:solidFill>
            <a:srgbClr val="D9CDBA"/>
          </a:solidFill>
          <a:ln/>
        </p:spPr>
      </p:sp>
      <p:pic>
        <p:nvPicPr>
          <p:cNvPr id="13" name="Image 2" descr="preencoded.png"/>
          <p:cNvPicPr>
            <a:picLocks noChangeAspect="1"/>
          </p:cNvPicPr>
          <p:nvPr/>
        </p:nvPicPr>
        <p:blipFill>
          <a:blip r:embed="rId5"/>
          <a:stretch>
            <a:fillRect/>
          </a:stretch>
        </p:blipFill>
        <p:spPr>
          <a:xfrm>
            <a:off x="1393032" y="3946724"/>
            <a:ext cx="4007843" cy="1130994"/>
          </a:xfrm>
          <a:prstGeom prst="rect">
            <a:avLst/>
          </a:prstGeom>
        </p:spPr>
      </p:pic>
      <p:sp>
        <p:nvSpPr>
          <p:cNvPr id="14" name="Text 9"/>
          <p:cNvSpPr/>
          <p:nvPr/>
        </p:nvSpPr>
        <p:spPr>
          <a:xfrm>
            <a:off x="3327400" y="4312742"/>
            <a:ext cx="138907" cy="398859"/>
          </a:xfrm>
          <a:prstGeom prst="rect">
            <a:avLst/>
          </a:prstGeom>
          <a:noFill/>
          <a:ln/>
        </p:spPr>
        <p:txBody>
          <a:bodyPr wrap="none" lIns="0" tIns="0" rIns="0" bIns="0" rtlCol="0" anchor="t"/>
          <a:lstStyle/>
          <a:p>
            <a:pPr algn="ctr">
              <a:lnSpc>
                <a:spcPts val="3125"/>
              </a:lnSpc>
            </a:pPr>
            <a:r>
              <a:rPr lang="en-US" sz="1958" dirty="0">
                <a:solidFill>
                  <a:srgbClr val="3A3630"/>
                </a:solidFill>
                <a:latin typeface="Lora" pitchFamily="34" charset="0"/>
                <a:ea typeface="Lora" pitchFamily="34" charset="-122"/>
                <a:cs typeface="Lora" pitchFamily="34" charset="-120"/>
              </a:rPr>
              <a:t>3</a:t>
            </a:r>
            <a:endParaRPr lang="en-US" sz="1958" dirty="0"/>
          </a:p>
        </p:txBody>
      </p:sp>
      <p:sp>
        <p:nvSpPr>
          <p:cNvPr id="15" name="Text 10"/>
          <p:cNvSpPr/>
          <p:nvPr/>
        </p:nvSpPr>
        <p:spPr>
          <a:xfrm>
            <a:off x="5600303" y="4146154"/>
            <a:ext cx="1820367" cy="293291"/>
          </a:xfrm>
          <a:prstGeom prst="rect">
            <a:avLst/>
          </a:prstGeom>
          <a:noFill/>
          <a:ln/>
        </p:spPr>
        <p:txBody>
          <a:bodyPr wrap="none" lIns="0" tIns="0" rIns="0" bIns="0" rtlCol="0" anchor="t"/>
          <a:lstStyle/>
          <a:p>
            <a:pPr>
              <a:lnSpc>
                <a:spcPts val="2292"/>
              </a:lnSpc>
            </a:pPr>
            <a:r>
              <a:rPr lang="en-US" sz="1833" dirty="0">
                <a:solidFill>
                  <a:srgbClr val="3A3630"/>
                </a:solidFill>
                <a:latin typeface="Lora" pitchFamily="34" charset="0"/>
                <a:ea typeface="Lora" pitchFamily="34" charset="-122"/>
                <a:cs typeface="Lora" pitchFamily="34" charset="-120"/>
              </a:rPr>
              <a:t>LSB/</a:t>
            </a:r>
            <a:r>
              <a:rPr lang="en-US" sz="2000" dirty="0">
                <a:solidFill>
                  <a:srgbClr val="3A3630"/>
                </a:solidFill>
                <a:latin typeface="Lora" pitchFamily="34" charset="0"/>
                <a:ea typeface="Lora" pitchFamily="34" charset="-122"/>
                <a:cs typeface="Lora" pitchFamily="34" charset="-120"/>
              </a:rPr>
              <a:t> Other Bit based on Hashing algorithm</a:t>
            </a:r>
            <a:r>
              <a:rPr lang="en-US" sz="1833" dirty="0">
                <a:solidFill>
                  <a:srgbClr val="3A3630"/>
                </a:solidFill>
                <a:latin typeface="Lora" pitchFamily="34" charset="0"/>
                <a:ea typeface="Lora" pitchFamily="34" charset="-122"/>
                <a:cs typeface="Lora" pitchFamily="34" charset="-120"/>
              </a:rPr>
              <a:t> Substitution</a:t>
            </a:r>
            <a:endParaRPr lang="en-US" sz="1833" dirty="0"/>
          </a:p>
        </p:txBody>
      </p:sp>
      <p:sp>
        <p:nvSpPr>
          <p:cNvPr id="16" name="Text 11"/>
          <p:cNvSpPr/>
          <p:nvPr/>
        </p:nvSpPr>
        <p:spPr>
          <a:xfrm>
            <a:off x="5600303" y="4559102"/>
            <a:ext cx="1820367" cy="319187"/>
          </a:xfrm>
          <a:prstGeom prst="rect">
            <a:avLst/>
          </a:prstGeom>
          <a:noFill/>
          <a:ln/>
        </p:spPr>
        <p:txBody>
          <a:bodyPr wrap="none" lIns="0" tIns="0" rIns="0" bIns="0" rtlCol="0" anchor="t"/>
          <a:lstStyle/>
          <a:p>
            <a:pPr>
              <a:lnSpc>
                <a:spcPts val="2500"/>
              </a:lnSpc>
            </a:pPr>
            <a:r>
              <a:rPr lang="en-US" sz="1542" dirty="0">
                <a:solidFill>
                  <a:srgbClr val="3A3630"/>
                </a:solidFill>
                <a:latin typeface="Source Sans Pro" pitchFamily="34" charset="0"/>
                <a:ea typeface="Source Sans Pro" pitchFamily="34" charset="-122"/>
                <a:cs typeface="Source Sans Pro" pitchFamily="34" charset="-120"/>
              </a:rPr>
              <a:t>Embed message bits.</a:t>
            </a:r>
            <a:endParaRPr lang="en-US" sz="1542" dirty="0"/>
          </a:p>
        </p:txBody>
      </p:sp>
      <p:sp>
        <p:nvSpPr>
          <p:cNvPr id="17" name="Shape 12"/>
          <p:cNvSpPr/>
          <p:nvPr/>
        </p:nvSpPr>
        <p:spPr>
          <a:xfrm>
            <a:off x="5450682" y="5089922"/>
            <a:ext cx="5993408" cy="12700"/>
          </a:xfrm>
          <a:prstGeom prst="roundRect">
            <a:avLst>
              <a:gd name="adj" fmla="val 235611"/>
            </a:avLst>
          </a:prstGeom>
          <a:solidFill>
            <a:srgbClr val="D9CDBA"/>
          </a:solidFill>
          <a:ln/>
        </p:spPr>
      </p:sp>
      <p:pic>
        <p:nvPicPr>
          <p:cNvPr id="18" name="Image 3" descr="preencoded.png"/>
          <p:cNvPicPr>
            <a:picLocks noChangeAspect="1"/>
          </p:cNvPicPr>
          <p:nvPr/>
        </p:nvPicPr>
        <p:blipFill>
          <a:blip r:embed="rId6"/>
          <a:stretch>
            <a:fillRect/>
          </a:stretch>
        </p:blipFill>
        <p:spPr>
          <a:xfrm>
            <a:off x="725091" y="5127526"/>
            <a:ext cx="5343823" cy="1130994"/>
          </a:xfrm>
          <a:prstGeom prst="rect">
            <a:avLst/>
          </a:prstGeom>
        </p:spPr>
      </p:pic>
      <p:sp>
        <p:nvSpPr>
          <p:cNvPr id="19" name="Text 13"/>
          <p:cNvSpPr/>
          <p:nvPr/>
        </p:nvSpPr>
        <p:spPr>
          <a:xfrm>
            <a:off x="3329385" y="5493545"/>
            <a:ext cx="135136" cy="398859"/>
          </a:xfrm>
          <a:prstGeom prst="rect">
            <a:avLst/>
          </a:prstGeom>
          <a:noFill/>
          <a:ln/>
        </p:spPr>
        <p:txBody>
          <a:bodyPr wrap="none" lIns="0" tIns="0" rIns="0" bIns="0" rtlCol="0" anchor="t"/>
          <a:lstStyle/>
          <a:p>
            <a:pPr algn="ctr">
              <a:lnSpc>
                <a:spcPts val="3125"/>
              </a:lnSpc>
            </a:pPr>
            <a:r>
              <a:rPr lang="en-US" sz="1958" dirty="0">
                <a:solidFill>
                  <a:srgbClr val="3A3630"/>
                </a:solidFill>
                <a:latin typeface="Lora" pitchFamily="34" charset="0"/>
                <a:ea typeface="Lora" pitchFamily="34" charset="-122"/>
                <a:cs typeface="Lora" pitchFamily="34" charset="-120"/>
              </a:rPr>
              <a:t>4</a:t>
            </a:r>
            <a:endParaRPr lang="en-US" sz="1958" dirty="0"/>
          </a:p>
        </p:txBody>
      </p:sp>
      <p:sp>
        <p:nvSpPr>
          <p:cNvPr id="20" name="Text 14"/>
          <p:cNvSpPr/>
          <p:nvPr/>
        </p:nvSpPr>
        <p:spPr>
          <a:xfrm>
            <a:off x="6268343" y="5326956"/>
            <a:ext cx="1840607" cy="293291"/>
          </a:xfrm>
          <a:prstGeom prst="rect">
            <a:avLst/>
          </a:prstGeom>
          <a:noFill/>
          <a:ln/>
        </p:spPr>
        <p:txBody>
          <a:bodyPr wrap="none" lIns="0" tIns="0" rIns="0" bIns="0" rtlCol="0" anchor="t"/>
          <a:lstStyle/>
          <a:p>
            <a:pPr>
              <a:lnSpc>
                <a:spcPts val="2292"/>
              </a:lnSpc>
            </a:pPr>
            <a:r>
              <a:rPr lang="en-US" sz="1833" dirty="0">
                <a:solidFill>
                  <a:srgbClr val="3A3630"/>
                </a:solidFill>
                <a:latin typeface="Lora" pitchFamily="34" charset="0"/>
                <a:ea typeface="Lora" pitchFamily="34" charset="-122"/>
                <a:cs typeface="Lora" pitchFamily="34" charset="-120"/>
              </a:rPr>
              <a:t>Output</a:t>
            </a:r>
            <a:endParaRPr lang="en-US" sz="1833" dirty="0"/>
          </a:p>
        </p:txBody>
      </p:sp>
      <p:sp>
        <p:nvSpPr>
          <p:cNvPr id="21" name="Text 15"/>
          <p:cNvSpPr/>
          <p:nvPr/>
        </p:nvSpPr>
        <p:spPr>
          <a:xfrm>
            <a:off x="6268343" y="5739904"/>
            <a:ext cx="1840607" cy="319187"/>
          </a:xfrm>
          <a:prstGeom prst="rect">
            <a:avLst/>
          </a:prstGeom>
          <a:noFill/>
          <a:ln/>
        </p:spPr>
        <p:txBody>
          <a:bodyPr wrap="none" lIns="0" tIns="0" rIns="0" bIns="0" rtlCol="0" anchor="t"/>
          <a:lstStyle/>
          <a:p>
            <a:pPr>
              <a:lnSpc>
                <a:spcPts val="2500"/>
              </a:lnSpc>
            </a:pPr>
            <a:r>
              <a:rPr lang="en-US" sz="1542" dirty="0">
                <a:solidFill>
                  <a:srgbClr val="3A3630"/>
                </a:solidFill>
                <a:latin typeface="Source Sans Pro" pitchFamily="34" charset="0"/>
                <a:ea typeface="Source Sans Pro" pitchFamily="34" charset="-122"/>
                <a:cs typeface="Source Sans Pro" pitchFamily="34" charset="-120"/>
              </a:rPr>
              <a:t>Encoded stego-image.</a:t>
            </a:r>
            <a:endParaRPr lang="en-US" sz="1542" dirty="0"/>
          </a:p>
        </p:txBody>
      </p:sp>
      <p:sp>
        <p:nvSpPr>
          <p:cNvPr id="22" name="Rectangle 21">
            <a:extLst>
              <a:ext uri="{FF2B5EF4-FFF2-40B4-BE49-F238E27FC236}">
                <a16:creationId xmlns:a16="http://schemas.microsoft.com/office/drawing/2014/main" id="{A06C435B-952E-119F-72FE-796F67B2E649}"/>
              </a:ext>
            </a:extLst>
          </p:cNvPr>
          <p:cNvSpPr/>
          <p:nvPr/>
        </p:nvSpPr>
        <p:spPr>
          <a:xfrm>
            <a:off x="10744200" y="6501384"/>
            <a:ext cx="1371600" cy="24688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oter Placeholder 4">
            <a:extLst>
              <a:ext uri="{FF2B5EF4-FFF2-40B4-BE49-F238E27FC236}">
                <a16:creationId xmlns:a16="http://schemas.microsoft.com/office/drawing/2014/main" id="{2B27D747-12DB-5206-537E-D1C82F0B2D61}"/>
              </a:ext>
            </a:extLst>
          </p:cNvPr>
          <p:cNvSpPr txBox="1">
            <a:spLocks/>
          </p:cNvSpPr>
          <p:nvPr/>
        </p:nvSpPr>
        <p:spPr>
          <a:xfrm>
            <a:off x="130448" y="6457359"/>
            <a:ext cx="4973915" cy="30920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Page- 08</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554</TotalTime>
  <Words>1245</Words>
  <Application>Microsoft Office PowerPoint</Application>
  <PresentationFormat>Widescreen</PresentationFormat>
  <Paragraphs>190</Paragraphs>
  <Slides>18</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DM Sans</vt:lpstr>
      <vt:lpstr>Gelasio</vt:lpstr>
      <vt:lpstr>Gelasio Semi Bold</vt:lpstr>
      <vt:lpstr>Gill Sans MT</vt:lpstr>
      <vt:lpstr>Libre Baskerville</vt:lpstr>
      <vt:lpstr>Lora</vt:lpstr>
      <vt:lpstr>Source Sans Pro</vt:lpstr>
      <vt:lpstr>Times New Roman</vt:lpstr>
      <vt:lpstr>Gallery</vt:lpstr>
      <vt:lpstr> An Image Steganography Technique for Invisible     Communication            Master in Computer Applications           by                            SUHIN DUBEY     Roll: 90/MCA No: 230023   Registration no: 2080039 of 2023-2024           Under the guidance of                 Prof. Jyotsna Kumar Mandal         Department of Computer Science and Engineering              University of Kalyani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Suhin Dubey</dc:creator>
  <cp:lastModifiedBy>Suhin Dubey</cp:lastModifiedBy>
  <cp:revision>4</cp:revision>
  <dcterms:created xsi:type="dcterms:W3CDTF">2025-01-27T05:22:29Z</dcterms:created>
  <dcterms:modified xsi:type="dcterms:W3CDTF">2025-01-27T14:36:36Z</dcterms:modified>
</cp:coreProperties>
</file>