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Nunito"/>
      <p:regular r:id="rId29"/>
      <p:bold r:id="rId30"/>
      <p:italic r:id="rId31"/>
      <p:boldItalic r:id="rId32"/>
    </p:embeddedFont>
    <p:embeddedFont>
      <p:font typeface="Maven Pro"/>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6.xml"/><Relationship Id="rId33" Type="http://schemas.openxmlformats.org/officeDocument/2006/relationships/font" Target="fonts/MavenPro-regular.fntdata"/><Relationship Id="rId10" Type="http://schemas.openxmlformats.org/officeDocument/2006/relationships/slide" Target="slides/slide5.xml"/><Relationship Id="rId32"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MavenPro-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57465215c4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57465215c4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57465215c4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57465215c4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57465215c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57465215c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57465215c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57465215c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57465215c4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57465215c4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57465215c4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57465215c4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57465215c4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57465215c4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57465215c4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57465215c4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57465215c4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57465215c4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57465215c4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57465215c4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57465215c4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57465215c4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57465215c4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57465215c4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57465215c4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57465215c4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57465215c4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57465215c4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57465215c4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57465215c4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57465215c4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57465215c4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57465215c4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57465215c4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57465215c4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57465215c4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57465215c4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57465215c4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57465215c4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57465215c4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57465215c4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57465215c4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57465215c4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57465215c4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FYND SSIPL DATA ANALYSIS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0"/>
              </a:spcAft>
              <a:buNone/>
            </a:pPr>
            <a:r>
              <a:rPr lang="en"/>
              <a:t>Analysis of previous 6 months data and trends study</a:t>
            </a:r>
            <a:endParaRPr/>
          </a:p>
          <a:p>
            <a:pPr indent="0" lvl="0" marL="0" rtl="0" algn="ctr">
              <a:spcBef>
                <a:spcPts val="0"/>
              </a:spcBef>
              <a:spcAft>
                <a:spcPts val="0"/>
              </a:spcAft>
              <a:buNone/>
            </a:pPr>
            <a:r>
              <a:rPr lang="en"/>
              <a:t>-by Amogh Dubey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2"/>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Clothing</a:t>
            </a:r>
            <a:endParaRPr/>
          </a:p>
        </p:txBody>
      </p:sp>
      <p:sp>
        <p:nvSpPr>
          <p:cNvPr id="335" name="Google Shape;335;p22"/>
          <p:cNvSpPr txBox="1"/>
          <p:nvPr>
            <p:ph idx="1" type="body"/>
          </p:nvPr>
        </p:nvSpPr>
        <p:spPr>
          <a:xfrm>
            <a:off x="1303800" y="1440700"/>
            <a:ext cx="3312000" cy="3090900"/>
          </a:xfrm>
          <a:prstGeom prst="rect">
            <a:avLst/>
          </a:prstGeom>
        </p:spPr>
        <p:txBody>
          <a:bodyPr anchorCtr="0" anchor="t" bIns="91425" lIns="91425" spcFirstLastPara="1" rIns="91425" wrap="square" tIns="91425">
            <a:normAutofit fontScale="92500" lnSpcReduction="10000"/>
          </a:bodyPr>
          <a:lstStyle/>
          <a:p>
            <a:pPr indent="-304958" lvl="0" marL="457200" rtl="0" algn="l">
              <a:spcBef>
                <a:spcPts val="0"/>
              </a:spcBef>
              <a:spcAft>
                <a:spcPts val="0"/>
              </a:spcAft>
              <a:buSzPct val="100000"/>
              <a:buChar char="●"/>
            </a:pPr>
            <a:r>
              <a:rPr lang="en"/>
              <a:t>As seen in the sales in regards to subcategories, </a:t>
            </a:r>
            <a:r>
              <a:rPr b="1" lang="en"/>
              <a:t>T-shirts</a:t>
            </a:r>
            <a:r>
              <a:rPr lang="en"/>
              <a:t> seem to be the clear winner followed by </a:t>
            </a:r>
            <a:r>
              <a:rPr b="1" lang="en"/>
              <a:t>Activewear Joggers</a:t>
            </a:r>
            <a:r>
              <a:rPr lang="en"/>
              <a:t>.</a:t>
            </a:r>
            <a:endParaRPr/>
          </a:p>
          <a:p>
            <a:pPr indent="-304958" lvl="0" marL="457200" rtl="0" algn="l">
              <a:spcBef>
                <a:spcPts val="0"/>
              </a:spcBef>
              <a:spcAft>
                <a:spcPts val="0"/>
              </a:spcAft>
              <a:buSzPct val="100000"/>
              <a:buChar char="●"/>
            </a:pPr>
            <a:r>
              <a:rPr b="1" lang="en"/>
              <a:t>T-shirts</a:t>
            </a:r>
            <a:r>
              <a:rPr lang="en"/>
              <a:t> have a total sale of </a:t>
            </a:r>
            <a:r>
              <a:rPr b="1" lang="en"/>
              <a:t>20,51,075 rupees </a:t>
            </a:r>
            <a:r>
              <a:rPr lang="en"/>
              <a:t>considering all the records.</a:t>
            </a:r>
            <a:endParaRPr/>
          </a:p>
          <a:p>
            <a:pPr indent="-304958" lvl="0" marL="457200" rtl="0" algn="l">
              <a:spcBef>
                <a:spcPts val="0"/>
              </a:spcBef>
              <a:spcAft>
                <a:spcPts val="0"/>
              </a:spcAft>
              <a:buSzPct val="100000"/>
              <a:buChar char="●"/>
            </a:pPr>
            <a:r>
              <a:rPr lang="en"/>
              <a:t>Clothing being a major player in terms of e-commerce is a great investment as long as products are high-quality and prices are competent, therefore increasing stock of the same and providing more variety (starting off with more popular subcategories) would prove to be beneficial.</a:t>
            </a:r>
            <a:endParaRPr/>
          </a:p>
        </p:txBody>
      </p:sp>
      <p:pic>
        <p:nvPicPr>
          <p:cNvPr id="336" name="Google Shape;336;p22"/>
          <p:cNvPicPr preferRelativeResize="0"/>
          <p:nvPr/>
        </p:nvPicPr>
        <p:blipFill>
          <a:blip r:embed="rId3">
            <a:alphaModFix/>
          </a:blip>
          <a:stretch>
            <a:fillRect/>
          </a:stretch>
        </p:blipFill>
        <p:spPr>
          <a:xfrm>
            <a:off x="4920600" y="1440763"/>
            <a:ext cx="4223400" cy="309078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Accessories</a:t>
            </a:r>
            <a:endParaRPr/>
          </a:p>
        </p:txBody>
      </p:sp>
      <p:sp>
        <p:nvSpPr>
          <p:cNvPr id="342" name="Google Shape;342;p23"/>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third largest category in the records of the sales, </a:t>
            </a:r>
            <a:r>
              <a:rPr b="1" lang="en"/>
              <a:t>Accessories</a:t>
            </a:r>
            <a:r>
              <a:rPr lang="en"/>
              <a:t> have  a total sale of </a:t>
            </a:r>
            <a:r>
              <a:rPr b="1" lang="en"/>
              <a:t>22,17,724.130 rupees.</a:t>
            </a:r>
            <a:r>
              <a:rPr lang="en"/>
              <a:t> </a:t>
            </a:r>
            <a:endParaRPr/>
          </a:p>
          <a:p>
            <a:pPr indent="-311150" lvl="0" marL="457200" rtl="0" algn="l">
              <a:spcBef>
                <a:spcPts val="0"/>
              </a:spcBef>
              <a:spcAft>
                <a:spcPts val="0"/>
              </a:spcAft>
              <a:buSzPts val="1300"/>
              <a:buChar char="●"/>
            </a:pPr>
            <a:r>
              <a:rPr lang="en"/>
              <a:t>Out of these sales records, the highest component is again comprised of </a:t>
            </a:r>
            <a:r>
              <a:rPr b="1" lang="en"/>
              <a:t>Handed over to DG</a:t>
            </a:r>
            <a:r>
              <a:rPr lang="en"/>
              <a:t> but unlike the previous two categories, </a:t>
            </a:r>
            <a:r>
              <a:rPr b="1" lang="en"/>
              <a:t>Cancelled by Fynd</a:t>
            </a:r>
            <a:r>
              <a:rPr lang="en"/>
              <a:t> has a higher ratio than </a:t>
            </a:r>
            <a:r>
              <a:rPr b="1" lang="en"/>
              <a:t>Delivery Done</a:t>
            </a:r>
            <a:r>
              <a:rPr lang="en"/>
              <a:t> component. </a:t>
            </a:r>
            <a:endParaRPr/>
          </a:p>
        </p:txBody>
      </p:sp>
      <p:sp>
        <p:nvSpPr>
          <p:cNvPr id="343" name="Google Shape;343;p23"/>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Accessories overall have a rather small ratio in comparison to the previous two categories with a total of just </a:t>
            </a:r>
            <a:r>
              <a:rPr b="1" lang="en"/>
              <a:t>2919</a:t>
            </a:r>
            <a:r>
              <a:rPr lang="en"/>
              <a:t> records.</a:t>
            </a:r>
            <a:endParaRPr/>
          </a:p>
          <a:p>
            <a:pPr indent="-311150" lvl="0" marL="457200" rtl="0" algn="l">
              <a:spcBef>
                <a:spcPts val="0"/>
              </a:spcBef>
              <a:spcAft>
                <a:spcPts val="0"/>
              </a:spcAft>
              <a:buSzPts val="1300"/>
              <a:buChar char="●"/>
            </a:pPr>
            <a:r>
              <a:rPr lang="en"/>
              <a:t>In the prospect of the subcategories </a:t>
            </a:r>
            <a:r>
              <a:rPr b="1" lang="en"/>
              <a:t>Socks, Cravets, Backpacks </a:t>
            </a:r>
            <a:r>
              <a:rPr lang="en"/>
              <a:t>and </a:t>
            </a:r>
            <a:r>
              <a:rPr b="1" lang="en"/>
              <a:t>Activewear Accessories</a:t>
            </a:r>
            <a:r>
              <a:rPr lang="en"/>
              <a:t> have the biggest contribution in Accessory sales.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4"/>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Accessories</a:t>
            </a:r>
            <a:endParaRPr/>
          </a:p>
        </p:txBody>
      </p:sp>
      <p:sp>
        <p:nvSpPr>
          <p:cNvPr id="349" name="Google Shape;349;p24"/>
          <p:cNvSpPr txBox="1"/>
          <p:nvPr>
            <p:ph idx="1" type="body"/>
          </p:nvPr>
        </p:nvSpPr>
        <p:spPr>
          <a:xfrm>
            <a:off x="1303800" y="2098000"/>
            <a:ext cx="3312000" cy="24336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Accessories seem to be relatively smaller in comparison to the other two categories and hence have a smaller contribution in the sales. </a:t>
            </a:r>
            <a:endParaRPr/>
          </a:p>
          <a:p>
            <a:pPr indent="-304958" lvl="0" marL="457200" rtl="0" algn="l">
              <a:spcBef>
                <a:spcPts val="0"/>
              </a:spcBef>
              <a:spcAft>
                <a:spcPts val="0"/>
              </a:spcAft>
              <a:buSzPct val="100000"/>
              <a:buChar char="●"/>
            </a:pPr>
            <a:r>
              <a:rPr lang="en"/>
              <a:t>Given that in terms of sales the major component comes from subcategories that are Socks and Activewear Accessories so a trend in the data shows more inclination of customers buying sportswear and fitness related products as noticed in the categories of Clothing as well as Footwear. </a:t>
            </a:r>
            <a:endParaRPr/>
          </a:p>
        </p:txBody>
      </p:sp>
      <p:pic>
        <p:nvPicPr>
          <p:cNvPr id="350" name="Google Shape;350;p24"/>
          <p:cNvPicPr preferRelativeResize="0"/>
          <p:nvPr/>
        </p:nvPicPr>
        <p:blipFill>
          <a:blip r:embed="rId3">
            <a:alphaModFix/>
          </a:blip>
          <a:stretch>
            <a:fillRect/>
          </a:stretch>
        </p:blipFill>
        <p:spPr>
          <a:xfrm>
            <a:off x="4615800" y="2098000"/>
            <a:ext cx="4099575" cy="2433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5"/>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Personal Care</a:t>
            </a:r>
            <a:endParaRPr/>
          </a:p>
        </p:txBody>
      </p:sp>
      <p:sp>
        <p:nvSpPr>
          <p:cNvPr id="356" name="Google Shape;356;p25"/>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b="1" lang="en"/>
              <a:t>Personal care </a:t>
            </a:r>
            <a:r>
              <a:rPr lang="en"/>
              <a:t>products comprise of a very small ratio of sales in the seller’s total sales records with there being only </a:t>
            </a:r>
            <a:r>
              <a:rPr b="1" lang="en"/>
              <a:t>84 </a:t>
            </a:r>
            <a:r>
              <a:rPr lang="en"/>
              <a:t>such records. </a:t>
            </a:r>
            <a:endParaRPr/>
          </a:p>
          <a:p>
            <a:pPr indent="-298767" lvl="0" marL="457200" rtl="0" algn="l">
              <a:spcBef>
                <a:spcPts val="0"/>
              </a:spcBef>
              <a:spcAft>
                <a:spcPts val="0"/>
              </a:spcAft>
              <a:buSzPct val="100000"/>
              <a:buChar char="●"/>
            </a:pPr>
            <a:r>
              <a:rPr lang="en"/>
              <a:t>Net sales of the </a:t>
            </a:r>
            <a:r>
              <a:rPr b="1" lang="en"/>
              <a:t>Personal Care</a:t>
            </a:r>
            <a:r>
              <a:rPr lang="en"/>
              <a:t> products is worth </a:t>
            </a:r>
            <a:r>
              <a:rPr b="1" lang="en"/>
              <a:t>20,363.699 rupees</a:t>
            </a:r>
            <a:r>
              <a:rPr lang="en"/>
              <a:t> only and have one subcategory which is only </a:t>
            </a:r>
            <a:r>
              <a:rPr b="1" lang="en"/>
              <a:t>Protective Masks</a:t>
            </a:r>
            <a:r>
              <a:rPr lang="en"/>
              <a:t>. </a:t>
            </a:r>
            <a:endParaRPr/>
          </a:p>
          <a:p>
            <a:pPr indent="-298767" lvl="0" marL="457200" rtl="0" algn="l">
              <a:spcBef>
                <a:spcPts val="0"/>
              </a:spcBef>
              <a:spcAft>
                <a:spcPts val="0"/>
              </a:spcAft>
              <a:buSzPct val="100000"/>
              <a:buChar char="●"/>
            </a:pPr>
            <a:r>
              <a:rPr lang="en"/>
              <a:t>Personal</a:t>
            </a:r>
            <a:r>
              <a:rPr lang="en"/>
              <a:t> Care products have a very high delivery rate surprisingly, in comparison to the other categories, with </a:t>
            </a:r>
            <a:r>
              <a:rPr b="1" lang="en"/>
              <a:t>16,259 </a:t>
            </a:r>
            <a:r>
              <a:rPr b="1" lang="en"/>
              <a:t>rupees</a:t>
            </a:r>
            <a:r>
              <a:rPr b="1" lang="en"/>
              <a:t> </a:t>
            </a:r>
            <a:r>
              <a:rPr lang="en"/>
              <a:t>coming from successful deliveries.</a:t>
            </a:r>
            <a:endParaRPr/>
          </a:p>
        </p:txBody>
      </p:sp>
      <p:pic>
        <p:nvPicPr>
          <p:cNvPr id="357" name="Google Shape;357;p25"/>
          <p:cNvPicPr preferRelativeResize="0"/>
          <p:nvPr/>
        </p:nvPicPr>
        <p:blipFill>
          <a:blip r:embed="rId3">
            <a:alphaModFix/>
          </a:blip>
          <a:stretch>
            <a:fillRect/>
          </a:stretch>
        </p:blipFill>
        <p:spPr>
          <a:xfrm>
            <a:off x="4615800" y="2309675"/>
            <a:ext cx="4094826" cy="1965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6"/>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Innerwear &amp; Nightwear</a:t>
            </a:r>
            <a:endParaRPr/>
          </a:p>
        </p:txBody>
      </p:sp>
      <p:sp>
        <p:nvSpPr>
          <p:cNvPr id="363" name="Google Shape;363;p26"/>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Innerwear and Nightwear</a:t>
            </a:r>
            <a:r>
              <a:rPr lang="en"/>
              <a:t> is the smallest category of the sales with only </a:t>
            </a:r>
            <a:r>
              <a:rPr b="1" lang="en"/>
              <a:t>5</a:t>
            </a:r>
            <a:r>
              <a:rPr lang="en"/>
              <a:t> total records, but has no </a:t>
            </a:r>
            <a:r>
              <a:rPr b="1" lang="en"/>
              <a:t>defects/delivery</a:t>
            </a:r>
            <a:r>
              <a:rPr lang="en"/>
              <a:t> issues/cancellations. </a:t>
            </a:r>
            <a:endParaRPr/>
          </a:p>
          <a:p>
            <a:pPr indent="-311150" lvl="0" marL="457200" rtl="0" algn="l">
              <a:spcBef>
                <a:spcPts val="0"/>
              </a:spcBef>
              <a:spcAft>
                <a:spcPts val="0"/>
              </a:spcAft>
              <a:buSzPts val="1300"/>
              <a:buChar char="●"/>
            </a:pPr>
            <a:r>
              <a:rPr lang="en"/>
              <a:t>The total sales for this category is only worth </a:t>
            </a:r>
            <a:r>
              <a:rPr b="1" lang="en"/>
              <a:t>1894 rupees.</a:t>
            </a:r>
            <a:endParaRPr b="1"/>
          </a:p>
        </p:txBody>
      </p:sp>
      <p:pic>
        <p:nvPicPr>
          <p:cNvPr id="364" name="Google Shape;364;p26"/>
          <p:cNvPicPr preferRelativeResize="0"/>
          <p:nvPr/>
        </p:nvPicPr>
        <p:blipFill>
          <a:blip r:embed="rId3">
            <a:alphaModFix/>
          </a:blip>
          <a:stretch>
            <a:fillRect/>
          </a:stretch>
        </p:blipFill>
        <p:spPr>
          <a:xfrm>
            <a:off x="5287050" y="1333825"/>
            <a:ext cx="2811700" cy="3197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Others</a:t>
            </a:r>
            <a:endParaRPr/>
          </a:p>
        </p:txBody>
      </p:sp>
      <p:sp>
        <p:nvSpPr>
          <p:cNvPr id="370" name="Google Shape;370;p2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This section comprises of sales for </a:t>
            </a:r>
            <a:r>
              <a:rPr lang="en"/>
              <a:t>records</a:t>
            </a:r>
            <a:r>
              <a:rPr lang="en"/>
              <a:t> which aren’t categorised in any other major category. </a:t>
            </a:r>
            <a:endParaRPr/>
          </a:p>
          <a:p>
            <a:pPr indent="-298767" lvl="0" marL="457200" rtl="0" algn="l">
              <a:spcBef>
                <a:spcPts val="0"/>
              </a:spcBef>
              <a:spcAft>
                <a:spcPts val="0"/>
              </a:spcAft>
              <a:buSzPct val="100000"/>
              <a:buChar char="●"/>
            </a:pPr>
            <a:r>
              <a:rPr lang="en"/>
              <a:t>The total sales from this section is decently higher in comparison to the smaller categories with a net sales of </a:t>
            </a:r>
            <a:r>
              <a:rPr b="1" lang="en"/>
              <a:t>5,32,177.5 rupees.</a:t>
            </a:r>
            <a:r>
              <a:rPr lang="en"/>
              <a:t> </a:t>
            </a:r>
            <a:endParaRPr/>
          </a:p>
          <a:p>
            <a:pPr indent="-298767" lvl="0" marL="457200" rtl="0" algn="l">
              <a:spcBef>
                <a:spcPts val="0"/>
              </a:spcBef>
              <a:spcAft>
                <a:spcPts val="0"/>
              </a:spcAft>
              <a:buSzPct val="100000"/>
              <a:buChar char="●"/>
            </a:pPr>
            <a:r>
              <a:rPr lang="en"/>
              <a:t>This category doesn’t have any sub-classifications and surprisingly holds an almost equal amount of </a:t>
            </a:r>
            <a:r>
              <a:rPr b="1" lang="en"/>
              <a:t>refunds </a:t>
            </a:r>
            <a:r>
              <a:rPr lang="en"/>
              <a:t>and </a:t>
            </a:r>
            <a:r>
              <a:rPr b="1" lang="en"/>
              <a:t>delivered correctly</a:t>
            </a:r>
            <a:r>
              <a:rPr lang="en"/>
              <a:t> items, therefore the net profits not being very high. </a:t>
            </a:r>
            <a:endParaRPr/>
          </a:p>
        </p:txBody>
      </p:sp>
      <p:pic>
        <p:nvPicPr>
          <p:cNvPr id="371" name="Google Shape;371;p27"/>
          <p:cNvPicPr preferRelativeResize="0"/>
          <p:nvPr/>
        </p:nvPicPr>
        <p:blipFill>
          <a:blip r:embed="rId3">
            <a:alphaModFix/>
          </a:blip>
          <a:stretch>
            <a:fillRect/>
          </a:stretch>
        </p:blipFill>
        <p:spPr>
          <a:xfrm>
            <a:off x="4694750" y="2309675"/>
            <a:ext cx="4223399" cy="221387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8"/>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 based on demographics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9"/>
          <p:cNvSpPr txBox="1"/>
          <p:nvPr>
            <p:ph idx="1" type="body"/>
          </p:nvPr>
        </p:nvSpPr>
        <p:spPr>
          <a:xfrm>
            <a:off x="1303800" y="4083225"/>
            <a:ext cx="5843100" cy="590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In terms of Footwear, the biggest consumers of products are the states of Uttar Pradesh, Maharashtra and Rajasthan. So for targeted increase of sales, these three states can be the top most priority for Footwear which is the biggest contributor of sales.</a:t>
            </a:r>
            <a:endParaRPr/>
          </a:p>
        </p:txBody>
      </p:sp>
      <p:pic>
        <p:nvPicPr>
          <p:cNvPr id="382" name="Google Shape;382;p29"/>
          <p:cNvPicPr preferRelativeResize="0"/>
          <p:nvPr/>
        </p:nvPicPr>
        <p:blipFill>
          <a:blip r:embed="rId3">
            <a:alphaModFix/>
          </a:blip>
          <a:stretch>
            <a:fillRect/>
          </a:stretch>
        </p:blipFill>
        <p:spPr>
          <a:xfrm>
            <a:off x="1303800" y="197525"/>
            <a:ext cx="5934425" cy="37784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0"/>
          <p:cNvSpPr txBox="1"/>
          <p:nvPr>
            <p:ph idx="1" type="body"/>
          </p:nvPr>
        </p:nvSpPr>
        <p:spPr>
          <a:xfrm>
            <a:off x="1303800" y="3981700"/>
            <a:ext cx="5843100" cy="6921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In terms of Clothing, which is the second biggest contributor with regards to sales, Maharashtra, Uttar Pradesh and Delhi are the biggest consumers. So again two of three states are common for the two biggest sales sections and thus set up of more stores, more variety of products and more </a:t>
            </a:r>
            <a:r>
              <a:rPr lang="en"/>
              <a:t>quality</a:t>
            </a:r>
            <a:r>
              <a:rPr lang="en"/>
              <a:t> deliveries will vastly improve the sales.</a:t>
            </a:r>
            <a:endParaRPr/>
          </a:p>
        </p:txBody>
      </p:sp>
      <p:pic>
        <p:nvPicPr>
          <p:cNvPr id="388" name="Google Shape;388;p30"/>
          <p:cNvPicPr preferRelativeResize="0"/>
          <p:nvPr/>
        </p:nvPicPr>
        <p:blipFill>
          <a:blip r:embed="rId3">
            <a:alphaModFix/>
          </a:blip>
          <a:stretch>
            <a:fillRect/>
          </a:stretch>
        </p:blipFill>
        <p:spPr>
          <a:xfrm>
            <a:off x="1314601" y="152400"/>
            <a:ext cx="5843100" cy="36769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1"/>
          <p:cNvSpPr txBox="1"/>
          <p:nvPr>
            <p:ph idx="1" type="body"/>
          </p:nvPr>
        </p:nvSpPr>
        <p:spPr>
          <a:xfrm>
            <a:off x="1303800" y="3959150"/>
            <a:ext cx="5843100" cy="8121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Moving to the third category of Accessories, the states of Karnataka, Uttar Pradesh and Delhi take the leads. Again two of the three states clash with Clothing as well, with the states of Delhi and Karnataka being the odd ones out. Yet since both of these states are neighbours to Uttar Pradesh and Maharashtra along with Rajasthan as well, more stores and plethora of items available in these categories for these two belts will probably be more future-proof for the seller.</a:t>
            </a:r>
            <a:endParaRPr/>
          </a:p>
        </p:txBody>
      </p:sp>
      <p:pic>
        <p:nvPicPr>
          <p:cNvPr id="394" name="Google Shape;394;p31"/>
          <p:cNvPicPr preferRelativeResize="0"/>
          <p:nvPr/>
        </p:nvPicPr>
        <p:blipFill>
          <a:blip r:embed="rId3">
            <a:alphaModFix/>
          </a:blip>
          <a:stretch>
            <a:fillRect/>
          </a:stretch>
        </p:blipFill>
        <p:spPr>
          <a:xfrm>
            <a:off x="1303800" y="141125"/>
            <a:ext cx="5843100" cy="36543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 Normalisation and Ingestion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2"/>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complete view of the Dashboard in Tableau</a:t>
            </a:r>
            <a:endParaRPr/>
          </a:p>
        </p:txBody>
      </p:sp>
      <p:pic>
        <p:nvPicPr>
          <p:cNvPr id="400" name="Google Shape;400;p32"/>
          <p:cNvPicPr preferRelativeResize="0"/>
          <p:nvPr/>
        </p:nvPicPr>
        <p:blipFill>
          <a:blip r:embed="rId3">
            <a:alphaModFix/>
          </a:blip>
          <a:stretch>
            <a:fillRect/>
          </a:stretch>
        </p:blipFill>
        <p:spPr>
          <a:xfrm>
            <a:off x="850000" y="152400"/>
            <a:ext cx="6729901" cy="3834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3"/>
          <p:cNvSpPr txBox="1"/>
          <p:nvPr>
            <p:ph idx="1" type="body"/>
          </p:nvPr>
        </p:nvSpPr>
        <p:spPr>
          <a:xfrm>
            <a:off x="1303800" y="1127950"/>
            <a:ext cx="7030500" cy="3485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Given the sales records of the seller, some trends become visible as per the numbers which elucidate a certain pattern of customers. </a:t>
            </a:r>
            <a:endParaRPr/>
          </a:p>
          <a:p>
            <a:pPr indent="-292576" lvl="0" marL="457200" rtl="0" algn="l">
              <a:spcBef>
                <a:spcPts val="1200"/>
              </a:spcBef>
              <a:spcAft>
                <a:spcPts val="0"/>
              </a:spcAft>
              <a:buSzPct val="100000"/>
              <a:buAutoNum type="arabicPeriod"/>
            </a:pPr>
            <a:r>
              <a:rPr lang="en"/>
              <a:t>The customers are more inclined towards fitness wear and sports gear, given that those components are major sub-category contributors in the big three categories namely Footwear, Clothing and Accessories. </a:t>
            </a:r>
            <a:endParaRPr/>
          </a:p>
          <a:p>
            <a:pPr indent="-292576" lvl="0" marL="457200" rtl="0" algn="l">
              <a:spcBef>
                <a:spcPts val="0"/>
              </a:spcBef>
              <a:spcAft>
                <a:spcPts val="0"/>
              </a:spcAft>
              <a:buSzPct val="100000"/>
              <a:buAutoNum type="arabicPeriod"/>
            </a:pPr>
            <a:r>
              <a:rPr lang="en"/>
              <a:t>The sales numbers are decent but in the big three the major sales profits are 63.8% (Footwear), 60.99% (Clothing) and 71% (Accessories) considering the Current_statuses of Delivered correctly and Handed over to DG are taken into consideration. A target of atleast 80-85% should be achieved in the big three at the very least as a start plan for increase in sales via reduction of defective products through appropriate inspection checks, orderly deliveries with as minimum as possible in transit/delivery losses and reduction in order cancellations by providing deals worth stealing. </a:t>
            </a:r>
            <a:endParaRPr/>
          </a:p>
          <a:p>
            <a:pPr indent="-292576" lvl="0" marL="457200" rtl="0" algn="l">
              <a:spcBef>
                <a:spcPts val="0"/>
              </a:spcBef>
              <a:spcAft>
                <a:spcPts val="0"/>
              </a:spcAft>
              <a:buSzPct val="100000"/>
              <a:buAutoNum type="arabicPeriod"/>
            </a:pPr>
            <a:r>
              <a:rPr lang="en"/>
              <a:t>As noticed via the demographics as well the belt of Delhi, Uttar Pradesh, Rajasthan and Karnataka, Maharashtra have some of the highest number of consumers and spenders. Therefore setup of more stores(delivery centres) in these two belts with appropriate stocks of items should help make the big three categories gain more sales.</a:t>
            </a:r>
            <a:endParaRPr/>
          </a:p>
          <a:p>
            <a:pPr indent="-292576" lvl="0" marL="457200" rtl="0" algn="l">
              <a:spcBef>
                <a:spcPts val="0"/>
              </a:spcBef>
              <a:spcAft>
                <a:spcPts val="0"/>
              </a:spcAft>
              <a:buSzPct val="100000"/>
              <a:buAutoNum type="arabicPeriod"/>
            </a:pPr>
            <a:r>
              <a:rPr lang="en"/>
              <a:t>Lastly Clothing is relatively a smaller ratio compared to Footwear in the sales but in e-commerce it is one of the hottest markets, therefore some stock increase of clothing items (especially those most in demand like the T-shirts section and Activewear) can help provide an insight on whether the sales see a rise. It could help increase the net revenues as the category grows and also provide opportunity for other categories like accessories and innerwear to get more stocks and grow over time.  </a:t>
            </a:r>
            <a:endParaRPr/>
          </a:p>
        </p:txBody>
      </p:sp>
      <p:sp>
        <p:nvSpPr>
          <p:cNvPr id="406" name="Google Shape;406;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Final Thoughts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Methodologies</a:t>
            </a:r>
            <a:endParaRPr/>
          </a:p>
        </p:txBody>
      </p:sp>
      <p:sp>
        <p:nvSpPr>
          <p:cNvPr id="412" name="Google Shape;412;p34"/>
          <p:cNvSpPr txBox="1"/>
          <p:nvPr>
            <p:ph idx="1" type="body"/>
          </p:nvPr>
        </p:nvSpPr>
        <p:spPr>
          <a:xfrm>
            <a:off x="1303800" y="1184350"/>
            <a:ext cx="7030500" cy="3347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Some ideas and methodologies used for the analysis deployed by me during the analysis include</a:t>
            </a:r>
            <a:endParaRPr/>
          </a:p>
          <a:p>
            <a:pPr indent="-298767" lvl="0" marL="457200" rtl="0" algn="l">
              <a:spcBef>
                <a:spcPts val="1200"/>
              </a:spcBef>
              <a:spcAft>
                <a:spcPts val="0"/>
              </a:spcAft>
              <a:buSzPct val="100000"/>
              <a:buChar char="●"/>
            </a:pPr>
            <a:r>
              <a:rPr lang="en"/>
              <a:t>S-pecific: whether the answers have specificity</a:t>
            </a:r>
            <a:endParaRPr/>
          </a:p>
          <a:p>
            <a:pPr indent="-298767" lvl="0" marL="457200" rtl="0" algn="l">
              <a:spcBef>
                <a:spcPts val="0"/>
              </a:spcBef>
              <a:spcAft>
                <a:spcPts val="0"/>
              </a:spcAft>
              <a:buSzPct val="100000"/>
              <a:buChar char="●"/>
            </a:pPr>
            <a:r>
              <a:rPr lang="en"/>
              <a:t>M-easurable: are the conclusions measurable</a:t>
            </a:r>
            <a:endParaRPr/>
          </a:p>
          <a:p>
            <a:pPr indent="-298767" lvl="0" marL="457200" rtl="0" algn="l">
              <a:spcBef>
                <a:spcPts val="0"/>
              </a:spcBef>
              <a:spcAft>
                <a:spcPts val="0"/>
              </a:spcAft>
              <a:buSzPct val="100000"/>
              <a:buChar char="●"/>
            </a:pPr>
            <a:r>
              <a:rPr lang="en"/>
              <a:t>A-ction oriented: do the answers help devise a plan</a:t>
            </a:r>
            <a:endParaRPr/>
          </a:p>
          <a:p>
            <a:pPr indent="-298767" lvl="0" marL="457200" rtl="0" algn="l">
              <a:spcBef>
                <a:spcPts val="0"/>
              </a:spcBef>
              <a:spcAft>
                <a:spcPts val="0"/>
              </a:spcAft>
              <a:buSzPct val="100000"/>
              <a:buChar char="●"/>
            </a:pPr>
            <a:r>
              <a:rPr lang="en"/>
              <a:t>R-elevant: is the question relevant</a:t>
            </a:r>
            <a:endParaRPr/>
          </a:p>
          <a:p>
            <a:pPr indent="-298767" lvl="0" marL="457200" rtl="0" algn="l">
              <a:spcBef>
                <a:spcPts val="0"/>
              </a:spcBef>
              <a:spcAft>
                <a:spcPts val="0"/>
              </a:spcAft>
              <a:buSzPct val="100000"/>
              <a:buChar char="●"/>
            </a:pPr>
            <a:r>
              <a:rPr lang="en"/>
              <a:t>T-ime bound: are the answers relevant to the specific time</a:t>
            </a:r>
            <a:endParaRPr/>
          </a:p>
          <a:p>
            <a:pPr indent="0" lvl="0" marL="0" rtl="0" algn="l">
              <a:spcBef>
                <a:spcPts val="1200"/>
              </a:spcBef>
              <a:spcAft>
                <a:spcPts val="0"/>
              </a:spcAft>
              <a:buNone/>
            </a:pPr>
            <a:r>
              <a:rPr lang="en"/>
              <a:t>During the analysis some other anomalies were also observed by me in the dataset like the States having various iterations for eg:- Odisha and Orissa both being present in the dataset. Since the values of those sets were relatively small, hence I overlooked them but in a more exhaustive dataset which would include historical data of many years, a normalisation for every attribute which can have pre-defined set of answers needs to be applied to cleanse the data. </a:t>
            </a:r>
            <a:endParaRPr/>
          </a:p>
          <a:p>
            <a:pPr indent="0" lvl="0" marL="0" rtl="0" algn="l">
              <a:spcBef>
                <a:spcPts val="1200"/>
              </a:spcBef>
              <a:spcAft>
                <a:spcPts val="0"/>
              </a:spcAft>
              <a:buNone/>
            </a:pPr>
            <a:r>
              <a:rPr lang="en"/>
              <a:t>Along with this, considering the data has a couple of attributes which are blank, they can be omitted since they do not affect the main Ask for the analysis which is methods to improve sales. </a:t>
            </a:r>
            <a:endParaRPr/>
          </a:p>
          <a:p>
            <a:pPr indent="0" lvl="0" marL="0" rtl="0" algn="l">
              <a:spcBef>
                <a:spcPts val="1200"/>
              </a:spcBef>
              <a:spcAft>
                <a:spcPts val="1200"/>
              </a:spcAft>
              <a:buNone/>
            </a:pPr>
            <a:r>
              <a:rPr lang="en"/>
              <a:t>The analysis is completely unbiased, since I have no connections with SSIPL. Therefore the analysis done is free from any bias in accordance with the ideology that any bias can create erroneous information.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Tools utilised</a:t>
            </a:r>
            <a:endParaRPr/>
          </a:p>
        </p:txBody>
      </p:sp>
      <p:sp>
        <p:nvSpPr>
          <p:cNvPr id="418" name="Google Shape;418;p3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SQL Workbench</a:t>
            </a:r>
            <a:endParaRPr/>
          </a:p>
          <a:p>
            <a:pPr indent="0" lvl="0" marL="0" rtl="0" algn="l">
              <a:spcBef>
                <a:spcPts val="1200"/>
              </a:spcBef>
              <a:spcAft>
                <a:spcPts val="0"/>
              </a:spcAft>
              <a:buNone/>
            </a:pPr>
            <a:r>
              <a:rPr lang="en"/>
              <a:t>Tableau</a:t>
            </a:r>
            <a:endParaRPr/>
          </a:p>
          <a:p>
            <a:pPr indent="0" lvl="0" marL="0" rtl="0" algn="l">
              <a:spcBef>
                <a:spcPts val="1200"/>
              </a:spcBef>
              <a:spcAft>
                <a:spcPts val="0"/>
              </a:spcAft>
              <a:buNone/>
            </a:pPr>
            <a:r>
              <a:rPr lang="en"/>
              <a:t>Excel</a:t>
            </a:r>
            <a:endParaRPr/>
          </a:p>
          <a:p>
            <a:pPr indent="0" lvl="0" marL="0" rtl="0" algn="l">
              <a:spcBef>
                <a:spcPts val="1200"/>
              </a:spcBef>
              <a:spcAft>
                <a:spcPts val="0"/>
              </a:spcAft>
              <a:buNone/>
            </a:pPr>
            <a:r>
              <a:rPr lang="en"/>
              <a:t>Open Source Excels (for visualization of maps)</a:t>
            </a:r>
            <a:endParaRPr/>
          </a:p>
          <a:p>
            <a:pPr indent="0" lvl="0" marL="0" rtl="0" algn="l">
              <a:spcBef>
                <a:spcPts val="1200"/>
              </a:spcBef>
              <a:spcAft>
                <a:spcPts val="1200"/>
              </a:spcAft>
              <a:buNone/>
            </a:pPr>
            <a:r>
              <a:rPr lang="en"/>
              <a:t>Python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normalisation and ingestion</a:t>
            </a:r>
            <a:endParaRPr/>
          </a:p>
        </p:txBody>
      </p:sp>
      <p:sp>
        <p:nvSpPr>
          <p:cNvPr id="289" name="Google Shape;289;p15"/>
          <p:cNvSpPr txBox="1"/>
          <p:nvPr>
            <p:ph idx="1" type="body"/>
          </p:nvPr>
        </p:nvSpPr>
        <p:spPr>
          <a:xfrm>
            <a:off x="1303800" y="1455075"/>
            <a:ext cx="7030500" cy="3076500"/>
          </a:xfrm>
          <a:prstGeom prst="rect">
            <a:avLst/>
          </a:prstGeom>
        </p:spPr>
        <p:txBody>
          <a:bodyPr anchorCtr="0" anchor="t" bIns="91425" lIns="91425" spcFirstLastPara="1" rIns="91425" wrap="square" tIns="91425">
            <a:normAutofit fontScale="92500" lnSpcReduction="10000"/>
          </a:bodyPr>
          <a:lstStyle/>
          <a:p>
            <a:pPr indent="0" lvl="0" marL="0" rtl="0" algn="just">
              <a:spcBef>
                <a:spcPts val="0"/>
              </a:spcBef>
              <a:spcAft>
                <a:spcPts val="0"/>
              </a:spcAft>
              <a:buNone/>
            </a:pPr>
            <a:r>
              <a:rPr lang="en"/>
              <a:t>The data provided in the format of a csv had a couple of issues and therefore a little difficult to analyse the way it was due to large volume and hence needed cleaning. </a:t>
            </a:r>
            <a:endParaRPr/>
          </a:p>
          <a:p>
            <a:pPr indent="-304958" lvl="0" marL="457200" rtl="0" algn="just">
              <a:spcBef>
                <a:spcPts val="1200"/>
              </a:spcBef>
              <a:spcAft>
                <a:spcPts val="0"/>
              </a:spcAft>
              <a:buSzPct val="100000"/>
              <a:buChar char="●"/>
            </a:pPr>
            <a:r>
              <a:rPr lang="en"/>
              <a:t>To proceed with it, I first created a .csv file with a delimiter as semicolon symbol ( ; ) since the file was using comma ( , ) as the delimiter and the field of address_1 had values which included the comma thus making the data to get ingested incorrectly in the database, causing a loss of data. So I converted the csv back to an excel file and re-exported it in a csv with the new delimiter. [To avoid this situation while creating the raw data assuming it is generated utilising an automated python script or an unload script that extracts the data from an external DB, the delimiter can be </a:t>
            </a:r>
            <a:r>
              <a:rPr lang="en"/>
              <a:t>modified</a:t>
            </a:r>
            <a:r>
              <a:rPr lang="en"/>
              <a:t> as ;  in the script.]</a:t>
            </a:r>
            <a:endParaRPr/>
          </a:p>
          <a:p>
            <a:pPr indent="-304958" lvl="0" marL="457200" rtl="0" algn="just">
              <a:spcBef>
                <a:spcPts val="0"/>
              </a:spcBef>
              <a:spcAft>
                <a:spcPts val="0"/>
              </a:spcAft>
              <a:buSzPct val="100000"/>
              <a:buChar char="●"/>
            </a:pPr>
            <a:r>
              <a:rPr lang="en"/>
              <a:t>Secondly the fields l1_category and l3_category had some discrepancies, where some redundant fields in l1_category which should have broadly been classified in the 6 major categories were wrongly classified. Given that these were irregularities I created SQL queries after analysing the data (specific details in later slides) and updated these columns. </a:t>
            </a:r>
            <a:endParaRPr/>
          </a:p>
          <a:p>
            <a:pPr indent="-304958" lvl="0" marL="457200" rtl="0" algn="just">
              <a:spcBef>
                <a:spcPts val="0"/>
              </a:spcBef>
              <a:spcAft>
                <a:spcPts val="0"/>
              </a:spcAft>
              <a:buSzPct val="100000"/>
              <a:buChar char="●"/>
            </a:pPr>
            <a:r>
              <a:rPr lang="en"/>
              <a:t>After the data was cleansed I proceeded with the analysis of the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400"/>
              <a:t>Sales Data Factual Information (Category-wise)  </a:t>
            </a:r>
            <a:endParaRPr sz="3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Footwear</a:t>
            </a:r>
            <a:endParaRPr/>
          </a:p>
        </p:txBody>
      </p:sp>
      <p:sp>
        <p:nvSpPr>
          <p:cNvPr id="300" name="Google Shape;300;p17"/>
          <p:cNvSpPr txBox="1"/>
          <p:nvPr>
            <p:ph idx="1" type="body"/>
          </p:nvPr>
        </p:nvSpPr>
        <p:spPr>
          <a:xfrm>
            <a:off x="1303800" y="1297150"/>
            <a:ext cx="3430500" cy="32346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In Footwear section, the l1_category had a total of 2 more discrepancies. It comprised of fields incorrectly marked as [“Footwear”,”Footwear”] and [“Footwear”,”Footwear”,”Footwear”]. </a:t>
            </a:r>
            <a:endParaRPr/>
          </a:p>
          <a:p>
            <a:pPr indent="-311150" lvl="0" marL="457200" rtl="0" algn="l">
              <a:spcBef>
                <a:spcPts val="0"/>
              </a:spcBef>
              <a:spcAft>
                <a:spcPts val="0"/>
              </a:spcAft>
              <a:buSzPts val="1300"/>
              <a:buChar char="●"/>
            </a:pPr>
            <a:r>
              <a:rPr lang="en"/>
              <a:t>Though the ratio of such records was relatively small, but during my normalisation and cleansing I updated their fields as [“Footwear”]</a:t>
            </a:r>
            <a:endParaRPr/>
          </a:p>
          <a:p>
            <a:pPr indent="-311150" lvl="0" marL="457200" rtl="0" algn="l">
              <a:spcBef>
                <a:spcPts val="0"/>
              </a:spcBef>
              <a:spcAft>
                <a:spcPts val="0"/>
              </a:spcAft>
              <a:buSzPts val="1300"/>
              <a:buChar char="●"/>
            </a:pPr>
            <a:r>
              <a:rPr lang="en"/>
              <a:t>Footwear comprised of the largest section of the sales records as well comprising of 36,839 records of the total 46,436.</a:t>
            </a:r>
            <a:endParaRPr/>
          </a:p>
        </p:txBody>
      </p:sp>
      <p:sp>
        <p:nvSpPr>
          <p:cNvPr id="301" name="Google Shape;301;p17"/>
          <p:cNvSpPr txBox="1"/>
          <p:nvPr>
            <p:ph idx="2" type="body"/>
          </p:nvPr>
        </p:nvSpPr>
        <p:spPr>
          <a:xfrm>
            <a:off x="4903650" y="1297050"/>
            <a:ext cx="3430500" cy="3234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 Footwear alone, taking into consideration various filters like returned, lost in transit, defective products etc. the total sales for the seller are of </a:t>
            </a:r>
            <a:r>
              <a:rPr b="1" lang="en"/>
              <a:t>2,81,87,617.2978 rupees </a:t>
            </a:r>
            <a:r>
              <a:rPr lang="en"/>
              <a:t>of the total sales records of Footwear of </a:t>
            </a:r>
            <a:r>
              <a:rPr b="1" lang="en"/>
              <a:t>4,41,87,824.5477 rupees</a:t>
            </a:r>
            <a:r>
              <a:rPr lang="en"/>
              <a:t>.</a:t>
            </a:r>
            <a:endParaRPr/>
          </a:p>
          <a:p>
            <a:pPr indent="-311150" lvl="0" marL="457200" rtl="0" algn="l">
              <a:spcBef>
                <a:spcPts val="0"/>
              </a:spcBef>
              <a:spcAft>
                <a:spcPts val="0"/>
              </a:spcAft>
              <a:buSzPts val="1300"/>
              <a:buChar char="●"/>
            </a:pPr>
            <a:r>
              <a:rPr lang="en"/>
              <a:t>In terms of popularity within the Footwear category, </a:t>
            </a:r>
            <a:r>
              <a:rPr b="1" lang="en"/>
              <a:t>Indoor Sports Shoes</a:t>
            </a:r>
            <a:r>
              <a:rPr lang="en"/>
              <a:t> are the most popular followed by </a:t>
            </a:r>
            <a:r>
              <a:rPr b="1" lang="en"/>
              <a:t>Sneakers</a:t>
            </a:r>
            <a:r>
              <a:rPr lang="en"/>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Footwear</a:t>
            </a:r>
            <a:endParaRPr/>
          </a:p>
        </p:txBody>
      </p:sp>
      <p:pic>
        <p:nvPicPr>
          <p:cNvPr id="307" name="Google Shape;307;p18"/>
          <p:cNvPicPr preferRelativeResize="0"/>
          <p:nvPr/>
        </p:nvPicPr>
        <p:blipFill>
          <a:blip r:embed="rId3">
            <a:alphaModFix/>
          </a:blip>
          <a:stretch>
            <a:fillRect/>
          </a:stretch>
        </p:blipFill>
        <p:spPr>
          <a:xfrm>
            <a:off x="5165200" y="1770875"/>
            <a:ext cx="3686551" cy="2760601"/>
          </a:xfrm>
          <a:prstGeom prst="rect">
            <a:avLst/>
          </a:prstGeom>
          <a:noFill/>
          <a:ln>
            <a:noFill/>
          </a:ln>
        </p:spPr>
      </p:pic>
      <p:sp>
        <p:nvSpPr>
          <p:cNvPr id="308" name="Google Shape;308;p18"/>
          <p:cNvSpPr txBox="1"/>
          <p:nvPr>
            <p:ph idx="1" type="body"/>
          </p:nvPr>
        </p:nvSpPr>
        <p:spPr>
          <a:xfrm>
            <a:off x="1303800" y="1770900"/>
            <a:ext cx="3312000" cy="2760600"/>
          </a:xfrm>
          <a:prstGeom prst="rect">
            <a:avLst/>
          </a:prstGeom>
        </p:spPr>
        <p:txBody>
          <a:bodyPr anchorCtr="0" anchor="t" bIns="91425" lIns="91425" spcFirstLastPara="1" rIns="91425" wrap="square" tIns="91425">
            <a:normAutofit fontScale="92500" lnSpcReduction="10000"/>
          </a:bodyPr>
          <a:lstStyle/>
          <a:p>
            <a:pPr indent="-304958" lvl="0" marL="457200" rtl="0" algn="l">
              <a:spcBef>
                <a:spcPts val="0"/>
              </a:spcBef>
              <a:spcAft>
                <a:spcPts val="0"/>
              </a:spcAft>
              <a:buSzPct val="100000"/>
              <a:buChar char="●"/>
            </a:pPr>
            <a:r>
              <a:rPr lang="en"/>
              <a:t>As per the Current Status of the items in Footwear section the most items belong in the </a:t>
            </a:r>
            <a:r>
              <a:rPr b="1" lang="en"/>
              <a:t>Handed over to DG</a:t>
            </a:r>
            <a:r>
              <a:rPr lang="en"/>
              <a:t> and </a:t>
            </a:r>
            <a:r>
              <a:rPr b="1" lang="en"/>
              <a:t>Delivery Done</a:t>
            </a:r>
            <a:r>
              <a:rPr lang="en"/>
              <a:t> section but a significant portion of the items seem to be </a:t>
            </a:r>
            <a:r>
              <a:rPr b="1" lang="en"/>
              <a:t>returned/ defective/ lost in transit/ etc</a:t>
            </a:r>
            <a:r>
              <a:rPr lang="en"/>
              <a:t>. </a:t>
            </a:r>
            <a:endParaRPr/>
          </a:p>
          <a:p>
            <a:pPr indent="-304958" lvl="0" marL="457200" rtl="0" algn="l">
              <a:spcBef>
                <a:spcPts val="0"/>
              </a:spcBef>
              <a:spcAft>
                <a:spcPts val="0"/>
              </a:spcAft>
              <a:buSzPct val="100000"/>
              <a:buChar char="●"/>
            </a:pPr>
            <a:r>
              <a:rPr lang="en"/>
              <a:t>One step in increasing the sales would be trying to reduce the cancellations by providing more incentives in forms of sales, discounts, offers and heavier marketing since this is the most popular section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Footwear</a:t>
            </a:r>
            <a:endParaRPr/>
          </a:p>
        </p:txBody>
      </p:sp>
      <p:sp>
        <p:nvSpPr>
          <p:cNvPr id="314" name="Google Shape;314;p19"/>
          <p:cNvSpPr txBox="1"/>
          <p:nvPr>
            <p:ph idx="1" type="body"/>
          </p:nvPr>
        </p:nvSpPr>
        <p:spPr>
          <a:xfrm>
            <a:off x="1303800" y="1541125"/>
            <a:ext cx="3312000" cy="2990400"/>
          </a:xfrm>
          <a:prstGeom prst="rect">
            <a:avLst/>
          </a:prstGeom>
        </p:spPr>
        <p:txBody>
          <a:bodyPr anchorCtr="0" anchor="t" bIns="91425" lIns="91425" spcFirstLastPara="1" rIns="91425" wrap="square" tIns="91425">
            <a:normAutofit fontScale="77500"/>
          </a:bodyPr>
          <a:lstStyle/>
          <a:p>
            <a:pPr indent="-292576" lvl="0" marL="457200" rtl="0" algn="l">
              <a:spcBef>
                <a:spcPts val="0"/>
              </a:spcBef>
              <a:spcAft>
                <a:spcPts val="0"/>
              </a:spcAft>
              <a:buSzPct val="100000"/>
              <a:buChar char="●"/>
            </a:pPr>
            <a:r>
              <a:rPr lang="en"/>
              <a:t>In terms of the subcategories in Footwear aka l3_category, the most popular is </a:t>
            </a:r>
            <a:r>
              <a:rPr b="1" lang="en"/>
              <a:t>Indoor Sports Shoes.</a:t>
            </a:r>
            <a:r>
              <a:rPr lang="en"/>
              <a:t> </a:t>
            </a:r>
            <a:endParaRPr/>
          </a:p>
          <a:p>
            <a:pPr indent="-292576" lvl="0" marL="457200" rtl="0" algn="l">
              <a:spcBef>
                <a:spcPts val="0"/>
              </a:spcBef>
              <a:spcAft>
                <a:spcPts val="0"/>
              </a:spcAft>
              <a:buSzPct val="100000"/>
              <a:buChar char="●"/>
            </a:pPr>
            <a:r>
              <a:rPr lang="en"/>
              <a:t>Given that this subcategory is the highest contributor in the biggest category of sales records, other categories like </a:t>
            </a:r>
            <a:r>
              <a:rPr b="1" lang="en"/>
              <a:t>Flip-Flops</a:t>
            </a:r>
            <a:r>
              <a:rPr lang="en"/>
              <a:t>, </a:t>
            </a:r>
            <a:r>
              <a:rPr b="1" lang="en"/>
              <a:t>Sneakers</a:t>
            </a:r>
            <a:r>
              <a:rPr lang="en"/>
              <a:t> and </a:t>
            </a:r>
            <a:r>
              <a:rPr b="1" lang="en"/>
              <a:t>Outdoor Sports Shoes</a:t>
            </a:r>
            <a:r>
              <a:rPr lang="en"/>
              <a:t> can be promoted as well along with </a:t>
            </a:r>
            <a:r>
              <a:rPr b="1" lang="en"/>
              <a:t>Indoor Sports Shoes </a:t>
            </a:r>
            <a:r>
              <a:rPr lang="en"/>
              <a:t>with additional benefits/ discounts on these categories to promote their sales since they are the major contributors after the biggest subcategory. </a:t>
            </a:r>
            <a:endParaRPr/>
          </a:p>
          <a:p>
            <a:pPr indent="-292576" lvl="0" marL="457200" rtl="0" algn="l">
              <a:spcBef>
                <a:spcPts val="0"/>
              </a:spcBef>
              <a:spcAft>
                <a:spcPts val="0"/>
              </a:spcAft>
              <a:buSzPct val="100000"/>
              <a:buChar char="●"/>
            </a:pPr>
            <a:r>
              <a:rPr lang="en"/>
              <a:t>For the smaller subcategories more variety and options being introduced may increase the sales, so they can be focused on depending upon inventory size and brands available.</a:t>
            </a:r>
            <a:endParaRPr/>
          </a:p>
        </p:txBody>
      </p:sp>
      <p:pic>
        <p:nvPicPr>
          <p:cNvPr id="315" name="Google Shape;315;p19"/>
          <p:cNvPicPr preferRelativeResize="0"/>
          <p:nvPr/>
        </p:nvPicPr>
        <p:blipFill>
          <a:blip r:embed="rId3">
            <a:alphaModFix/>
          </a:blip>
          <a:stretch>
            <a:fillRect/>
          </a:stretch>
        </p:blipFill>
        <p:spPr>
          <a:xfrm>
            <a:off x="4802050" y="1541125"/>
            <a:ext cx="4223400" cy="299036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Clothing</a:t>
            </a:r>
            <a:endParaRPr/>
          </a:p>
        </p:txBody>
      </p:sp>
      <p:sp>
        <p:nvSpPr>
          <p:cNvPr id="321" name="Google Shape;321;p20"/>
          <p:cNvSpPr txBox="1"/>
          <p:nvPr>
            <p:ph idx="1" type="body"/>
          </p:nvPr>
        </p:nvSpPr>
        <p:spPr>
          <a:xfrm>
            <a:off x="1303800" y="1263325"/>
            <a:ext cx="3430500" cy="3268200"/>
          </a:xfrm>
          <a:prstGeom prst="rect">
            <a:avLst/>
          </a:prstGeom>
        </p:spPr>
        <p:txBody>
          <a:bodyPr anchorCtr="0" anchor="t" bIns="91425" lIns="91425" spcFirstLastPara="1" rIns="91425" wrap="square" tIns="91425">
            <a:normAutofit fontScale="92500" lnSpcReduction="10000"/>
          </a:bodyPr>
          <a:lstStyle/>
          <a:p>
            <a:pPr indent="-304958" lvl="0" marL="457200" rtl="0" algn="l">
              <a:spcBef>
                <a:spcPts val="0"/>
              </a:spcBef>
              <a:spcAft>
                <a:spcPts val="0"/>
              </a:spcAft>
              <a:buSzPct val="100000"/>
              <a:buChar char="●"/>
            </a:pPr>
            <a:r>
              <a:rPr lang="en"/>
              <a:t>Clothing is the second biggest category in terms of records. It has a total of </a:t>
            </a:r>
            <a:r>
              <a:rPr b="1" lang="en"/>
              <a:t>58,18,239.5194 rupees</a:t>
            </a:r>
            <a:endParaRPr b="1"/>
          </a:p>
          <a:p>
            <a:pPr indent="-304958" lvl="0" marL="457200" rtl="0" algn="l">
              <a:spcBef>
                <a:spcPts val="0"/>
              </a:spcBef>
              <a:spcAft>
                <a:spcPts val="0"/>
              </a:spcAft>
              <a:buSzPct val="100000"/>
              <a:buChar char="●"/>
            </a:pPr>
            <a:r>
              <a:rPr lang="en"/>
              <a:t>Of this category, the sales in terms of Delivered and Handed over to DG are again the biggest contributors in terms of current status, contributing </a:t>
            </a:r>
            <a:r>
              <a:rPr b="1" lang="en"/>
              <a:t>35,48,914.049 rupees</a:t>
            </a:r>
            <a:endParaRPr b="1"/>
          </a:p>
          <a:p>
            <a:pPr indent="-304958" lvl="0" marL="457200" rtl="0" algn="l">
              <a:spcBef>
                <a:spcPts val="0"/>
              </a:spcBef>
              <a:spcAft>
                <a:spcPts val="0"/>
              </a:spcAft>
              <a:buSzPct val="100000"/>
              <a:buChar char="●"/>
            </a:pPr>
            <a:r>
              <a:rPr lang="en"/>
              <a:t>Total record contribution in the past 6 months in terms of sales are of </a:t>
            </a:r>
            <a:r>
              <a:rPr b="1" lang="en"/>
              <a:t>5790 records</a:t>
            </a:r>
            <a:r>
              <a:rPr lang="en"/>
              <a:t>. Considering Clothing is a big market in terms of e-commerce it’s relatively smaller and therefore the seller can focus more on Clothing since this category is bound to produce more sales since it is a big player.</a:t>
            </a:r>
            <a:endParaRPr/>
          </a:p>
        </p:txBody>
      </p:sp>
      <p:sp>
        <p:nvSpPr>
          <p:cNvPr id="322" name="Google Shape;322;p20"/>
          <p:cNvSpPr txBox="1"/>
          <p:nvPr>
            <p:ph idx="2" type="body"/>
          </p:nvPr>
        </p:nvSpPr>
        <p:spPr>
          <a:xfrm>
            <a:off x="4903650" y="1263450"/>
            <a:ext cx="3430500" cy="3268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 terms of popularity within the sub-categories </a:t>
            </a:r>
            <a:r>
              <a:rPr b="1" lang="en"/>
              <a:t>T-shirts</a:t>
            </a:r>
            <a:r>
              <a:rPr lang="en"/>
              <a:t> are the most popular followed by </a:t>
            </a:r>
            <a:r>
              <a:rPr b="1" lang="en"/>
              <a:t>Activewear Joggers</a:t>
            </a:r>
            <a:r>
              <a:rPr lang="en"/>
              <a:t>. </a:t>
            </a:r>
            <a:endParaRPr/>
          </a:p>
          <a:p>
            <a:pPr indent="-311150" lvl="0" marL="457200" rtl="0" algn="l">
              <a:spcBef>
                <a:spcPts val="0"/>
              </a:spcBef>
              <a:spcAft>
                <a:spcPts val="0"/>
              </a:spcAft>
              <a:buSzPts val="1300"/>
              <a:buChar char="●"/>
            </a:pPr>
            <a:r>
              <a:rPr lang="en"/>
              <a:t>In Clothing section there were discrepancies as well which included some instance of records being classified as [“Clothing”,”Clothing”]. These instances were rectified via a simple sql query to update those columns and SET value as only [“Clothing”].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Clothing</a:t>
            </a:r>
            <a:endParaRPr/>
          </a:p>
        </p:txBody>
      </p:sp>
      <p:sp>
        <p:nvSpPr>
          <p:cNvPr id="328" name="Google Shape;328;p21"/>
          <p:cNvSpPr txBox="1"/>
          <p:nvPr>
            <p:ph idx="1" type="body"/>
          </p:nvPr>
        </p:nvSpPr>
        <p:spPr>
          <a:xfrm>
            <a:off x="1303800" y="1550825"/>
            <a:ext cx="3312000" cy="29808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b="1" lang="en"/>
              <a:t>Clothing</a:t>
            </a:r>
            <a:r>
              <a:rPr lang="en"/>
              <a:t> in terms of total sales and current status of those sales has similar trends like </a:t>
            </a:r>
            <a:r>
              <a:rPr b="1" lang="en"/>
              <a:t>Footwear</a:t>
            </a:r>
            <a:r>
              <a:rPr lang="en"/>
              <a:t>. Most entries belong in the </a:t>
            </a:r>
            <a:r>
              <a:rPr b="1" lang="en"/>
              <a:t>Delivered</a:t>
            </a:r>
            <a:r>
              <a:rPr lang="en"/>
              <a:t> and </a:t>
            </a:r>
            <a:r>
              <a:rPr b="1" lang="en"/>
              <a:t>Handed over to DG. </a:t>
            </a:r>
            <a:r>
              <a:rPr lang="en"/>
              <a:t> But a decent portion of those also belong to defective products/cancelled by customer/cancelled by Fynd. </a:t>
            </a:r>
            <a:endParaRPr/>
          </a:p>
          <a:p>
            <a:pPr indent="-298767" lvl="0" marL="457200" rtl="0" algn="l">
              <a:spcBef>
                <a:spcPts val="0"/>
              </a:spcBef>
              <a:spcAft>
                <a:spcPts val="0"/>
              </a:spcAft>
              <a:buSzPct val="100000"/>
              <a:buChar char="●"/>
            </a:pPr>
            <a:r>
              <a:rPr lang="en"/>
              <a:t>Similar to Footwear, more prominent advertising of Clothing in general with </a:t>
            </a:r>
            <a:r>
              <a:rPr lang="en"/>
              <a:t>attractive</a:t>
            </a:r>
            <a:r>
              <a:rPr lang="en"/>
              <a:t> deals, offers and discounts would go long ways in increasing the sales.</a:t>
            </a:r>
            <a:endParaRPr/>
          </a:p>
          <a:p>
            <a:pPr indent="-298767" lvl="0" marL="457200" rtl="0" algn="l">
              <a:spcBef>
                <a:spcPts val="0"/>
              </a:spcBef>
              <a:spcAft>
                <a:spcPts val="0"/>
              </a:spcAft>
              <a:buSzPct val="100000"/>
              <a:buChar char="●"/>
            </a:pPr>
            <a:r>
              <a:rPr lang="en"/>
              <a:t>More focus on reduction of inadvertent losses due to defects/incompetent prices/ other factors would help boom this category since it is one of the biggest players in terms of e-commerce sales</a:t>
            </a:r>
            <a:endParaRPr/>
          </a:p>
        </p:txBody>
      </p:sp>
      <p:pic>
        <p:nvPicPr>
          <p:cNvPr id="329" name="Google Shape;329;p21"/>
          <p:cNvPicPr preferRelativeResize="0"/>
          <p:nvPr/>
        </p:nvPicPr>
        <p:blipFill>
          <a:blip r:embed="rId3">
            <a:alphaModFix/>
          </a:blip>
          <a:stretch>
            <a:fillRect/>
          </a:stretch>
        </p:blipFill>
        <p:spPr>
          <a:xfrm>
            <a:off x="4756925" y="1550825"/>
            <a:ext cx="4223400" cy="29806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