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05" r:id="rId5"/>
    <p:sldId id="296" r:id="rId6"/>
    <p:sldId id="306" r:id="rId7"/>
    <p:sldId id="317" r:id="rId8"/>
    <p:sldId id="259" r:id="rId9"/>
    <p:sldId id="318" r:id="rId10"/>
    <p:sldId id="320" r:id="rId11"/>
    <p:sldId id="324" r:id="rId12"/>
    <p:sldId id="323"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21" r:id="rId26"/>
    <p:sldId id="315" r:id="rId27"/>
    <p:sldId id="311" r:id="rId28"/>
    <p:sldId id="310" r:id="rId29"/>
    <p:sldId id="294"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84C0A9-D171-49A8-998C-3DB4D8FD95CB}">
          <p14:sldIdLst>
            <p14:sldId id="305"/>
            <p14:sldId id="296"/>
            <p14:sldId id="306"/>
            <p14:sldId id="317"/>
            <p14:sldId id="259"/>
            <p14:sldId id="318"/>
          </p14:sldIdLst>
        </p14:section>
        <p14:section name="Untitled Section" id="{968A38EE-0473-4F65-AFF0-2819E587D8BD}">
          <p14:sldIdLst>
            <p14:sldId id="320"/>
            <p14:sldId id="324"/>
            <p14:sldId id="323"/>
            <p14:sldId id="325"/>
            <p14:sldId id="326"/>
            <p14:sldId id="327"/>
            <p14:sldId id="328"/>
            <p14:sldId id="329"/>
            <p14:sldId id="330"/>
            <p14:sldId id="331"/>
            <p14:sldId id="332"/>
            <p14:sldId id="333"/>
            <p14:sldId id="334"/>
            <p14:sldId id="335"/>
            <p14:sldId id="336"/>
            <p14:sldId id="321"/>
            <p14:sldId id="315"/>
            <p14:sldId id="311"/>
            <p14:sldId id="310"/>
            <p14:sldId id="294"/>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945"/>
    <a:srgbClr val="7F867A"/>
    <a:srgbClr val="B2C8CD"/>
    <a:srgbClr val="A65B3A"/>
    <a:srgbClr val="A9D7D9"/>
    <a:srgbClr val="93D3D9"/>
    <a:srgbClr val="AAD6FF"/>
    <a:srgbClr val="CCD8D6"/>
    <a:srgbClr val="7329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911"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Data Understanding</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400" b="0" i="0" dirty="0">
              <a:solidFill>
                <a:schemeClr val="accent3"/>
              </a:solidFill>
              <a:latin typeface="Gill Sans Nova Light" panose="020B0302020104020203" pitchFamily="34" charset="0"/>
              <a:cs typeface="Gill Sans Light" panose="020B0302020104020203" pitchFamily="34" charset="-79"/>
            </a:rPr>
            <a:t>Data was not so cleaned so we cleaned the data first and then got to know that the data types of some columns are not appropriate. Also, There were 2 unnecessary columns present.</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Data Cleaning and Modelling</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We Changed the data type according to the column and  Deleted the unnecessary columns. Also, Removed the null values and removed the duplicates.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Identifying Risky loan applicants</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Identified Risky loan applicants by comparing loan amount and funded amount.</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4"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3"/>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4"/>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6">
        <dgm:presLayoutVars>
          <dgm:bulletEnabled val="1"/>
        </dgm:presLayoutVars>
      </dgm:prSet>
      <dgm:spPr/>
    </dgm:pt>
    <dgm:pt modelId="{8E3FB235-DF38-476B-9A0E-B1E583D50944}" type="pres">
      <dgm:prSet presAssocID="{58FF46FB-368D-4E9C-A650-0513B8879DA8}" presName="L1TextContainer" presStyleLbl="revTx" presStyleIdx="1" presStyleCnt="6">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3"/>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3"/>
      <dgm:spPr/>
    </dgm:pt>
    <dgm:pt modelId="{B1A1A837-F261-404B-A808-B2F4154CE8A2}" type="pres">
      <dgm:prSet presAssocID="{D05E1923-5021-40F7-B4EF-E582E23A699D}" presName="Ellipse" presStyleLbl="fgAcc1" presStyleIdx="2" presStyleCnt="4"/>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6">
        <dgm:presLayoutVars>
          <dgm:bulletEnabled val="1"/>
        </dgm:presLayoutVars>
      </dgm:prSet>
      <dgm:spPr/>
    </dgm:pt>
    <dgm:pt modelId="{223C5207-4FA2-4A6C-8F43-20BD55767C99}" type="pres">
      <dgm:prSet presAssocID="{D05E1923-5021-40F7-B4EF-E582E23A699D}" presName="L1TextContainer" presStyleLbl="revTx" presStyleIdx="3" presStyleCnt="6">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3"/>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3"/>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4"/>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6">
        <dgm:presLayoutVars>
          <dgm:bulletEnabled val="1"/>
        </dgm:presLayoutVars>
      </dgm:prSet>
      <dgm:spPr/>
    </dgm:pt>
    <dgm:pt modelId="{2D6C7916-1130-46A8-833B-A6278CBD2192}" type="pres">
      <dgm:prSet presAssocID="{FA8F44BD-C8C7-462C-9756-1EC498E86842}" presName="L1TextContainer" presStyleLbl="revTx" presStyleIdx="5" presStyleCnt="6">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3"/>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Lst>
  <dgm:cxnLst>
    <dgm:cxn modelId="{C3A1C60D-63BB-4E34-AD47-96AABDB6084E}" type="presOf" srcId="{D05E1923-5021-40F7-B4EF-E582E23A699D}" destId="{223C5207-4FA2-4A6C-8F43-20BD55767C99}"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4876CF51-F110-4E25-8FD4-08D25B4B0AB8}" srcId="{D05E1923-5021-40F7-B4EF-E582E23A699D}" destId="{579089A8-5362-4BA4-9163-D19228C1808F}" srcOrd="0" destOrd="0" parTransId="{FB2DEB6E-B29F-4E51-960A-23ECC62EBF38}" sibTransId="{1C5328B1-AC18-4CF7-A034-BB0592F4A2A1}"/>
    <dgm:cxn modelId="{B9F0B583-D02F-4EF4-83A8-DFD7B32B9433}" type="presOf" srcId="{9A875394-CA1E-4432-AEEB-9054FCFF5E0E}" destId="{D2143A46-815A-49BF-9455-C0385022444F}"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836276"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2719"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9837"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7386" y="677170"/>
          <a:ext cx="4501713"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b="0" i="0" kern="1200" dirty="0">
              <a:solidFill>
                <a:schemeClr val="accent3"/>
              </a:solidFill>
              <a:latin typeface="Gill Sans Nova Light" panose="020B0302020104020203" pitchFamily="34" charset="0"/>
              <a:cs typeface="Gill Sans Light" panose="020B0302020104020203" pitchFamily="34" charset="-79"/>
            </a:rPr>
            <a:t>Data was not so cleaned so we cleaned the data first and then got to know that the data types of some columns are not appropriate. Also, There were 2 unnecessary columns present.</a:t>
          </a:r>
        </a:p>
      </dsp:txBody>
      <dsp:txXfrm>
        <a:off x="347386" y="677170"/>
        <a:ext cx="4501713" cy="982560"/>
      </dsp:txXfrm>
    </dsp:sp>
    <dsp:sp modelId="{8E3FB235-DF38-476B-9A0E-B1E583D50944}">
      <dsp:nvSpPr>
        <dsp:cNvPr id="0" name=""/>
        <dsp:cNvSpPr/>
      </dsp:nvSpPr>
      <dsp:spPr>
        <a:xfrm>
          <a:off x="347386" y="331946"/>
          <a:ext cx="4501713"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Data Understanding</a:t>
          </a:r>
        </a:p>
      </dsp:txBody>
      <dsp:txXfrm>
        <a:off x="347386" y="331946"/>
        <a:ext cx="4501713" cy="345224"/>
      </dsp:txXfrm>
    </dsp:sp>
    <dsp:sp modelId="{9AA05CE5-209F-4AD9-BE2C-2A69F76DA8F4}">
      <dsp:nvSpPr>
        <dsp:cNvPr id="0" name=""/>
        <dsp:cNvSpPr/>
      </dsp:nvSpPr>
      <dsp:spPr>
        <a:xfrm>
          <a:off x="174774"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3210"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2756819"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2783937"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3051486" y="1659731"/>
          <a:ext cx="4501713"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We Changed the data type according to the column and  Deleted the unnecessary columns. Also, Removed the null values and removed the duplicates.</a:t>
          </a:r>
        </a:p>
      </dsp:txBody>
      <dsp:txXfrm>
        <a:off x="3051486" y="1659731"/>
        <a:ext cx="4501713" cy="982560"/>
      </dsp:txXfrm>
    </dsp:sp>
    <dsp:sp modelId="{223C5207-4FA2-4A6C-8F43-20BD55767C99}">
      <dsp:nvSpPr>
        <dsp:cNvPr id="0" name=""/>
        <dsp:cNvSpPr/>
      </dsp:nvSpPr>
      <dsp:spPr>
        <a:xfrm>
          <a:off x="3051486" y="2642291"/>
          <a:ext cx="4501713"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Data Cleaning and Modelling</a:t>
          </a:r>
        </a:p>
      </dsp:txBody>
      <dsp:txXfrm>
        <a:off x="3051486" y="2642291"/>
        <a:ext cx="4501713" cy="345224"/>
      </dsp:txXfrm>
    </dsp:sp>
    <dsp:sp modelId="{4FE5EB5D-4CEF-4D0D-9394-0534E61844BE}">
      <dsp:nvSpPr>
        <dsp:cNvPr id="0" name=""/>
        <dsp:cNvSpPr/>
      </dsp:nvSpPr>
      <dsp:spPr>
        <a:xfrm>
          <a:off x="2878874"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2847310"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5460919"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5488037"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5755586" y="677170"/>
          <a:ext cx="4501713"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Identified Risky loan applicants by comparing loan amount and funded amount.</a:t>
          </a:r>
        </a:p>
      </dsp:txBody>
      <dsp:txXfrm>
        <a:off x="5755586" y="677170"/>
        <a:ext cx="4501713" cy="982560"/>
      </dsp:txXfrm>
    </dsp:sp>
    <dsp:sp modelId="{2D6C7916-1130-46A8-833B-A6278CBD2192}">
      <dsp:nvSpPr>
        <dsp:cNvPr id="0" name=""/>
        <dsp:cNvSpPr/>
      </dsp:nvSpPr>
      <dsp:spPr>
        <a:xfrm>
          <a:off x="5755586" y="331946"/>
          <a:ext cx="4501713"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Identifying Risky loan applicants</a:t>
          </a:r>
        </a:p>
      </dsp:txBody>
      <dsp:txXfrm>
        <a:off x="5755586" y="331946"/>
        <a:ext cx="4501713" cy="345224"/>
      </dsp:txXfrm>
    </dsp:sp>
    <dsp:sp modelId="{4D953791-5C2F-4A75-A8F4-6ED7EAB5E015}">
      <dsp:nvSpPr>
        <dsp:cNvPr id="0" name=""/>
        <dsp:cNvSpPr/>
      </dsp:nvSpPr>
      <dsp:spPr>
        <a:xfrm>
          <a:off x="5582974"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5551410"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3/30/2023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111863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2396813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22</a:t>
            </a:fld>
            <a:endParaRPr lang="en-US" dirty="0"/>
          </a:p>
        </p:txBody>
      </p:sp>
    </p:spTree>
    <p:extLst>
      <p:ext uri="{BB962C8B-B14F-4D97-AF65-F5344CB8AC3E}">
        <p14:creationId xmlns:p14="http://schemas.microsoft.com/office/powerpoint/2010/main" val="102907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Python Mini-Project</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Word"/>
      </p:transition>
    </mc:Choice>
    <mc:Fallback xmlns="">
      <p:transitio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10</a:t>
            </a:fld>
            <a:endParaRPr lang="en-US" dirty="0"/>
          </a:p>
        </p:txBody>
      </p:sp>
      <p:pic>
        <p:nvPicPr>
          <p:cNvPr id="6" name="Picture 5">
            <a:extLst>
              <a:ext uri="{FF2B5EF4-FFF2-40B4-BE49-F238E27FC236}">
                <a16:creationId xmlns:a16="http://schemas.microsoft.com/office/drawing/2014/main" id="{D25B4E48-743A-4C76-869C-287E734FAB97}"/>
              </a:ext>
            </a:extLst>
          </p:cNvPr>
          <p:cNvPicPr>
            <a:picLocks noChangeAspect="1"/>
          </p:cNvPicPr>
          <p:nvPr/>
        </p:nvPicPr>
        <p:blipFill>
          <a:blip r:embed="rId2"/>
          <a:stretch>
            <a:fillRect/>
          </a:stretch>
        </p:blipFill>
        <p:spPr>
          <a:xfrm>
            <a:off x="95251" y="294895"/>
            <a:ext cx="6819900" cy="2476500"/>
          </a:xfrm>
          <a:prstGeom prst="rect">
            <a:avLst/>
          </a:prstGeom>
        </p:spPr>
      </p:pic>
      <p:pic>
        <p:nvPicPr>
          <p:cNvPr id="8" name="Picture 7">
            <a:extLst>
              <a:ext uri="{FF2B5EF4-FFF2-40B4-BE49-F238E27FC236}">
                <a16:creationId xmlns:a16="http://schemas.microsoft.com/office/drawing/2014/main" id="{C9EF0998-D1E2-4A15-8BA1-7B835E0E6A26}"/>
              </a:ext>
            </a:extLst>
          </p:cNvPr>
          <p:cNvPicPr>
            <a:picLocks noChangeAspect="1"/>
          </p:cNvPicPr>
          <p:nvPr/>
        </p:nvPicPr>
        <p:blipFill>
          <a:blip r:embed="rId3"/>
          <a:stretch>
            <a:fillRect/>
          </a:stretch>
        </p:blipFill>
        <p:spPr>
          <a:xfrm>
            <a:off x="95251" y="2876550"/>
            <a:ext cx="12030074" cy="3019615"/>
          </a:xfrm>
          <a:prstGeom prst="rect">
            <a:avLst/>
          </a:prstGeom>
        </p:spPr>
      </p:pic>
    </p:spTree>
    <p:extLst>
      <p:ext uri="{BB962C8B-B14F-4D97-AF65-F5344CB8AC3E}">
        <p14:creationId xmlns:p14="http://schemas.microsoft.com/office/powerpoint/2010/main" val="3683533707"/>
      </p:ext>
    </p:extLst>
  </p:cSld>
  <p:clrMapOvr>
    <a:masterClrMapping/>
  </p:clrMapOvr>
  <p:transition spd="slow"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5" name="Picture 4">
            <a:extLst>
              <a:ext uri="{FF2B5EF4-FFF2-40B4-BE49-F238E27FC236}">
                <a16:creationId xmlns:a16="http://schemas.microsoft.com/office/drawing/2014/main" id="{C7DB19AB-DC7D-47E5-AA99-0E297B4F2A8F}"/>
              </a:ext>
            </a:extLst>
          </p:cNvPr>
          <p:cNvPicPr>
            <a:picLocks noChangeAspect="1"/>
          </p:cNvPicPr>
          <p:nvPr/>
        </p:nvPicPr>
        <p:blipFill>
          <a:blip r:embed="rId2"/>
          <a:stretch>
            <a:fillRect/>
          </a:stretch>
        </p:blipFill>
        <p:spPr>
          <a:xfrm>
            <a:off x="2286000" y="127692"/>
            <a:ext cx="7373160" cy="6411220"/>
          </a:xfrm>
          <a:prstGeom prst="rect">
            <a:avLst/>
          </a:prstGeom>
        </p:spPr>
      </p:pic>
    </p:spTree>
    <p:extLst>
      <p:ext uri="{BB962C8B-B14F-4D97-AF65-F5344CB8AC3E}">
        <p14:creationId xmlns:p14="http://schemas.microsoft.com/office/powerpoint/2010/main" val="3957906975"/>
      </p:ext>
    </p:extLst>
  </p:cSld>
  <p:clrMapOvr>
    <a:masterClrMapping/>
  </p:clrMapOvr>
  <p:transition spd="slow" advTm="3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6" name="Picture 5">
            <a:extLst>
              <a:ext uri="{FF2B5EF4-FFF2-40B4-BE49-F238E27FC236}">
                <a16:creationId xmlns:a16="http://schemas.microsoft.com/office/drawing/2014/main" id="{98B4D677-4722-435E-8A73-EDF804467CF3}"/>
              </a:ext>
            </a:extLst>
          </p:cNvPr>
          <p:cNvPicPr>
            <a:picLocks noChangeAspect="1"/>
          </p:cNvPicPr>
          <p:nvPr/>
        </p:nvPicPr>
        <p:blipFill>
          <a:blip r:embed="rId2"/>
          <a:stretch>
            <a:fillRect/>
          </a:stretch>
        </p:blipFill>
        <p:spPr>
          <a:xfrm>
            <a:off x="1756818" y="129298"/>
            <a:ext cx="7802064" cy="4382375"/>
          </a:xfrm>
          <a:prstGeom prst="rect">
            <a:avLst/>
          </a:prstGeom>
        </p:spPr>
      </p:pic>
      <p:pic>
        <p:nvPicPr>
          <p:cNvPr id="8" name="Picture 7">
            <a:extLst>
              <a:ext uri="{FF2B5EF4-FFF2-40B4-BE49-F238E27FC236}">
                <a16:creationId xmlns:a16="http://schemas.microsoft.com/office/drawing/2014/main" id="{87DED95E-D9D8-412A-8C7A-CE4B8CAF4F63}"/>
              </a:ext>
            </a:extLst>
          </p:cNvPr>
          <p:cNvPicPr>
            <a:picLocks noChangeAspect="1"/>
          </p:cNvPicPr>
          <p:nvPr/>
        </p:nvPicPr>
        <p:blipFill>
          <a:blip r:embed="rId3"/>
          <a:stretch>
            <a:fillRect/>
          </a:stretch>
        </p:blipFill>
        <p:spPr>
          <a:xfrm>
            <a:off x="842205" y="4586168"/>
            <a:ext cx="10850489" cy="1695687"/>
          </a:xfrm>
          <a:prstGeom prst="rect">
            <a:avLst/>
          </a:prstGeom>
        </p:spPr>
      </p:pic>
    </p:spTree>
    <p:extLst>
      <p:ext uri="{BB962C8B-B14F-4D97-AF65-F5344CB8AC3E}">
        <p14:creationId xmlns:p14="http://schemas.microsoft.com/office/powerpoint/2010/main" val="410500212"/>
      </p:ext>
    </p:extLst>
  </p:cSld>
  <p:clrMapOvr>
    <a:masterClrMapping/>
  </p:clrMapOvr>
  <p:transition spd="slow" advTm="3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5" name="Picture 4">
            <a:extLst>
              <a:ext uri="{FF2B5EF4-FFF2-40B4-BE49-F238E27FC236}">
                <a16:creationId xmlns:a16="http://schemas.microsoft.com/office/drawing/2014/main" id="{EEE3EB10-04FA-4702-AF46-8EACFE356A98}"/>
              </a:ext>
            </a:extLst>
          </p:cNvPr>
          <p:cNvPicPr>
            <a:picLocks noChangeAspect="1"/>
          </p:cNvPicPr>
          <p:nvPr/>
        </p:nvPicPr>
        <p:blipFill>
          <a:blip r:embed="rId2"/>
          <a:stretch>
            <a:fillRect/>
          </a:stretch>
        </p:blipFill>
        <p:spPr>
          <a:xfrm>
            <a:off x="228600" y="136525"/>
            <a:ext cx="11241069" cy="2035175"/>
          </a:xfrm>
          <a:prstGeom prst="rect">
            <a:avLst/>
          </a:prstGeom>
        </p:spPr>
      </p:pic>
      <p:pic>
        <p:nvPicPr>
          <p:cNvPr id="7" name="Picture 6">
            <a:extLst>
              <a:ext uri="{FF2B5EF4-FFF2-40B4-BE49-F238E27FC236}">
                <a16:creationId xmlns:a16="http://schemas.microsoft.com/office/drawing/2014/main" id="{F1376258-A4AA-4457-9D8F-F1A34B596306}"/>
              </a:ext>
            </a:extLst>
          </p:cNvPr>
          <p:cNvPicPr>
            <a:picLocks noChangeAspect="1"/>
          </p:cNvPicPr>
          <p:nvPr/>
        </p:nvPicPr>
        <p:blipFill>
          <a:blip r:embed="rId3"/>
          <a:stretch>
            <a:fillRect/>
          </a:stretch>
        </p:blipFill>
        <p:spPr>
          <a:xfrm>
            <a:off x="1914526" y="2247022"/>
            <a:ext cx="7562850" cy="4474453"/>
          </a:xfrm>
          <a:prstGeom prst="rect">
            <a:avLst/>
          </a:prstGeom>
        </p:spPr>
      </p:pic>
    </p:spTree>
    <p:extLst>
      <p:ext uri="{BB962C8B-B14F-4D97-AF65-F5344CB8AC3E}">
        <p14:creationId xmlns:p14="http://schemas.microsoft.com/office/powerpoint/2010/main" val="2479958526"/>
      </p:ext>
    </p:extLst>
  </p:cSld>
  <p:clrMapOvr>
    <a:masterClrMapping/>
  </p:clrMapOvr>
  <p:transition spd="slow"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7" name="Picture 6">
            <a:extLst>
              <a:ext uri="{FF2B5EF4-FFF2-40B4-BE49-F238E27FC236}">
                <a16:creationId xmlns:a16="http://schemas.microsoft.com/office/drawing/2014/main" id="{F2F066D3-A4D7-49F7-BF40-2AC9519E834E}"/>
              </a:ext>
            </a:extLst>
          </p:cNvPr>
          <p:cNvPicPr>
            <a:picLocks noChangeAspect="1"/>
          </p:cNvPicPr>
          <p:nvPr/>
        </p:nvPicPr>
        <p:blipFill>
          <a:blip r:embed="rId2"/>
          <a:stretch>
            <a:fillRect/>
          </a:stretch>
        </p:blipFill>
        <p:spPr>
          <a:xfrm>
            <a:off x="228600" y="223415"/>
            <a:ext cx="11391900" cy="6049219"/>
          </a:xfrm>
          <a:prstGeom prst="rect">
            <a:avLst/>
          </a:prstGeom>
        </p:spPr>
      </p:pic>
    </p:spTree>
    <p:extLst>
      <p:ext uri="{BB962C8B-B14F-4D97-AF65-F5344CB8AC3E}">
        <p14:creationId xmlns:p14="http://schemas.microsoft.com/office/powerpoint/2010/main" val="633376229"/>
      </p:ext>
    </p:extLst>
  </p:cSld>
  <p:clrMapOvr>
    <a:masterClrMapping/>
  </p:clrMapOvr>
  <p:transition spd="slow"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5" name="Picture 4">
            <a:extLst>
              <a:ext uri="{FF2B5EF4-FFF2-40B4-BE49-F238E27FC236}">
                <a16:creationId xmlns:a16="http://schemas.microsoft.com/office/drawing/2014/main" id="{13BEC66B-9CE0-48E2-A38A-F269C5D6F577}"/>
              </a:ext>
            </a:extLst>
          </p:cNvPr>
          <p:cNvPicPr>
            <a:picLocks noChangeAspect="1"/>
          </p:cNvPicPr>
          <p:nvPr/>
        </p:nvPicPr>
        <p:blipFill>
          <a:blip r:embed="rId2"/>
          <a:stretch>
            <a:fillRect/>
          </a:stretch>
        </p:blipFill>
        <p:spPr>
          <a:xfrm>
            <a:off x="73396" y="136525"/>
            <a:ext cx="12045208" cy="4121150"/>
          </a:xfrm>
          <a:prstGeom prst="rect">
            <a:avLst/>
          </a:prstGeom>
        </p:spPr>
      </p:pic>
    </p:spTree>
    <p:extLst>
      <p:ext uri="{BB962C8B-B14F-4D97-AF65-F5344CB8AC3E}">
        <p14:creationId xmlns:p14="http://schemas.microsoft.com/office/powerpoint/2010/main" val="3408659984"/>
      </p:ext>
    </p:extLst>
  </p:cSld>
  <p:clrMapOvr>
    <a:masterClrMapping/>
  </p:clrMapOvr>
  <p:transition spd="slow"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4520-35F1-4F62-993E-E99BFC1AFEAA}"/>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27A40212-A0C2-46BA-9163-9D64849764CB}"/>
              </a:ext>
            </a:extLst>
          </p:cNvPr>
          <p:cNvSpPr>
            <a:spLocks noGrp="1"/>
          </p:cNvSpPr>
          <p:nvPr>
            <p:ph type="sldNum" sz="quarter" idx="12"/>
          </p:nvPr>
        </p:nvSpPr>
        <p:spPr/>
        <p:txBody>
          <a:bodyPr/>
          <a:lstStyle/>
          <a:p>
            <a:fld id="{294A09A9-5501-47C1-A89A-A340965A2BE2}" type="slidenum">
              <a:rPr lang="en-US" smtClean="0"/>
              <a:t>16</a:t>
            </a:fld>
            <a:endParaRPr lang="en-US" dirty="0"/>
          </a:p>
        </p:txBody>
      </p:sp>
      <p:pic>
        <p:nvPicPr>
          <p:cNvPr id="5" name="Picture 4">
            <a:extLst>
              <a:ext uri="{FF2B5EF4-FFF2-40B4-BE49-F238E27FC236}">
                <a16:creationId xmlns:a16="http://schemas.microsoft.com/office/drawing/2014/main" id="{7C255CB3-4C55-4966-988D-3BFD7B6A8355}"/>
              </a:ext>
            </a:extLst>
          </p:cNvPr>
          <p:cNvPicPr>
            <a:picLocks noChangeAspect="1"/>
          </p:cNvPicPr>
          <p:nvPr/>
        </p:nvPicPr>
        <p:blipFill>
          <a:blip r:embed="rId2"/>
          <a:stretch>
            <a:fillRect/>
          </a:stretch>
        </p:blipFill>
        <p:spPr>
          <a:xfrm>
            <a:off x="89648" y="136524"/>
            <a:ext cx="12012701" cy="1901826"/>
          </a:xfrm>
          <a:prstGeom prst="rect">
            <a:avLst/>
          </a:prstGeom>
        </p:spPr>
      </p:pic>
      <p:pic>
        <p:nvPicPr>
          <p:cNvPr id="7" name="Picture 6">
            <a:extLst>
              <a:ext uri="{FF2B5EF4-FFF2-40B4-BE49-F238E27FC236}">
                <a16:creationId xmlns:a16="http://schemas.microsoft.com/office/drawing/2014/main" id="{8870284A-7F32-4BDC-BFFC-66CC653FF0A5}"/>
              </a:ext>
            </a:extLst>
          </p:cNvPr>
          <p:cNvPicPr>
            <a:picLocks noChangeAspect="1"/>
          </p:cNvPicPr>
          <p:nvPr/>
        </p:nvPicPr>
        <p:blipFill>
          <a:blip r:embed="rId3"/>
          <a:stretch>
            <a:fillRect/>
          </a:stretch>
        </p:blipFill>
        <p:spPr>
          <a:xfrm>
            <a:off x="1600200" y="2162176"/>
            <a:ext cx="9353550" cy="4543882"/>
          </a:xfrm>
          <a:prstGeom prst="rect">
            <a:avLst/>
          </a:prstGeom>
        </p:spPr>
      </p:pic>
    </p:spTree>
    <p:extLst>
      <p:ext uri="{BB962C8B-B14F-4D97-AF65-F5344CB8AC3E}">
        <p14:creationId xmlns:p14="http://schemas.microsoft.com/office/powerpoint/2010/main" val="3584049050"/>
      </p:ext>
    </p:extLst>
  </p:cSld>
  <p:clrMapOvr>
    <a:masterClrMapping/>
  </p:clrMapOvr>
  <p:transition spd="slow"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4520-35F1-4F62-993E-E99BFC1AFEAA}"/>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27A40212-A0C2-46BA-9163-9D64849764CB}"/>
              </a:ext>
            </a:extLst>
          </p:cNvPr>
          <p:cNvSpPr>
            <a:spLocks noGrp="1"/>
          </p:cNvSpPr>
          <p:nvPr>
            <p:ph type="sldNum" sz="quarter" idx="12"/>
          </p:nvPr>
        </p:nvSpPr>
        <p:spPr/>
        <p:txBody>
          <a:bodyPr/>
          <a:lstStyle/>
          <a:p>
            <a:fld id="{294A09A9-5501-47C1-A89A-A340965A2BE2}" type="slidenum">
              <a:rPr lang="en-US" smtClean="0"/>
              <a:t>17</a:t>
            </a:fld>
            <a:endParaRPr lang="en-US" dirty="0"/>
          </a:p>
        </p:txBody>
      </p:sp>
      <p:pic>
        <p:nvPicPr>
          <p:cNvPr id="5" name="Picture 4">
            <a:extLst>
              <a:ext uri="{FF2B5EF4-FFF2-40B4-BE49-F238E27FC236}">
                <a16:creationId xmlns:a16="http://schemas.microsoft.com/office/drawing/2014/main" id="{1EA4ADD5-A5AA-44B4-8172-C83DE6C0226B}"/>
              </a:ext>
            </a:extLst>
          </p:cNvPr>
          <p:cNvPicPr>
            <a:picLocks noChangeAspect="1"/>
          </p:cNvPicPr>
          <p:nvPr/>
        </p:nvPicPr>
        <p:blipFill>
          <a:blip r:embed="rId2"/>
          <a:stretch>
            <a:fillRect/>
          </a:stretch>
        </p:blipFill>
        <p:spPr>
          <a:xfrm>
            <a:off x="65833" y="146050"/>
            <a:ext cx="12060333" cy="1686160"/>
          </a:xfrm>
          <a:prstGeom prst="rect">
            <a:avLst/>
          </a:prstGeom>
        </p:spPr>
      </p:pic>
      <p:pic>
        <p:nvPicPr>
          <p:cNvPr id="7" name="Picture 6">
            <a:extLst>
              <a:ext uri="{FF2B5EF4-FFF2-40B4-BE49-F238E27FC236}">
                <a16:creationId xmlns:a16="http://schemas.microsoft.com/office/drawing/2014/main" id="{EF363B26-1721-44EF-96A3-E3389838B81F}"/>
              </a:ext>
            </a:extLst>
          </p:cNvPr>
          <p:cNvPicPr>
            <a:picLocks noChangeAspect="1"/>
          </p:cNvPicPr>
          <p:nvPr/>
        </p:nvPicPr>
        <p:blipFill>
          <a:blip r:embed="rId3"/>
          <a:stretch>
            <a:fillRect/>
          </a:stretch>
        </p:blipFill>
        <p:spPr>
          <a:xfrm>
            <a:off x="1552575" y="1933575"/>
            <a:ext cx="9467850" cy="4729614"/>
          </a:xfrm>
          <a:prstGeom prst="rect">
            <a:avLst/>
          </a:prstGeom>
        </p:spPr>
      </p:pic>
    </p:spTree>
    <p:extLst>
      <p:ext uri="{BB962C8B-B14F-4D97-AF65-F5344CB8AC3E}">
        <p14:creationId xmlns:p14="http://schemas.microsoft.com/office/powerpoint/2010/main" val="3844543575"/>
      </p:ext>
    </p:extLst>
  </p:cSld>
  <p:clrMapOvr>
    <a:masterClrMapping/>
  </p:clrMapOvr>
  <p:transition spd="slow"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4520-35F1-4F62-993E-E99BFC1AFEAA}"/>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27A40212-A0C2-46BA-9163-9D64849764CB}"/>
              </a:ext>
            </a:extLst>
          </p:cNvPr>
          <p:cNvSpPr>
            <a:spLocks noGrp="1"/>
          </p:cNvSpPr>
          <p:nvPr>
            <p:ph type="sldNum" sz="quarter" idx="12"/>
          </p:nvPr>
        </p:nvSpPr>
        <p:spPr/>
        <p:txBody>
          <a:bodyPr/>
          <a:lstStyle/>
          <a:p>
            <a:fld id="{294A09A9-5501-47C1-A89A-A340965A2BE2}" type="slidenum">
              <a:rPr lang="en-US" smtClean="0"/>
              <a:t>18</a:t>
            </a:fld>
            <a:endParaRPr lang="en-US" dirty="0"/>
          </a:p>
        </p:txBody>
      </p:sp>
      <p:pic>
        <p:nvPicPr>
          <p:cNvPr id="5" name="Picture 4">
            <a:extLst>
              <a:ext uri="{FF2B5EF4-FFF2-40B4-BE49-F238E27FC236}">
                <a16:creationId xmlns:a16="http://schemas.microsoft.com/office/drawing/2014/main" id="{C1539BDE-173F-4376-9D67-ACD90FCC1581}"/>
              </a:ext>
            </a:extLst>
          </p:cNvPr>
          <p:cNvPicPr>
            <a:picLocks noChangeAspect="1"/>
          </p:cNvPicPr>
          <p:nvPr/>
        </p:nvPicPr>
        <p:blipFill>
          <a:blip r:embed="rId2"/>
          <a:stretch>
            <a:fillRect/>
          </a:stretch>
        </p:blipFill>
        <p:spPr>
          <a:xfrm>
            <a:off x="112614" y="136525"/>
            <a:ext cx="11984136" cy="1781424"/>
          </a:xfrm>
          <a:prstGeom prst="rect">
            <a:avLst/>
          </a:prstGeom>
        </p:spPr>
      </p:pic>
      <p:pic>
        <p:nvPicPr>
          <p:cNvPr id="7" name="Picture 6">
            <a:extLst>
              <a:ext uri="{FF2B5EF4-FFF2-40B4-BE49-F238E27FC236}">
                <a16:creationId xmlns:a16="http://schemas.microsoft.com/office/drawing/2014/main" id="{88EC2B00-E8C7-4C6B-AE41-0FB2BD8154FF}"/>
              </a:ext>
            </a:extLst>
          </p:cNvPr>
          <p:cNvPicPr>
            <a:picLocks noChangeAspect="1"/>
          </p:cNvPicPr>
          <p:nvPr/>
        </p:nvPicPr>
        <p:blipFill>
          <a:blip r:embed="rId3"/>
          <a:stretch>
            <a:fillRect/>
          </a:stretch>
        </p:blipFill>
        <p:spPr>
          <a:xfrm>
            <a:off x="1647825" y="2051049"/>
            <a:ext cx="9534525" cy="4645481"/>
          </a:xfrm>
          <a:prstGeom prst="rect">
            <a:avLst/>
          </a:prstGeom>
        </p:spPr>
      </p:pic>
    </p:spTree>
    <p:extLst>
      <p:ext uri="{BB962C8B-B14F-4D97-AF65-F5344CB8AC3E}">
        <p14:creationId xmlns:p14="http://schemas.microsoft.com/office/powerpoint/2010/main" val="780912017"/>
      </p:ext>
    </p:extLst>
  </p:cSld>
  <p:clrMapOvr>
    <a:masterClrMapping/>
  </p:clrMapOvr>
  <p:transition spd="slow" advTm="3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4520-35F1-4F62-993E-E99BFC1AFEAA}"/>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27A40212-A0C2-46BA-9163-9D64849764CB}"/>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5" name="Picture 4">
            <a:extLst>
              <a:ext uri="{FF2B5EF4-FFF2-40B4-BE49-F238E27FC236}">
                <a16:creationId xmlns:a16="http://schemas.microsoft.com/office/drawing/2014/main" id="{F5CC5E93-5615-4731-9322-B7C51362436E}"/>
              </a:ext>
            </a:extLst>
          </p:cNvPr>
          <p:cNvPicPr>
            <a:picLocks noChangeAspect="1"/>
          </p:cNvPicPr>
          <p:nvPr/>
        </p:nvPicPr>
        <p:blipFill>
          <a:blip r:embed="rId2"/>
          <a:stretch>
            <a:fillRect/>
          </a:stretch>
        </p:blipFill>
        <p:spPr>
          <a:xfrm>
            <a:off x="158143" y="136524"/>
            <a:ext cx="11875714" cy="5273676"/>
          </a:xfrm>
          <a:prstGeom prst="rect">
            <a:avLst/>
          </a:prstGeom>
        </p:spPr>
      </p:pic>
    </p:spTree>
    <p:extLst>
      <p:ext uri="{BB962C8B-B14F-4D97-AF65-F5344CB8AC3E}">
        <p14:creationId xmlns:p14="http://schemas.microsoft.com/office/powerpoint/2010/main" val="3510511343"/>
      </p:ext>
    </p:extLst>
  </p:cSld>
  <p:clrMapOvr>
    <a:masterClrMapping/>
  </p:clrMapOvr>
  <p:transition spd="slow"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202168" y="288126"/>
            <a:ext cx="3749040" cy="1325880"/>
          </a:xfrm>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139056" y="1394460"/>
            <a:ext cx="3749040" cy="5087022"/>
          </a:xfrm>
        </p:spPr>
        <p:txBody>
          <a:bodyPr vert="horz" lIns="91440" tIns="45720" rIns="91440" bIns="45720" rtlCol="0" anchor="t">
            <a:normAutofit fontScale="925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About Us</a:t>
            </a:r>
            <a:endParaRPr lang="en-US" sz="2400" dirty="0">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Problem Statement</a:t>
            </a:r>
            <a:endParaRPr lang="en-US" sz="2400" dirty="0">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Technology &amp; Skills</a:t>
            </a:r>
            <a:endParaRPr lang="en-US" sz="2400" dirty="0">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Data Description</a:t>
            </a:r>
            <a:endParaRPr lang="en-US" sz="2400" dirty="0">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Data Dictionary</a:t>
            </a:r>
          </a:p>
          <a:p>
            <a:pPr marL="0" indent="0">
              <a:lnSpc>
                <a:spcPct val="150000"/>
              </a:lnSpc>
              <a:buNone/>
            </a:pPr>
            <a:r>
              <a:rPr lang="en-US" dirty="0">
                <a:latin typeface="Gill Sans Nova Light" panose="020B0302020104020203" pitchFamily="34" charset="0"/>
                <a:cs typeface="Gill Sans Light" panose="020B0302020104020203" pitchFamily="34" charset="-79"/>
              </a:rPr>
              <a:t>Questions &amp; Solutions</a:t>
            </a:r>
          </a:p>
          <a:p>
            <a:pPr marL="0" indent="0">
              <a:lnSpc>
                <a:spcPct val="150000"/>
              </a:lnSpc>
              <a:buNone/>
            </a:pPr>
            <a:r>
              <a:rPr lang="en-US" sz="2400" dirty="0">
                <a:latin typeface="Gill Sans Nova Light" panose="020B0302020104020203" pitchFamily="34" charset="0"/>
                <a:cs typeface="Gill Sans Light" panose="020B0302020104020203" pitchFamily="34" charset="-79"/>
              </a:rPr>
              <a:t>Data Cleaning</a:t>
            </a:r>
          </a:p>
          <a:p>
            <a:pPr marL="0" indent="0">
              <a:lnSpc>
                <a:spcPct val="150000"/>
              </a:lnSpc>
              <a:buNone/>
            </a:pPr>
            <a:r>
              <a:rPr lang="en-US" sz="2400" dirty="0">
                <a:latin typeface="Gill Sans Nova Light" panose="020B0302020104020203" pitchFamily="34" charset="0"/>
                <a:cs typeface="Gill Sans Light" panose="020B0302020104020203" pitchFamily="34" charset="-79"/>
              </a:rPr>
              <a:t>Problem Solving</a:t>
            </a:r>
          </a:p>
          <a:p>
            <a:pPr marL="0" indent="0">
              <a:lnSpc>
                <a:spcPct val="150000"/>
              </a:lnSpc>
              <a:buNone/>
            </a:pPr>
            <a:r>
              <a:rPr lang="en-US" dirty="0">
                <a:latin typeface="Gill Sans Nova Light" panose="020B0302020104020203" pitchFamily="34" charset="0"/>
                <a:cs typeface="Gill Sans Light" panose="020B0302020104020203" pitchFamily="34" charset="-79"/>
              </a:rPr>
              <a:t>Conclusion</a:t>
            </a:r>
            <a:endParaRPr lang="en-US" sz="2400" dirty="0">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Python Mini-Project</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Word"/>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4520-35F1-4F62-993E-E99BFC1AFEAA}"/>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27A40212-A0C2-46BA-9163-9D64849764CB}"/>
              </a:ext>
            </a:extLst>
          </p:cNvPr>
          <p:cNvSpPr>
            <a:spLocks noGrp="1"/>
          </p:cNvSpPr>
          <p:nvPr>
            <p:ph type="sldNum" sz="quarter" idx="12"/>
          </p:nvPr>
        </p:nvSpPr>
        <p:spPr/>
        <p:txBody>
          <a:bodyPr/>
          <a:lstStyle/>
          <a:p>
            <a:fld id="{294A09A9-5501-47C1-A89A-A340965A2BE2}" type="slidenum">
              <a:rPr lang="en-US" smtClean="0"/>
              <a:t>20</a:t>
            </a:fld>
            <a:endParaRPr lang="en-US" dirty="0"/>
          </a:p>
        </p:txBody>
      </p:sp>
      <p:pic>
        <p:nvPicPr>
          <p:cNvPr id="5" name="Picture 4">
            <a:extLst>
              <a:ext uri="{FF2B5EF4-FFF2-40B4-BE49-F238E27FC236}">
                <a16:creationId xmlns:a16="http://schemas.microsoft.com/office/drawing/2014/main" id="{4BA2A059-C5A5-4B23-95F0-166945CA83AB}"/>
              </a:ext>
            </a:extLst>
          </p:cNvPr>
          <p:cNvPicPr>
            <a:picLocks noChangeAspect="1"/>
          </p:cNvPicPr>
          <p:nvPr/>
        </p:nvPicPr>
        <p:blipFill>
          <a:blip r:embed="rId2"/>
          <a:stretch>
            <a:fillRect/>
          </a:stretch>
        </p:blipFill>
        <p:spPr>
          <a:xfrm>
            <a:off x="170719" y="419099"/>
            <a:ext cx="11850562" cy="5610225"/>
          </a:xfrm>
          <a:prstGeom prst="rect">
            <a:avLst/>
          </a:prstGeom>
        </p:spPr>
      </p:pic>
    </p:spTree>
    <p:extLst>
      <p:ext uri="{BB962C8B-B14F-4D97-AF65-F5344CB8AC3E}">
        <p14:creationId xmlns:p14="http://schemas.microsoft.com/office/powerpoint/2010/main" val="1724520023"/>
      </p:ext>
    </p:extLst>
  </p:cSld>
  <p:clrMapOvr>
    <a:masterClrMapping/>
  </p:clrMapOvr>
  <p:transition spd="slow" advTm="3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174520-35F1-4F62-993E-E99BFC1AFEAA}"/>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27A40212-A0C2-46BA-9163-9D64849764CB}"/>
              </a:ext>
            </a:extLst>
          </p:cNvPr>
          <p:cNvSpPr>
            <a:spLocks noGrp="1"/>
          </p:cNvSpPr>
          <p:nvPr>
            <p:ph type="sldNum" sz="quarter" idx="12"/>
          </p:nvPr>
        </p:nvSpPr>
        <p:spPr/>
        <p:txBody>
          <a:bodyPr/>
          <a:lstStyle/>
          <a:p>
            <a:fld id="{294A09A9-5501-47C1-A89A-A340965A2BE2}" type="slidenum">
              <a:rPr lang="en-US" smtClean="0"/>
              <a:t>21</a:t>
            </a:fld>
            <a:endParaRPr lang="en-US" dirty="0"/>
          </a:p>
        </p:txBody>
      </p:sp>
      <p:pic>
        <p:nvPicPr>
          <p:cNvPr id="5" name="Picture 4">
            <a:extLst>
              <a:ext uri="{FF2B5EF4-FFF2-40B4-BE49-F238E27FC236}">
                <a16:creationId xmlns:a16="http://schemas.microsoft.com/office/drawing/2014/main" id="{841AC0D2-FE16-4984-A585-5F5110B13F35}"/>
              </a:ext>
            </a:extLst>
          </p:cNvPr>
          <p:cNvPicPr>
            <a:picLocks noChangeAspect="1"/>
          </p:cNvPicPr>
          <p:nvPr/>
        </p:nvPicPr>
        <p:blipFill>
          <a:blip r:embed="rId2"/>
          <a:stretch>
            <a:fillRect/>
          </a:stretch>
        </p:blipFill>
        <p:spPr>
          <a:xfrm>
            <a:off x="228600" y="299797"/>
            <a:ext cx="11820525" cy="3439005"/>
          </a:xfrm>
          <a:prstGeom prst="rect">
            <a:avLst/>
          </a:prstGeom>
        </p:spPr>
      </p:pic>
    </p:spTree>
    <p:extLst>
      <p:ext uri="{BB962C8B-B14F-4D97-AF65-F5344CB8AC3E}">
        <p14:creationId xmlns:p14="http://schemas.microsoft.com/office/powerpoint/2010/main" val="3319225379"/>
      </p:ext>
    </p:extLst>
  </p:cSld>
  <p:clrMapOvr>
    <a:masterClrMapping/>
  </p:clrMapOvr>
  <p:transition spd="slow" advTm="3000">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329680" y="136525"/>
            <a:ext cx="5293360" cy="607060"/>
          </a:xfrm>
        </p:spPr>
        <p:txBody>
          <a:bodyPr>
            <a:noAutofit/>
          </a:bodyPr>
          <a:lstStyle/>
          <a:p>
            <a:r>
              <a:rPr lang="en-US" dirty="0">
                <a:latin typeface="Baskerville Old Face" panose="02020602080505020303" pitchFamily="18" charset="77"/>
                <a:cs typeface="Calibri Light"/>
              </a:rPr>
              <a:t>          Data Cleaning</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a:bodyPr>
          <a:lstStyle/>
          <a:p>
            <a:r>
              <a:rPr lang="en-US" dirty="0"/>
              <a:t>C</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043930" y="843280"/>
            <a:ext cx="4844166" cy="6014720"/>
          </a:xfrm>
        </p:spPr>
        <p:txBody>
          <a:bodyPr vert="horz" lIns="91440" tIns="45720" rIns="91440" bIns="45720" rtlCol="0" anchor="t">
            <a:normAutofit lnSpcReduction="10000"/>
          </a:bodyPr>
          <a:lstStyle/>
          <a:p>
            <a:pPr marL="342900" indent="-342900" algn="just">
              <a:lnSpc>
                <a:spcPct val="150000"/>
              </a:lnSpc>
              <a:buFont typeface="Arial" panose="020B0604020202020204" pitchFamily="34" charset="0"/>
              <a:buChar char="•"/>
            </a:pPr>
            <a:r>
              <a:rPr lang="en-US" sz="1600" dirty="0">
                <a:solidFill>
                  <a:srgbClr val="4F5945"/>
                </a:solidFill>
                <a:latin typeface="Gill Sans Nova Light" panose="020B0302020104020203" pitchFamily="34" charset="0"/>
                <a:cs typeface="Gill Sans Light" panose="020B0302020104020203" pitchFamily="34" charset="-79"/>
              </a:rPr>
              <a:t>In this dataset, we have two columns named Unnamed 21 and Unnamed 22 which contain null values in every row. It does not convey any information So we dropped these two columns.</a:t>
            </a:r>
          </a:p>
          <a:p>
            <a:pPr marL="342900" indent="-342900" algn="just">
              <a:lnSpc>
                <a:spcPct val="150000"/>
              </a:lnSpc>
              <a:buFont typeface="Arial" panose="020B0604020202020204" pitchFamily="34" charset="0"/>
              <a:buChar char="•"/>
            </a:pPr>
            <a:r>
              <a:rPr lang="en-US" sz="1600" dirty="0">
                <a:solidFill>
                  <a:srgbClr val="4F5945"/>
                </a:solidFill>
                <a:latin typeface="Gill Sans Nova Light" panose="020B0302020104020203" pitchFamily="34" charset="0"/>
                <a:cs typeface="Gill Sans Light" panose="020B0302020104020203" pitchFamily="34" charset="-79"/>
              </a:rPr>
              <a:t>We also added one column named Risky loan applicant by comparing the Loan amount and Funded amount with this criteria - If the loan amount is less than equal to the funded amount set it as ‘0’ else set it as ‘1’.</a:t>
            </a:r>
          </a:p>
          <a:p>
            <a:pPr marL="342900" indent="-342900" algn="just">
              <a:lnSpc>
                <a:spcPct val="150000"/>
              </a:lnSpc>
              <a:buFont typeface="Arial" panose="020B0604020202020204" pitchFamily="34" charset="0"/>
              <a:buChar char="•"/>
            </a:pPr>
            <a:r>
              <a:rPr lang="en-US" sz="1600" dirty="0">
                <a:solidFill>
                  <a:srgbClr val="4F5945"/>
                </a:solidFill>
                <a:latin typeface="Gill Sans Nova Light" panose="020B0302020104020203" pitchFamily="34" charset="0"/>
                <a:cs typeface="Gill Sans Light" panose="020B0302020104020203" pitchFamily="34" charset="-79"/>
              </a:rPr>
              <a:t>We converted the Interest rate column datatype from object to float datatype so in case if we need to do some mathematical operations then we do not face any kind of problem.</a:t>
            </a:r>
          </a:p>
          <a:p>
            <a:pPr marL="342900" indent="-342900" algn="just">
              <a:lnSpc>
                <a:spcPct val="150000"/>
              </a:lnSpc>
              <a:buFont typeface="Arial" panose="020B0604020202020204" pitchFamily="34" charset="0"/>
              <a:buChar char="•"/>
            </a:pPr>
            <a:r>
              <a:rPr lang="en-US" sz="1600" dirty="0">
                <a:solidFill>
                  <a:srgbClr val="4F5945"/>
                </a:solidFill>
                <a:latin typeface="Gill Sans Nova Light" panose="020B0302020104020203" pitchFamily="34" charset="0"/>
                <a:cs typeface="Gill Sans Light" panose="020B0302020104020203" pitchFamily="34" charset="-79"/>
              </a:rPr>
              <a:t>We converted the Employee length column into a categorical column into four categories: Expert, Senior, Fresher, and junior.</a:t>
            </a:r>
          </a:p>
          <a:p>
            <a:pPr marL="342900" indent="-342900">
              <a:lnSpc>
                <a:spcPct val="150000"/>
              </a:lnSpc>
              <a:buFont typeface="Arial" panose="020B0604020202020204" pitchFamily="34" charset="0"/>
              <a:buChar char="•"/>
            </a:pPr>
            <a:endParaRPr lang="en-US" sz="20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Python Mini-Project</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22</a:t>
            </a:fld>
            <a:endParaRPr lang="en-US" dirty="0"/>
          </a:p>
        </p:txBody>
      </p:sp>
    </p:spTree>
    <p:extLst>
      <p:ext uri="{BB962C8B-B14F-4D97-AF65-F5344CB8AC3E}">
        <p14:creationId xmlns:p14="http://schemas.microsoft.com/office/powerpoint/2010/main" val="75226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Word"/>
      </p:transition>
    </mc:Choice>
    <mc:Fallback xmlns="">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latin typeface="Baskerville Old Face" panose="02020602080505020303" pitchFamily="18" charset="77"/>
              </a:rPr>
              <a:t>Problem Solving Steps</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dirty="0"/>
              <a:t>Python Mini-Project</a:t>
            </a:r>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23</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496067833"/>
              </p:ext>
            </p:extLst>
          </p:nvPr>
        </p:nvGraphicFramePr>
        <p:xfrm>
          <a:off x="974725" y="2614613"/>
          <a:ext cx="10836276"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Char"/>
      </p:transition>
    </mc:Choice>
    <mc:Fallback xmlns="">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0"/>
            <a:ext cx="10515600" cy="1325880"/>
          </a:xfrm>
        </p:spPr>
        <p:txBody>
          <a:bodyPr/>
          <a:lstStyle/>
          <a:p>
            <a:r>
              <a:rPr lang="en-US" dirty="0"/>
              <a:t>Insights Using Graphs/Charts</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dirty="0"/>
              <a:t>Python Mini-Project</a:t>
            </a:r>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24</a:t>
            </a:fld>
            <a:endParaRPr lang="en-US" dirty="0"/>
          </a:p>
        </p:txBody>
      </p:sp>
      <p:pic>
        <p:nvPicPr>
          <p:cNvPr id="8" name="Content Placeholder 7">
            <a:extLst>
              <a:ext uri="{FF2B5EF4-FFF2-40B4-BE49-F238E27FC236}">
                <a16:creationId xmlns:a16="http://schemas.microsoft.com/office/drawing/2014/main" id="{3BCC497F-6686-807B-95A7-DD9255BC5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299" y="1325880"/>
            <a:ext cx="3662680" cy="3574090"/>
          </a:xfrm>
          <a:prstGeom prst="rect">
            <a:avLst/>
          </a:prstGeom>
        </p:spPr>
      </p:pic>
      <p:pic>
        <p:nvPicPr>
          <p:cNvPr id="9" name="Picture 8">
            <a:extLst>
              <a:ext uri="{FF2B5EF4-FFF2-40B4-BE49-F238E27FC236}">
                <a16:creationId xmlns:a16="http://schemas.microsoft.com/office/drawing/2014/main" id="{6B657ED7-368A-C363-206E-100DC16CD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709" y="1325880"/>
            <a:ext cx="4131314" cy="3252606"/>
          </a:xfrm>
          <a:prstGeom prst="rect">
            <a:avLst/>
          </a:prstGeom>
        </p:spPr>
      </p:pic>
      <p:pic>
        <p:nvPicPr>
          <p:cNvPr id="10" name="Picture 9">
            <a:extLst>
              <a:ext uri="{FF2B5EF4-FFF2-40B4-BE49-F238E27FC236}">
                <a16:creationId xmlns:a16="http://schemas.microsoft.com/office/drawing/2014/main" id="{C6344F7E-CD5D-5D09-CC20-4C0C2BA17E55}"/>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8524241" y="1325880"/>
            <a:ext cx="3170282" cy="3118215"/>
          </a:xfrm>
          <a:prstGeom prst="rect">
            <a:avLst/>
          </a:prstGeom>
        </p:spPr>
      </p:pic>
      <p:sp>
        <p:nvSpPr>
          <p:cNvPr id="11" name="Rectangle 10">
            <a:extLst>
              <a:ext uri="{FF2B5EF4-FFF2-40B4-BE49-F238E27FC236}">
                <a16:creationId xmlns:a16="http://schemas.microsoft.com/office/drawing/2014/main" id="{4079F39B-BF71-4C56-8A5E-9BC4AA163CE1}"/>
              </a:ext>
            </a:extLst>
          </p:cNvPr>
          <p:cNvSpPr/>
          <p:nvPr/>
        </p:nvSpPr>
        <p:spPr>
          <a:xfrm>
            <a:off x="0" y="5130799"/>
            <a:ext cx="12192000" cy="10911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buFont typeface="Arial" panose="020B0604020202020204" pitchFamily="34" charset="0"/>
              <a:buChar char="•"/>
            </a:pPr>
            <a:r>
              <a:rPr lang="en-US" dirty="0">
                <a:solidFill>
                  <a:srgbClr val="4F5945"/>
                </a:solidFill>
              </a:rPr>
              <a:t>This diagram shows that Current loan status has only a 5-year loan duration.</a:t>
            </a:r>
          </a:p>
          <a:p>
            <a:pPr marL="285750" indent="-285750">
              <a:buFont typeface="Arial" panose="020B0604020202020204" pitchFamily="34" charset="0"/>
              <a:buChar char="•"/>
            </a:pPr>
            <a:r>
              <a:rPr lang="en-US" dirty="0">
                <a:solidFill>
                  <a:srgbClr val="4F5945"/>
                </a:solidFill>
              </a:rPr>
              <a:t>This bar chart states that most of the charged off loans are not-verified whereas most of the current loans are verified.</a:t>
            </a:r>
          </a:p>
          <a:p>
            <a:pPr marL="285750" indent="-285750">
              <a:buFont typeface="Arial" panose="020B0604020202020204" pitchFamily="34" charset="0"/>
              <a:buChar char="•"/>
            </a:pPr>
            <a:r>
              <a:rPr lang="en-US" dirty="0">
                <a:solidFill>
                  <a:srgbClr val="4F5945"/>
                </a:solidFill>
              </a:rPr>
              <a:t>The pie chart clearly shows that most of the loan amount is of B-Grade followed by C-Grade. </a:t>
            </a:r>
          </a:p>
        </p:txBody>
      </p:sp>
    </p:spTree>
    <p:extLst>
      <p:ext uri="{BB962C8B-B14F-4D97-AF65-F5344CB8AC3E}">
        <p14:creationId xmlns:p14="http://schemas.microsoft.com/office/powerpoint/2010/main" val="94101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Word"/>
      </p:transition>
    </mc:Choice>
    <mc:Fallback xmlns="">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latin typeface="Baskerville Old Face" panose="02020602080505020303" pitchFamily="18" charset="77"/>
              </a:rPr>
              <a:t>Conclusion</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normAutofit lnSpcReduction="10000"/>
          </a:bodyPr>
          <a:lstStyle/>
          <a:p>
            <a:pPr marL="342900" indent="-342900" algn="l">
              <a:lnSpc>
                <a:spcPct val="100000"/>
              </a:lnSpc>
              <a:buFont typeface="Arial" panose="020B0604020202020204" pitchFamily="34" charset="0"/>
              <a:buChar char="•"/>
            </a:pPr>
            <a:r>
              <a:rPr lang="en-US" dirty="0">
                <a:solidFill>
                  <a:srgbClr val="4F5945"/>
                </a:solidFill>
              </a:rPr>
              <a:t>Risky loan column states that nearly 37868 number of loans are risky.</a:t>
            </a:r>
          </a:p>
          <a:p>
            <a:pPr marL="342900" indent="-342900" algn="l">
              <a:buFont typeface="Arial" panose="020B0604020202020204" pitchFamily="34" charset="0"/>
              <a:buChar char="•"/>
            </a:pPr>
            <a:r>
              <a:rPr lang="en-US" dirty="0">
                <a:solidFill>
                  <a:srgbClr val="4F5945"/>
                </a:solidFill>
              </a:rPr>
              <a:t>Most of loans are taken by persons who are working more than 7 years and we named them as a Experts.</a:t>
            </a:r>
            <a:endParaRPr lang="en-IN" dirty="0">
              <a:solidFill>
                <a:srgbClr val="4F5945"/>
              </a:solidFill>
            </a:endParaRPr>
          </a:p>
          <a:p>
            <a:pPr marL="342900" indent="-342900" algn="l">
              <a:buFont typeface="Arial" panose="020B0604020202020204" pitchFamily="34" charset="0"/>
              <a:buChar char="•"/>
            </a:pPr>
            <a:r>
              <a:rPr lang="en-IN" dirty="0">
                <a:solidFill>
                  <a:srgbClr val="4F5945"/>
                </a:solidFill>
              </a:rPr>
              <a:t>Most of the loans are Fully paid.</a:t>
            </a:r>
          </a:p>
          <a:p>
            <a:pPr marL="342900" indent="-342900" algn="l">
              <a:buFont typeface="Arial" panose="020B0604020202020204" pitchFamily="34" charset="0"/>
              <a:buChar char="•"/>
            </a:pPr>
            <a:r>
              <a:rPr lang="en-US" dirty="0">
                <a:solidFill>
                  <a:srgbClr val="4F5945"/>
                </a:solidFill>
              </a:rPr>
              <a:t>Approximately 29096 people have taken 3-year loans and other than them, About 10621 people have taken loans for 5 years.</a:t>
            </a:r>
          </a:p>
          <a:p>
            <a:pPr marL="342900" indent="-342900" algn="l">
              <a:buFont typeface="Arial" panose="020B0604020202020204" pitchFamily="34" charset="0"/>
              <a:buChar char="•"/>
            </a:pPr>
            <a:r>
              <a:rPr lang="en-US" dirty="0">
                <a:solidFill>
                  <a:srgbClr val="4F5945"/>
                </a:solidFill>
              </a:rPr>
              <a:t>Most people have taken B-grade loans followed by A and C-grade loans.</a:t>
            </a:r>
            <a:endParaRPr lang="en-IN" dirty="0">
              <a:solidFill>
                <a:srgbClr val="4F5945"/>
              </a:solidFill>
            </a:endParaRPr>
          </a:p>
          <a:p>
            <a:pPr marL="342900" indent="-342900" algn="l">
              <a:lnSpc>
                <a:spcPct val="100000"/>
              </a:lnSpc>
              <a:buFont typeface="Arial" panose="020B0604020202020204" pitchFamily="34" charset="0"/>
              <a:buChar char="•"/>
            </a:pPr>
            <a:endParaRPr lang="en-US" b="1" dirty="0">
              <a:solidFill>
                <a:schemeClr val="accent6">
                  <a:lumMod val="75000"/>
                </a:schemeClr>
              </a:solidFill>
            </a:endParaRPr>
          </a:p>
          <a:p>
            <a:pPr marL="342900" indent="-342900" algn="l">
              <a:lnSpc>
                <a:spcPct val="100000"/>
              </a:lnSpc>
              <a:buFont typeface="Arial" panose="020B0604020202020204" pitchFamily="34" charset="0"/>
              <a:buChar char="•"/>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dirty="0"/>
              <a:t>Python Mini-Project</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520700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Char"/>
      </p:transition>
    </mc:Choice>
    <mc:Fallback xmlns="">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335332" y="330200"/>
            <a:ext cx="4974336" cy="1325880"/>
          </a:xfrm>
        </p:spPr>
        <p:txBody>
          <a:bodyPr/>
          <a:lstStyle/>
          <a:p>
            <a:r>
              <a:rPr lang="en-US" dirty="0"/>
              <a:t>Future Steps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5219700" y="1426464"/>
            <a:ext cx="6135688" cy="5075936"/>
          </a:xfrm>
        </p:spPr>
        <p:txBody>
          <a:bodyPr>
            <a:normAutofit fontScale="85000" lnSpcReduction="10000"/>
          </a:bodyPr>
          <a:lstStyle/>
          <a:p>
            <a:pPr marL="0" indent="0">
              <a:buNone/>
            </a:pPr>
            <a:endParaRPr lang="en-US" dirty="0"/>
          </a:p>
          <a:p>
            <a:r>
              <a:rPr lang="en-US" sz="1900" dirty="0">
                <a:solidFill>
                  <a:srgbClr val="4F5945"/>
                </a:solidFill>
              </a:rPr>
              <a:t>The loan company</a:t>
            </a:r>
            <a:r>
              <a:rPr lang="en-US" sz="1900" b="0" i="0" dirty="0">
                <a:solidFill>
                  <a:srgbClr val="4F5945"/>
                </a:solidFill>
                <a:effectLst/>
              </a:rPr>
              <a:t> should have a well-defined lending policy that outlines the criteria for approving loans and the procedures for verifying information provided by borrowers. The policy should also specify the loan limits and the types of loans that the </a:t>
            </a:r>
            <a:r>
              <a:rPr lang="en-US" sz="1900" dirty="0">
                <a:solidFill>
                  <a:srgbClr val="4F5945"/>
                </a:solidFill>
              </a:rPr>
              <a:t>loan company</a:t>
            </a:r>
            <a:r>
              <a:rPr lang="en-US" sz="1900" b="0" i="0" dirty="0">
                <a:solidFill>
                  <a:srgbClr val="4F5945"/>
                </a:solidFill>
                <a:effectLst/>
              </a:rPr>
              <a:t> can grant</a:t>
            </a:r>
            <a:r>
              <a:rPr lang="en-US" sz="1900" dirty="0">
                <a:solidFill>
                  <a:srgbClr val="4F5945"/>
                </a:solidFill>
              </a:rPr>
              <a:t>.</a:t>
            </a:r>
          </a:p>
          <a:p>
            <a:r>
              <a:rPr lang="en-US" sz="1900" dirty="0">
                <a:solidFill>
                  <a:srgbClr val="4F5945"/>
                </a:solidFill>
              </a:rPr>
              <a:t>The loan company</a:t>
            </a:r>
            <a:r>
              <a:rPr lang="en-US" sz="1900" b="0" i="0" dirty="0">
                <a:solidFill>
                  <a:srgbClr val="4F5945"/>
                </a:solidFill>
                <a:effectLst/>
              </a:rPr>
              <a:t> should monitor the performance of their borrowers by keeping track of their repayment history, financial statements, and other relevant information. This would help loan company to identify early warning signs of potential default and take appropriate action.</a:t>
            </a:r>
          </a:p>
          <a:p>
            <a:r>
              <a:rPr lang="en-US" sz="1900" b="0" i="0" dirty="0">
                <a:solidFill>
                  <a:srgbClr val="4F5945"/>
                </a:solidFill>
                <a:effectLst/>
              </a:rPr>
              <a:t>The loan company should set interest rates that reflect the risk of lending to different types of borrowers. This helps to ensure that borrowers who are more likely to default pay higher interest rates, while those with better credit histories pay lower rates.</a:t>
            </a:r>
          </a:p>
          <a:p>
            <a:r>
              <a:rPr lang="en-US" sz="1900" dirty="0">
                <a:solidFill>
                  <a:srgbClr val="4F5945"/>
                </a:solidFill>
              </a:rPr>
              <a:t>The loan company</a:t>
            </a:r>
            <a:r>
              <a:rPr lang="en-US" sz="1900" b="0" i="0" dirty="0">
                <a:solidFill>
                  <a:srgbClr val="4F5945"/>
                </a:solidFill>
                <a:effectLst/>
              </a:rPr>
              <a:t> can mitigate risks by requiring borrowers to provide collateral to secure loans. This collateral can be in the form of assets such as real estate, inventory, or equipment, which the </a:t>
            </a:r>
            <a:r>
              <a:rPr lang="en-US" sz="1900" dirty="0">
                <a:solidFill>
                  <a:srgbClr val="4F5945"/>
                </a:solidFill>
              </a:rPr>
              <a:t>loan company</a:t>
            </a:r>
            <a:r>
              <a:rPr lang="en-US" sz="1900" b="0" i="0" dirty="0">
                <a:solidFill>
                  <a:srgbClr val="4F5945"/>
                </a:solidFill>
                <a:effectLst/>
              </a:rPr>
              <a:t> can seize in the event of default.</a:t>
            </a:r>
          </a:p>
          <a:p>
            <a:r>
              <a:rPr lang="en-US" sz="1900" dirty="0">
                <a:solidFill>
                  <a:srgbClr val="4F5945"/>
                </a:solidFill>
              </a:rPr>
              <a:t>The loan company</a:t>
            </a:r>
            <a:r>
              <a:rPr lang="en-US" sz="1900" b="0" i="0" dirty="0">
                <a:solidFill>
                  <a:srgbClr val="4F5945"/>
                </a:solidFill>
                <a:effectLst/>
              </a:rPr>
              <a:t> can mitigate risks by analyzing the creditworthiness of borrowers before granting loans. This analysis should involve reviewing the borrower's credit history, income, debt-to-income ratio, and collateral, if any.</a:t>
            </a:r>
          </a:p>
          <a:p>
            <a:endParaRPr lang="en-US" dirty="0">
              <a:solidFill>
                <a:srgbClr val="A65B3A"/>
              </a:solidFill>
            </a:endParaRPr>
          </a:p>
          <a:p>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Python Mini-Project</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98561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Word"/>
      </p:transition>
    </mc:Choice>
    <mc:Fallback xmlns="">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Object"/>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1261872"/>
          </a:xfrm>
        </p:spPr>
        <p:txBody>
          <a:bodyPr>
            <a:normAutofit/>
          </a:bodyPr>
          <a:lstStyle/>
          <a:p>
            <a:pPr algn="l"/>
            <a:r>
              <a:rPr lang="en-US" dirty="0"/>
              <a:t>                       About Us</a:t>
            </a:r>
            <a:br>
              <a:rPr lang="en-US" sz="4000" dirty="0"/>
            </a:br>
            <a:r>
              <a:rPr lang="en-US" sz="4000" dirty="0"/>
              <a:t>    </a:t>
            </a:r>
            <a:r>
              <a:rPr lang="en-US" sz="2000" u="sng" dirty="0"/>
              <a:t>Team Member’s Name</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marL="342900" indent="-342900" algn="l">
              <a:buFont typeface="Arial" panose="020B0604020202020204" pitchFamily="34" charset="0"/>
              <a:buChar char="•"/>
            </a:pPr>
            <a:r>
              <a:rPr lang="en-US" dirty="0"/>
              <a:t>Shruti Bansal</a:t>
            </a:r>
          </a:p>
          <a:p>
            <a:pPr marL="342900" indent="-342900" algn="l">
              <a:buFont typeface="Arial" panose="020B0604020202020204" pitchFamily="34" charset="0"/>
              <a:buChar char="•"/>
            </a:pPr>
            <a:r>
              <a:rPr lang="en-US" dirty="0"/>
              <a:t>Anjali Dubey</a:t>
            </a:r>
          </a:p>
          <a:p>
            <a:pPr marL="342900" indent="-342900" algn="l">
              <a:buFont typeface="Arial" panose="020B0604020202020204" pitchFamily="34" charset="0"/>
              <a:buChar char="•"/>
            </a:pPr>
            <a:r>
              <a:rPr lang="en-US" dirty="0"/>
              <a:t>MD Modassir</a:t>
            </a:r>
          </a:p>
          <a:p>
            <a:pPr marL="342900" indent="-342900" algn="l">
              <a:buFont typeface="Arial" panose="020B0604020202020204" pitchFamily="34" charset="0"/>
              <a:buChar char="•"/>
            </a:pPr>
            <a:r>
              <a:rPr lang="en-US" dirty="0"/>
              <a:t>Nimisha Khandelwal</a:t>
            </a:r>
          </a:p>
          <a:p>
            <a:pPr marL="342900" indent="-342900" algn="l">
              <a:buFont typeface="Arial" panose="020B0604020202020204" pitchFamily="34" charset="0"/>
              <a:buChar char="•"/>
            </a:pPr>
            <a:r>
              <a:rPr lang="en-US" dirty="0"/>
              <a:t>Karpagaganesh N</a:t>
            </a:r>
          </a:p>
          <a:p>
            <a:pPr marL="342900" indent="-342900" algn="l">
              <a:buFont typeface="Arial" panose="020B0604020202020204" pitchFamily="34" charset="0"/>
              <a:buChar char="•"/>
            </a:pPr>
            <a:r>
              <a:rPr lang="en-US" dirty="0"/>
              <a:t>Akshita Gupta</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Python Mini-Project</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Char"/>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389888"/>
            <a:ext cx="8695944" cy="1261872"/>
          </a:xfrm>
        </p:spPr>
        <p:txBody>
          <a:bodyPr>
            <a:normAutofit/>
          </a:bodyPr>
          <a:lstStyle/>
          <a:p>
            <a:r>
              <a:rPr lang="en-US" dirty="0"/>
              <a:t>     Problem Statement</a:t>
            </a:r>
            <a:endParaRPr lang="en-US" sz="2000" u="sng"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marL="342900" indent="-342900" algn="l">
              <a:buFont typeface="Arial" panose="020B0604020202020204" pitchFamily="34" charset="0"/>
              <a:buChar char="•"/>
            </a:pPr>
            <a:r>
              <a:rPr lang="en-US" dirty="0"/>
              <a:t>Loan Dataset is a dataset that contains the complete loan data for all loans issued from the year 2007 to 2011.</a:t>
            </a:r>
          </a:p>
          <a:p>
            <a:pPr marL="342900" indent="-342900" algn="l">
              <a:buFont typeface="Arial" panose="020B0604020202020204" pitchFamily="34" charset="0"/>
              <a:buChar char="•"/>
            </a:pPr>
            <a:r>
              <a:rPr lang="en-US" dirty="0"/>
              <a:t>The problem statement of this project is mainly to identify risky loan applicants which can be used to identify risks to avoid any financial loss to the company. </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dirty="0"/>
              <a:t>Python Mini-Project</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873816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Char"/>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461246" y="3792072"/>
            <a:ext cx="9577085" cy="735104"/>
          </a:xfrm>
        </p:spPr>
        <p:txBody>
          <a:bodyPr>
            <a:normAutofit/>
          </a:bodyPr>
          <a:lstStyle/>
          <a:p>
            <a:r>
              <a:rPr lang="en-US" sz="4000" dirty="0"/>
              <a:t>Technology and Skills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noAutofit/>
          </a:bodyPr>
          <a:lstStyle/>
          <a:p>
            <a:pPr marL="342900" indent="-342900" algn="l">
              <a:buFont typeface="Arial" panose="020B0604020202020204" pitchFamily="34" charset="0"/>
              <a:buChar char="•"/>
            </a:pPr>
            <a:r>
              <a:rPr lang="en-US" sz="2000" dirty="0"/>
              <a:t>Skill – Python Programming Language , Exploratory Data Analysis</a:t>
            </a:r>
          </a:p>
          <a:p>
            <a:pPr marL="342900" indent="-342900" algn="l">
              <a:buFont typeface="Arial" panose="020B0604020202020204" pitchFamily="34" charset="0"/>
              <a:buChar char="•"/>
            </a:pPr>
            <a:r>
              <a:rPr lang="en-US" sz="2000" dirty="0"/>
              <a:t>Technology/IDE – Jupyter Notebook</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Word"/>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788894" y="3792072"/>
            <a:ext cx="10249437" cy="735104"/>
          </a:xfrm>
        </p:spPr>
        <p:txBody>
          <a:bodyPr>
            <a:normAutofit/>
          </a:bodyPr>
          <a:lstStyle/>
          <a:p>
            <a:r>
              <a:rPr lang="en-US" sz="4000" dirty="0"/>
              <a:t>Data Description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788894" y="4894728"/>
            <a:ext cx="10249438" cy="334205"/>
          </a:xfrm>
        </p:spPr>
        <p:txBody>
          <a:bodyPr>
            <a:noAutofit/>
          </a:bodyPr>
          <a:lstStyle/>
          <a:p>
            <a:pPr algn="l"/>
            <a:r>
              <a:rPr lang="en-US" sz="1800" dirty="0"/>
              <a:t>Loan Dataset is a dataset that contains the complete loan data for all loans issued from the year 2007 to 2011.</a:t>
            </a:r>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439504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Char"/>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329680" y="136525"/>
            <a:ext cx="5293360" cy="607060"/>
          </a:xfrm>
        </p:spPr>
        <p:txBody>
          <a:bodyPr>
            <a:noAutofit/>
          </a:bodyPr>
          <a:lstStyle/>
          <a:p>
            <a:r>
              <a:rPr lang="en-US" dirty="0">
                <a:latin typeface="Baskerville Old Face" panose="02020602080505020303" pitchFamily="18" charset="77"/>
                <a:cs typeface="Calibri Light"/>
              </a:rPr>
              <a:t>          Data Dictionary</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a:bodyPr>
          <a:lstStyle/>
          <a:p>
            <a:r>
              <a:rPr lang="en-US" dirty="0"/>
              <a:t>D</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043930" y="843280"/>
            <a:ext cx="4844166" cy="6014720"/>
          </a:xfrm>
        </p:spPr>
        <p:txBody>
          <a:bodyPr vert="horz" lIns="91440" tIns="45720" rIns="91440" bIns="45720" rtlCol="0" anchor="t">
            <a:normAutofit fontScale="25000" lnSpcReduction="20000"/>
          </a:bodyPr>
          <a:lstStyle/>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1.Annual_inc - The self-reported annual income provided by the borrower during registration.</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2.Dti - A ratio calculated using the borrower’s total monthly debt payments on the total debt obligations, excluding mortgage and the requested LC loan, divided by the borrower’s self-reported monthly income.</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3.Emp_length -Employment length in years. Possible values are between 0 and 10 where 0 means less than one year and 10 means ten or more years.</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4.Funded_amnt - The total amount committed to that loan at that point in time.</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5.Funded_amnt_inv -The total amount committed by investors for that loan at that point in time.</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6.grade - LC assigned loan grade</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7.id - A unique LC assigned ID for the loan listing.</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8.installment - The monthly payment owed by the borrower if the loan originates.</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9.int_rate - Interest Rate on the loan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10.last_pymnt_amnt-Last total payment amount received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11.last_pymnt_d -Last month payment was received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12.loan_amnt -The listed amount of the loan applied for by the borrower. If at some point in time, the credit department reduces the loan amount, then it will be reflected in this value.</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13.loan_status - Current status of the loan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14.member_id -A unique LC assigned Id for the borrower member.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15.purpose - A category provided by the borrower for the loan request.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16.term -The number of payments on the loan. Values are in months and can be either 36 or 60.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17.total_acc -The total number of credit lines currently in the borrower's credit file </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18.total_pymnt -Payments received to date for total amount funded</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19.total_pymnt_inv -Payments received to date for portion of total amount funded by investors</a:t>
            </a:r>
            <a:endParaRPr lang="en-US" sz="4400" dirty="0">
              <a:effectLst/>
            </a:endParaRPr>
          </a:p>
          <a:p>
            <a:pPr marL="0" indent="0" algn="l" rtl="0" eaLnBrk="1" latinLnBrk="0" hangingPunct="1">
              <a:lnSpc>
                <a:spcPct val="90000"/>
              </a:lnSpc>
              <a:spcBef>
                <a:spcPts val="1000"/>
              </a:spcBef>
              <a:spcAft>
                <a:spcPts val="0"/>
              </a:spcAft>
            </a:pPr>
            <a:r>
              <a:rPr lang="en-US" sz="4400" kern="1200" dirty="0">
                <a:solidFill>
                  <a:srgbClr val="385723"/>
                </a:solidFill>
                <a:effectLst/>
                <a:ea typeface="+mn-ea"/>
                <a:cs typeface="+mn-cs"/>
              </a:rPr>
              <a:t>20.total_rec_int -Interest received to date </a:t>
            </a:r>
            <a:endParaRPr lang="en-US" sz="4400" dirty="0">
              <a:effectLst/>
            </a:endParaRPr>
          </a:p>
          <a:p>
            <a:pPr marL="0" indent="0">
              <a:lnSpc>
                <a:spcPct val="150000"/>
              </a:lnSpc>
              <a:buNone/>
            </a:pPr>
            <a:endParaRPr lang="en-US" sz="48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dirty="0"/>
              <a:t>Python Mini-Project</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4082083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3000">
        <p159:morph option="byChar"/>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92C3-E41D-48C1-BD60-7C4A12D16878}"/>
              </a:ext>
            </a:extLst>
          </p:cNvPr>
          <p:cNvSpPr>
            <a:spLocks noGrp="1"/>
          </p:cNvSpPr>
          <p:nvPr>
            <p:ph type="title"/>
          </p:nvPr>
        </p:nvSpPr>
        <p:spPr>
          <a:xfrm>
            <a:off x="1153668" y="4072890"/>
            <a:ext cx="9884664" cy="731520"/>
          </a:xfrm>
        </p:spPr>
        <p:txBody>
          <a:bodyPr>
            <a:normAutofit/>
          </a:bodyPr>
          <a:lstStyle/>
          <a:p>
            <a:r>
              <a:rPr lang="en-US" dirty="0"/>
              <a:t>Questions &amp; Solutions</a:t>
            </a:r>
          </a:p>
        </p:txBody>
      </p:sp>
    </p:spTree>
    <p:extLst>
      <p:ext uri="{BB962C8B-B14F-4D97-AF65-F5344CB8AC3E}">
        <p14:creationId xmlns:p14="http://schemas.microsoft.com/office/powerpoint/2010/main" val="266565147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76981D-BD95-465E-83FF-79C720334204}"/>
              </a:ext>
            </a:extLst>
          </p:cNvPr>
          <p:cNvSpPr>
            <a:spLocks noGrp="1"/>
          </p:cNvSpPr>
          <p:nvPr>
            <p:ph type="ftr" sz="quarter" idx="11"/>
          </p:nvPr>
        </p:nvSpPr>
        <p:spPr/>
        <p:txBody>
          <a:bodyPr/>
          <a:lstStyle/>
          <a:p>
            <a:r>
              <a:rPr lang="en-US" dirty="0"/>
              <a:t>Python Mini-Project</a:t>
            </a:r>
          </a:p>
        </p:txBody>
      </p:sp>
      <p:sp>
        <p:nvSpPr>
          <p:cNvPr id="3" name="Slide Number Placeholder 2">
            <a:extLst>
              <a:ext uri="{FF2B5EF4-FFF2-40B4-BE49-F238E27FC236}">
                <a16:creationId xmlns:a16="http://schemas.microsoft.com/office/drawing/2014/main" id="{A7F50223-9117-4969-B053-C3EB7737A350}"/>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5" name="Picture 4">
            <a:extLst>
              <a:ext uri="{FF2B5EF4-FFF2-40B4-BE49-F238E27FC236}">
                <a16:creationId xmlns:a16="http://schemas.microsoft.com/office/drawing/2014/main" id="{F8B9A988-3F89-49E3-9A83-ECB9C749B7DD}"/>
              </a:ext>
            </a:extLst>
          </p:cNvPr>
          <p:cNvPicPr>
            <a:picLocks noChangeAspect="1"/>
          </p:cNvPicPr>
          <p:nvPr/>
        </p:nvPicPr>
        <p:blipFill>
          <a:blip r:embed="rId2"/>
          <a:stretch>
            <a:fillRect/>
          </a:stretch>
        </p:blipFill>
        <p:spPr>
          <a:xfrm>
            <a:off x="152401" y="136525"/>
            <a:ext cx="11973766" cy="6102350"/>
          </a:xfrm>
          <a:prstGeom prst="rect">
            <a:avLst/>
          </a:prstGeom>
        </p:spPr>
      </p:pic>
    </p:spTree>
    <p:extLst>
      <p:ext uri="{BB962C8B-B14F-4D97-AF65-F5344CB8AC3E}">
        <p14:creationId xmlns:p14="http://schemas.microsoft.com/office/powerpoint/2010/main" val="3594327827"/>
      </p:ext>
    </p:extLst>
  </p:cSld>
  <p:clrMapOvr>
    <a:masterClrMapping/>
  </p:clrMapOvr>
  <p:transition spd="slow" advTm="3000">
    <p:push dir="u"/>
  </p:transition>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{8E3BFA41-D5A5-4BF3-B196-3DDE2AC5BF37}tf56410444_win32</Template>
  <TotalTime>365</TotalTime>
  <Words>1183</Words>
  <Application>Microsoft Office PowerPoint</Application>
  <PresentationFormat>Widescreen</PresentationFormat>
  <Paragraphs>133</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Baskerville</vt:lpstr>
      <vt:lpstr>Baskerville Old Face</vt:lpstr>
      <vt:lpstr>Calibri</vt:lpstr>
      <vt:lpstr>Gill Sans Light</vt:lpstr>
      <vt:lpstr>Gill Sans Nova</vt:lpstr>
      <vt:lpstr>Gill Sans Nova Light</vt:lpstr>
      <vt:lpstr>Office Theme</vt:lpstr>
      <vt:lpstr>Python Mini-Project</vt:lpstr>
      <vt:lpstr>Agenda</vt:lpstr>
      <vt:lpstr>                       About Us     Team Member’s Name</vt:lpstr>
      <vt:lpstr>     Problem Statement</vt:lpstr>
      <vt:lpstr>Technology and Skills</vt:lpstr>
      <vt:lpstr>Data Description</vt:lpstr>
      <vt:lpstr>          Data Dictionary</vt:lpstr>
      <vt:lpstr>Questions &amp;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Cleaning</vt:lpstr>
      <vt:lpstr>Problem Solving Steps </vt:lpstr>
      <vt:lpstr>Insights Using Graphs/Charts</vt:lpstr>
      <vt:lpstr>Conclusion </vt:lpstr>
      <vt:lpstr>Future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Mini-Project</dc:title>
  <dc:creator>Anjali dubey</dc:creator>
  <cp:lastModifiedBy>Anjali dubey</cp:lastModifiedBy>
  <cp:revision>2</cp:revision>
  <dcterms:created xsi:type="dcterms:W3CDTF">2023-03-28T08:15:54Z</dcterms:created>
  <dcterms:modified xsi:type="dcterms:W3CDTF">2023-03-30T10:45:33Z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