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67" r:id="rId3"/>
    <p:sldId id="261" r:id="rId4"/>
    <p:sldId id="269" r:id="rId5"/>
    <p:sldId id="257" r:id="rId6"/>
    <p:sldId id="266" r:id="rId7"/>
    <p:sldId id="263" r:id="rId8"/>
    <p:sldId id="262" r:id="rId9"/>
    <p:sldId id="264" r:id="rId10"/>
    <p:sldId id="265" r:id="rId11"/>
    <p:sldId id="258" r:id="rId12"/>
    <p:sldId id="25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90" autoAdjust="0"/>
    <p:restoredTop sz="94660"/>
  </p:normalViewPr>
  <p:slideViewPr>
    <p:cSldViewPr snapToGrid="0">
      <p:cViewPr varScale="1">
        <p:scale>
          <a:sx n="71" d="100"/>
          <a:sy n="71" d="100"/>
        </p:scale>
        <p:origin x="10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691BBC-CD17-4EE2-BA5D-46900E1CFB3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133384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91BBC-CD17-4EE2-BA5D-46900E1CFB3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42883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91BBC-CD17-4EE2-BA5D-46900E1CFB3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413450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91BBC-CD17-4EE2-BA5D-46900E1CFB3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5855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91BBC-CD17-4EE2-BA5D-46900E1CFB3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172357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691BBC-CD17-4EE2-BA5D-46900E1CFB3B}"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189211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691BBC-CD17-4EE2-BA5D-46900E1CFB3B}"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103939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691BBC-CD17-4EE2-BA5D-46900E1CFB3B}"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236569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91BBC-CD17-4EE2-BA5D-46900E1CFB3B}"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131618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91BBC-CD17-4EE2-BA5D-46900E1CFB3B}"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195011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91BBC-CD17-4EE2-BA5D-46900E1CFB3B}"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C8A03-FC85-4152-9B41-3FE85BCDB06C}" type="slidenum">
              <a:rPr lang="en-US" smtClean="0"/>
              <a:t>‹#›</a:t>
            </a:fld>
            <a:endParaRPr lang="en-US"/>
          </a:p>
        </p:txBody>
      </p:sp>
    </p:spTree>
    <p:extLst>
      <p:ext uri="{BB962C8B-B14F-4D97-AF65-F5344CB8AC3E}">
        <p14:creationId xmlns:p14="http://schemas.microsoft.com/office/powerpoint/2010/main" val="318390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91BBC-CD17-4EE2-BA5D-46900E1CFB3B}" type="datetimeFigureOut">
              <a:rPr lang="en-US" smtClean="0"/>
              <a:t>4/27/2022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C8A03-FC85-4152-9B41-3FE85BCDB06C}" type="slidenum">
              <a:rPr lang="en-US" smtClean="0"/>
              <a:t>‹#›</a:t>
            </a:fld>
            <a:endParaRPr lang="en-US"/>
          </a:p>
        </p:txBody>
      </p:sp>
    </p:spTree>
    <p:extLst>
      <p:ext uri="{BB962C8B-B14F-4D97-AF65-F5344CB8AC3E}">
        <p14:creationId xmlns:p14="http://schemas.microsoft.com/office/powerpoint/2010/main" val="375989775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533-5F1B-43E9-977A-7971E3A4506B}"/>
              </a:ext>
            </a:extLst>
          </p:cNvPr>
          <p:cNvSpPr>
            <a:spLocks noGrp="1"/>
          </p:cNvSpPr>
          <p:nvPr>
            <p:ph type="ctrTitle"/>
          </p:nvPr>
        </p:nvSpPr>
        <p:spPr>
          <a:xfrm>
            <a:off x="1524000" y="1122363"/>
            <a:ext cx="9144000" cy="2701492"/>
          </a:xfrm>
        </p:spPr>
        <p:txBody>
          <a:bodyPr>
            <a:normAutofit/>
          </a:bodyPr>
          <a:lstStyle/>
          <a:p>
            <a:pPr>
              <a:lnSpc>
                <a:spcPct val="90000"/>
              </a:lnSpc>
            </a:pPr>
            <a:r>
              <a:rPr lang="en-US" sz="4800" b="0" i="0" dirty="0">
                <a:effectLst/>
                <a:latin typeface="Abadi" panose="020B0604020104020204" pitchFamily="34" charset="0"/>
              </a:rPr>
              <a:t>Car Number Plate Detection Using MATLAB and Image Processing</a:t>
            </a:r>
            <a:endParaRPr lang="en-US" sz="4800" dirty="0">
              <a:latin typeface="Abadi" panose="020B0604020104020204" pitchFamily="34" charset="0"/>
            </a:endParaRPr>
          </a:p>
        </p:txBody>
      </p:sp>
      <p:sp>
        <p:nvSpPr>
          <p:cNvPr id="3" name="Subtitle 2">
            <a:extLst>
              <a:ext uri="{FF2B5EF4-FFF2-40B4-BE49-F238E27FC236}">
                <a16:creationId xmlns:a16="http://schemas.microsoft.com/office/drawing/2014/main" id="{3F770DCB-6437-424B-9222-9DFD1B6B15D5}"/>
              </a:ext>
            </a:extLst>
          </p:cNvPr>
          <p:cNvSpPr>
            <a:spLocks noGrp="1"/>
          </p:cNvSpPr>
          <p:nvPr>
            <p:ph type="subTitle" idx="1"/>
          </p:nvPr>
        </p:nvSpPr>
        <p:spPr>
          <a:xfrm>
            <a:off x="244492" y="4870280"/>
            <a:ext cx="7178284" cy="1892368"/>
          </a:xfrm>
        </p:spPr>
        <p:txBody>
          <a:bodyPr>
            <a:normAutofit/>
          </a:bodyPr>
          <a:lstStyle/>
          <a:p>
            <a:pPr algn="l"/>
            <a:r>
              <a:rPr lang="en-IN" sz="2000" dirty="0">
                <a:latin typeface="Abadi" panose="020B0604020104020204" pitchFamily="34" charset="0"/>
              </a:rPr>
              <a:t>A.MOHAN KUMAR 	- 	PES2UG20CS002</a:t>
            </a:r>
          </a:p>
          <a:p>
            <a:pPr algn="l"/>
            <a:r>
              <a:rPr lang="en-IN" sz="2000" dirty="0">
                <a:latin typeface="Abadi" panose="020B0604020104020204" pitchFamily="34" charset="0"/>
              </a:rPr>
              <a:t>ADITHYA MATHIALAGAN - 	PES2UG20CS019</a:t>
            </a:r>
          </a:p>
          <a:p>
            <a:pPr algn="l"/>
            <a:r>
              <a:rPr lang="en-IN" sz="2000" dirty="0">
                <a:latin typeface="Abadi" panose="020B0604020104020204" pitchFamily="34" charset="0"/>
              </a:rPr>
              <a:t>AKSHAT BHANDARI	- 	PES2UG20CS030</a:t>
            </a:r>
          </a:p>
          <a:p>
            <a:pPr algn="l"/>
            <a:r>
              <a:rPr lang="en-IN" sz="2000" dirty="0">
                <a:latin typeface="Abadi" panose="020B0604020104020204" pitchFamily="34" charset="0"/>
              </a:rPr>
              <a:t>ANKUR KUMAR DUBEY 	- 	PES2UG20CS054</a:t>
            </a:r>
            <a:endParaRPr lang="en-US" sz="2000" dirty="0">
              <a:latin typeface="Abadi" panose="020B0604020104020204" pitchFamily="34" charset="0"/>
            </a:endParaRPr>
          </a:p>
        </p:txBody>
      </p:sp>
    </p:spTree>
    <p:extLst>
      <p:ext uri="{BB962C8B-B14F-4D97-AF65-F5344CB8AC3E}">
        <p14:creationId xmlns:p14="http://schemas.microsoft.com/office/powerpoint/2010/main" val="285397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B128-BA7E-44BB-BB5C-2F4E09717484}"/>
              </a:ext>
            </a:extLst>
          </p:cNvPr>
          <p:cNvSpPr>
            <a:spLocks noGrp="1"/>
          </p:cNvSpPr>
          <p:nvPr>
            <p:ph type="title"/>
          </p:nvPr>
        </p:nvSpPr>
        <p:spPr>
          <a:xfrm>
            <a:off x="1764100" y="369493"/>
            <a:ext cx="9367203" cy="1188720"/>
          </a:xfrm>
        </p:spPr>
        <p:txBody>
          <a:bodyPr>
            <a:normAutofit/>
          </a:bodyPr>
          <a:lstStyle/>
          <a:p>
            <a:r>
              <a:rPr lang="en-US" sz="3700" b="0" i="0" dirty="0">
                <a:effectLst/>
                <a:latin typeface="Abadi" panose="020B0604020104020204" pitchFamily="34" charset="0"/>
              </a:rPr>
              <a:t>Number Plate Detection </a:t>
            </a:r>
            <a:r>
              <a:rPr lang="en-US" sz="3700" b="1" dirty="0">
                <a:latin typeface="Abadi" panose="020B0604020104020204" pitchFamily="34" charset="0"/>
              </a:rPr>
              <a:t>(</a:t>
            </a:r>
            <a:r>
              <a:rPr lang="en-US" sz="3700" b="1" i="1" dirty="0" err="1">
                <a:effectLst/>
                <a:latin typeface="Abadi" panose="020B0604020104020204" pitchFamily="34" charset="0"/>
              </a:rPr>
              <a:t>Plate_detection.m</a:t>
            </a:r>
            <a:r>
              <a:rPr lang="en-US" sz="3700" b="1" dirty="0">
                <a:latin typeface="Abadi" panose="020B0604020104020204" pitchFamily="34" charset="0"/>
              </a:rPr>
              <a:t>)</a:t>
            </a:r>
            <a:endParaRPr lang="en-US" sz="3700" dirty="0">
              <a:latin typeface="Abadi" panose="020B0604020104020204" pitchFamily="34" charset="0"/>
            </a:endParaRPr>
          </a:p>
        </p:txBody>
      </p:sp>
      <p:sp>
        <p:nvSpPr>
          <p:cNvPr id="28"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4380ED3-5D66-47A5-BD2F-377B20218170}"/>
              </a:ext>
            </a:extLst>
          </p:cNvPr>
          <p:cNvSpPr>
            <a:spLocks noGrp="1"/>
          </p:cNvSpPr>
          <p:nvPr>
            <p:ph idx="1"/>
          </p:nvPr>
        </p:nvSpPr>
        <p:spPr>
          <a:xfrm>
            <a:off x="1149350" y="1691640"/>
            <a:ext cx="11026609" cy="4800600"/>
          </a:xfrm>
        </p:spPr>
        <p:txBody>
          <a:bodyPr anchor="t">
            <a:noAutofit/>
          </a:bodyPr>
          <a:lstStyle/>
          <a:p>
            <a:pPr marL="0" indent="0">
              <a:buNone/>
            </a:pPr>
            <a:r>
              <a:rPr lang="en-US" b="1" dirty="0">
                <a:latin typeface="Abadi" panose="020B0604020104020204" pitchFamily="34" charset="0"/>
              </a:rPr>
              <a:t>Steps Involved:</a:t>
            </a:r>
          </a:p>
          <a:p>
            <a:pPr marL="514350" indent="-514350">
              <a:buAutoNum type="arabicPeriod"/>
            </a:pPr>
            <a:r>
              <a:rPr lang="en-US" sz="2400" dirty="0">
                <a:latin typeface="Abadi" panose="020B0604020104020204" pitchFamily="34" charset="0"/>
              </a:rPr>
              <a:t>Read input image from file using: </a:t>
            </a:r>
            <a:r>
              <a:rPr lang="en-US" sz="2400" b="1" dirty="0" err="1">
                <a:latin typeface="Abadi" panose="020B0604020104020204" pitchFamily="34" charset="0"/>
              </a:rPr>
              <a:t>imread</a:t>
            </a:r>
            <a:r>
              <a:rPr lang="en-US" sz="2400" b="1" dirty="0">
                <a:latin typeface="Abadi" panose="020B0604020104020204" pitchFamily="34" charset="0"/>
              </a:rPr>
              <a:t>()</a:t>
            </a:r>
          </a:p>
          <a:p>
            <a:pPr marL="514350" indent="-514350">
              <a:buAutoNum type="arabicPeriod"/>
            </a:pPr>
            <a:r>
              <a:rPr lang="en-US" sz="2400" dirty="0">
                <a:latin typeface="Abadi" panose="020B0604020104020204" pitchFamily="34" charset="0"/>
              </a:rPr>
              <a:t>Convert input image to grayscale format using: </a:t>
            </a:r>
            <a:r>
              <a:rPr lang="en-US" sz="2400" b="1" dirty="0">
                <a:latin typeface="Abadi" panose="020B0604020104020204" pitchFamily="34" charset="0"/>
              </a:rPr>
              <a:t>rgb2gray(image)</a:t>
            </a:r>
          </a:p>
          <a:p>
            <a:pPr marL="514350" indent="-514350">
              <a:buAutoNum type="arabicPeriod"/>
            </a:pPr>
            <a:r>
              <a:rPr lang="en-US" sz="2400" i="0" dirty="0">
                <a:effectLst/>
                <a:latin typeface="Abadi" panose="020B0604020104020204" pitchFamily="34" charset="0"/>
              </a:rPr>
              <a:t> Convert the </a:t>
            </a:r>
            <a:r>
              <a:rPr lang="en-US" sz="2400" dirty="0">
                <a:latin typeface="Abadi" panose="020B0604020104020204" pitchFamily="34" charset="0"/>
              </a:rPr>
              <a:t>grayscale image to Binary format using-</a:t>
            </a:r>
            <a:r>
              <a:rPr lang="en-US" sz="2400" dirty="0" err="1">
                <a:latin typeface="Abadi" panose="020B0604020104020204" pitchFamily="34" charset="0"/>
              </a:rPr>
              <a:t>imbinarize</a:t>
            </a:r>
            <a:r>
              <a:rPr lang="en-US" sz="2400" dirty="0">
                <a:latin typeface="Abadi" panose="020B0604020104020204" pitchFamily="34" charset="0"/>
              </a:rPr>
              <a:t> (</a:t>
            </a:r>
            <a:r>
              <a:rPr lang="en-US" sz="2400" dirty="0" err="1">
                <a:latin typeface="Abadi" panose="020B0604020104020204" pitchFamily="34" charset="0"/>
              </a:rPr>
              <a:t>grayscaleImage</a:t>
            </a:r>
            <a:r>
              <a:rPr lang="en-US" sz="2400" dirty="0">
                <a:latin typeface="Abadi" panose="020B0604020104020204" pitchFamily="34" charset="0"/>
              </a:rPr>
              <a:t>)</a:t>
            </a:r>
          </a:p>
          <a:p>
            <a:pPr marL="514350" indent="-514350">
              <a:buAutoNum type="arabicPeriod"/>
            </a:pPr>
            <a:r>
              <a:rPr lang="en-US" sz="2400" i="0" dirty="0">
                <a:effectLst/>
                <a:latin typeface="Abadi" panose="020B0604020104020204" pitchFamily="34" charset="0"/>
              </a:rPr>
              <a:t>Detect edges in the image using Prewitt method using-</a:t>
            </a:r>
            <a:r>
              <a:rPr lang="en-US" sz="2400" b="1" i="0" dirty="0">
                <a:effectLst/>
                <a:latin typeface="Abadi" panose="020B0604020104020204" pitchFamily="34" charset="0"/>
              </a:rPr>
              <a:t> edge(image,’</a:t>
            </a:r>
            <a:r>
              <a:rPr lang="en-US" sz="2400" b="1" i="0" dirty="0" err="1">
                <a:effectLst/>
                <a:latin typeface="Abadi" panose="020B0604020104020204" pitchFamily="34" charset="0"/>
              </a:rPr>
              <a:t>prewitt</a:t>
            </a:r>
            <a:r>
              <a:rPr lang="en-US" sz="2400" b="1" i="0" dirty="0">
                <a:effectLst/>
                <a:latin typeface="Abadi" panose="020B0604020104020204" pitchFamily="34" charset="0"/>
              </a:rPr>
              <a:t>’)</a:t>
            </a:r>
          </a:p>
          <a:p>
            <a:pPr marL="514350" indent="-514350">
              <a:buAutoNum type="arabicPeriod"/>
            </a:pPr>
            <a:r>
              <a:rPr lang="en-US" sz="2400" dirty="0">
                <a:latin typeface="Abadi" panose="020B0604020104020204" pitchFamily="34" charset="0"/>
              </a:rPr>
              <a:t>Then find location of the number plate using:</a:t>
            </a:r>
          </a:p>
          <a:p>
            <a:pPr marL="971550" lvl="1" indent="-514350">
              <a:buAutoNum type="arabicPeriod"/>
            </a:pPr>
            <a:r>
              <a:rPr lang="en-US" b="1" dirty="0" err="1">
                <a:latin typeface="Abadi" panose="020B0604020104020204" pitchFamily="34" charset="0"/>
              </a:rPr>
              <a:t>r</a:t>
            </a:r>
            <a:r>
              <a:rPr lang="en-US" b="1" i="0" dirty="0" err="1">
                <a:effectLst/>
                <a:latin typeface="Abadi" panose="020B0604020104020204" pitchFamily="34" charset="0"/>
              </a:rPr>
              <a:t>egionprops</a:t>
            </a:r>
            <a:r>
              <a:rPr lang="en-US" b="1" i="0" dirty="0">
                <a:effectLst/>
                <a:latin typeface="Abadi" panose="020B0604020104020204" pitchFamily="34" charset="0"/>
              </a:rPr>
              <a:t>()</a:t>
            </a:r>
            <a:r>
              <a:rPr lang="en-US" i="0" dirty="0">
                <a:effectLst/>
                <a:latin typeface="Abadi" panose="020B0604020104020204" pitchFamily="34" charset="0"/>
              </a:rPr>
              <a:t>: </a:t>
            </a:r>
            <a:r>
              <a:rPr lang="en-US" dirty="0">
                <a:latin typeface="Abadi" panose="020B0604020104020204" pitchFamily="34" charset="0"/>
              </a:rPr>
              <a:t>Measures properties of image region</a:t>
            </a:r>
            <a:endParaRPr lang="en-US" b="1" dirty="0">
              <a:latin typeface="Abadi" panose="020B0604020104020204" pitchFamily="34" charset="0"/>
            </a:endParaRPr>
          </a:p>
          <a:p>
            <a:pPr marL="971550" lvl="1" indent="-514350">
              <a:buAutoNum type="arabicPeriod"/>
            </a:pPr>
            <a:r>
              <a:rPr lang="en-US" b="1" dirty="0" err="1">
                <a:latin typeface="Abadi" panose="020B0604020104020204" pitchFamily="34" charset="0"/>
              </a:rPr>
              <a:t>n</a:t>
            </a:r>
            <a:r>
              <a:rPr lang="en-US" b="1" i="0" dirty="0" err="1">
                <a:effectLst/>
                <a:latin typeface="Abadi" panose="020B0604020104020204" pitchFamily="34" charset="0"/>
              </a:rPr>
              <a:t>umel</a:t>
            </a:r>
            <a:r>
              <a:rPr lang="en-US" b="1" i="0" dirty="0">
                <a:effectLst/>
                <a:latin typeface="Abadi" panose="020B0604020104020204" pitchFamily="34" charset="0"/>
              </a:rPr>
              <a:t>()</a:t>
            </a:r>
            <a:r>
              <a:rPr lang="en-US" i="0" dirty="0">
                <a:effectLst/>
                <a:latin typeface="Abadi" panose="020B0604020104020204" pitchFamily="34" charset="0"/>
              </a:rPr>
              <a:t>: Calculate number of array e</a:t>
            </a:r>
            <a:r>
              <a:rPr lang="en-US" dirty="0">
                <a:latin typeface="Abadi" panose="020B0604020104020204" pitchFamily="34" charset="0"/>
              </a:rPr>
              <a:t>lements</a:t>
            </a:r>
          </a:p>
          <a:p>
            <a:pPr marL="971550" lvl="1" indent="-514350">
              <a:buAutoNum type="arabicPeriod"/>
            </a:pPr>
            <a:r>
              <a:rPr lang="en-US" b="1" dirty="0" err="1">
                <a:latin typeface="Abadi" panose="020B0604020104020204" pitchFamily="34" charset="0"/>
              </a:rPr>
              <a:t>i</a:t>
            </a:r>
            <a:r>
              <a:rPr lang="en-US" b="1" i="0" dirty="0" err="1">
                <a:effectLst/>
                <a:latin typeface="Abadi" panose="020B0604020104020204" pitchFamily="34" charset="0"/>
              </a:rPr>
              <a:t>mcrop</a:t>
            </a:r>
            <a:r>
              <a:rPr lang="en-US" b="1" i="0" dirty="0">
                <a:effectLst/>
                <a:latin typeface="Abadi" panose="020B0604020104020204" pitchFamily="34" charset="0"/>
              </a:rPr>
              <a:t>()</a:t>
            </a:r>
            <a:r>
              <a:rPr lang="en-US" i="0" dirty="0">
                <a:effectLst/>
                <a:latin typeface="Abadi" panose="020B0604020104020204" pitchFamily="34" charset="0"/>
              </a:rPr>
              <a:t>:Crop the image</a:t>
            </a:r>
          </a:p>
          <a:p>
            <a:pPr marL="971550" lvl="1" indent="-514350">
              <a:buAutoNum type="arabicPeriod"/>
            </a:pPr>
            <a:r>
              <a:rPr lang="en-US" b="1" dirty="0" err="1">
                <a:latin typeface="Abadi" panose="020B0604020104020204" pitchFamily="34" charset="0"/>
              </a:rPr>
              <a:t>bwareaopen</a:t>
            </a:r>
            <a:r>
              <a:rPr lang="en-US" b="1" dirty="0">
                <a:latin typeface="Abadi" panose="020B0604020104020204" pitchFamily="34" charset="0"/>
              </a:rPr>
              <a:t>()</a:t>
            </a:r>
            <a:r>
              <a:rPr lang="en-US" dirty="0">
                <a:latin typeface="Abadi" panose="020B0604020104020204" pitchFamily="34" charset="0"/>
              </a:rPr>
              <a:t>: remove unwanted small objects from image</a:t>
            </a:r>
            <a:endParaRPr lang="en-US" i="0" dirty="0">
              <a:effectLst/>
              <a:latin typeface="Abadi" panose="020B0604020104020204" pitchFamily="34" charset="0"/>
            </a:endParaRPr>
          </a:p>
          <a:p>
            <a:pPr marL="0" indent="0">
              <a:buNone/>
            </a:pPr>
            <a:r>
              <a:rPr lang="en-US" sz="2400" dirty="0">
                <a:latin typeface="Abadi" panose="020B0604020104020204" pitchFamily="34" charset="0"/>
              </a:rPr>
              <a:t>6.  Process the image and convert the detected number to image and text format</a:t>
            </a:r>
          </a:p>
          <a:p>
            <a:pPr marL="0" indent="0">
              <a:buNone/>
            </a:pPr>
            <a:endParaRPr lang="en-US" sz="2400" i="0" u="none" strike="noStrike" baseline="0" dirty="0">
              <a:latin typeface="Abadi" panose="020B0604020104020204" pitchFamily="34" charset="0"/>
            </a:endParaRPr>
          </a:p>
          <a:p>
            <a:pPr marL="0" indent="0">
              <a:buNone/>
            </a:pPr>
            <a:endParaRPr lang="en-US" sz="2400" i="0" dirty="0">
              <a:effectLst/>
              <a:latin typeface="Abadi" panose="020B0604020104020204" pitchFamily="34" charset="0"/>
            </a:endParaRPr>
          </a:p>
          <a:p>
            <a:endParaRPr lang="en-US" sz="2400" dirty="0">
              <a:latin typeface="Abadi" panose="020B0604020104020204" pitchFamily="34" charset="0"/>
            </a:endParaRPr>
          </a:p>
        </p:txBody>
      </p:sp>
    </p:spTree>
    <p:extLst>
      <p:ext uri="{BB962C8B-B14F-4D97-AF65-F5344CB8AC3E}">
        <p14:creationId xmlns:p14="http://schemas.microsoft.com/office/powerpoint/2010/main" val="396120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76AC-258E-43BC-AA4A-011777DFC17D}"/>
              </a:ext>
            </a:extLst>
          </p:cNvPr>
          <p:cNvSpPr>
            <a:spLocks noGrp="1"/>
          </p:cNvSpPr>
          <p:nvPr>
            <p:ph type="title"/>
          </p:nvPr>
        </p:nvSpPr>
        <p:spPr>
          <a:xfrm>
            <a:off x="1653363" y="365760"/>
            <a:ext cx="9367203" cy="1188720"/>
          </a:xfrm>
        </p:spPr>
        <p:txBody>
          <a:bodyPr>
            <a:normAutofit/>
          </a:bodyPr>
          <a:lstStyle/>
          <a:p>
            <a:r>
              <a:rPr lang="en-IN" dirty="0">
                <a:latin typeface="Abadi" panose="020B0604020104020204" pitchFamily="34" charset="0"/>
              </a:rPr>
              <a:t>Application</a:t>
            </a:r>
            <a:endParaRPr lang="en-US" dirty="0">
              <a:latin typeface="Abadi" panose="020B0604020104020204" pitchFamily="34" charset="0"/>
            </a:endParaRPr>
          </a:p>
        </p:txBody>
      </p:sp>
      <p:sp>
        <p:nvSpPr>
          <p:cNvPr id="59" name="Freeform: Shape 5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Content Placeholder 2">
            <a:extLst>
              <a:ext uri="{FF2B5EF4-FFF2-40B4-BE49-F238E27FC236}">
                <a16:creationId xmlns:a16="http://schemas.microsoft.com/office/drawing/2014/main" id="{F905126E-A7C6-46D1-80CE-502869465BA0}"/>
              </a:ext>
            </a:extLst>
          </p:cNvPr>
          <p:cNvSpPr>
            <a:spLocks noGrp="1"/>
          </p:cNvSpPr>
          <p:nvPr>
            <p:ph idx="1"/>
          </p:nvPr>
        </p:nvSpPr>
        <p:spPr>
          <a:xfrm>
            <a:off x="1073150" y="2176272"/>
            <a:ext cx="10941050" cy="4041648"/>
          </a:xfrm>
        </p:spPr>
        <p:txBody>
          <a:bodyPr anchor="t">
            <a:normAutofit/>
          </a:bodyPr>
          <a:lstStyle/>
          <a:p>
            <a:r>
              <a:rPr lang="en-US" sz="3600" dirty="0">
                <a:latin typeface="Abadi" panose="020B0604020104020204" pitchFamily="34" charset="0"/>
              </a:rPr>
              <a:t>Traffic control: It will be helpful in traffic control by telling intensity of vehicles in different areas.</a:t>
            </a:r>
          </a:p>
          <a:p>
            <a:r>
              <a:rPr lang="en-US" sz="3600" dirty="0">
                <a:latin typeface="Abadi" panose="020B0604020104020204" pitchFamily="34" charset="0"/>
              </a:rPr>
              <a:t>Airport: It will be useful in airport parking to reduce frauds. </a:t>
            </a:r>
          </a:p>
          <a:p>
            <a:r>
              <a:rPr lang="en-US" sz="3600" dirty="0">
                <a:latin typeface="Abadi" panose="020B0604020104020204" pitchFamily="34" charset="0"/>
              </a:rPr>
              <a:t>Tolling: It will be helpful at tolling poll to collect fine if vehicle found guilty.</a:t>
            </a:r>
          </a:p>
        </p:txBody>
      </p:sp>
    </p:spTree>
    <p:extLst>
      <p:ext uri="{BB962C8B-B14F-4D97-AF65-F5344CB8AC3E}">
        <p14:creationId xmlns:p14="http://schemas.microsoft.com/office/powerpoint/2010/main" val="27397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5260-2686-470E-96C2-85554B154167}"/>
              </a:ext>
            </a:extLst>
          </p:cNvPr>
          <p:cNvSpPr>
            <a:spLocks noGrp="1"/>
          </p:cNvSpPr>
          <p:nvPr>
            <p:ph type="title"/>
          </p:nvPr>
        </p:nvSpPr>
        <p:spPr>
          <a:xfrm>
            <a:off x="1653363" y="365760"/>
            <a:ext cx="10243462" cy="1188720"/>
          </a:xfrm>
        </p:spPr>
        <p:txBody>
          <a:bodyPr>
            <a:normAutofit/>
          </a:bodyPr>
          <a:lstStyle/>
          <a:p>
            <a:r>
              <a:rPr lang="en-IN" sz="3700" dirty="0">
                <a:latin typeface="Abadi" panose="020B0604020104020204" pitchFamily="34" charset="0"/>
              </a:rPr>
              <a:t>The Difference of this Project from Taking Images.</a:t>
            </a:r>
            <a:endParaRPr lang="en-US" sz="3700" dirty="0">
              <a:latin typeface="Abadi" panose="020B0604020104020204" pitchFamily="34" charset="0"/>
            </a:endParaRPr>
          </a:p>
        </p:txBody>
      </p:sp>
      <p:sp>
        <p:nvSpPr>
          <p:cNvPr id="43" name="Freeform: Shape 42">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8E73384-5802-410B-A02A-8C35137C7C1C}"/>
              </a:ext>
            </a:extLst>
          </p:cNvPr>
          <p:cNvSpPr>
            <a:spLocks noGrp="1"/>
          </p:cNvSpPr>
          <p:nvPr>
            <p:ph idx="1"/>
          </p:nvPr>
        </p:nvSpPr>
        <p:spPr>
          <a:xfrm>
            <a:off x="1126156" y="1992429"/>
            <a:ext cx="10770669" cy="4225491"/>
          </a:xfrm>
        </p:spPr>
        <p:txBody>
          <a:bodyPr anchor="t">
            <a:noAutofit/>
          </a:bodyPr>
          <a:lstStyle/>
          <a:p>
            <a:r>
              <a:rPr lang="en-US" sz="3200" dirty="0">
                <a:latin typeface="Abadi" panose="020B0604020104020204" pitchFamily="34" charset="0"/>
              </a:rPr>
              <a:t>I</a:t>
            </a:r>
            <a:r>
              <a:rPr lang="en-US" sz="3200" b="0" i="0" dirty="0">
                <a:effectLst/>
                <a:latin typeface="Abadi" panose="020B0604020104020204" pitchFamily="34" charset="0"/>
              </a:rPr>
              <a:t>mages taken by the camera would be of large size and storing thousands of image would waste a lot of time and memory space. So, we need such a system which can reduce complexity. </a:t>
            </a:r>
          </a:p>
          <a:p>
            <a:r>
              <a:rPr lang="en-US" sz="3200" b="0" i="0" dirty="0">
                <a:effectLst/>
                <a:latin typeface="Abadi" panose="020B0604020104020204" pitchFamily="34" charset="0"/>
              </a:rPr>
              <a:t>This project converts only number plate area(</a:t>
            </a:r>
            <a:r>
              <a:rPr lang="en-US" sz="3200" b="0" i="0" dirty="0" err="1">
                <a:effectLst/>
                <a:latin typeface="Abadi" panose="020B0604020104020204" pitchFamily="34" charset="0"/>
              </a:rPr>
              <a:t>i.e</a:t>
            </a:r>
            <a:r>
              <a:rPr lang="en-US" sz="3200" b="0" i="0" dirty="0">
                <a:effectLst/>
                <a:latin typeface="Abadi" panose="020B0604020104020204" pitchFamily="34" charset="0"/>
              </a:rPr>
              <a:t> useful information) into the digital text format. which takes size merely in kb. So, we can store a lot of record in such small space and also it would be easy to match records of </a:t>
            </a:r>
            <a:r>
              <a:rPr lang="en-US" sz="3200" dirty="0">
                <a:latin typeface="Abadi" panose="020B0604020104020204" pitchFamily="34" charset="0"/>
              </a:rPr>
              <a:t>the car</a:t>
            </a:r>
            <a:r>
              <a:rPr lang="en-US" sz="3200" b="0" i="0" dirty="0">
                <a:effectLst/>
                <a:latin typeface="Abadi" panose="020B0604020104020204" pitchFamily="34" charset="0"/>
              </a:rPr>
              <a:t> using this digital information.</a:t>
            </a:r>
            <a:endParaRPr lang="en-US" sz="3200" dirty="0">
              <a:latin typeface="Abadi" panose="020B0604020104020204" pitchFamily="34" charset="0"/>
            </a:endParaRPr>
          </a:p>
        </p:txBody>
      </p:sp>
    </p:spTree>
    <p:extLst>
      <p:ext uri="{BB962C8B-B14F-4D97-AF65-F5344CB8AC3E}">
        <p14:creationId xmlns:p14="http://schemas.microsoft.com/office/powerpoint/2010/main" val="45472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6C521E-7271-4C22-95F9-C61280A2193E}"/>
              </a:ext>
            </a:extLst>
          </p:cNvPr>
          <p:cNvSpPr>
            <a:spLocks noGrp="1"/>
          </p:cNvSpPr>
          <p:nvPr>
            <p:ph type="title"/>
          </p:nvPr>
        </p:nvSpPr>
        <p:spPr>
          <a:xfrm>
            <a:off x="604678" y="438559"/>
            <a:ext cx="9275922" cy="1881559"/>
          </a:xfrm>
        </p:spPr>
        <p:txBody>
          <a:bodyPr vert="horz" lIns="91440" tIns="45720" rIns="91440" bIns="45720" rtlCol="0">
            <a:normAutofit/>
          </a:bodyPr>
          <a:lstStyle/>
          <a:p>
            <a:r>
              <a:rPr lang="en-US">
                <a:solidFill>
                  <a:schemeClr val="bg1"/>
                </a:solidFill>
                <a:latin typeface="Abadi" panose="020B0604020104020204" pitchFamily="34" charset="0"/>
              </a:rPr>
              <a:t>Output Screenshots</a:t>
            </a:r>
            <a:endParaRPr lang="en-US"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F323D4F9-4F3F-4BEC-9CE3-42395FE5325E}"/>
              </a:ext>
            </a:extLst>
          </p:cNvPr>
          <p:cNvPicPr>
            <a:picLocks noChangeAspect="1"/>
          </p:cNvPicPr>
          <p:nvPr/>
        </p:nvPicPr>
        <p:blipFill>
          <a:blip r:embed="rId2"/>
          <a:stretch>
            <a:fillRect/>
          </a:stretch>
        </p:blipFill>
        <p:spPr>
          <a:xfrm>
            <a:off x="604677" y="2790965"/>
            <a:ext cx="5310315" cy="3464981"/>
          </a:xfrm>
          <a:prstGeom prst="rect">
            <a:avLst/>
          </a:prstGeom>
        </p:spPr>
      </p:pic>
      <p:pic>
        <p:nvPicPr>
          <p:cNvPr id="16" name="Picture 15">
            <a:extLst>
              <a:ext uri="{FF2B5EF4-FFF2-40B4-BE49-F238E27FC236}">
                <a16:creationId xmlns:a16="http://schemas.microsoft.com/office/drawing/2014/main" id="{D3014D19-C6C3-4849-8305-49B3447D050C}"/>
              </a:ext>
            </a:extLst>
          </p:cNvPr>
          <p:cNvPicPr>
            <a:picLocks noChangeAspect="1"/>
          </p:cNvPicPr>
          <p:nvPr/>
        </p:nvPicPr>
        <p:blipFill>
          <a:blip r:embed="rId3"/>
          <a:stretch>
            <a:fillRect/>
          </a:stretch>
        </p:blipFill>
        <p:spPr>
          <a:xfrm>
            <a:off x="6067979" y="2839315"/>
            <a:ext cx="5422392" cy="1179370"/>
          </a:xfrm>
          <a:prstGeom prst="rect">
            <a:avLst/>
          </a:prstGeom>
        </p:spPr>
      </p:pic>
      <p:pic>
        <p:nvPicPr>
          <p:cNvPr id="22" name="Picture 21">
            <a:extLst>
              <a:ext uri="{FF2B5EF4-FFF2-40B4-BE49-F238E27FC236}">
                <a16:creationId xmlns:a16="http://schemas.microsoft.com/office/drawing/2014/main" id="{B71B677A-343C-422E-98BD-C7F9860A05CF}"/>
              </a:ext>
            </a:extLst>
          </p:cNvPr>
          <p:cNvPicPr>
            <a:picLocks noChangeAspect="1"/>
          </p:cNvPicPr>
          <p:nvPr/>
        </p:nvPicPr>
        <p:blipFill>
          <a:blip r:embed="rId4"/>
          <a:stretch>
            <a:fillRect/>
          </a:stretch>
        </p:blipFill>
        <p:spPr>
          <a:xfrm>
            <a:off x="6180056" y="4279900"/>
            <a:ext cx="5310315" cy="1976046"/>
          </a:xfrm>
          <a:prstGeom prst="rect">
            <a:avLst/>
          </a:prstGeom>
        </p:spPr>
      </p:pic>
    </p:spTree>
    <p:extLst>
      <p:ext uri="{BB962C8B-B14F-4D97-AF65-F5344CB8AC3E}">
        <p14:creationId xmlns:p14="http://schemas.microsoft.com/office/powerpoint/2010/main" val="102707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B7FD24-A2F5-41A4-AEA8-2F747A1929FE}"/>
              </a:ext>
            </a:extLst>
          </p:cNvPr>
          <p:cNvSpPr>
            <a:spLocks noGrp="1"/>
          </p:cNvSpPr>
          <p:nvPr>
            <p:ph type="title"/>
          </p:nvPr>
        </p:nvSpPr>
        <p:spPr>
          <a:xfrm>
            <a:off x="1653363" y="365760"/>
            <a:ext cx="9367203" cy="1188720"/>
          </a:xfrm>
        </p:spPr>
        <p:txBody>
          <a:bodyPr>
            <a:noAutofit/>
          </a:bodyPr>
          <a:lstStyle/>
          <a:p>
            <a:r>
              <a:rPr lang="en-IN" dirty="0">
                <a:latin typeface="Abadi" panose="020B0604020104020204" pitchFamily="34" charset="0"/>
              </a:rPr>
              <a:t>Abstract of the Project</a:t>
            </a:r>
            <a:endParaRPr lang="en-US" dirty="0">
              <a:latin typeface="Abadi" panose="020B0604020104020204" pitchFamily="34" charset="0"/>
            </a:endParaRPr>
          </a:p>
        </p:txBody>
      </p:sp>
      <p:sp>
        <p:nvSpPr>
          <p:cNvPr id="5" name="Freeform: Shape 4">
            <a:extLst>
              <a:ext uri="{FF2B5EF4-FFF2-40B4-BE49-F238E27FC236}">
                <a16:creationId xmlns:a16="http://schemas.microsoft.com/office/drawing/2014/main" id="{E537D8CD-A583-4623-9962-F52C8D157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40638049-D9BA-4839-8EBB-586932EFC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C269179F-086D-492C-8E91-3F5870A62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6">
            <a:extLst>
              <a:ext uri="{FF2B5EF4-FFF2-40B4-BE49-F238E27FC236}">
                <a16:creationId xmlns:a16="http://schemas.microsoft.com/office/drawing/2014/main" id="{AC746BC7-E4C6-4218-86EB-44F6BD4EA963}"/>
              </a:ext>
            </a:extLst>
          </p:cNvPr>
          <p:cNvSpPr>
            <a:spLocks noGrp="1"/>
          </p:cNvSpPr>
          <p:nvPr>
            <p:ph idx="1"/>
          </p:nvPr>
        </p:nvSpPr>
        <p:spPr>
          <a:xfrm>
            <a:off x="1187450" y="1854200"/>
            <a:ext cx="11004549" cy="4743450"/>
          </a:xfrm>
        </p:spPr>
        <p:txBody>
          <a:bodyPr anchor="t">
            <a:noAutofit/>
          </a:bodyPr>
          <a:lstStyle/>
          <a:p>
            <a:r>
              <a:rPr lang="en-US" sz="2200" dirty="0">
                <a:latin typeface="Abadi" panose="020B0604020104020204" pitchFamily="34" charset="0"/>
              </a:rPr>
              <a:t>Basically, video surveillance system is used for security purpose as well as monitoring systems. But Detection of moving object is a challenging part of video surveillance.</a:t>
            </a:r>
          </a:p>
          <a:p>
            <a:r>
              <a:rPr lang="en-US" sz="2200" dirty="0">
                <a:latin typeface="Abadi" panose="020B0604020104020204" pitchFamily="34" charset="0"/>
              </a:rPr>
              <a:t> Accordingly, automated systems have been designed for numerous detection tasks, but the task of detecting illegally parked vehicles has been left largely to the human operators of surveillance systems.</a:t>
            </a:r>
          </a:p>
          <a:p>
            <a:r>
              <a:rPr lang="en-US" sz="2200" dirty="0">
                <a:latin typeface="Abadi" panose="020B0604020104020204" pitchFamily="34" charset="0"/>
              </a:rPr>
              <a:t>This work proposes a method for the detection and identification of vehicle number plate that will help in the detection of number plates of authorized and unauthorized vehicles.</a:t>
            </a:r>
          </a:p>
          <a:p>
            <a:r>
              <a:rPr lang="en-US" sz="2200" dirty="0">
                <a:latin typeface="Abadi" panose="020B0604020104020204" pitchFamily="34" charset="0"/>
              </a:rPr>
              <a:t>This approach is simplified </a:t>
            </a:r>
            <a:r>
              <a:rPr lang="en-US" sz="2200">
                <a:latin typeface="Abadi" panose="020B0604020104020204" pitchFamily="34" charset="0"/>
              </a:rPr>
              <a:t>to segment </a:t>
            </a:r>
            <a:r>
              <a:rPr lang="en-US" sz="2200" dirty="0">
                <a:latin typeface="Abadi" panose="020B0604020104020204" pitchFamily="34" charset="0"/>
              </a:rPr>
              <a:t>all the letters and numbers used in the number plate by using bounding box method. After segmentation of numbers and characters present on number plate, template matching approach is used for recognition of numbers and characters. The concentrate is given to locate the number plate region properly to segment all the number and letters to identify each number separately.</a:t>
            </a:r>
          </a:p>
        </p:txBody>
      </p:sp>
    </p:spTree>
    <p:extLst>
      <p:ext uri="{BB962C8B-B14F-4D97-AF65-F5344CB8AC3E}">
        <p14:creationId xmlns:p14="http://schemas.microsoft.com/office/powerpoint/2010/main" val="80951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87A2-D171-4296-8110-DAC10862B39D}"/>
              </a:ext>
            </a:extLst>
          </p:cNvPr>
          <p:cNvSpPr>
            <a:spLocks noGrp="1"/>
          </p:cNvSpPr>
          <p:nvPr>
            <p:ph type="title"/>
          </p:nvPr>
        </p:nvSpPr>
        <p:spPr>
          <a:xfrm>
            <a:off x="1653363" y="365760"/>
            <a:ext cx="9367203" cy="1188720"/>
          </a:xfrm>
        </p:spPr>
        <p:txBody>
          <a:bodyPr>
            <a:noAutofit/>
          </a:bodyPr>
          <a:lstStyle/>
          <a:p>
            <a:br>
              <a:rPr lang="en-IN" dirty="0">
                <a:latin typeface="Abadi" panose="020B0604020104020204" pitchFamily="34" charset="0"/>
              </a:rPr>
            </a:br>
            <a:br>
              <a:rPr lang="en-IN" dirty="0">
                <a:latin typeface="Abadi" panose="020B0604020104020204" pitchFamily="34" charset="0"/>
              </a:rPr>
            </a:br>
            <a:r>
              <a:rPr lang="en-IN" dirty="0">
                <a:latin typeface="Abadi" panose="020B0604020104020204" pitchFamily="34" charset="0"/>
              </a:rPr>
              <a:t>Aim of the project</a:t>
            </a:r>
            <a:br>
              <a:rPr lang="en-IN" dirty="0">
                <a:latin typeface="Abadi" panose="020B0604020104020204" pitchFamily="34" charset="0"/>
              </a:rPr>
            </a:br>
            <a:br>
              <a:rPr lang="en-US" dirty="0">
                <a:latin typeface="Abadi" panose="020B0604020104020204" pitchFamily="34" charset="0"/>
              </a:rPr>
            </a:br>
            <a:endParaRPr lang="en-US" dirty="0">
              <a:latin typeface="Abadi" panose="020B0604020104020204" pitchFamily="34" charset="0"/>
            </a:endParaRPr>
          </a:p>
        </p:txBody>
      </p:sp>
      <p:sp>
        <p:nvSpPr>
          <p:cNvPr id="41" name="Freeform: Shape 4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354EEE0F-490F-4476-A80F-8D1FF89FBEC7}"/>
              </a:ext>
            </a:extLst>
          </p:cNvPr>
          <p:cNvSpPr>
            <a:spLocks noGrp="1"/>
          </p:cNvSpPr>
          <p:nvPr>
            <p:ph idx="1"/>
          </p:nvPr>
        </p:nvSpPr>
        <p:spPr>
          <a:xfrm>
            <a:off x="1653363" y="2176272"/>
            <a:ext cx="9367204" cy="4041648"/>
          </a:xfrm>
        </p:spPr>
        <p:txBody>
          <a:bodyPr anchor="t">
            <a:normAutofit lnSpcReduction="10000"/>
          </a:bodyPr>
          <a:lstStyle/>
          <a:p>
            <a:r>
              <a:rPr lang="en-IN" sz="3600" dirty="0">
                <a:latin typeface="Abadi" panose="020B0604020104020204" pitchFamily="34" charset="0"/>
              </a:rPr>
              <a:t>To develop a system in MATLAB which can perform detection and recognition of Car Number Plate</a:t>
            </a:r>
          </a:p>
          <a:p>
            <a:r>
              <a:rPr lang="en-IN" sz="3600" dirty="0">
                <a:latin typeface="Abadi" panose="020B0604020104020204" pitchFamily="34" charset="0"/>
              </a:rPr>
              <a:t>The objective of this project is to recognize car number plate using serial communication</a:t>
            </a:r>
          </a:p>
          <a:p>
            <a:pPr marL="0" indent="0">
              <a:buNone/>
            </a:pPr>
            <a:br>
              <a:rPr lang="en-US" sz="2400" dirty="0"/>
            </a:br>
            <a:br>
              <a:rPr lang="en-IN" sz="2400" dirty="0"/>
            </a:br>
            <a:br>
              <a:rPr lang="en-US" sz="2400" dirty="0"/>
            </a:br>
            <a:endParaRPr lang="en-US" sz="2400" dirty="0"/>
          </a:p>
        </p:txBody>
      </p:sp>
    </p:spTree>
    <p:extLst>
      <p:ext uri="{BB962C8B-B14F-4D97-AF65-F5344CB8AC3E}">
        <p14:creationId xmlns:p14="http://schemas.microsoft.com/office/powerpoint/2010/main" val="90109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DD5C66-0D97-4B9F-9758-9F81CB0A90B8}"/>
              </a:ext>
            </a:extLst>
          </p:cNvPr>
          <p:cNvSpPr>
            <a:spLocks noGrp="1"/>
          </p:cNvSpPr>
          <p:nvPr>
            <p:ph type="title"/>
          </p:nvPr>
        </p:nvSpPr>
        <p:spPr>
          <a:xfrm>
            <a:off x="1653363" y="365760"/>
            <a:ext cx="9367203" cy="1188720"/>
          </a:xfrm>
        </p:spPr>
        <p:txBody>
          <a:bodyPr>
            <a:noAutofit/>
          </a:bodyPr>
          <a:lstStyle/>
          <a:p>
            <a:r>
              <a:rPr lang="en-US" dirty="0">
                <a:latin typeface="Abadi" panose="020B0604020104020204" pitchFamily="34" charset="0"/>
              </a:rPr>
              <a:t>Methodology Used</a:t>
            </a:r>
          </a:p>
        </p:txBody>
      </p:sp>
      <p:sp>
        <p:nvSpPr>
          <p:cNvPr id="5" name="Freeform: Shape 4">
            <a:extLst>
              <a:ext uri="{FF2B5EF4-FFF2-40B4-BE49-F238E27FC236}">
                <a16:creationId xmlns:a16="http://schemas.microsoft.com/office/drawing/2014/main" id="{7599B736-C7CC-4DB5-8CCA-5222BF5BE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A90B556B-C348-43AD-B750-BA5EF1B02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0D0EE17D-A13A-4595-A4C9-B82A509B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6">
            <a:extLst>
              <a:ext uri="{FF2B5EF4-FFF2-40B4-BE49-F238E27FC236}">
                <a16:creationId xmlns:a16="http://schemas.microsoft.com/office/drawing/2014/main" id="{9EC434BA-68ED-408F-8E20-E7D7D198AA92}"/>
              </a:ext>
            </a:extLst>
          </p:cNvPr>
          <p:cNvSpPr>
            <a:spLocks noGrp="1"/>
          </p:cNvSpPr>
          <p:nvPr>
            <p:ph idx="1"/>
          </p:nvPr>
        </p:nvSpPr>
        <p:spPr>
          <a:xfrm>
            <a:off x="1143000" y="1920240"/>
            <a:ext cx="10922000" cy="4391660"/>
          </a:xfrm>
        </p:spPr>
        <p:txBody>
          <a:bodyPr anchor="t">
            <a:noAutofit/>
          </a:bodyPr>
          <a:lstStyle/>
          <a:p>
            <a:r>
              <a:rPr lang="en-US" sz="2400" dirty="0">
                <a:latin typeface="Abadi" panose="020B0604020104020204" pitchFamily="34" charset="0"/>
              </a:rPr>
              <a:t>In this system we will be working on CCTV footage or input image of a vehicle.</a:t>
            </a:r>
          </a:p>
          <a:p>
            <a:r>
              <a:rPr lang="en-US" sz="2400" dirty="0">
                <a:latin typeface="Abadi" panose="020B0604020104020204" pitchFamily="34" charset="0"/>
              </a:rPr>
              <a:t>The CCTV footage must be clean and clear to extract the Vehicle number from the image taken as Input for the processing . </a:t>
            </a:r>
          </a:p>
          <a:p>
            <a:r>
              <a:rPr lang="en-US" sz="2400" dirty="0">
                <a:latin typeface="Abadi" panose="020B0604020104020204" pitchFamily="34" charset="0"/>
              </a:rPr>
              <a:t>The following methods is used in this technology: - </a:t>
            </a:r>
          </a:p>
          <a:p>
            <a:pPr lvl="1">
              <a:buAutoNum type="alphaLcParenR"/>
            </a:pPr>
            <a:r>
              <a:rPr lang="en-US" dirty="0">
                <a:latin typeface="Abadi" panose="020B0604020104020204" pitchFamily="34" charset="0"/>
              </a:rPr>
              <a:t> Image capturing from camera</a:t>
            </a:r>
          </a:p>
          <a:p>
            <a:pPr lvl="1">
              <a:buAutoNum type="alphaLcParenR"/>
            </a:pPr>
            <a:r>
              <a:rPr lang="en-US" dirty="0">
                <a:latin typeface="Abadi" panose="020B0604020104020204" pitchFamily="34" charset="0"/>
              </a:rPr>
              <a:t> RGB to Gray scale </a:t>
            </a:r>
          </a:p>
          <a:p>
            <a:pPr lvl="1">
              <a:buAutoNum type="alphaLcParenR"/>
            </a:pPr>
            <a:r>
              <a:rPr lang="en-US" dirty="0">
                <a:latin typeface="Abadi" panose="020B0604020104020204" pitchFamily="34" charset="0"/>
              </a:rPr>
              <a:t> Detect license plate from image </a:t>
            </a:r>
          </a:p>
          <a:p>
            <a:pPr lvl="1">
              <a:buAutoNum type="alphaLcParenR"/>
            </a:pPr>
            <a:r>
              <a:rPr lang="en-US" dirty="0">
                <a:latin typeface="Abadi" panose="020B0604020104020204" pitchFamily="34" charset="0"/>
              </a:rPr>
              <a:t> Character segmentation from number plate </a:t>
            </a:r>
          </a:p>
          <a:p>
            <a:pPr lvl="1">
              <a:buAutoNum type="alphaLcParenR"/>
            </a:pPr>
            <a:r>
              <a:rPr lang="en-US" dirty="0">
                <a:latin typeface="Abadi" panose="020B0604020104020204" pitchFamily="34" charset="0"/>
              </a:rPr>
              <a:t> Character recognition </a:t>
            </a:r>
          </a:p>
          <a:p>
            <a:pPr lvl="1">
              <a:buAutoNum type="alphaLcParenR"/>
            </a:pPr>
            <a:r>
              <a:rPr lang="en-US" dirty="0">
                <a:latin typeface="Abadi" panose="020B0604020104020204" pitchFamily="34" charset="0"/>
              </a:rPr>
              <a:t> Display vehicle number</a:t>
            </a:r>
            <a:br>
              <a:rPr lang="en-US" dirty="0">
                <a:latin typeface="Abadi" panose="020B0604020104020204" pitchFamily="34" charset="0"/>
              </a:rPr>
            </a:br>
            <a:br>
              <a:rPr lang="en-IN" dirty="0">
                <a:latin typeface="Abadi" panose="020B0604020104020204" pitchFamily="34" charset="0"/>
              </a:rPr>
            </a:br>
            <a:br>
              <a:rPr lang="en-US" dirty="0">
                <a:latin typeface="Abadi" panose="020B0604020104020204" pitchFamily="34" charset="0"/>
              </a:rPr>
            </a:br>
            <a:endParaRPr lang="en-US" dirty="0">
              <a:latin typeface="Abadi" panose="020B0604020104020204" pitchFamily="34" charset="0"/>
            </a:endParaRPr>
          </a:p>
        </p:txBody>
      </p:sp>
    </p:spTree>
    <p:extLst>
      <p:ext uri="{BB962C8B-B14F-4D97-AF65-F5344CB8AC3E}">
        <p14:creationId xmlns:p14="http://schemas.microsoft.com/office/powerpoint/2010/main" val="103990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8748-86E7-4F60-99CC-ADF857738290}"/>
              </a:ext>
            </a:extLst>
          </p:cNvPr>
          <p:cNvSpPr>
            <a:spLocks noGrp="1"/>
          </p:cNvSpPr>
          <p:nvPr>
            <p:ph type="title"/>
          </p:nvPr>
        </p:nvSpPr>
        <p:spPr>
          <a:xfrm>
            <a:off x="1653363" y="365760"/>
            <a:ext cx="9367203" cy="1188720"/>
          </a:xfrm>
        </p:spPr>
        <p:txBody>
          <a:bodyPr>
            <a:normAutofit/>
          </a:bodyPr>
          <a:lstStyle/>
          <a:p>
            <a:r>
              <a:rPr lang="en-IN">
                <a:latin typeface="Abadi" panose="020B0604020104020204" pitchFamily="34" charset="0"/>
              </a:rPr>
              <a:t>How it Works</a:t>
            </a:r>
            <a:endParaRPr lang="en-US">
              <a:latin typeface="Abadi" panose="020B0604020104020204" pitchFamily="34" charset="0"/>
            </a:endParaRPr>
          </a:p>
        </p:txBody>
      </p:sp>
      <p:sp>
        <p:nvSpPr>
          <p:cNvPr id="37" name="Freeform: Shape 3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A9BD959-23A0-4DDB-A881-B5EACFD06CDE}"/>
              </a:ext>
            </a:extLst>
          </p:cNvPr>
          <p:cNvSpPr>
            <a:spLocks noGrp="1"/>
          </p:cNvSpPr>
          <p:nvPr>
            <p:ph idx="1"/>
          </p:nvPr>
        </p:nvSpPr>
        <p:spPr>
          <a:xfrm>
            <a:off x="1231900" y="1822450"/>
            <a:ext cx="10699750" cy="4978400"/>
          </a:xfrm>
        </p:spPr>
        <p:txBody>
          <a:bodyPr anchor="t">
            <a:normAutofit/>
          </a:bodyPr>
          <a:lstStyle/>
          <a:p>
            <a:r>
              <a:rPr lang="en-US" sz="2400" b="0" i="0" dirty="0">
                <a:effectLst/>
                <a:latin typeface="Abadi" panose="020B0604020104020204" pitchFamily="34" charset="0"/>
              </a:rPr>
              <a:t>Image processing is the process of transforming an image into a digital form and performing certain operations to get some useful information from it. The image processing system usually treats all images as 2D signals when applying certain predetermined signal processing methods.</a:t>
            </a:r>
          </a:p>
          <a:p>
            <a:r>
              <a:rPr lang="en-US" sz="2400" dirty="0">
                <a:latin typeface="Abadi" panose="020B0604020104020204" pitchFamily="34" charset="0"/>
              </a:rPr>
              <a:t>The steps involved in image processing:</a:t>
            </a:r>
          </a:p>
          <a:p>
            <a:pPr marL="457200" lvl="1" indent="0">
              <a:buNone/>
            </a:pPr>
            <a:r>
              <a:rPr lang="en-US" b="1" i="0" dirty="0">
                <a:solidFill>
                  <a:srgbClr val="202124"/>
                </a:solidFill>
                <a:effectLst/>
                <a:latin typeface="Abadi" panose="020B0604020104020204" pitchFamily="34" charset="0"/>
              </a:rPr>
              <a:t>1. Importing the image via image acquisition tools</a:t>
            </a:r>
            <a:endParaRPr lang="en-US" dirty="0">
              <a:solidFill>
                <a:srgbClr val="202124"/>
              </a:solidFill>
              <a:latin typeface="Abadi" panose="020B0604020104020204" pitchFamily="34" charset="0"/>
            </a:endParaRPr>
          </a:p>
          <a:p>
            <a:pPr marL="457200" lvl="1" indent="0">
              <a:buNone/>
            </a:pPr>
            <a:r>
              <a:rPr lang="en-US" b="1" i="0" dirty="0">
                <a:solidFill>
                  <a:srgbClr val="202124"/>
                </a:solidFill>
                <a:effectLst/>
                <a:latin typeface="Abadi" panose="020B0604020104020204" pitchFamily="34" charset="0"/>
              </a:rPr>
              <a:t>2. Analyzing and manipulating the image</a:t>
            </a:r>
          </a:p>
          <a:p>
            <a:pPr marL="457200" lvl="1" indent="0">
              <a:buNone/>
            </a:pPr>
            <a:r>
              <a:rPr lang="en-US" b="1" i="0" dirty="0">
                <a:solidFill>
                  <a:srgbClr val="202124"/>
                </a:solidFill>
                <a:effectLst/>
                <a:latin typeface="Abadi" panose="020B0604020104020204" pitchFamily="34" charset="0"/>
              </a:rPr>
              <a:t>3. Output in which result can be altered image or report that is based on image analysis</a:t>
            </a:r>
            <a:r>
              <a:rPr lang="en-US" b="0" i="0" dirty="0">
                <a:solidFill>
                  <a:srgbClr val="202124"/>
                </a:solidFill>
                <a:effectLst/>
                <a:latin typeface="Abadi" panose="020B0604020104020204" pitchFamily="34" charset="0"/>
              </a:rPr>
              <a:t>.</a:t>
            </a:r>
            <a:endParaRPr lang="en-US" b="0" i="0" dirty="0">
              <a:effectLst/>
              <a:latin typeface="Abadi" panose="020B0604020104020204" pitchFamily="34" charset="0"/>
            </a:endParaRPr>
          </a:p>
          <a:p>
            <a:r>
              <a:rPr lang="en-US" sz="2400" b="0" i="0" dirty="0">
                <a:effectLst/>
                <a:latin typeface="Abadi" panose="020B0604020104020204" pitchFamily="34" charset="0"/>
              </a:rPr>
              <a:t>Our system captures image of vehicle license plate and then the image is processed through multiple number of algorithms to provide an alpha numeric conversion of the image into a text format</a:t>
            </a:r>
          </a:p>
          <a:p>
            <a:pPr marL="0" indent="0">
              <a:buNone/>
            </a:pPr>
            <a:endParaRPr lang="en-US" sz="2400" dirty="0">
              <a:latin typeface="Abadi" panose="020B0604020104020204" pitchFamily="34" charset="0"/>
            </a:endParaRPr>
          </a:p>
        </p:txBody>
      </p:sp>
    </p:spTree>
    <p:extLst>
      <p:ext uri="{BB962C8B-B14F-4D97-AF65-F5344CB8AC3E}">
        <p14:creationId xmlns:p14="http://schemas.microsoft.com/office/powerpoint/2010/main" val="400494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A87EA4E9-DFD6-45D4-965D-8A79984E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293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2F824F13-46A0-45DB-A589-6DEF27A215B2}"/>
              </a:ext>
            </a:extLst>
          </p:cNvPr>
          <p:cNvSpPr>
            <a:spLocks noGrp="1"/>
          </p:cNvSpPr>
          <p:nvPr>
            <p:ph type="title"/>
          </p:nvPr>
        </p:nvSpPr>
        <p:spPr>
          <a:xfrm>
            <a:off x="-298450" y="300504"/>
            <a:ext cx="7588250" cy="1750545"/>
          </a:xfrm>
        </p:spPr>
        <p:txBody>
          <a:bodyPr vert="horz" lIns="91440" tIns="45720" rIns="91440" bIns="45720" rtlCol="0" anchor="b">
            <a:normAutofit/>
          </a:bodyPr>
          <a:lstStyle/>
          <a:p>
            <a:pPr algn="ctr"/>
            <a:r>
              <a:rPr lang="en-US" sz="4800" dirty="0">
                <a:solidFill>
                  <a:schemeClr val="bg1"/>
                </a:solidFill>
                <a:latin typeface="Abadi" panose="020B0604020104020204" pitchFamily="34" charset="0"/>
              </a:rPr>
              <a:t>Flow Chart of Project</a:t>
            </a:r>
          </a:p>
        </p:txBody>
      </p:sp>
      <p:pic>
        <p:nvPicPr>
          <p:cNvPr id="17" name="Content Placeholder 16">
            <a:extLst>
              <a:ext uri="{FF2B5EF4-FFF2-40B4-BE49-F238E27FC236}">
                <a16:creationId xmlns:a16="http://schemas.microsoft.com/office/drawing/2014/main" id="{84255D17-0215-4E95-8F88-45E8450E323E}"/>
              </a:ext>
            </a:extLst>
          </p:cNvPr>
          <p:cNvPicPr>
            <a:picLocks noChangeAspect="1"/>
          </p:cNvPicPr>
          <p:nvPr/>
        </p:nvPicPr>
        <p:blipFill rotWithShape="1">
          <a:blip r:embed="rId2"/>
          <a:srcRect l="1536" r="3302" b="1"/>
          <a:stretch/>
        </p:blipFill>
        <p:spPr>
          <a:xfrm>
            <a:off x="817230" y="2487780"/>
            <a:ext cx="4516770" cy="4378511"/>
          </a:xfrm>
          <a:prstGeom prst="rect">
            <a:avLst/>
          </a:prstGeom>
        </p:spPr>
      </p:pic>
      <p:pic>
        <p:nvPicPr>
          <p:cNvPr id="45" name="Picture 44" descr="Diagram&#10;&#10;Description automatically generated">
            <a:extLst>
              <a:ext uri="{FF2B5EF4-FFF2-40B4-BE49-F238E27FC236}">
                <a16:creationId xmlns:a16="http://schemas.microsoft.com/office/drawing/2014/main" id="{983F36E9-87D7-4D5B-AD3A-1E1720A68BDF}"/>
              </a:ext>
            </a:extLst>
          </p:cNvPr>
          <p:cNvPicPr>
            <a:picLocks noChangeAspect="1"/>
          </p:cNvPicPr>
          <p:nvPr/>
        </p:nvPicPr>
        <p:blipFill>
          <a:blip r:embed="rId3"/>
          <a:stretch>
            <a:fillRect/>
          </a:stretch>
        </p:blipFill>
        <p:spPr>
          <a:xfrm>
            <a:off x="6359523" y="2955606"/>
            <a:ext cx="4798021" cy="3970362"/>
          </a:xfrm>
          <a:prstGeom prst="rect">
            <a:avLst/>
          </a:prstGeom>
        </p:spPr>
      </p:pic>
    </p:spTree>
    <p:extLst>
      <p:ext uri="{BB962C8B-B14F-4D97-AF65-F5344CB8AC3E}">
        <p14:creationId xmlns:p14="http://schemas.microsoft.com/office/powerpoint/2010/main" val="27627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DDFF-FFCD-4AB8-85FE-EB9D55851B52}"/>
              </a:ext>
            </a:extLst>
          </p:cNvPr>
          <p:cNvSpPr>
            <a:spLocks noGrp="1"/>
          </p:cNvSpPr>
          <p:nvPr>
            <p:ph type="title"/>
          </p:nvPr>
        </p:nvSpPr>
        <p:spPr>
          <a:xfrm>
            <a:off x="1653363" y="365760"/>
            <a:ext cx="9367203" cy="1188720"/>
          </a:xfrm>
        </p:spPr>
        <p:txBody>
          <a:bodyPr>
            <a:normAutofit/>
          </a:bodyPr>
          <a:lstStyle/>
          <a:p>
            <a:r>
              <a:rPr lang="en-IN" dirty="0">
                <a:latin typeface="Abadi" panose="020B0604020104020204" pitchFamily="34" charset="0"/>
              </a:rPr>
              <a:t>Overall Working of Project</a:t>
            </a:r>
            <a:endParaRPr lang="en-US" dirty="0">
              <a:latin typeface="Abadi" panose="020B0604020104020204" pitchFamily="34" charset="0"/>
            </a:endParaRPr>
          </a:p>
        </p:txBody>
      </p:sp>
      <p:sp>
        <p:nvSpPr>
          <p:cNvPr id="37" name="Freeform: Shape 3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F48B9E4-39C7-4A50-A524-0B4D2030F8F2}"/>
              </a:ext>
            </a:extLst>
          </p:cNvPr>
          <p:cNvSpPr>
            <a:spLocks noGrp="1"/>
          </p:cNvSpPr>
          <p:nvPr>
            <p:ph idx="1"/>
          </p:nvPr>
        </p:nvSpPr>
        <p:spPr>
          <a:xfrm>
            <a:off x="1308100" y="1803400"/>
            <a:ext cx="10756900" cy="4688840"/>
          </a:xfrm>
        </p:spPr>
        <p:txBody>
          <a:bodyPr anchor="t">
            <a:noAutofit/>
          </a:bodyPr>
          <a:lstStyle/>
          <a:p>
            <a:r>
              <a:rPr lang="en-IN" sz="2400" b="0" dirty="0">
                <a:effectLst/>
                <a:latin typeface="Abadi" panose="020B0604020104020204" pitchFamily="34" charset="0"/>
              </a:rPr>
              <a:t>We have used three files:</a:t>
            </a:r>
          </a:p>
          <a:p>
            <a:pPr marL="457200" lvl="1" indent="0">
              <a:buNone/>
            </a:pPr>
            <a:r>
              <a:rPr lang="en-US" b="1" dirty="0">
                <a:effectLst/>
                <a:latin typeface="Abadi" panose="020B0604020104020204" pitchFamily="34" charset="0"/>
              </a:rPr>
              <a:t>1. </a:t>
            </a:r>
            <a:r>
              <a:rPr lang="en-US" b="1" dirty="0" err="1">
                <a:effectLst/>
                <a:latin typeface="Abadi" panose="020B0604020104020204" pitchFamily="34" charset="0"/>
              </a:rPr>
              <a:t>template_creation.m</a:t>
            </a:r>
            <a:endParaRPr lang="en-US" b="1" dirty="0">
              <a:effectLst/>
              <a:latin typeface="Abadi" panose="020B0604020104020204" pitchFamily="34" charset="0"/>
            </a:endParaRPr>
          </a:p>
          <a:p>
            <a:pPr marL="457200" lvl="1" indent="0">
              <a:buNone/>
            </a:pPr>
            <a:r>
              <a:rPr lang="en-US" b="1" dirty="0">
                <a:effectLst/>
                <a:latin typeface="Abadi" panose="020B0604020104020204" pitchFamily="34" charset="0"/>
              </a:rPr>
              <a:t>2. </a:t>
            </a:r>
            <a:r>
              <a:rPr lang="en-US" b="1" dirty="0" err="1">
                <a:effectLst/>
                <a:latin typeface="Abadi" panose="020B0604020104020204" pitchFamily="34" charset="0"/>
              </a:rPr>
              <a:t>Letter_detection.m</a:t>
            </a:r>
            <a:r>
              <a:rPr lang="en-US" b="1" dirty="0">
                <a:effectLst/>
                <a:latin typeface="Abadi" panose="020B0604020104020204" pitchFamily="34" charset="0"/>
              </a:rPr>
              <a:t> </a:t>
            </a:r>
          </a:p>
          <a:p>
            <a:pPr marL="457200" lvl="1" indent="0">
              <a:buNone/>
            </a:pPr>
            <a:r>
              <a:rPr lang="en-US" b="1" dirty="0">
                <a:effectLst/>
                <a:latin typeface="Abadi" panose="020B0604020104020204" pitchFamily="34" charset="0"/>
              </a:rPr>
              <a:t>3. </a:t>
            </a:r>
            <a:r>
              <a:rPr lang="en-US" b="1" dirty="0" err="1">
                <a:effectLst/>
                <a:latin typeface="Abadi" panose="020B0604020104020204" pitchFamily="34" charset="0"/>
              </a:rPr>
              <a:t>Plate_detection.m</a:t>
            </a:r>
            <a:endParaRPr lang="en-IN" b="1" dirty="0">
              <a:effectLst/>
              <a:latin typeface="Abadi" panose="020B0604020104020204" pitchFamily="34" charset="0"/>
            </a:endParaRPr>
          </a:p>
          <a:p>
            <a:r>
              <a:rPr lang="en-IN" sz="2400" b="0" dirty="0">
                <a:effectLst/>
                <a:latin typeface="Abadi" panose="020B0604020104020204" pitchFamily="34" charset="0"/>
              </a:rPr>
              <a:t>I</a:t>
            </a:r>
            <a:r>
              <a:rPr lang="en-US" sz="2400" b="0" dirty="0">
                <a:effectLst/>
                <a:latin typeface="Abadi" panose="020B0604020104020204" pitchFamily="34" charset="0"/>
              </a:rPr>
              <a:t>n the </a:t>
            </a:r>
            <a:r>
              <a:rPr lang="en-US" sz="2400" b="0" dirty="0" err="1">
                <a:effectLst/>
                <a:latin typeface="Abadi" panose="020B0604020104020204" pitchFamily="34" charset="0"/>
              </a:rPr>
              <a:t>template_creation.m</a:t>
            </a:r>
            <a:r>
              <a:rPr lang="en-US" sz="2400" b="0" dirty="0">
                <a:effectLst/>
                <a:latin typeface="Abadi" panose="020B0604020104020204" pitchFamily="34" charset="0"/>
              </a:rPr>
              <a:t> file we have designed the code to save all the binary images of alphanumeric into </a:t>
            </a:r>
            <a:r>
              <a:rPr lang="en-US" sz="2400" dirty="0">
                <a:latin typeface="Abadi" panose="020B0604020104020204" pitchFamily="34" charset="0"/>
              </a:rPr>
              <a:t>a </a:t>
            </a:r>
            <a:r>
              <a:rPr lang="en-US" sz="2400" b="0" dirty="0">
                <a:effectLst/>
                <a:latin typeface="Abadi" panose="020B0604020104020204" pitchFamily="34" charset="0"/>
              </a:rPr>
              <a:t>file named as ‘</a:t>
            </a:r>
            <a:r>
              <a:rPr lang="en-US" sz="2400" b="0" dirty="0" err="1">
                <a:effectLst/>
                <a:latin typeface="Abadi" panose="020B0604020104020204" pitchFamily="34" charset="0"/>
              </a:rPr>
              <a:t>NewTemplates</a:t>
            </a:r>
            <a:r>
              <a:rPr lang="en-US" sz="2400" b="0" dirty="0">
                <a:effectLst/>
                <a:latin typeface="Abadi" panose="020B0604020104020204" pitchFamily="34" charset="0"/>
              </a:rPr>
              <a:t>’.</a:t>
            </a:r>
          </a:p>
          <a:p>
            <a:r>
              <a:rPr lang="en-US" sz="2400" dirty="0">
                <a:latin typeface="Abadi" panose="020B0604020104020204" pitchFamily="34" charset="0"/>
              </a:rPr>
              <a:t>In the </a:t>
            </a:r>
            <a:r>
              <a:rPr lang="en-US" sz="2400" b="0" dirty="0" err="1">
                <a:effectLst/>
                <a:latin typeface="Abadi" panose="020B0604020104020204" pitchFamily="34" charset="0"/>
              </a:rPr>
              <a:t>Letter_detection.m</a:t>
            </a:r>
            <a:r>
              <a:rPr lang="en-US" sz="2400" b="0" dirty="0">
                <a:effectLst/>
                <a:latin typeface="Abadi" panose="020B0604020104020204" pitchFamily="34" charset="0"/>
              </a:rPr>
              <a:t> file we match the letters of the input image with the images present in the file ‘</a:t>
            </a:r>
            <a:r>
              <a:rPr lang="en-US" sz="2400" b="0" dirty="0" err="1">
                <a:effectLst/>
                <a:latin typeface="Abadi" panose="020B0604020104020204" pitchFamily="34" charset="0"/>
              </a:rPr>
              <a:t>NewTemplates</a:t>
            </a:r>
            <a:r>
              <a:rPr lang="en-US" sz="2400" b="0" dirty="0">
                <a:effectLst/>
                <a:latin typeface="Abadi" panose="020B0604020104020204" pitchFamily="34" charset="0"/>
              </a:rPr>
              <a:t>’</a:t>
            </a:r>
          </a:p>
          <a:p>
            <a:r>
              <a:rPr lang="en-US" sz="2400" dirty="0">
                <a:latin typeface="Abadi" panose="020B0604020104020204" pitchFamily="34" charset="0"/>
              </a:rPr>
              <a:t>In the </a:t>
            </a:r>
            <a:r>
              <a:rPr lang="en-US" sz="2400" dirty="0" err="1">
                <a:latin typeface="Abadi" panose="020B0604020104020204" pitchFamily="34" charset="0"/>
              </a:rPr>
              <a:t>Plate_detection.m</a:t>
            </a:r>
            <a:r>
              <a:rPr lang="en-US" sz="2400" dirty="0">
                <a:latin typeface="Abadi" panose="020B0604020104020204" pitchFamily="34" charset="0"/>
              </a:rPr>
              <a:t> file we process the input image and convert it to a binary image and detect its edges using Prewitt method. And then </a:t>
            </a:r>
            <a:r>
              <a:rPr lang="en-US" sz="2400" b="1" dirty="0">
                <a:effectLst/>
                <a:latin typeface="Abadi" panose="020B0604020104020204" pitchFamily="34" charset="0"/>
              </a:rPr>
              <a:t>process the cropped license plate image and  display the detected number in the image and text format</a:t>
            </a:r>
            <a:endParaRPr lang="en-US" sz="2400" b="0" dirty="0">
              <a:effectLst/>
              <a:latin typeface="Abadi" panose="020B0604020104020204" pitchFamily="34" charset="0"/>
            </a:endParaRPr>
          </a:p>
          <a:p>
            <a:endParaRPr lang="en-US" sz="2400" b="0" i="0" dirty="0">
              <a:effectLst/>
              <a:latin typeface="Roboto" panose="02000000000000000000" pitchFamily="2" charset="0"/>
            </a:endParaRPr>
          </a:p>
          <a:p>
            <a:endParaRPr lang="en-US" sz="2400" dirty="0"/>
          </a:p>
        </p:txBody>
      </p:sp>
    </p:spTree>
    <p:extLst>
      <p:ext uri="{BB962C8B-B14F-4D97-AF65-F5344CB8AC3E}">
        <p14:creationId xmlns:p14="http://schemas.microsoft.com/office/powerpoint/2010/main" val="149543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3BBB-24C1-45F3-8F34-6ED45747CFF3}"/>
              </a:ext>
            </a:extLst>
          </p:cNvPr>
          <p:cNvSpPr>
            <a:spLocks noGrp="1"/>
          </p:cNvSpPr>
          <p:nvPr>
            <p:ph type="title"/>
          </p:nvPr>
        </p:nvSpPr>
        <p:spPr>
          <a:xfrm>
            <a:off x="1653363" y="365760"/>
            <a:ext cx="9367203" cy="1188720"/>
          </a:xfrm>
        </p:spPr>
        <p:txBody>
          <a:bodyPr>
            <a:normAutofit/>
          </a:bodyPr>
          <a:lstStyle/>
          <a:p>
            <a:r>
              <a:rPr lang="en-US" sz="4100" b="1" i="0">
                <a:effectLst/>
                <a:latin typeface="Abadi" panose="020B0604020104020204" pitchFamily="34" charset="0"/>
              </a:rPr>
              <a:t>Template Creation</a:t>
            </a:r>
            <a:r>
              <a:rPr lang="en-US" sz="4100" b="0" i="0">
                <a:effectLst/>
                <a:latin typeface="Abadi" panose="020B0604020104020204" pitchFamily="34" charset="0"/>
              </a:rPr>
              <a:t> (</a:t>
            </a:r>
            <a:r>
              <a:rPr lang="en-US" sz="4100" b="0" i="1">
                <a:effectLst/>
                <a:latin typeface="Abadi" panose="020B0604020104020204" pitchFamily="34" charset="0"/>
              </a:rPr>
              <a:t>template_creation.m</a:t>
            </a:r>
            <a:r>
              <a:rPr lang="en-US" sz="4100" b="0" i="0">
                <a:effectLst/>
                <a:latin typeface="Abadi" panose="020B0604020104020204" pitchFamily="34" charset="0"/>
              </a:rPr>
              <a:t>)</a:t>
            </a:r>
            <a:endParaRPr lang="en-US" sz="4100">
              <a:latin typeface="Abadi" panose="020B0604020104020204" pitchFamily="34" charset="0"/>
            </a:endParaRPr>
          </a:p>
        </p:txBody>
      </p:sp>
      <p:sp>
        <p:nvSpPr>
          <p:cNvPr id="28"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94CAD6C-B920-4341-969F-4D665278F363}"/>
              </a:ext>
            </a:extLst>
          </p:cNvPr>
          <p:cNvSpPr>
            <a:spLocks noGrp="1"/>
          </p:cNvSpPr>
          <p:nvPr>
            <p:ph idx="1"/>
          </p:nvPr>
        </p:nvSpPr>
        <p:spPr>
          <a:xfrm>
            <a:off x="1143000" y="2043221"/>
            <a:ext cx="10934699" cy="4584700"/>
          </a:xfrm>
        </p:spPr>
        <p:txBody>
          <a:bodyPr anchor="t">
            <a:noAutofit/>
          </a:bodyPr>
          <a:lstStyle/>
          <a:p>
            <a:pPr marL="0" indent="0">
              <a:buNone/>
            </a:pPr>
            <a:r>
              <a:rPr lang="en-US" sz="2400" b="0" i="0" dirty="0">
                <a:effectLst/>
                <a:latin typeface="Abadi" panose="020B0604020104020204" pitchFamily="34" charset="0"/>
              </a:rPr>
              <a:t>In this file we basically create a kind of database to store the </a:t>
            </a:r>
            <a:r>
              <a:rPr lang="en-US" sz="2400" dirty="0">
                <a:latin typeface="Abadi" panose="020B0604020104020204" pitchFamily="34" charset="0"/>
              </a:rPr>
              <a:t>letters and numbers so that it can be accessed later for the number plate detection.</a:t>
            </a:r>
            <a:endParaRPr lang="en-US" sz="2400" b="0" i="0" dirty="0">
              <a:effectLst/>
              <a:latin typeface="Abadi" panose="020B0604020104020204" pitchFamily="34" charset="0"/>
            </a:endParaRPr>
          </a:p>
          <a:p>
            <a:pPr marL="0" indent="0">
              <a:buNone/>
            </a:pPr>
            <a:r>
              <a:rPr lang="en-US" b="1" i="0" dirty="0">
                <a:effectLst/>
                <a:latin typeface="Abadi" panose="020B0604020104020204" pitchFamily="34" charset="0"/>
              </a:rPr>
              <a:t>Steps Involved:</a:t>
            </a:r>
          </a:p>
          <a:p>
            <a:pPr marL="0" indent="0">
              <a:buNone/>
            </a:pPr>
            <a:r>
              <a:rPr lang="en-US" sz="2400" b="0" i="0" dirty="0">
                <a:effectLst/>
                <a:latin typeface="Abadi" panose="020B0604020104020204" pitchFamily="34" charset="0"/>
              </a:rPr>
              <a:t>1. </a:t>
            </a:r>
            <a:r>
              <a:rPr lang="en-US" sz="2400" dirty="0">
                <a:latin typeface="Abadi" panose="020B0604020104020204" pitchFamily="34" charset="0"/>
              </a:rPr>
              <a:t>C</a:t>
            </a:r>
            <a:r>
              <a:rPr lang="en-US" sz="2400" b="0" i="0" dirty="0">
                <a:effectLst/>
                <a:latin typeface="Abadi" panose="020B0604020104020204" pitchFamily="34" charset="0"/>
              </a:rPr>
              <a:t>all the saved images of alphanumeric and then save them as a new template in MATLAB memory using : </a:t>
            </a:r>
            <a:r>
              <a:rPr lang="en-US" sz="2400" b="1" i="0" dirty="0" err="1">
                <a:effectLst/>
                <a:latin typeface="Abadi" panose="020B0604020104020204" pitchFamily="34" charset="0"/>
              </a:rPr>
              <a:t>imread</a:t>
            </a:r>
            <a:r>
              <a:rPr lang="en-US" sz="2400" b="1" i="0" dirty="0">
                <a:effectLst/>
                <a:latin typeface="Abadi" panose="020B0604020104020204" pitchFamily="34" charset="0"/>
              </a:rPr>
              <a:t>(image location) </a:t>
            </a:r>
          </a:p>
          <a:p>
            <a:pPr marL="0" indent="0">
              <a:buNone/>
            </a:pPr>
            <a:r>
              <a:rPr lang="en-US" sz="2400" dirty="0">
                <a:latin typeface="Abadi" panose="020B0604020104020204" pitchFamily="34" charset="0"/>
              </a:rPr>
              <a:t>2. Create an array to store all alphabets and create an array to store all numbers for detection.</a:t>
            </a:r>
          </a:p>
          <a:p>
            <a:pPr marL="0" indent="0">
              <a:buNone/>
            </a:pPr>
            <a:r>
              <a:rPr lang="en-US" sz="2400" b="0" i="0" dirty="0">
                <a:effectLst/>
                <a:latin typeface="Abadi" panose="020B0604020104020204" pitchFamily="34" charset="0"/>
              </a:rPr>
              <a:t>3. Save the created arrays in a </a:t>
            </a:r>
            <a:r>
              <a:rPr lang="en-US" sz="2400" dirty="0">
                <a:latin typeface="Abadi" panose="020B0604020104020204" pitchFamily="34" charset="0"/>
              </a:rPr>
              <a:t>variable called ‘</a:t>
            </a:r>
            <a:r>
              <a:rPr lang="en-US" sz="2400" b="1" dirty="0" err="1">
                <a:latin typeface="Abadi" panose="020B0604020104020204" pitchFamily="34" charset="0"/>
              </a:rPr>
              <a:t>NewTemplates</a:t>
            </a:r>
            <a:r>
              <a:rPr lang="en-US" sz="2400" dirty="0">
                <a:latin typeface="Abadi" panose="020B0604020104020204" pitchFamily="34" charset="0"/>
              </a:rPr>
              <a:t>’ which can be used in other Codes.</a:t>
            </a:r>
            <a:r>
              <a:rPr lang="en-US" sz="2400" i="0" dirty="0">
                <a:effectLst/>
                <a:latin typeface="Abadi" panose="020B0604020104020204" pitchFamily="34" charset="0"/>
              </a:rPr>
              <a:t> </a:t>
            </a:r>
          </a:p>
          <a:p>
            <a:pPr marL="0" indent="0">
              <a:buNone/>
            </a:pPr>
            <a:r>
              <a:rPr lang="en-US" b="1" dirty="0">
                <a:latin typeface="Abadi" panose="020B0604020104020204" pitchFamily="34" charset="0"/>
              </a:rPr>
              <a:t>All images present in the Folder Alpha are in binary format, in order to reduce space.</a:t>
            </a:r>
          </a:p>
        </p:txBody>
      </p:sp>
    </p:spTree>
    <p:extLst>
      <p:ext uri="{BB962C8B-B14F-4D97-AF65-F5344CB8AC3E}">
        <p14:creationId xmlns:p14="http://schemas.microsoft.com/office/powerpoint/2010/main" val="19515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3DEA-A151-4F43-AFC8-10545D557F85}"/>
              </a:ext>
            </a:extLst>
          </p:cNvPr>
          <p:cNvSpPr>
            <a:spLocks noGrp="1"/>
          </p:cNvSpPr>
          <p:nvPr>
            <p:ph type="title"/>
          </p:nvPr>
        </p:nvSpPr>
        <p:spPr>
          <a:xfrm>
            <a:off x="1653363" y="365760"/>
            <a:ext cx="9367203" cy="1188720"/>
          </a:xfrm>
        </p:spPr>
        <p:txBody>
          <a:bodyPr>
            <a:normAutofit/>
          </a:bodyPr>
          <a:lstStyle/>
          <a:p>
            <a:r>
              <a:rPr lang="en-US" b="1" i="0" dirty="0">
                <a:effectLst/>
                <a:latin typeface="Abadi" panose="020B0604020104020204" pitchFamily="34" charset="0"/>
              </a:rPr>
              <a:t>Letter Detection</a:t>
            </a:r>
            <a:r>
              <a:rPr lang="en-US" b="1" dirty="0">
                <a:latin typeface="Abadi" panose="020B0604020104020204" pitchFamily="34" charset="0"/>
              </a:rPr>
              <a:t>(</a:t>
            </a:r>
            <a:r>
              <a:rPr lang="en-US" b="1" i="1" dirty="0" err="1">
                <a:effectLst/>
                <a:latin typeface="Abadi" panose="020B0604020104020204" pitchFamily="34" charset="0"/>
              </a:rPr>
              <a:t>Letter_detection.m</a:t>
            </a:r>
            <a:r>
              <a:rPr lang="en-US" b="1" dirty="0">
                <a:latin typeface="Abadi" panose="020B0604020104020204" pitchFamily="34" charset="0"/>
              </a:rPr>
              <a:t>)</a:t>
            </a:r>
          </a:p>
        </p:txBody>
      </p:sp>
      <p:sp>
        <p:nvSpPr>
          <p:cNvPr id="28"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2ADECE6-C234-4502-9160-CB77D8DF7FB8}"/>
              </a:ext>
            </a:extLst>
          </p:cNvPr>
          <p:cNvSpPr>
            <a:spLocks noGrp="1"/>
          </p:cNvSpPr>
          <p:nvPr>
            <p:ph idx="1"/>
          </p:nvPr>
        </p:nvSpPr>
        <p:spPr>
          <a:xfrm>
            <a:off x="1250950" y="1803400"/>
            <a:ext cx="10725150" cy="4414520"/>
          </a:xfrm>
        </p:spPr>
        <p:txBody>
          <a:bodyPr anchor="t">
            <a:noAutofit/>
          </a:bodyPr>
          <a:lstStyle/>
          <a:p>
            <a:pPr marL="0" indent="0">
              <a:buNone/>
            </a:pPr>
            <a:r>
              <a:rPr lang="en-US" sz="3200" b="1" dirty="0">
                <a:latin typeface="Abadi" panose="020B0604020104020204" pitchFamily="34" charset="0"/>
              </a:rPr>
              <a:t>Steps Involved:</a:t>
            </a:r>
          </a:p>
          <a:p>
            <a:pPr marL="0" indent="0">
              <a:buNone/>
            </a:pPr>
            <a:r>
              <a:rPr lang="en-US" dirty="0">
                <a:latin typeface="Abadi" panose="020B0604020104020204" pitchFamily="34" charset="0"/>
              </a:rPr>
              <a:t>1. We have created a function named ‘Letter’ which gives the alphanumeric output of the input image. Using command: </a:t>
            </a:r>
            <a:r>
              <a:rPr lang="en-US" b="1" dirty="0" err="1">
                <a:latin typeface="Abadi" panose="020B0604020104020204" pitchFamily="34" charset="0"/>
              </a:rPr>
              <a:t>readLetter</a:t>
            </a:r>
            <a:r>
              <a:rPr lang="en-US" b="1" dirty="0">
                <a:latin typeface="Abadi" panose="020B0604020104020204" pitchFamily="34" charset="0"/>
              </a:rPr>
              <a:t>(snap)</a:t>
            </a:r>
            <a:endParaRPr lang="en-US" b="1" i="0" u="none" strike="noStrike" baseline="0" dirty="0">
              <a:latin typeface="Abadi" panose="020B0604020104020204" pitchFamily="34" charset="0"/>
            </a:endParaRPr>
          </a:p>
          <a:p>
            <a:pPr marL="0" indent="0">
              <a:buNone/>
            </a:pPr>
            <a:r>
              <a:rPr lang="en-US" i="0" u="none" strike="noStrike" baseline="0" dirty="0">
                <a:latin typeface="Abadi" panose="020B0604020104020204" pitchFamily="34" charset="0"/>
              </a:rPr>
              <a:t>2. R</a:t>
            </a:r>
            <a:r>
              <a:rPr lang="en-US" dirty="0">
                <a:latin typeface="Abadi" panose="020B0604020104020204" pitchFamily="34" charset="0"/>
              </a:rPr>
              <a:t>esize the input image so that it can be compared with the template image created in ‘</a:t>
            </a:r>
            <a:r>
              <a:rPr lang="en-US" i="1" dirty="0" err="1">
                <a:effectLst/>
                <a:latin typeface="Abadi" panose="020B0604020104020204" pitchFamily="34" charset="0"/>
              </a:rPr>
              <a:t>template_creation.m</a:t>
            </a:r>
            <a:r>
              <a:rPr lang="en-US" i="1" dirty="0">
                <a:effectLst/>
                <a:latin typeface="Abadi" panose="020B0604020104020204" pitchFamily="34" charset="0"/>
              </a:rPr>
              <a:t>’ u</a:t>
            </a:r>
            <a:r>
              <a:rPr lang="en-US" i="1" dirty="0">
                <a:latin typeface="Abadi" panose="020B0604020104020204" pitchFamily="34" charset="0"/>
              </a:rPr>
              <a:t>sing: </a:t>
            </a:r>
            <a:r>
              <a:rPr lang="en-US" b="1" i="0" u="none" strike="noStrike" baseline="0" dirty="0" err="1">
                <a:latin typeface="Abadi" panose="020B0604020104020204" pitchFamily="34" charset="0"/>
              </a:rPr>
              <a:t>imresize</a:t>
            </a:r>
            <a:r>
              <a:rPr lang="en-US" b="1" i="0" u="none" strike="noStrike" baseline="0" dirty="0">
                <a:latin typeface="Abadi" panose="020B0604020104020204" pitchFamily="34" charset="0"/>
              </a:rPr>
              <a:t>()</a:t>
            </a:r>
          </a:p>
          <a:p>
            <a:pPr marL="0" indent="0">
              <a:buNone/>
            </a:pPr>
            <a:r>
              <a:rPr lang="en-US" dirty="0">
                <a:latin typeface="Abadi" panose="020B0604020104020204" pitchFamily="34" charset="0"/>
              </a:rPr>
              <a:t>3. Find the index which corresponds to the highest matched character using: </a:t>
            </a:r>
            <a:r>
              <a:rPr lang="en-US" b="1" dirty="0">
                <a:latin typeface="Abadi" panose="020B0604020104020204" pitchFamily="34" charset="0"/>
              </a:rPr>
              <a:t>find().</a:t>
            </a:r>
          </a:p>
          <a:p>
            <a:pPr marL="0" indent="0">
              <a:buNone/>
            </a:pPr>
            <a:r>
              <a:rPr lang="en-US" i="0" u="none" strike="noStrike" baseline="0" dirty="0">
                <a:latin typeface="Abadi" panose="020B0604020104020204" pitchFamily="34" charset="0"/>
              </a:rPr>
              <a:t>4. Then based on the index value we print the corresponding character using ‘</a:t>
            </a:r>
            <a:r>
              <a:rPr lang="en-US" b="1" i="0" u="none" strike="noStrike" baseline="0" dirty="0">
                <a:latin typeface="Abadi" panose="020B0604020104020204" pitchFamily="34" charset="0"/>
              </a:rPr>
              <a:t>if-else</a:t>
            </a:r>
            <a:r>
              <a:rPr lang="en-US" i="0" u="none" strike="noStrike" baseline="0" dirty="0">
                <a:latin typeface="Abadi" panose="020B0604020104020204" pitchFamily="34" charset="0"/>
              </a:rPr>
              <a:t>’ statements.</a:t>
            </a:r>
          </a:p>
          <a:p>
            <a:endParaRPr lang="en-US" i="0" u="none" strike="noStrike" baseline="0" dirty="0">
              <a:latin typeface="Abadi" panose="020B0604020104020204" pitchFamily="34" charset="0"/>
            </a:endParaRPr>
          </a:p>
          <a:p>
            <a:pPr marL="0" indent="0">
              <a:buNone/>
            </a:pPr>
            <a:endParaRPr lang="en-US" i="0" u="none" strike="noStrike" baseline="0" dirty="0">
              <a:latin typeface="Abadi" panose="020B0604020104020204" pitchFamily="34" charset="0"/>
            </a:endParaRPr>
          </a:p>
          <a:p>
            <a:endParaRPr lang="en-US" i="0" u="none" strike="noStrike" baseline="0" dirty="0">
              <a:latin typeface="Abadi" panose="020B0604020104020204" pitchFamily="34" charset="0"/>
            </a:endParaRPr>
          </a:p>
          <a:p>
            <a:endParaRPr lang="en-US" i="0" u="none" strike="noStrike" baseline="0" dirty="0">
              <a:latin typeface="Abadi" panose="020B0604020104020204" pitchFamily="34" charset="0"/>
            </a:endParaRPr>
          </a:p>
          <a:p>
            <a:endParaRPr lang="en-US" i="0" u="none" strike="noStrike" baseline="0" dirty="0">
              <a:latin typeface="Abadi" panose="020B0604020104020204" pitchFamily="34" charset="0"/>
            </a:endParaRPr>
          </a:p>
          <a:p>
            <a:pPr marL="0" indent="0">
              <a:buNone/>
            </a:pPr>
            <a:endParaRPr lang="en-US" i="0" u="none" strike="noStrike" baseline="0" dirty="0">
              <a:latin typeface="Abadi" panose="020B0604020104020204" pitchFamily="34" charset="0"/>
            </a:endParaRPr>
          </a:p>
          <a:p>
            <a:pPr marL="0" indent="0">
              <a:buNone/>
            </a:pPr>
            <a:endParaRPr lang="en-US" dirty="0">
              <a:latin typeface="Abadi" panose="020B0604020104020204" pitchFamily="34" charset="0"/>
            </a:endParaRPr>
          </a:p>
          <a:p>
            <a:endParaRPr lang="en-US" dirty="0">
              <a:latin typeface="Abadi" panose="020B0604020104020204" pitchFamily="34" charset="0"/>
            </a:endParaRPr>
          </a:p>
        </p:txBody>
      </p:sp>
    </p:spTree>
    <p:extLst>
      <p:ext uri="{BB962C8B-B14F-4D97-AF65-F5344CB8AC3E}">
        <p14:creationId xmlns:p14="http://schemas.microsoft.com/office/powerpoint/2010/main" val="32472012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1080</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vt:lpstr>
      <vt:lpstr>Arial</vt:lpstr>
      <vt:lpstr>Calibri</vt:lpstr>
      <vt:lpstr>Calibri Light</vt:lpstr>
      <vt:lpstr>Roboto</vt:lpstr>
      <vt:lpstr>Office Theme</vt:lpstr>
      <vt:lpstr>Car Number Plate Detection Using MATLAB and Image Processing</vt:lpstr>
      <vt:lpstr>Abstract of the Project</vt:lpstr>
      <vt:lpstr>  Aim of the project  </vt:lpstr>
      <vt:lpstr>Methodology Used</vt:lpstr>
      <vt:lpstr>How it Works</vt:lpstr>
      <vt:lpstr>Flow Chart of Project</vt:lpstr>
      <vt:lpstr>Overall Working of Project</vt:lpstr>
      <vt:lpstr>Template Creation (template_creation.m)</vt:lpstr>
      <vt:lpstr>Letter Detection(Letter_detection.m)</vt:lpstr>
      <vt:lpstr>Number Plate Detection (Plate_detection.m)</vt:lpstr>
      <vt:lpstr>Application</vt:lpstr>
      <vt:lpstr>The Difference of this Project from Taking Images.</vt:lpstr>
      <vt:lpstr>Output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Number Plate Detection Using MATLAB and Image Processing</dc:title>
  <dc:creator>adi m</dc:creator>
  <cp:lastModifiedBy>Ankur Dubey</cp:lastModifiedBy>
  <cp:revision>14</cp:revision>
  <dcterms:created xsi:type="dcterms:W3CDTF">2022-04-25T08:29:31Z</dcterms:created>
  <dcterms:modified xsi:type="dcterms:W3CDTF">2022-04-27T12:34:07Z</dcterms:modified>
</cp:coreProperties>
</file>